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6" r:id="rId2"/>
    <p:sldId id="354" r:id="rId3"/>
    <p:sldId id="413" r:id="rId4"/>
    <p:sldId id="414" r:id="rId5"/>
    <p:sldId id="420" r:id="rId6"/>
    <p:sldId id="421" r:id="rId7"/>
    <p:sldId id="422" r:id="rId8"/>
    <p:sldId id="423" r:id="rId9"/>
    <p:sldId id="424" r:id="rId10"/>
    <p:sldId id="425" r:id="rId11"/>
    <p:sldId id="415" r:id="rId12"/>
    <p:sldId id="390" r:id="rId13"/>
    <p:sldId id="391" r:id="rId14"/>
    <p:sldId id="392" r:id="rId15"/>
    <p:sldId id="393" r:id="rId16"/>
    <p:sldId id="411" r:id="rId17"/>
    <p:sldId id="398" r:id="rId18"/>
    <p:sldId id="416" r:id="rId19"/>
    <p:sldId id="404" r:id="rId20"/>
    <p:sldId id="399" r:id="rId21"/>
    <p:sldId id="417" r:id="rId22"/>
    <p:sldId id="402" r:id="rId23"/>
    <p:sldId id="403" r:id="rId24"/>
    <p:sldId id="412" r:id="rId25"/>
    <p:sldId id="405" r:id="rId26"/>
    <p:sldId id="406" r:id="rId27"/>
    <p:sldId id="407" r:id="rId28"/>
    <p:sldId id="408" r:id="rId29"/>
    <p:sldId id="409" r:id="rId30"/>
    <p:sldId id="410" r:id="rId31"/>
    <p:sldId id="418"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a:srgbClr val="660033"/>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71988" autoAdjust="0"/>
  </p:normalViewPr>
  <p:slideViewPr>
    <p:cSldViewPr>
      <p:cViewPr varScale="1">
        <p:scale>
          <a:sx n="50" d="100"/>
          <a:sy n="50" d="100"/>
        </p:scale>
        <p:origin x="1949" y="38"/>
      </p:cViewPr>
      <p:guideLst>
        <p:guide orient="horz" pos="2160"/>
        <p:guide pos="2880"/>
      </p:guideLst>
    </p:cSldViewPr>
  </p:slideViewPr>
  <p:notesTextViewPr>
    <p:cViewPr>
      <p:scale>
        <a:sx n="3" d="2"/>
        <a:sy n="3" d="2"/>
      </p:scale>
      <p:origin x="0" y="0"/>
    </p:cViewPr>
  </p:notesTextViewPr>
  <p:sorterViewPr>
    <p:cViewPr>
      <p:scale>
        <a:sx n="60" d="100"/>
        <a:sy n="60" d="100"/>
      </p:scale>
      <p:origin x="0" y="-448"/>
    </p:cViewPr>
  </p:sorterViewPr>
  <p:notesViewPr>
    <p:cSldViewPr>
      <p:cViewPr>
        <p:scale>
          <a:sx n="165" d="100"/>
          <a:sy n="165" d="100"/>
        </p:scale>
        <p:origin x="96" y="-452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4/4/2022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4/4/2022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discuss the electromagnetic fields produced by a moving charged particle using the </a:t>
            </a:r>
            <a:r>
              <a:rPr lang="en-US" dirty="0" err="1"/>
              <a:t>Lienard-Wiechert</a:t>
            </a:r>
            <a:r>
              <a:rPr lang="en-US" dirty="0"/>
              <a:t> potentials.   First we need to make sure that we obtain consistent results with Lecture 25.   Then we will start to discuss the results from more general trajectories.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216420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plot shown in Lecture 25 of </a:t>
            </a:r>
            <a:r>
              <a:rPr lang="en-US" i="1" dirty="0" err="1"/>
              <a:t>E</a:t>
            </a:r>
            <a:r>
              <a:rPr lang="en-US" i="1" baseline="-25000" dirty="0" err="1"/>
              <a:t>y</a:t>
            </a:r>
            <a:r>
              <a:rPr lang="en-US" i="1" baseline="-25000" dirty="0"/>
              <a:t> </a:t>
            </a:r>
            <a:r>
              <a:rPr lang="en-US" i="0" baseline="0" dirty="0"/>
              <a:t>as a function of time.</a:t>
            </a:r>
            <a:endParaRPr lang="en-US" i="1"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81658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consider how we may arrive at the same result without changing reference frames by analyzing the EM fields produced by a moving charge using the </a:t>
            </a:r>
            <a:r>
              <a:rPr lang="en-US" dirty="0" err="1"/>
              <a:t>Lienard-Wiechert</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56144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918922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 charged particle (charge q) moving along the red trajectory.   The vector </a:t>
            </a:r>
            <a:r>
              <a:rPr lang="en-US" b="1" dirty="0"/>
              <a:t>r </a:t>
            </a:r>
            <a:r>
              <a:rPr lang="en-US" b="0" dirty="0"/>
              <a:t>indicates the point at which we will evaluate the fields.   The retarded time </a:t>
            </a:r>
            <a:r>
              <a:rPr lang="en-US" b="0" i="1" dirty="0"/>
              <a:t>t</a:t>
            </a:r>
            <a:r>
              <a:rPr lang="en-US" b="0" i="1" baseline="-25000" dirty="0"/>
              <a:t>r</a:t>
            </a:r>
            <a:r>
              <a:rPr lang="en-US" b="0" baseline="0" dirty="0"/>
              <a:t> is defined here.</a:t>
            </a:r>
            <a:endParaRPr lang="en-US" b="1"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467862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case, the trajectory of the moving particle is  described as constant velocity  along the x-axis while the fields are measured at the fixed point b along the y axis.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539056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987725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228103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we do verify the E and B fields obtained using the Lorentz transformation.  Hurray!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713119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this success, we are motivated to apply this approach to more general particle trajectories.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910341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review the equations from the </a:t>
            </a:r>
            <a:r>
              <a:rPr lang="en-US" dirty="0" err="1"/>
              <a:t>Lienard-Wiechert</a:t>
            </a:r>
            <a:r>
              <a:rPr lang="en-US" dirty="0"/>
              <a:t> analysis.    We particularly notice that for the fields very far from the particle positions, the dominant terms are those which involve the acceleration of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111089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acceleration terms are given here.    These are the terms that we will focus on.  Here we define a unit vector </a:t>
            </a:r>
            <a:r>
              <a:rPr lang="en-US" dirty="0" err="1"/>
              <a:t>Rhat</a:t>
            </a:r>
            <a:r>
              <a:rPr lang="en-US" dirty="0"/>
              <a:t>.  Jackson calls this vector </a:t>
            </a:r>
            <a:r>
              <a:rPr lang="en-US" b="1" dirty="0"/>
              <a:t>n</a:t>
            </a:r>
            <a:r>
              <a:rPr lang="en-US" dirty="0"/>
              <a:t>.    In principle, this unit vector varies in time, but at large enough distances from the source, it is an approximately constant unit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134537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calculating the fields themselves, we will be interested in calculating the Poynting vector due to the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9722902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some algebra, we arrive at the expression for the power radiated per unit solid angle.    We will examine this result more in detail next time, but for now, we will consider the result in the non-relativistic limit when beta is nearly 0.</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4231347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attempts to show the geometry of the trajectory and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687746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illustrate the non-relativistic power distribution, showing that the radiation intensity is concentrated in the directions perpendicular to the particle acceleration.     Next time we will see how relativistic effects change this radiation pattern.</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20780205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1070271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404809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086591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Lecture 25 introduced the field strength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20529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Lorentz transformation for the field strength tensor --</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378825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example that we have been studying from Lecture 26.</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944825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fields from the moving frame, we can write the expressions for the fields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949265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fields measured in the stationary frame are expressed in terms of the time </a:t>
            </a:r>
            <a:r>
              <a:rPr lang="en-US" i="1" dirty="0"/>
              <a:t>t</a:t>
            </a:r>
            <a:r>
              <a:rPr lang="en-US" dirty="0"/>
              <a:t> measured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56569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04/06/2022</a:t>
            </a:r>
            <a:endParaRPr lang="en-US" dirty="0"/>
          </a:p>
        </p:txBody>
      </p:sp>
      <p:sp>
        <p:nvSpPr>
          <p:cNvPr id="5" name="Footer Placeholder 4"/>
          <p:cNvSpPr>
            <a:spLocks noGrp="1"/>
          </p:cNvSpPr>
          <p:nvPr>
            <p:ph type="ftr" sz="quarter" idx="11"/>
          </p:nvPr>
        </p:nvSpPr>
        <p:spPr/>
        <p:txBody>
          <a:bodyPr/>
          <a:lstStyle/>
          <a:p>
            <a:r>
              <a:rPr lang="en-US"/>
              <a:t>PHY 712  Spring 2022 --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04/06/2022</a:t>
            </a:r>
            <a:endParaRPr lang="en-US" dirty="0"/>
          </a:p>
        </p:txBody>
      </p:sp>
      <p:sp>
        <p:nvSpPr>
          <p:cNvPr id="5" name="Footer Placeholder 4"/>
          <p:cNvSpPr>
            <a:spLocks noGrp="1"/>
          </p:cNvSpPr>
          <p:nvPr>
            <p:ph type="ftr" sz="quarter" idx="11"/>
          </p:nvPr>
        </p:nvSpPr>
        <p:spPr/>
        <p:txBody>
          <a:bodyPr/>
          <a:lstStyle/>
          <a:p>
            <a:r>
              <a:rPr lang="en-US"/>
              <a:t>PHY 712  Spring 2022 --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04/06/2022</a:t>
            </a:r>
            <a:endParaRPr lang="en-US" dirty="0"/>
          </a:p>
        </p:txBody>
      </p:sp>
      <p:sp>
        <p:nvSpPr>
          <p:cNvPr id="5" name="Footer Placeholder 4"/>
          <p:cNvSpPr>
            <a:spLocks noGrp="1"/>
          </p:cNvSpPr>
          <p:nvPr>
            <p:ph type="ftr" sz="quarter" idx="11"/>
          </p:nvPr>
        </p:nvSpPr>
        <p:spPr/>
        <p:txBody>
          <a:bodyPr/>
          <a:lstStyle/>
          <a:p>
            <a:r>
              <a:rPr lang="en-US"/>
              <a:t>PHY 712  Spring 2022 --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04/06/2022</a:t>
            </a:r>
            <a:endParaRPr lang="en-US" dirty="0"/>
          </a:p>
        </p:txBody>
      </p:sp>
      <p:sp>
        <p:nvSpPr>
          <p:cNvPr id="5" name="Footer Placeholder 4"/>
          <p:cNvSpPr>
            <a:spLocks noGrp="1"/>
          </p:cNvSpPr>
          <p:nvPr>
            <p:ph type="ftr" sz="quarter" idx="11"/>
          </p:nvPr>
        </p:nvSpPr>
        <p:spPr/>
        <p:txBody>
          <a:bodyPr/>
          <a:lstStyle/>
          <a:p>
            <a:r>
              <a:rPr lang="en-US"/>
              <a:t>PHY 712  Spring 2022 --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04/06/2022</a:t>
            </a:r>
            <a:endParaRPr lang="en-US" dirty="0"/>
          </a:p>
        </p:txBody>
      </p:sp>
      <p:sp>
        <p:nvSpPr>
          <p:cNvPr id="5" name="Footer Placeholder 4"/>
          <p:cNvSpPr>
            <a:spLocks noGrp="1"/>
          </p:cNvSpPr>
          <p:nvPr>
            <p:ph type="ftr" sz="quarter" idx="11"/>
          </p:nvPr>
        </p:nvSpPr>
        <p:spPr/>
        <p:txBody>
          <a:bodyPr/>
          <a:lstStyle/>
          <a:p>
            <a:r>
              <a:rPr lang="en-US"/>
              <a:t>PHY 712  Spring 2022 -- Lecture 26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04/06/2022</a:t>
            </a:r>
            <a:endParaRPr lang="en-US" dirty="0"/>
          </a:p>
        </p:txBody>
      </p:sp>
      <p:sp>
        <p:nvSpPr>
          <p:cNvPr id="6" name="Footer Placeholder 5"/>
          <p:cNvSpPr>
            <a:spLocks noGrp="1"/>
          </p:cNvSpPr>
          <p:nvPr>
            <p:ph type="ftr" sz="quarter" idx="11"/>
          </p:nvPr>
        </p:nvSpPr>
        <p:spPr/>
        <p:txBody>
          <a:bodyPr/>
          <a:lstStyle/>
          <a:p>
            <a:r>
              <a:rPr lang="en-US"/>
              <a:t>PHY 712  Spring 2022 --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04/06/2022</a:t>
            </a:r>
            <a:endParaRPr lang="en-US" dirty="0"/>
          </a:p>
        </p:txBody>
      </p:sp>
      <p:sp>
        <p:nvSpPr>
          <p:cNvPr id="8" name="Footer Placeholder 7"/>
          <p:cNvSpPr>
            <a:spLocks noGrp="1"/>
          </p:cNvSpPr>
          <p:nvPr>
            <p:ph type="ftr" sz="quarter" idx="11"/>
          </p:nvPr>
        </p:nvSpPr>
        <p:spPr/>
        <p:txBody>
          <a:bodyPr/>
          <a:lstStyle/>
          <a:p>
            <a:r>
              <a:rPr lang="en-US"/>
              <a:t>PHY 712  Spring 2022 -- Lecture 26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04/06/2022</a:t>
            </a:r>
            <a:endParaRPr lang="en-US" dirty="0"/>
          </a:p>
        </p:txBody>
      </p:sp>
      <p:sp>
        <p:nvSpPr>
          <p:cNvPr id="4" name="Footer Placeholder 3"/>
          <p:cNvSpPr>
            <a:spLocks noGrp="1"/>
          </p:cNvSpPr>
          <p:nvPr>
            <p:ph type="ftr" sz="quarter" idx="11"/>
          </p:nvPr>
        </p:nvSpPr>
        <p:spPr/>
        <p:txBody>
          <a:bodyPr/>
          <a:lstStyle/>
          <a:p>
            <a:r>
              <a:rPr lang="en-US"/>
              <a:t>PHY 712  Spring 2022 -- Lecture 26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04/06/2022</a:t>
            </a:r>
            <a:endParaRPr lang="en-US" dirty="0"/>
          </a:p>
        </p:txBody>
      </p:sp>
      <p:sp>
        <p:nvSpPr>
          <p:cNvPr id="6" name="Footer Placeholder 5"/>
          <p:cNvSpPr>
            <a:spLocks noGrp="1"/>
          </p:cNvSpPr>
          <p:nvPr>
            <p:ph type="ftr" sz="quarter" idx="11"/>
          </p:nvPr>
        </p:nvSpPr>
        <p:spPr/>
        <p:txBody>
          <a:bodyPr/>
          <a:lstStyle/>
          <a:p>
            <a:r>
              <a:rPr lang="en-US"/>
              <a:t>PHY 712  Spring 2022 --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04/06/2022</a:t>
            </a:r>
            <a:endParaRPr lang="en-US" dirty="0"/>
          </a:p>
        </p:txBody>
      </p:sp>
      <p:sp>
        <p:nvSpPr>
          <p:cNvPr id="6" name="Footer Placeholder 5"/>
          <p:cNvSpPr>
            <a:spLocks noGrp="1"/>
          </p:cNvSpPr>
          <p:nvPr>
            <p:ph type="ftr" sz="quarter" idx="11"/>
          </p:nvPr>
        </p:nvSpPr>
        <p:spPr/>
        <p:txBody>
          <a:bodyPr/>
          <a:lstStyle/>
          <a:p>
            <a:r>
              <a:rPr lang="en-US"/>
              <a:t>PHY 712  Spring 2022 -- Lecture 26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04/06/2022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2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5.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4.bin"/><Relationship Id="rId11" Type="http://schemas.openxmlformats.org/officeDocument/2006/relationships/image" Target="../media/image27.wmf"/><Relationship Id="rId5" Type="http://schemas.openxmlformats.org/officeDocument/2006/relationships/image" Target="../media/image24.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6.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8.bin"/><Relationship Id="rId5" Type="http://schemas.openxmlformats.org/officeDocument/2006/relationships/image" Target="../media/image28.wmf"/><Relationship Id="rId4"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0.bin"/><Relationship Id="rId5" Type="http://schemas.openxmlformats.org/officeDocument/2006/relationships/image" Target="../media/image30.wmf"/><Relationship Id="rId4" Type="http://schemas.openxmlformats.org/officeDocument/2006/relationships/oleObject" Target="../embeddings/oleObject2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2.bin"/><Relationship Id="rId5" Type="http://schemas.openxmlformats.org/officeDocument/2006/relationships/image" Target="../media/image32.wmf"/><Relationship Id="rId4" Type="http://schemas.openxmlformats.org/officeDocument/2006/relationships/oleObject" Target="../embeddings/oleObject3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4.bin"/><Relationship Id="rId5" Type="http://schemas.openxmlformats.org/officeDocument/2006/relationships/image" Target="../media/image34.wmf"/><Relationship Id="rId4" Type="http://schemas.openxmlformats.org/officeDocument/2006/relationships/oleObject" Target="../embeddings/oleObject3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6.wmf"/><Relationship Id="rId5" Type="http://schemas.openxmlformats.org/officeDocument/2006/relationships/oleObject" Target="../embeddings/oleObject35.bin"/><Relationship Id="rId4" Type="http://schemas.openxmlformats.org/officeDocument/2006/relationships/image" Target="../media/image37.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3.wmf"/><Relationship Id="rId4" Type="http://schemas.openxmlformats.org/officeDocument/2006/relationships/oleObject" Target="../embeddings/oleObject36.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8.bin"/><Relationship Id="rId5" Type="http://schemas.openxmlformats.org/officeDocument/2006/relationships/image" Target="../media/image38.wmf"/><Relationship Id="rId4" Type="http://schemas.openxmlformats.org/officeDocument/2006/relationships/oleObject" Target="../embeddings/oleObject37.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14.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0.bin"/><Relationship Id="rId5" Type="http://schemas.openxmlformats.org/officeDocument/2006/relationships/image" Target="../media/image40.wmf"/><Relationship Id="rId4" Type="http://schemas.openxmlformats.org/officeDocument/2006/relationships/oleObject" Target="../embeddings/oleObject39.bin"/><Relationship Id="rId9" Type="http://schemas.openxmlformats.org/officeDocument/2006/relationships/image" Target="../media/image4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16.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3.bin"/><Relationship Id="rId5" Type="http://schemas.openxmlformats.org/officeDocument/2006/relationships/image" Target="../media/image40.wmf"/><Relationship Id="rId4" Type="http://schemas.openxmlformats.org/officeDocument/2006/relationships/oleObject" Target="../embeddings/oleObject42.bin"/><Relationship Id="rId9" Type="http://schemas.openxmlformats.org/officeDocument/2006/relationships/image" Target="../media/image43.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6.bin"/><Relationship Id="rId5" Type="http://schemas.openxmlformats.org/officeDocument/2006/relationships/image" Target="../media/image44.wmf"/><Relationship Id="rId4" Type="http://schemas.openxmlformats.org/officeDocument/2006/relationships/oleObject" Target="../embeddings/oleObject4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8.wmf"/><Relationship Id="rId4" Type="http://schemas.openxmlformats.org/officeDocument/2006/relationships/oleObject" Target="../embeddings/oleObject3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46.wmf"/><Relationship Id="rId5" Type="http://schemas.openxmlformats.org/officeDocument/2006/relationships/oleObject" Target="../embeddings/oleObject47.bin"/><Relationship Id="rId4" Type="http://schemas.openxmlformats.org/officeDocument/2006/relationships/image" Target="../media/image47.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9.bin"/><Relationship Id="rId5" Type="http://schemas.openxmlformats.org/officeDocument/2006/relationships/image" Target="../media/image48.wmf"/><Relationship Id="rId4" Type="http://schemas.openxmlformats.org/officeDocument/2006/relationships/oleObject" Target="../embeddings/oleObject4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51.bin"/><Relationship Id="rId5" Type="http://schemas.openxmlformats.org/officeDocument/2006/relationships/image" Target="../media/image50.wmf"/><Relationship Id="rId4" Type="http://schemas.openxmlformats.org/officeDocument/2006/relationships/oleObject" Target="../embeddings/oleObject50.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52.wmf"/><Relationship Id="rId4" Type="http://schemas.openxmlformats.org/officeDocument/2006/relationships/oleObject" Target="../embeddings/oleObject52.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54.bin"/><Relationship Id="rId5" Type="http://schemas.openxmlformats.org/officeDocument/2006/relationships/image" Target="../media/image53.wmf"/><Relationship Id="rId4" Type="http://schemas.openxmlformats.org/officeDocument/2006/relationships/oleObject" Target="../embeddings/oleObject5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56.png"/><Relationship Id="rId5" Type="http://schemas.openxmlformats.org/officeDocument/2006/relationships/image" Target="../media/image55.wmf"/><Relationship Id="rId4" Type="http://schemas.openxmlformats.org/officeDocument/2006/relationships/oleObject" Target="../embeddings/oleObject55.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7.wmf"/><Relationship Id="rId4" Type="http://schemas.openxmlformats.org/officeDocument/2006/relationships/image" Target="../media/image10.wmf"/><Relationship Id="rId9" Type="http://schemas.openxmlformats.org/officeDocument/2006/relationships/oleObject" Target="../embeddings/oleObject11.bin"/><Relationship Id="rId14" Type="http://schemas.openxmlformats.org/officeDocument/2006/relationships/image" Target="../media/image14.wmf"/></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15.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0.wmf"/><Relationship Id="rId5" Type="http://schemas.openxmlformats.org/officeDocument/2006/relationships/oleObject" Target="../embeddings/oleObject19.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304800"/>
            <a:ext cx="8991600" cy="5693866"/>
          </a:xfrm>
          <a:prstGeom prst="rect">
            <a:avLst/>
          </a:prstGeom>
          <a:noFill/>
          <a:ln>
            <a:noFill/>
          </a:ln>
        </p:spPr>
        <p:txBody>
          <a:bodyPr wrap="square" rtlCol="0">
            <a:spAutoFit/>
          </a:bodyPr>
          <a:lstStyle/>
          <a:p>
            <a:pPr algn="ctr"/>
            <a:r>
              <a:rPr lang="en-US" sz="3200" b="1" dirty="0"/>
              <a:t>PHY 712 Electrodynamics</a:t>
            </a:r>
          </a:p>
          <a:p>
            <a:pPr algn="ctr"/>
            <a:r>
              <a:rPr lang="en-US" sz="3200" b="1" dirty="0"/>
              <a:t>11-11:50 AM  MWF  Olin 103</a:t>
            </a:r>
          </a:p>
          <a:p>
            <a:pPr algn="ctr"/>
            <a:endParaRPr lang="en-US" sz="3200" b="1" dirty="0"/>
          </a:p>
          <a:p>
            <a:pPr algn="ctr"/>
            <a:r>
              <a:rPr lang="en-US" sz="3200" b="1" dirty="0"/>
              <a:t>Notes for Lecture 26:</a:t>
            </a:r>
            <a:endParaRPr lang="en-US" sz="3200" b="1" dirty="0">
              <a:solidFill>
                <a:schemeClr val="folHlink"/>
              </a:solidFill>
            </a:endParaRPr>
          </a:p>
          <a:p>
            <a:pPr marL="457200" lvl="2" algn="ctr">
              <a:spcBef>
                <a:spcPct val="50000"/>
              </a:spcBef>
            </a:pPr>
            <a:endParaRPr lang="en-US" sz="3200" b="1" dirty="0">
              <a:solidFill>
                <a:schemeClr val="folHlink"/>
              </a:solidFill>
            </a:endParaRPr>
          </a:p>
          <a:p>
            <a:pPr marL="457200" lvl="2" algn="ctr">
              <a:spcBef>
                <a:spcPct val="50000"/>
              </a:spcBef>
            </a:pPr>
            <a:r>
              <a:rPr lang="en-US" sz="3200" b="1" dirty="0">
                <a:solidFill>
                  <a:schemeClr val="folHlink"/>
                </a:solidFill>
              </a:rPr>
              <a:t>Finish Chap. 11 and begin Chap. 14</a:t>
            </a:r>
          </a:p>
          <a:p>
            <a:pPr marL="971550" lvl="2" indent="-514350">
              <a:spcBef>
                <a:spcPct val="50000"/>
              </a:spcBef>
              <a:buFont typeface="+mj-lt"/>
              <a:buAutoNum type="alphaUcPeriod"/>
            </a:pPr>
            <a:r>
              <a:rPr lang="en-US" sz="2800" b="1" dirty="0">
                <a:solidFill>
                  <a:srgbClr val="DA32AA"/>
                </a:solidFill>
              </a:rPr>
              <a:t>Electromagnetic field transformations &amp; corresponding analysis of </a:t>
            </a:r>
            <a:r>
              <a:rPr lang="en-US" sz="2800" b="1" dirty="0" err="1">
                <a:solidFill>
                  <a:srgbClr val="DA32AA"/>
                </a:solidFill>
              </a:rPr>
              <a:t>Liénard-Wiechert</a:t>
            </a:r>
            <a:r>
              <a:rPr lang="en-US" sz="2800" b="1" dirty="0">
                <a:solidFill>
                  <a:srgbClr val="DA32AA"/>
                </a:solidFill>
              </a:rPr>
              <a:t> potentials for constant velocity sources</a:t>
            </a:r>
          </a:p>
          <a:p>
            <a:pPr marL="971550" lvl="2" indent="-514350">
              <a:spcBef>
                <a:spcPct val="50000"/>
              </a:spcBef>
              <a:buFont typeface="+mj-lt"/>
              <a:buAutoNum type="alphaUcPeriod"/>
            </a:pPr>
            <a:r>
              <a:rPr lang="en-US" sz="2800" b="1" dirty="0">
                <a:solidFill>
                  <a:srgbClr val="DA32AA"/>
                </a:solidFill>
              </a:rPr>
              <a:t>Radiation by moving charged particles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37FC64-CBCB-46E4-871D-4F9DBBB3BD21}"/>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07C2B4CB-39F2-4636-B0DD-E914F0F66101}"/>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039B4975-E721-4319-B5B1-E1E6D64182F7}"/>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310563F2-185B-41A1-B646-203F76456DA9}"/>
              </a:ext>
            </a:extLst>
          </p:cNvPr>
          <p:cNvSpPr txBox="1"/>
          <p:nvPr/>
        </p:nvSpPr>
        <p:spPr>
          <a:xfrm>
            <a:off x="304800" y="4743828"/>
            <a:ext cx="8458200" cy="1569660"/>
          </a:xfrm>
          <a:prstGeom prst="rect">
            <a:avLst/>
          </a:prstGeom>
          <a:noFill/>
        </p:spPr>
        <p:txBody>
          <a:bodyPr wrap="square" rtlCol="0">
            <a:spAutoFit/>
          </a:bodyPr>
          <a:lstStyle/>
          <a:p>
            <a:r>
              <a:rPr lang="en-US" sz="2400" dirty="0">
                <a:latin typeface="+mj-lt"/>
              </a:rPr>
              <a:t>Note that this analysis is carried out in a single frame of reference.     Now we resume our discussion about transforming values between two different inertial frames of reference.</a:t>
            </a:r>
          </a:p>
        </p:txBody>
      </p:sp>
      <p:graphicFrame>
        <p:nvGraphicFramePr>
          <p:cNvPr id="6" name="Object 5">
            <a:extLst>
              <a:ext uri="{FF2B5EF4-FFF2-40B4-BE49-F238E27FC236}">
                <a16:creationId xmlns:a16="http://schemas.microsoft.com/office/drawing/2014/main" id="{F57D15CF-33C4-475C-AD87-A1B980005283}"/>
              </a:ext>
            </a:extLst>
          </p:cNvPr>
          <p:cNvGraphicFramePr>
            <a:graphicFrameLocks noChangeAspect="1"/>
          </p:cNvGraphicFramePr>
          <p:nvPr>
            <p:extLst>
              <p:ext uri="{D42A27DB-BD31-4B8C-83A1-F6EECF244321}">
                <p14:modId xmlns:p14="http://schemas.microsoft.com/office/powerpoint/2010/main" val="3308330993"/>
              </p:ext>
            </p:extLst>
          </p:nvPr>
        </p:nvGraphicFramePr>
        <p:xfrm>
          <a:off x="457200" y="768032"/>
          <a:ext cx="7500938" cy="3690938"/>
        </p:xfrm>
        <a:graphic>
          <a:graphicData uri="http://schemas.openxmlformats.org/presentationml/2006/ole">
            <mc:AlternateContent xmlns:mc="http://schemas.openxmlformats.org/markup-compatibility/2006">
              <mc:Choice xmlns:v="urn:schemas-microsoft-com:vml" Requires="v">
                <p:oleObj spid="_x0000_s192519" name="Equation" r:id="rId3" imgW="4165560" imgH="2044440" progId="Equation.DSMT4">
                  <p:embed/>
                </p:oleObj>
              </mc:Choice>
              <mc:Fallback>
                <p:oleObj name="Equation" r:id="rId3" imgW="4165560" imgH="2044440" progId="Equation.DSMT4">
                  <p:embed/>
                  <p:pic>
                    <p:nvPicPr>
                      <p:cNvPr id="6" name="Object 5"/>
                      <p:cNvPicPr>
                        <a:picLocks noChangeAspect="1" noChangeArrowheads="1"/>
                      </p:cNvPicPr>
                      <p:nvPr/>
                    </p:nvPicPr>
                    <p:blipFill>
                      <a:blip r:embed="rId4"/>
                      <a:srcRect/>
                      <a:stretch>
                        <a:fillRect/>
                      </a:stretch>
                    </p:blipFill>
                    <p:spPr bwMode="auto">
                      <a:xfrm>
                        <a:off x="457200" y="768032"/>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90D7B9BD-0FDA-4F3D-8768-18C9D4B417F1}"/>
              </a:ext>
            </a:extLst>
          </p:cNvPr>
          <p:cNvSpPr txBox="1"/>
          <p:nvPr/>
        </p:nvSpPr>
        <p:spPr>
          <a:xfrm>
            <a:off x="304800" y="136525"/>
            <a:ext cx="8153400" cy="461665"/>
          </a:xfrm>
          <a:prstGeom prst="rect">
            <a:avLst/>
          </a:prstGeom>
          <a:noFill/>
        </p:spPr>
        <p:txBody>
          <a:bodyPr wrap="square" rtlCol="0">
            <a:spAutoFit/>
          </a:bodyPr>
          <a:lstStyle/>
          <a:p>
            <a:r>
              <a:rPr lang="en-US" sz="2400" dirty="0">
                <a:latin typeface="+mj-lt"/>
              </a:rPr>
              <a:t>Convert to </a:t>
            </a:r>
            <a:r>
              <a:rPr lang="en-US" sz="2400" dirty="0" err="1">
                <a:latin typeface="+mj-lt"/>
              </a:rPr>
              <a:t>cgs</a:t>
            </a:r>
            <a:r>
              <a:rPr lang="en-US" sz="2400" dirty="0">
                <a:latin typeface="+mj-lt"/>
              </a:rPr>
              <a:t> Gaussian units:</a:t>
            </a:r>
          </a:p>
        </p:txBody>
      </p:sp>
    </p:spTree>
    <p:extLst>
      <p:ext uri="{BB962C8B-B14F-4D97-AF65-F5344CB8AC3E}">
        <p14:creationId xmlns:p14="http://schemas.microsoft.com/office/powerpoint/2010/main" val="63070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1D24E6-1031-4425-8B66-0A8649A7F80C}"/>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D8162668-AC1C-4F74-BB39-D406DF954B17}"/>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DCF6D62A-CFBB-4587-A3D6-28C9612D7605}"/>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31DB4494-8954-412C-B100-0048F0B06FC1}"/>
              </a:ext>
            </a:extLst>
          </p:cNvPr>
          <p:cNvSpPr txBox="1"/>
          <p:nvPr/>
        </p:nvSpPr>
        <p:spPr>
          <a:xfrm>
            <a:off x="457200" y="2254250"/>
            <a:ext cx="6705600" cy="461665"/>
          </a:xfrm>
          <a:prstGeom prst="rect">
            <a:avLst/>
          </a:prstGeom>
          <a:noFill/>
        </p:spPr>
        <p:txBody>
          <a:bodyPr wrap="square" rtlCol="0">
            <a:spAutoFit/>
          </a:bodyPr>
          <a:lstStyle/>
          <a:p>
            <a:r>
              <a:rPr lang="en-US" sz="2400" dirty="0">
                <a:latin typeface="+mj-lt"/>
              </a:rPr>
              <a:t>Transformation of field strength tensor</a:t>
            </a:r>
          </a:p>
        </p:txBody>
      </p:sp>
      <p:graphicFrame>
        <p:nvGraphicFramePr>
          <p:cNvPr id="6" name="Object 5">
            <a:extLst>
              <a:ext uri="{FF2B5EF4-FFF2-40B4-BE49-F238E27FC236}">
                <a16:creationId xmlns:a16="http://schemas.microsoft.com/office/drawing/2014/main" id="{B81C8CE9-A761-4D71-B660-79C01E7DDBDC}"/>
              </a:ext>
            </a:extLst>
          </p:cNvPr>
          <p:cNvGraphicFramePr>
            <a:graphicFrameLocks noChangeAspect="1"/>
          </p:cNvGraphicFramePr>
          <p:nvPr>
            <p:extLst>
              <p:ext uri="{D42A27DB-BD31-4B8C-83A1-F6EECF244321}">
                <p14:modId xmlns:p14="http://schemas.microsoft.com/office/powerpoint/2010/main" val="754777181"/>
              </p:ext>
            </p:extLst>
          </p:nvPr>
        </p:nvGraphicFramePr>
        <p:xfrm>
          <a:off x="91281" y="2645160"/>
          <a:ext cx="8961438" cy="3527040"/>
        </p:xfrm>
        <a:graphic>
          <a:graphicData uri="http://schemas.openxmlformats.org/presentationml/2006/ole">
            <mc:AlternateContent xmlns:mc="http://schemas.openxmlformats.org/markup-compatibility/2006">
              <mc:Choice xmlns:v="urn:schemas-microsoft-com:vml" Requires="v">
                <p:oleObj spid="_x0000_s187503"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91281" y="2645160"/>
                        <a:ext cx="8961438" cy="352704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09D81D1-F107-4939-B423-EDE67FDCF9DC}"/>
              </a:ext>
            </a:extLst>
          </p:cNvPr>
          <p:cNvSpPr txBox="1"/>
          <p:nvPr/>
        </p:nvSpPr>
        <p:spPr>
          <a:xfrm>
            <a:off x="304800" y="10784"/>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8" name="Object 7">
            <a:extLst>
              <a:ext uri="{FF2B5EF4-FFF2-40B4-BE49-F238E27FC236}">
                <a16:creationId xmlns:a16="http://schemas.microsoft.com/office/drawing/2014/main" id="{8AC06AB8-788A-456E-A668-57CD330D3567}"/>
              </a:ext>
            </a:extLst>
          </p:cNvPr>
          <p:cNvGraphicFramePr>
            <a:graphicFrameLocks noChangeAspect="1"/>
          </p:cNvGraphicFramePr>
          <p:nvPr>
            <p:extLst>
              <p:ext uri="{D42A27DB-BD31-4B8C-83A1-F6EECF244321}">
                <p14:modId xmlns:p14="http://schemas.microsoft.com/office/powerpoint/2010/main" val="3026614015"/>
              </p:ext>
            </p:extLst>
          </p:nvPr>
        </p:nvGraphicFramePr>
        <p:xfrm>
          <a:off x="3714834" y="66361"/>
          <a:ext cx="2767013" cy="474663"/>
        </p:xfrm>
        <a:graphic>
          <a:graphicData uri="http://schemas.openxmlformats.org/presentationml/2006/ole">
            <mc:AlternateContent xmlns:mc="http://schemas.openxmlformats.org/markup-compatibility/2006">
              <mc:Choice xmlns:v="urn:schemas-microsoft-com:vml" Requires="v">
                <p:oleObj spid="_x0000_s187504" name="数式" r:id="rId6" imgW="1333440" imgH="228600" progId="Equation.3">
                  <p:embed/>
                </p:oleObj>
              </mc:Choice>
              <mc:Fallback>
                <p:oleObj name="数式" r:id="rId6" imgW="1333440" imgH="228600" progId="Equation.3">
                  <p:embed/>
                  <p:pic>
                    <p:nvPicPr>
                      <p:cNvPr id="6" name="Object 5"/>
                      <p:cNvPicPr>
                        <a:picLocks noChangeAspect="1" noChangeArrowheads="1"/>
                      </p:cNvPicPr>
                      <p:nvPr/>
                    </p:nvPicPr>
                    <p:blipFill>
                      <a:blip r:embed="rId7"/>
                      <a:srcRect/>
                      <a:stretch>
                        <a:fillRect/>
                      </a:stretch>
                    </p:blipFill>
                    <p:spPr bwMode="auto">
                      <a:xfrm>
                        <a:off x="3714834" y="66361"/>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a:extLst>
              <a:ext uri="{FF2B5EF4-FFF2-40B4-BE49-F238E27FC236}">
                <a16:creationId xmlns:a16="http://schemas.microsoft.com/office/drawing/2014/main" id="{AA90238A-DB6B-4546-9864-4B4B3E6349BC}"/>
              </a:ext>
            </a:extLst>
          </p:cNvPr>
          <p:cNvGraphicFramePr>
            <a:graphicFrameLocks noChangeAspect="1"/>
          </p:cNvGraphicFramePr>
          <p:nvPr>
            <p:extLst>
              <p:ext uri="{D42A27DB-BD31-4B8C-83A1-F6EECF244321}">
                <p14:modId xmlns:p14="http://schemas.microsoft.com/office/powerpoint/2010/main" val="1677179721"/>
              </p:ext>
            </p:extLst>
          </p:nvPr>
        </p:nvGraphicFramePr>
        <p:xfrm>
          <a:off x="304800" y="570406"/>
          <a:ext cx="4164013" cy="1951037"/>
        </p:xfrm>
        <a:graphic>
          <a:graphicData uri="http://schemas.openxmlformats.org/presentationml/2006/ole">
            <mc:AlternateContent xmlns:mc="http://schemas.openxmlformats.org/markup-compatibility/2006">
              <mc:Choice xmlns:v="urn:schemas-microsoft-com:vml" Requires="v">
                <p:oleObj spid="_x0000_s187505" name="数式" r:id="rId8" imgW="2006280" imgH="939600" progId="Equation.3">
                  <p:embed/>
                </p:oleObj>
              </mc:Choice>
              <mc:Fallback>
                <p:oleObj name="数式" r:id="rId8" imgW="2006280" imgH="939600" progId="Equation.3">
                  <p:embed/>
                  <p:pic>
                    <p:nvPicPr>
                      <p:cNvPr id="7" name="Object 6"/>
                      <p:cNvPicPr>
                        <a:picLocks noChangeAspect="1" noChangeArrowheads="1"/>
                      </p:cNvPicPr>
                      <p:nvPr/>
                    </p:nvPicPr>
                    <p:blipFill>
                      <a:blip r:embed="rId9"/>
                      <a:srcRect/>
                      <a:stretch>
                        <a:fillRect/>
                      </a:stretch>
                    </p:blipFill>
                    <p:spPr bwMode="auto">
                      <a:xfrm>
                        <a:off x="304800" y="570406"/>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132AC692-8DC4-4512-8404-A27A1902ABA9}"/>
              </a:ext>
            </a:extLst>
          </p:cNvPr>
          <p:cNvGraphicFramePr>
            <a:graphicFrameLocks noChangeAspect="1"/>
          </p:cNvGraphicFramePr>
          <p:nvPr>
            <p:extLst>
              <p:ext uri="{D42A27DB-BD31-4B8C-83A1-F6EECF244321}">
                <p14:modId xmlns:p14="http://schemas.microsoft.com/office/powerpoint/2010/main" val="1555657949"/>
              </p:ext>
            </p:extLst>
          </p:nvPr>
        </p:nvGraphicFramePr>
        <p:xfrm>
          <a:off x="4902662" y="625871"/>
          <a:ext cx="3936538" cy="1703531"/>
        </p:xfrm>
        <a:graphic>
          <a:graphicData uri="http://schemas.openxmlformats.org/presentationml/2006/ole">
            <mc:AlternateContent xmlns:mc="http://schemas.openxmlformats.org/markup-compatibility/2006">
              <mc:Choice xmlns:v="urn:schemas-microsoft-com:vml" Requires="v">
                <p:oleObj spid="_x0000_s187506" name="Equation" r:id="rId10" imgW="2171520" imgH="939600" progId="Equation.DSMT4">
                  <p:embed/>
                </p:oleObj>
              </mc:Choice>
              <mc:Fallback>
                <p:oleObj name="Equation" r:id="rId10" imgW="2171520" imgH="939600" progId="Equation.DSMT4">
                  <p:embed/>
                  <p:pic>
                    <p:nvPicPr>
                      <p:cNvPr id="10" name="Object 9">
                        <a:extLst>
                          <a:ext uri="{FF2B5EF4-FFF2-40B4-BE49-F238E27FC236}">
                            <a16:creationId xmlns:a16="http://schemas.microsoft.com/office/drawing/2014/main" id="{F419A758-5100-46B7-B7DF-827EF8C4A8E3}"/>
                          </a:ext>
                        </a:extLst>
                      </p:cNvPr>
                      <p:cNvPicPr/>
                      <p:nvPr/>
                    </p:nvPicPr>
                    <p:blipFill>
                      <a:blip r:embed="rId11"/>
                      <a:stretch>
                        <a:fillRect/>
                      </a:stretch>
                    </p:blipFill>
                    <p:spPr>
                      <a:xfrm>
                        <a:off x="4902662" y="625871"/>
                        <a:ext cx="3936538" cy="1703531"/>
                      </a:xfrm>
                      <a:prstGeom prst="rect">
                        <a:avLst/>
                      </a:prstGeom>
                    </p:spPr>
                  </p:pic>
                </p:oleObj>
              </mc:Fallback>
            </mc:AlternateContent>
          </a:graphicData>
        </a:graphic>
      </p:graphicFrame>
    </p:spTree>
    <p:extLst>
      <p:ext uri="{BB962C8B-B14F-4D97-AF65-F5344CB8AC3E}">
        <p14:creationId xmlns:p14="http://schemas.microsoft.com/office/powerpoint/2010/main" val="418287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8" name="TextBox 7"/>
          <p:cNvSpPr txBox="1"/>
          <p:nvPr/>
        </p:nvSpPr>
        <p:spPr>
          <a:xfrm>
            <a:off x="335280" y="409247"/>
            <a:ext cx="6705600" cy="461665"/>
          </a:xfrm>
          <a:prstGeom prst="rect">
            <a:avLst/>
          </a:prstGeom>
          <a:noFill/>
        </p:spPr>
        <p:txBody>
          <a:bodyPr wrap="square" rtlCol="0">
            <a:spAutoFit/>
          </a:bodyPr>
          <a:lstStyle/>
          <a:p>
            <a:r>
              <a:rPr lang="en-US" sz="2400" dirty="0">
                <a:latin typeface="+mj-lt"/>
              </a:rPr>
              <a:t>Inverse 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1209315998"/>
              </p:ext>
            </p:extLst>
          </p:nvPr>
        </p:nvGraphicFramePr>
        <p:xfrm>
          <a:off x="228600" y="757555"/>
          <a:ext cx="8798829" cy="3870325"/>
        </p:xfrm>
        <a:graphic>
          <a:graphicData uri="http://schemas.openxmlformats.org/presentationml/2006/ole">
            <mc:AlternateContent xmlns:mc="http://schemas.openxmlformats.org/markup-compatibility/2006">
              <mc:Choice xmlns:v="urn:schemas-microsoft-com:vml" Requires="v">
                <p:oleObj spid="_x0000_s166060" name="Equation" r:id="rId4" imgW="7188120" imgH="3162240" progId="Equation.DSMT4">
                  <p:embed/>
                </p:oleObj>
              </mc:Choice>
              <mc:Fallback>
                <p:oleObj name="Equation" r:id="rId4" imgW="7188120" imgH="3162240" progId="Equation.DSMT4">
                  <p:embed/>
                  <p:pic>
                    <p:nvPicPr>
                      <p:cNvPr id="0" name=""/>
                      <p:cNvPicPr>
                        <a:picLocks noChangeAspect="1" noChangeArrowheads="1"/>
                      </p:cNvPicPr>
                      <p:nvPr/>
                    </p:nvPicPr>
                    <p:blipFill>
                      <a:blip r:embed="rId5"/>
                      <a:srcRect/>
                      <a:stretch>
                        <a:fillRect/>
                      </a:stretch>
                    </p:blipFill>
                    <p:spPr bwMode="auto">
                      <a:xfrm>
                        <a:off x="228600" y="757555"/>
                        <a:ext cx="8798829" cy="3870325"/>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51214526"/>
              </p:ext>
            </p:extLst>
          </p:nvPr>
        </p:nvGraphicFramePr>
        <p:xfrm>
          <a:off x="1110407" y="4632960"/>
          <a:ext cx="5462588" cy="1830428"/>
        </p:xfrm>
        <a:graphic>
          <a:graphicData uri="http://schemas.openxmlformats.org/presentationml/2006/ole">
            <mc:AlternateContent xmlns:mc="http://schemas.openxmlformats.org/markup-compatibility/2006">
              <mc:Choice xmlns:v="urn:schemas-microsoft-com:vml" Requires="v">
                <p:oleObj spid="_x0000_s166061" name="Equation" r:id="rId6" imgW="4508280" imgH="1511280" progId="Equation.DSMT4">
                  <p:embed/>
                </p:oleObj>
              </mc:Choice>
              <mc:Fallback>
                <p:oleObj name="Equation" r:id="rId6" imgW="4508280" imgH="1511280" progId="Equation.DSMT4">
                  <p:embed/>
                  <p:pic>
                    <p:nvPicPr>
                      <p:cNvPr id="0" name=""/>
                      <p:cNvPicPr>
                        <a:picLocks noChangeAspect="1" noChangeArrowheads="1"/>
                      </p:cNvPicPr>
                      <p:nvPr/>
                    </p:nvPicPr>
                    <p:blipFill>
                      <a:blip r:embed="rId7"/>
                      <a:srcRect/>
                      <a:stretch>
                        <a:fillRect/>
                      </a:stretch>
                    </p:blipFill>
                    <p:spPr bwMode="auto">
                      <a:xfrm>
                        <a:off x="1110407" y="4632960"/>
                        <a:ext cx="5462588" cy="183042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066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2743200"/>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038533894"/>
              </p:ext>
            </p:extLst>
          </p:nvPr>
        </p:nvGraphicFramePr>
        <p:xfrm>
          <a:off x="1752600" y="4038600"/>
          <a:ext cx="5459413" cy="1763713"/>
        </p:xfrm>
        <a:graphic>
          <a:graphicData uri="http://schemas.openxmlformats.org/presentationml/2006/ole">
            <mc:AlternateContent xmlns:mc="http://schemas.openxmlformats.org/markup-compatibility/2006">
              <mc:Choice xmlns:v="urn:schemas-microsoft-com:vml" Requires="v">
                <p:oleObj spid="_x0000_s167084" name="数式" r:id="rId4" imgW="2908080" imgH="939600" progId="Equation.3">
                  <p:embed/>
                </p:oleObj>
              </mc:Choice>
              <mc:Fallback>
                <p:oleObj name="数式" r:id="rId4" imgW="2908080" imgH="939600" progId="Equation.3">
                  <p:embed/>
                  <p:pic>
                    <p:nvPicPr>
                      <p:cNvPr id="0" name=""/>
                      <p:cNvPicPr>
                        <a:picLocks noChangeAspect="1" noChangeArrowheads="1"/>
                      </p:cNvPicPr>
                      <p:nvPr/>
                    </p:nvPicPr>
                    <p:blipFill>
                      <a:blip r:embed="rId5"/>
                      <a:srcRect/>
                      <a:stretch>
                        <a:fillRect/>
                      </a:stretch>
                    </p:blipFill>
                    <p:spPr bwMode="auto">
                      <a:xfrm>
                        <a:off x="1752600" y="4038600"/>
                        <a:ext cx="5459413"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561996105"/>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7085"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spTree>
    <p:extLst>
      <p:ext uri="{BB962C8B-B14F-4D97-AF65-F5344CB8AC3E}">
        <p14:creationId xmlns:p14="http://schemas.microsoft.com/office/powerpoint/2010/main" val="1377112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2938743369"/>
              </p:ext>
            </p:extLst>
          </p:nvPr>
        </p:nvGraphicFramePr>
        <p:xfrm>
          <a:off x="4495800" y="3530600"/>
          <a:ext cx="3765550" cy="3098800"/>
        </p:xfrm>
        <a:graphic>
          <a:graphicData uri="http://schemas.openxmlformats.org/presentationml/2006/ole">
            <mc:AlternateContent xmlns:mc="http://schemas.openxmlformats.org/markup-compatibility/2006">
              <mc:Choice xmlns:v="urn:schemas-microsoft-com:vml" Requires="v">
                <p:oleObj spid="_x0000_s168106" name="数式" r:id="rId4" imgW="2006280" imgH="1650960" progId="Equation.3">
                  <p:embed/>
                </p:oleObj>
              </mc:Choice>
              <mc:Fallback>
                <p:oleObj name="数式" r:id="rId4" imgW="2006280" imgH="1650960" progId="Equation.3">
                  <p:embed/>
                  <p:pic>
                    <p:nvPicPr>
                      <p:cNvPr id="0" name=""/>
                      <p:cNvPicPr>
                        <a:picLocks noChangeAspect="1" noChangeArrowheads="1"/>
                      </p:cNvPicPr>
                      <p:nvPr/>
                    </p:nvPicPr>
                    <p:blipFill>
                      <a:blip r:embed="rId5"/>
                      <a:srcRect/>
                      <a:stretch>
                        <a:fillRect/>
                      </a:stretch>
                    </p:blipFill>
                    <p:spPr bwMode="auto">
                      <a:xfrm>
                        <a:off x="4495800" y="3530600"/>
                        <a:ext cx="3765550"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967943883"/>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8107"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Tree>
    <p:extLst>
      <p:ext uri="{BB962C8B-B14F-4D97-AF65-F5344CB8AC3E}">
        <p14:creationId xmlns:p14="http://schemas.microsoft.com/office/powerpoint/2010/main" val="84355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843011324"/>
              </p:ext>
            </p:extLst>
          </p:nvPr>
        </p:nvGraphicFramePr>
        <p:xfrm>
          <a:off x="4400550" y="3506788"/>
          <a:ext cx="3956050" cy="3146425"/>
        </p:xfrm>
        <a:graphic>
          <a:graphicData uri="http://schemas.openxmlformats.org/presentationml/2006/ole">
            <mc:AlternateContent xmlns:mc="http://schemas.openxmlformats.org/markup-compatibility/2006">
              <mc:Choice xmlns:v="urn:schemas-microsoft-com:vml" Requires="v">
                <p:oleObj spid="_x0000_s169130" name="数式" r:id="rId4" imgW="2108160" imgH="1676160" progId="Equation.3">
                  <p:embed/>
                </p:oleObj>
              </mc:Choice>
              <mc:Fallback>
                <p:oleObj name="数式" r:id="rId4" imgW="2108160" imgH="1676160" progId="Equation.3">
                  <p:embed/>
                  <p:pic>
                    <p:nvPicPr>
                      <p:cNvPr id="0" name=""/>
                      <p:cNvPicPr>
                        <a:picLocks noChangeAspect="1" noChangeArrowheads="1"/>
                      </p:cNvPicPr>
                      <p:nvPr/>
                    </p:nvPicPr>
                    <p:blipFill>
                      <a:blip r:embed="rId5"/>
                      <a:srcRect/>
                      <a:stretch>
                        <a:fillRect/>
                      </a:stretch>
                    </p:blipFill>
                    <p:spPr bwMode="auto">
                      <a:xfrm>
                        <a:off x="4400550" y="3506788"/>
                        <a:ext cx="39560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690025158"/>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9131"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8" name="TextBox 7"/>
          <p:cNvSpPr txBox="1"/>
          <p:nvPr/>
        </p:nvSpPr>
        <p:spPr>
          <a:xfrm>
            <a:off x="106680" y="4800600"/>
            <a:ext cx="3246120" cy="830997"/>
          </a:xfrm>
          <a:prstGeom prst="rect">
            <a:avLst/>
          </a:prstGeom>
          <a:noFill/>
        </p:spPr>
        <p:txBody>
          <a:bodyPr wrap="square" rtlCol="0">
            <a:spAutoFit/>
          </a:bodyPr>
          <a:lstStyle/>
          <a:p>
            <a:r>
              <a:rPr lang="en-US" sz="2400" dirty="0">
                <a:latin typeface="+mj-lt"/>
              </a:rPr>
              <a:t>Expression in terms of consistent coordinates</a:t>
            </a:r>
          </a:p>
        </p:txBody>
      </p:sp>
    </p:spTree>
    <p:extLst>
      <p:ext uri="{BB962C8B-B14F-4D97-AF65-F5344CB8AC3E}">
        <p14:creationId xmlns:p14="http://schemas.microsoft.com/office/powerpoint/2010/main" val="333368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94869" y="1865958"/>
            <a:ext cx="9039757" cy="3925242"/>
          </a:xfrm>
          <a:prstGeom prst="rect">
            <a:avLst/>
          </a:prstGeom>
        </p:spPr>
      </p:pic>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6633383"/>
              </p:ext>
            </p:extLst>
          </p:nvPr>
        </p:nvGraphicFramePr>
        <p:xfrm>
          <a:off x="638513" y="355384"/>
          <a:ext cx="6789738" cy="1073150"/>
        </p:xfrm>
        <a:graphic>
          <a:graphicData uri="http://schemas.openxmlformats.org/presentationml/2006/ole">
            <mc:AlternateContent xmlns:mc="http://schemas.openxmlformats.org/markup-compatibility/2006">
              <mc:Choice xmlns:v="urn:schemas-microsoft-com:vml" Requires="v">
                <p:oleObj spid="_x0000_s185397" name="Equation" r:id="rId5" imgW="3619440" imgH="571320" progId="Equation.DSMT4">
                  <p:embed/>
                </p:oleObj>
              </mc:Choice>
              <mc:Fallback>
                <p:oleObj name="Equation" r:id="rId5" imgW="3619440" imgH="571320" progId="Equation.DSMT4">
                  <p:embed/>
                  <p:pic>
                    <p:nvPicPr>
                      <p:cNvPr id="5" name="Object 4"/>
                      <p:cNvPicPr>
                        <a:picLocks noChangeAspect="1" noChangeArrowheads="1"/>
                      </p:cNvPicPr>
                      <p:nvPr/>
                    </p:nvPicPr>
                    <p:blipFill>
                      <a:blip r:embed="rId6"/>
                      <a:srcRect/>
                      <a:stretch>
                        <a:fillRect/>
                      </a:stretch>
                    </p:blipFill>
                    <p:spPr bwMode="auto">
                      <a:xfrm>
                        <a:off x="638513" y="355384"/>
                        <a:ext cx="678973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724400" y="1989219"/>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=5</a:t>
            </a:r>
            <a:endParaRPr lang="en-US" sz="2400" baseline="-25000" dirty="0">
              <a:latin typeface="+mj-lt"/>
            </a:endParaRPr>
          </a:p>
        </p:txBody>
      </p:sp>
      <p:sp>
        <p:nvSpPr>
          <p:cNvPr id="8" name="TextBox 7"/>
          <p:cNvSpPr txBox="1"/>
          <p:nvPr/>
        </p:nvSpPr>
        <p:spPr>
          <a:xfrm>
            <a:off x="5257800" y="3597746"/>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=2</a:t>
            </a:r>
            <a:endParaRPr lang="en-US" sz="2400" baseline="-25000" dirty="0">
              <a:latin typeface="+mj-lt"/>
            </a:endParaRPr>
          </a:p>
        </p:txBody>
      </p:sp>
      <p:sp>
        <p:nvSpPr>
          <p:cNvPr id="11" name="TextBox 10"/>
          <p:cNvSpPr txBox="1"/>
          <p:nvPr/>
        </p:nvSpPr>
        <p:spPr>
          <a:xfrm>
            <a:off x="6705600" y="3881735"/>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=1</a:t>
            </a:r>
            <a:endParaRPr lang="en-US" sz="2400" baseline="-25000" dirty="0">
              <a:latin typeface="+mj-lt"/>
            </a:endParaRPr>
          </a:p>
        </p:txBody>
      </p:sp>
      <p:sp>
        <p:nvSpPr>
          <p:cNvPr id="10" name="TextBox 9"/>
          <p:cNvSpPr txBox="1"/>
          <p:nvPr/>
        </p:nvSpPr>
        <p:spPr>
          <a:xfrm>
            <a:off x="4152900" y="5334000"/>
            <a:ext cx="647700" cy="461665"/>
          </a:xfrm>
          <a:prstGeom prst="rect">
            <a:avLst/>
          </a:prstGeom>
          <a:noFill/>
        </p:spPr>
        <p:txBody>
          <a:bodyPr wrap="square" rtlCol="0">
            <a:spAutoFit/>
          </a:bodyPr>
          <a:lstStyle/>
          <a:p>
            <a:r>
              <a:rPr lang="en-US" sz="2400" b="1" i="1" dirty="0">
                <a:latin typeface="+mj-lt"/>
              </a:rPr>
              <a:t>c</a:t>
            </a:r>
          </a:p>
        </p:txBody>
      </p:sp>
    </p:spTree>
    <p:extLst>
      <p:ext uri="{BB962C8B-B14F-4D97-AF65-F5344CB8AC3E}">
        <p14:creationId xmlns:p14="http://schemas.microsoft.com/office/powerpoint/2010/main" val="1792080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3048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é</a:t>
            </a:r>
            <a:r>
              <a:rPr lang="en-US" sz="2400" dirty="0" err="1">
                <a:latin typeface="+mj-lt"/>
              </a:rPr>
              <a:t>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3528479294"/>
              </p:ext>
            </p:extLst>
          </p:nvPr>
        </p:nvGraphicFramePr>
        <p:xfrm>
          <a:off x="457200" y="1447800"/>
          <a:ext cx="7500938" cy="3690938"/>
        </p:xfrm>
        <a:graphic>
          <a:graphicData uri="http://schemas.openxmlformats.org/presentationml/2006/ole">
            <mc:AlternateContent xmlns:mc="http://schemas.openxmlformats.org/markup-compatibility/2006">
              <mc:Choice xmlns:v="urn:schemas-microsoft-com:vml" Requires="v">
                <p:oleObj spid="_x0000_s174166" name="Equation" r:id="rId4" imgW="4165560" imgH="2044440" progId="Equation.DSMT4">
                  <p:embed/>
                </p:oleObj>
              </mc:Choice>
              <mc:Fallback>
                <p:oleObj name="Equation" r:id="rId4" imgW="4165560" imgH="2044440" progId="Equation.DSMT4">
                  <p:embed/>
                  <p:pic>
                    <p:nvPicPr>
                      <p:cNvPr id="0" name=""/>
                      <p:cNvPicPr>
                        <a:picLocks noChangeAspect="1" noChangeArrowheads="1"/>
                      </p:cNvPicPr>
                      <p:nvPr/>
                    </p:nvPicPr>
                    <p:blipFill>
                      <a:blip r:embed="rId5"/>
                      <a:srcRect/>
                      <a:stretch>
                        <a:fillRect/>
                      </a:stretch>
                    </p:blipFill>
                    <p:spPr bwMode="auto">
                      <a:xfrm>
                        <a:off x="457200" y="1447800"/>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3199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7DB09-D979-48E0-924C-8A9BB12FDB36}"/>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482F40F0-76E5-4248-9D55-A1AAEE8FD197}"/>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2EAE3E80-30A4-41A8-BCC1-2C27B15E2493}"/>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8A878782-7001-4ACC-91A0-1508074564EC}"/>
              </a:ext>
            </a:extLst>
          </p:cNvPr>
          <p:cNvSpPr txBox="1"/>
          <p:nvPr/>
        </p:nvSpPr>
        <p:spPr>
          <a:xfrm>
            <a:off x="609600" y="228600"/>
            <a:ext cx="8077200" cy="3416320"/>
          </a:xfrm>
          <a:prstGeom prst="rect">
            <a:avLst/>
          </a:prstGeom>
          <a:noFill/>
        </p:spPr>
        <p:txBody>
          <a:bodyPr wrap="square" rtlCol="0">
            <a:spAutoFit/>
          </a:bodyPr>
          <a:lstStyle/>
          <a:p>
            <a:r>
              <a:rPr lang="en-US" sz="2400" dirty="0">
                <a:latin typeface="+mj-lt"/>
              </a:rPr>
              <a:t>Question – Why would you want to use  the </a:t>
            </a:r>
            <a:r>
              <a:rPr lang="en-US" sz="2400" dirty="0" err="1"/>
              <a:t>Liénard-Wiechert</a:t>
            </a:r>
            <a:r>
              <a:rPr lang="en-US" sz="2400" dirty="0"/>
              <a:t> potentials?</a:t>
            </a:r>
          </a:p>
          <a:p>
            <a:endParaRPr lang="en-US" sz="2400" dirty="0"/>
          </a:p>
          <a:p>
            <a:pPr marL="914400" lvl="1" indent="-457200">
              <a:buAutoNum type="arabicPeriod"/>
            </a:pPr>
            <a:r>
              <a:rPr lang="en-US" sz="2400" dirty="0"/>
              <a:t>They are extremely complicated.   It is best to avoid them at all costs?</a:t>
            </a:r>
          </a:p>
          <a:p>
            <a:pPr marL="914400" lvl="1" indent="-457200">
              <a:buAutoNum type="arabicPeriod"/>
            </a:pPr>
            <a:r>
              <a:rPr lang="en-US" sz="2400" dirty="0"/>
              <a:t>The Lorentz transformations were bad enough?</a:t>
            </a:r>
          </a:p>
          <a:p>
            <a:pPr marL="914400" lvl="1" indent="-457200">
              <a:buAutoNum type="arabicPeriod"/>
            </a:pPr>
            <a:r>
              <a:rPr lang="en-US" sz="2400" dirty="0">
                <a:latin typeface="+mj-lt"/>
              </a:rPr>
              <a:t>There are some circumstances for which the Lorentz transformations do not simplify the analysis?</a:t>
            </a:r>
          </a:p>
        </p:txBody>
      </p:sp>
    </p:spTree>
    <p:extLst>
      <p:ext uri="{BB962C8B-B14F-4D97-AF65-F5344CB8AC3E}">
        <p14:creationId xmlns:p14="http://schemas.microsoft.com/office/powerpoint/2010/main" val="113842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0" y="558278"/>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78292"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753456599"/>
              </p:ext>
            </p:extLst>
          </p:nvPr>
        </p:nvGraphicFramePr>
        <p:xfrm>
          <a:off x="4562279" y="3983375"/>
          <a:ext cx="3981841" cy="988595"/>
        </p:xfrm>
        <a:graphic>
          <a:graphicData uri="http://schemas.openxmlformats.org/presentationml/2006/ole">
            <mc:AlternateContent xmlns:mc="http://schemas.openxmlformats.org/markup-compatibility/2006">
              <mc:Choice xmlns:v="urn:schemas-microsoft-com:vml" Requires="v">
                <p:oleObj spid="_x0000_s178293" name="Equation" r:id="rId6" imgW="1841400" imgH="457200" progId="Equation.DSMT4">
                  <p:embed/>
                </p:oleObj>
              </mc:Choice>
              <mc:Fallback>
                <p:oleObj name="Equation" r:id="rId6" imgW="1841400" imgH="457200" progId="Equation.DSMT4">
                  <p:embed/>
                  <p:pic>
                    <p:nvPicPr>
                      <p:cNvPr id="0" name=""/>
                      <p:cNvPicPr/>
                      <p:nvPr/>
                    </p:nvPicPr>
                    <p:blipFill>
                      <a:blip r:embed="rId7"/>
                      <a:stretch>
                        <a:fillRect/>
                      </a:stretch>
                    </p:blipFill>
                    <p:spPr>
                      <a:xfrm>
                        <a:off x="4562279" y="3983375"/>
                        <a:ext cx="3981841" cy="988595"/>
                      </a:xfrm>
                      <a:prstGeom prst="rect">
                        <a:avLst/>
                      </a:prstGeom>
                    </p:spPr>
                  </p:pic>
                </p:oleObj>
              </mc:Fallback>
            </mc:AlternateContent>
          </a:graphicData>
        </a:graphic>
      </p:graphicFrame>
      <p:sp>
        <p:nvSpPr>
          <p:cNvPr id="22" name="TextBox 21">
            <a:extLst>
              <a:ext uri="{FF2B5EF4-FFF2-40B4-BE49-F238E27FC236}">
                <a16:creationId xmlns:a16="http://schemas.microsoft.com/office/drawing/2014/main" id="{94363B94-5C92-42A9-8945-D00B28C3A926}"/>
              </a:ext>
            </a:extLst>
          </p:cNvPr>
          <p:cNvSpPr txBox="1"/>
          <p:nvPr/>
        </p:nvSpPr>
        <p:spPr>
          <a:xfrm>
            <a:off x="47625" y="118765"/>
            <a:ext cx="5838825" cy="461665"/>
          </a:xfrm>
          <a:prstGeom prst="rect">
            <a:avLst/>
          </a:prstGeom>
          <a:noFill/>
        </p:spPr>
        <p:txBody>
          <a:bodyPr wrap="square" rtlCol="0">
            <a:spAutoFit/>
          </a:bodyPr>
          <a:lstStyle/>
          <a:p>
            <a:r>
              <a:rPr lang="en-US" sz="2400" dirty="0">
                <a:latin typeface="+mj-lt"/>
              </a:rPr>
              <a:t>Analysis using a single reference frame --</a:t>
            </a:r>
          </a:p>
        </p:txBody>
      </p:sp>
    </p:spTree>
    <p:extLst>
      <p:ext uri="{BB962C8B-B14F-4D97-AF65-F5344CB8AC3E}">
        <p14:creationId xmlns:p14="http://schemas.microsoft.com/office/powerpoint/2010/main" val="310905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A6E79B6-E70E-414D-AF5E-98106EDA6509}"/>
              </a:ext>
            </a:extLst>
          </p:cNvPr>
          <p:cNvPicPr>
            <a:picLocks noChangeAspect="1"/>
          </p:cNvPicPr>
          <p:nvPr/>
        </p:nvPicPr>
        <p:blipFill>
          <a:blip r:embed="rId3"/>
          <a:stretch>
            <a:fillRect/>
          </a:stretch>
        </p:blipFill>
        <p:spPr>
          <a:xfrm>
            <a:off x="-17489" y="990600"/>
            <a:ext cx="9144000" cy="2643973"/>
          </a:xfrm>
          <a:prstGeom prst="rect">
            <a:avLst/>
          </a:prstGeom>
        </p:spPr>
      </p:pic>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14300" y="2895600"/>
            <a:ext cx="8915400" cy="304800"/>
          </a:xfrm>
          <a:prstGeom prst="rect">
            <a:avLst/>
          </a:prstGeom>
          <a:solidFill>
            <a:srgbClr val="DA32AA">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3621786-BF46-4ACD-8A29-2A7F7D594699}"/>
              </a:ext>
            </a:extLst>
          </p:cNvPr>
          <p:cNvSpPr txBox="1"/>
          <p:nvPr/>
        </p:nvSpPr>
        <p:spPr>
          <a:xfrm>
            <a:off x="457200" y="4038600"/>
            <a:ext cx="8229600" cy="1569660"/>
          </a:xfrm>
          <a:prstGeom prst="rect">
            <a:avLst/>
          </a:prstGeom>
          <a:noFill/>
        </p:spPr>
        <p:txBody>
          <a:bodyPr wrap="square" rtlCol="0">
            <a:spAutoFit/>
          </a:bodyPr>
          <a:lstStyle/>
          <a:p>
            <a:r>
              <a:rPr lang="en-US" sz="2400" dirty="0">
                <a:latin typeface="+mj-lt"/>
              </a:rPr>
              <a:t>Remember schedule change for Friday 4/8/2022 –</a:t>
            </a:r>
          </a:p>
          <a:p>
            <a:pPr lvl="1"/>
            <a:r>
              <a:rPr lang="en-US" sz="2400" dirty="0">
                <a:latin typeface="+mj-lt"/>
              </a:rPr>
              <a:t>11:30-12    Graduate student luncheon</a:t>
            </a:r>
          </a:p>
          <a:p>
            <a:pPr lvl="1"/>
            <a:r>
              <a:rPr lang="en-US" sz="2400" dirty="0">
                <a:latin typeface="+mj-lt"/>
              </a:rPr>
              <a:t>12-12:50     PHY 712</a:t>
            </a:r>
          </a:p>
          <a:p>
            <a:pPr lvl="1"/>
            <a:r>
              <a:rPr lang="en-US" sz="2400" dirty="0">
                <a:latin typeface="+mj-lt"/>
              </a:rPr>
              <a:t> 1-1:50        PHY 742</a:t>
            </a:r>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04800" y="762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t>Liénard-Wiechert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1671023992"/>
              </p:ext>
            </p:extLst>
          </p:nvPr>
        </p:nvGraphicFramePr>
        <p:xfrm>
          <a:off x="304800" y="1143000"/>
          <a:ext cx="4697412" cy="2882900"/>
        </p:xfrm>
        <a:graphic>
          <a:graphicData uri="http://schemas.openxmlformats.org/presentationml/2006/ole">
            <mc:AlternateContent xmlns:mc="http://schemas.openxmlformats.org/markup-compatibility/2006">
              <mc:Choice xmlns:v="urn:schemas-microsoft-com:vml" Requires="v">
                <p:oleObj spid="_x0000_s175355"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04800" y="1143000"/>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62811640"/>
              </p:ext>
            </p:extLst>
          </p:nvPr>
        </p:nvGraphicFramePr>
        <p:xfrm>
          <a:off x="278969" y="3962400"/>
          <a:ext cx="7204075" cy="2222500"/>
        </p:xfrm>
        <a:graphic>
          <a:graphicData uri="http://schemas.openxmlformats.org/presentationml/2006/ole">
            <mc:AlternateContent xmlns:mc="http://schemas.openxmlformats.org/markup-compatibility/2006">
              <mc:Choice xmlns:v="urn:schemas-microsoft-com:vml" Requires="v">
                <p:oleObj spid="_x0000_s175356" name="Equation" r:id="rId6" imgW="4000320" imgH="1231560" progId="Equation.DSMT4">
                  <p:embed/>
                </p:oleObj>
              </mc:Choice>
              <mc:Fallback>
                <p:oleObj name="Equation" r:id="rId6" imgW="4000320" imgH="1231560" progId="Equation.DSMT4">
                  <p:embed/>
                  <p:pic>
                    <p:nvPicPr>
                      <p:cNvPr id="0" name=""/>
                      <p:cNvPicPr>
                        <a:picLocks noChangeAspect="1" noChangeArrowheads="1"/>
                      </p:cNvPicPr>
                      <p:nvPr/>
                    </p:nvPicPr>
                    <p:blipFill>
                      <a:blip r:embed="rId7"/>
                      <a:srcRect/>
                      <a:stretch>
                        <a:fillRect/>
                      </a:stretch>
                    </p:blipFill>
                    <p:spPr bwMode="auto">
                      <a:xfrm>
                        <a:off x="278969" y="3962400"/>
                        <a:ext cx="720407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61225280"/>
              </p:ext>
            </p:extLst>
          </p:nvPr>
        </p:nvGraphicFramePr>
        <p:xfrm>
          <a:off x="5172075" y="1771650"/>
          <a:ext cx="3933825" cy="2073275"/>
        </p:xfrm>
        <a:graphic>
          <a:graphicData uri="http://schemas.openxmlformats.org/presentationml/2006/ole">
            <mc:AlternateContent xmlns:mc="http://schemas.openxmlformats.org/markup-compatibility/2006">
              <mc:Choice xmlns:v="urn:schemas-microsoft-com:vml" Requires="v">
                <p:oleObj spid="_x0000_s175357" name="Equation" r:id="rId8" imgW="2222280" imgH="1168200" progId="Equation.DSMT4">
                  <p:embed/>
                </p:oleObj>
              </mc:Choice>
              <mc:Fallback>
                <p:oleObj name="Equation" r:id="rId8" imgW="2222280" imgH="1168200" progId="Equation.DSMT4">
                  <p:embed/>
                  <p:pic>
                    <p:nvPicPr>
                      <p:cNvPr id="0" name=""/>
                      <p:cNvPicPr>
                        <a:picLocks noChangeAspect="1" noChangeArrowheads="1"/>
                      </p:cNvPicPr>
                      <p:nvPr/>
                    </p:nvPicPr>
                    <p:blipFill>
                      <a:blip r:embed="rId9"/>
                      <a:srcRect/>
                      <a:stretch>
                        <a:fillRect/>
                      </a:stretch>
                    </p:blipFill>
                    <p:spPr bwMode="auto">
                      <a:xfrm>
                        <a:off x="5172075" y="1771650"/>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a:extLst>
              <a:ext uri="{FF2B5EF4-FFF2-40B4-BE49-F238E27FC236}">
                <a16:creationId xmlns:a16="http://schemas.microsoft.com/office/drawing/2014/main" id="{5B471588-A7D1-4EA5-9D5B-CA27C56F42CE}"/>
              </a:ext>
            </a:extLst>
          </p:cNvPr>
          <p:cNvSpPr txBox="1"/>
          <p:nvPr/>
        </p:nvSpPr>
        <p:spPr>
          <a:xfrm>
            <a:off x="5194260" y="946289"/>
            <a:ext cx="3971925" cy="707886"/>
          </a:xfrm>
          <a:prstGeom prst="rect">
            <a:avLst/>
          </a:prstGeom>
          <a:noFill/>
        </p:spPr>
        <p:txBody>
          <a:bodyPr wrap="square" rtlCol="0">
            <a:spAutoFit/>
          </a:bodyPr>
          <a:lstStyle/>
          <a:p>
            <a:r>
              <a:rPr lang="en-US" sz="2000" dirty="0">
                <a:solidFill>
                  <a:srgbClr val="FF0000"/>
                </a:solidFill>
                <a:latin typeface="+mj-lt"/>
              </a:rPr>
              <a:t>Note that for our example there are no acceleration terms.</a:t>
            </a:r>
          </a:p>
        </p:txBody>
      </p:sp>
    </p:spTree>
    <p:extLst>
      <p:ext uri="{BB962C8B-B14F-4D97-AF65-F5344CB8AC3E}">
        <p14:creationId xmlns:p14="http://schemas.microsoft.com/office/powerpoint/2010/main" val="2515232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A7FE8-6B1A-424A-BB56-5C80F2B45822}"/>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371919CD-5A22-4626-99FB-9F107D9C8F4A}"/>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BAA8597A-2C49-42A5-926E-BB140CCA7C63}"/>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25A0027D-3855-4845-B06E-F0CB2901C97E}"/>
              </a:ext>
            </a:extLst>
          </p:cNvPr>
          <p:cNvSpPr txBox="1"/>
          <p:nvPr/>
        </p:nvSpPr>
        <p:spPr>
          <a:xfrm>
            <a:off x="304800" y="381000"/>
            <a:ext cx="7772400" cy="4154984"/>
          </a:xfrm>
          <a:prstGeom prst="rect">
            <a:avLst/>
          </a:prstGeom>
          <a:noFill/>
        </p:spPr>
        <p:txBody>
          <a:bodyPr wrap="square" rtlCol="0">
            <a:spAutoFit/>
          </a:bodyPr>
          <a:lstStyle/>
          <a:p>
            <a:r>
              <a:rPr lang="en-US" sz="2400" dirty="0">
                <a:latin typeface="+mj-lt"/>
              </a:rPr>
              <a:t>Why take this example?</a:t>
            </a:r>
          </a:p>
          <a:p>
            <a:pPr marL="914400" lvl="1" indent="-457200">
              <a:buFont typeface="+mj-lt"/>
              <a:buAutoNum type="arabicPeriod"/>
            </a:pPr>
            <a:r>
              <a:rPr lang="en-US" sz="2400" dirty="0">
                <a:latin typeface="+mj-lt"/>
              </a:rPr>
              <a:t>Complete waste of time since we already know the answer.</a:t>
            </a:r>
          </a:p>
          <a:p>
            <a:pPr marL="914400" lvl="1" indent="-457200">
              <a:buFont typeface="+mj-lt"/>
              <a:buAutoNum type="arabicPeriod"/>
            </a:pPr>
            <a:r>
              <a:rPr lang="en-US" sz="2400" dirty="0">
                <a:latin typeface="+mj-lt"/>
              </a:rPr>
              <a:t>If we get the same answer as we did using the Lorentz transformation, we will feel more confident in applying this approach to study electromagnetic fields resulting from more complicated trajectories.</a:t>
            </a:r>
          </a:p>
          <a:p>
            <a:endParaRPr lang="en-US" sz="2400" dirty="0">
              <a:latin typeface="+mj-lt"/>
            </a:endParaRPr>
          </a:p>
          <a:p>
            <a:r>
              <a:rPr lang="en-US" sz="2400" dirty="0">
                <a:latin typeface="+mj-lt"/>
              </a:rPr>
              <a:t>Note that it might be advisable to derive the details of the analysis</a:t>
            </a:r>
            <a:r>
              <a:rPr lang="en-US" sz="2400" dirty="0"/>
              <a:t> for yourselves</a:t>
            </a:r>
            <a:r>
              <a:rPr lang="en-US" sz="2400" dirty="0">
                <a:latin typeface="+mj-lt"/>
              </a:rPr>
              <a:t>.</a:t>
            </a:r>
          </a:p>
        </p:txBody>
      </p:sp>
    </p:spTree>
    <p:extLst>
      <p:ext uri="{BB962C8B-B14F-4D97-AF65-F5344CB8AC3E}">
        <p14:creationId xmlns:p14="http://schemas.microsoft.com/office/powerpoint/2010/main" val="3479948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35280" y="171498"/>
            <a:ext cx="71628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2953574875"/>
              </p:ext>
            </p:extLst>
          </p:nvPr>
        </p:nvGraphicFramePr>
        <p:xfrm>
          <a:off x="335280" y="532611"/>
          <a:ext cx="4697412" cy="2882900"/>
        </p:xfrm>
        <a:graphic>
          <a:graphicData uri="http://schemas.openxmlformats.org/presentationml/2006/ole">
            <mc:AlternateContent xmlns:mc="http://schemas.openxmlformats.org/markup-compatibility/2006">
              <mc:Choice xmlns:v="urn:schemas-microsoft-com:vml" Requires="v">
                <p:oleObj spid="_x0000_s176351"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35280" y="532611"/>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6341497"/>
              </p:ext>
            </p:extLst>
          </p:nvPr>
        </p:nvGraphicFramePr>
        <p:xfrm>
          <a:off x="5221121" y="1342236"/>
          <a:ext cx="3933825" cy="2073275"/>
        </p:xfrm>
        <a:graphic>
          <a:graphicData uri="http://schemas.openxmlformats.org/presentationml/2006/ole">
            <mc:AlternateContent xmlns:mc="http://schemas.openxmlformats.org/markup-compatibility/2006">
              <mc:Choice xmlns:v="urn:schemas-microsoft-com:vml" Requires="v">
                <p:oleObj spid="_x0000_s176352" name="Equation" r:id="rId6" imgW="2222280" imgH="1168200" progId="Equation.DSMT4">
                  <p:embed/>
                </p:oleObj>
              </mc:Choice>
              <mc:Fallback>
                <p:oleObj name="Equation" r:id="rId6" imgW="2222280" imgH="1168200" progId="Equation.DSMT4">
                  <p:embed/>
                  <p:pic>
                    <p:nvPicPr>
                      <p:cNvPr id="0" name=""/>
                      <p:cNvPicPr>
                        <a:picLocks noChangeAspect="1" noChangeArrowheads="1"/>
                      </p:cNvPicPr>
                      <p:nvPr/>
                    </p:nvPicPr>
                    <p:blipFill>
                      <a:blip r:embed="rId7"/>
                      <a:srcRect/>
                      <a:stretch>
                        <a:fillRect/>
                      </a:stretch>
                    </p:blipFill>
                    <p:spPr bwMode="auto">
                      <a:xfrm>
                        <a:off x="5221121" y="1342236"/>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21183164"/>
              </p:ext>
            </p:extLst>
          </p:nvPr>
        </p:nvGraphicFramePr>
        <p:xfrm>
          <a:off x="481013" y="3557588"/>
          <a:ext cx="6276975" cy="2762250"/>
        </p:xfrm>
        <a:graphic>
          <a:graphicData uri="http://schemas.openxmlformats.org/presentationml/2006/ole">
            <mc:AlternateContent xmlns:mc="http://schemas.openxmlformats.org/markup-compatibility/2006">
              <mc:Choice xmlns:v="urn:schemas-microsoft-com:vml" Requires="v">
                <p:oleObj spid="_x0000_s176353" name="Equation" r:id="rId8" imgW="4762440" imgH="2095200" progId="Equation.DSMT4">
                  <p:embed/>
                </p:oleObj>
              </mc:Choice>
              <mc:Fallback>
                <p:oleObj name="Equation" r:id="rId8" imgW="4762440" imgH="2095200" progId="Equation.DSMT4">
                  <p:embed/>
                  <p:pic>
                    <p:nvPicPr>
                      <p:cNvPr id="0" name=""/>
                      <p:cNvPicPr/>
                      <p:nvPr/>
                    </p:nvPicPr>
                    <p:blipFill>
                      <a:blip r:embed="rId9"/>
                      <a:stretch>
                        <a:fillRect/>
                      </a:stretch>
                    </p:blipFill>
                    <p:spPr>
                      <a:xfrm>
                        <a:off x="481013" y="3557588"/>
                        <a:ext cx="6276975" cy="2762250"/>
                      </a:xfrm>
                      <a:prstGeom prst="rect">
                        <a:avLst/>
                      </a:prstGeom>
                    </p:spPr>
                  </p:pic>
                </p:oleObj>
              </mc:Fallback>
            </mc:AlternateContent>
          </a:graphicData>
        </a:graphic>
      </p:graphicFrame>
    </p:spTree>
    <p:extLst>
      <p:ext uri="{BB962C8B-B14F-4D97-AF65-F5344CB8AC3E}">
        <p14:creationId xmlns:p14="http://schemas.microsoft.com/office/powerpoint/2010/main" val="3404924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457200" y="457200"/>
            <a:ext cx="6858000" cy="461665"/>
          </a:xfrm>
          <a:prstGeom prst="rect">
            <a:avLst/>
          </a:prstGeom>
          <a:noFill/>
        </p:spPr>
        <p:txBody>
          <a:bodyPr wrap="square" rtlCol="0">
            <a:spAutoFit/>
          </a:bodyPr>
          <a:lstStyle/>
          <a:p>
            <a:r>
              <a:rPr lang="en-US" sz="2400" dirty="0">
                <a:latin typeface="+mj-lt"/>
              </a:rPr>
              <a:t>Some details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51711781"/>
              </p:ext>
            </p:extLst>
          </p:nvPr>
        </p:nvGraphicFramePr>
        <p:xfrm>
          <a:off x="4191000" y="170815"/>
          <a:ext cx="4000500" cy="3352800"/>
        </p:xfrm>
        <a:graphic>
          <a:graphicData uri="http://schemas.openxmlformats.org/presentationml/2006/ole">
            <mc:AlternateContent xmlns:mc="http://schemas.openxmlformats.org/markup-compatibility/2006">
              <mc:Choice xmlns:v="urn:schemas-microsoft-com:vml" Requires="v">
                <p:oleObj spid="_x0000_s177292" name="Equation" r:id="rId4" imgW="2666880" imgH="2234880" progId="Equation.DSMT4">
                  <p:embed/>
                </p:oleObj>
              </mc:Choice>
              <mc:Fallback>
                <p:oleObj name="Equation" r:id="rId4" imgW="2666880" imgH="2234880" progId="Equation.DSMT4">
                  <p:embed/>
                  <p:pic>
                    <p:nvPicPr>
                      <p:cNvPr id="0" name=""/>
                      <p:cNvPicPr/>
                      <p:nvPr/>
                    </p:nvPicPr>
                    <p:blipFill>
                      <a:blip r:embed="rId5"/>
                      <a:stretch>
                        <a:fillRect/>
                      </a:stretch>
                    </p:blipFill>
                    <p:spPr>
                      <a:xfrm>
                        <a:off x="4191000" y="170815"/>
                        <a:ext cx="4000500" cy="3352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668914"/>
              </p:ext>
            </p:extLst>
          </p:nvPr>
        </p:nvGraphicFramePr>
        <p:xfrm>
          <a:off x="990600" y="3656012"/>
          <a:ext cx="6764338" cy="2882900"/>
        </p:xfrm>
        <a:graphic>
          <a:graphicData uri="http://schemas.openxmlformats.org/presentationml/2006/ole">
            <mc:AlternateContent xmlns:mc="http://schemas.openxmlformats.org/markup-compatibility/2006">
              <mc:Choice xmlns:v="urn:schemas-microsoft-com:vml" Requires="v">
                <p:oleObj spid="_x0000_s177293" name="Equation" r:id="rId6" imgW="3822480" imgH="1625400" progId="Equation.DSMT4">
                  <p:embed/>
                </p:oleObj>
              </mc:Choice>
              <mc:Fallback>
                <p:oleObj name="Equation" r:id="rId6" imgW="3822480" imgH="1625400" progId="Equation.DSMT4">
                  <p:embed/>
                  <p:pic>
                    <p:nvPicPr>
                      <p:cNvPr id="0" name=""/>
                      <p:cNvPicPr>
                        <a:picLocks noChangeAspect="1" noChangeArrowheads="1"/>
                      </p:cNvPicPr>
                      <p:nvPr/>
                    </p:nvPicPr>
                    <p:blipFill>
                      <a:blip r:embed="rId7"/>
                      <a:srcRect/>
                      <a:stretch>
                        <a:fillRect/>
                      </a:stretch>
                    </p:blipFill>
                    <p:spPr bwMode="auto">
                      <a:xfrm>
                        <a:off x="990600" y="3656012"/>
                        <a:ext cx="6764338" cy="2882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61206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EM fields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86415" name="数式" r:id="rId4" imgW="1358640" imgH="927000" progId="Equation.3">
                  <p:embed/>
                </p:oleObj>
              </mc:Choice>
              <mc:Fallback>
                <p:oleObj name="数式" r:id="rId4" imgW="1358640" imgH="927000" progId="Equation.3">
                  <p:embed/>
                  <p:pic>
                    <p:nvPicPr>
                      <p:cNvPr id="20" name="Object 19"/>
                      <p:cNvPicPr/>
                      <p:nvPr/>
                    </p:nvPicPr>
                    <p:blipFill>
                      <a:blip r:embed="rId5"/>
                      <a:stretch>
                        <a:fillRect/>
                      </a:stretch>
                    </p:blipFill>
                    <p:spPr>
                      <a:xfrm>
                        <a:off x="5886450" y="304800"/>
                        <a:ext cx="3071813" cy="2095500"/>
                      </a:xfrm>
                      <a:prstGeom prst="rect">
                        <a:avLst/>
                      </a:prstGeom>
                    </p:spPr>
                  </p:pic>
                </p:oleObj>
              </mc:Fallback>
            </mc:AlternateContent>
          </a:graphicData>
        </a:graphic>
      </p:graphicFrame>
    </p:spTree>
    <p:extLst>
      <p:ext uri="{BB962C8B-B14F-4D97-AF65-F5344CB8AC3E}">
        <p14:creationId xmlns:p14="http://schemas.microsoft.com/office/powerpoint/2010/main" val="2082668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pic>
        <p:nvPicPr>
          <p:cNvPr id="2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577" t="23366" r="5042" b="8443"/>
          <a:stretch/>
        </p:blipFill>
        <p:spPr bwMode="auto">
          <a:xfrm>
            <a:off x="152400" y="1447800"/>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838200" y="457200"/>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23" name="Object 22"/>
          <p:cNvGraphicFramePr>
            <a:graphicFrameLocks noChangeAspect="1"/>
          </p:cNvGraphicFramePr>
          <p:nvPr>
            <p:extLst>
              <p:ext uri="{D42A27DB-BD31-4B8C-83A1-F6EECF244321}">
                <p14:modId xmlns:p14="http://schemas.microsoft.com/office/powerpoint/2010/main" val="3658602126"/>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spid="_x0000_s179269" name="数式" r:id="rId5" imgW="3682800" imgH="482400" progId="Equation.3">
                  <p:embed/>
                </p:oleObj>
              </mc:Choice>
              <mc:Fallback>
                <p:oleObj name="数式" r:id="rId5" imgW="3682800" imgH="482400" progId="Equation.3">
                  <p:embed/>
                  <p:pic>
                    <p:nvPicPr>
                      <p:cNvPr id="0" name=""/>
                      <p:cNvPicPr>
                        <a:picLocks noChangeAspect="1" noChangeArrowheads="1"/>
                      </p:cNvPicPr>
                      <p:nvPr/>
                    </p:nvPicPr>
                    <p:blipFill>
                      <a:blip r:embed="rId6"/>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a:extLst>
              <a:ext uri="{FF2B5EF4-FFF2-40B4-BE49-F238E27FC236}">
                <a16:creationId xmlns:a16="http://schemas.microsoft.com/office/drawing/2014/main" id="{937074D7-707C-46C1-9D21-EACE7C1106B0}"/>
              </a:ext>
            </a:extLst>
          </p:cNvPr>
          <p:cNvSpPr txBox="1"/>
          <p:nvPr/>
        </p:nvSpPr>
        <p:spPr>
          <a:xfrm>
            <a:off x="137518" y="4939607"/>
            <a:ext cx="3124200" cy="461665"/>
          </a:xfrm>
          <a:prstGeom prst="rect">
            <a:avLst/>
          </a:prstGeom>
          <a:noFill/>
        </p:spPr>
        <p:txBody>
          <a:bodyPr wrap="square" rtlCol="0">
            <a:spAutoFit/>
          </a:bodyPr>
          <a:lstStyle/>
          <a:p>
            <a:r>
              <a:rPr lang="en-US" sz="2400" dirty="0">
                <a:latin typeface="+mj-lt"/>
              </a:rPr>
              <a:t>Notation:</a:t>
            </a:r>
          </a:p>
        </p:txBody>
      </p:sp>
    </p:spTree>
    <p:extLst>
      <p:ext uri="{BB962C8B-B14F-4D97-AF65-F5344CB8AC3E}">
        <p14:creationId xmlns:p14="http://schemas.microsoft.com/office/powerpoint/2010/main" val="826625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685800" y="381000"/>
            <a:ext cx="7467600" cy="461665"/>
          </a:xfrm>
          <a:prstGeom prst="rect">
            <a:avLst/>
          </a:prstGeom>
          <a:noFill/>
        </p:spPr>
        <p:txBody>
          <a:bodyPr wrap="square" rtlCol="0">
            <a:spAutoFit/>
          </a:bodyPr>
          <a:lstStyle/>
          <a:p>
            <a:r>
              <a:rPr lang="en-US" sz="2400" dirty="0">
                <a:latin typeface="+mj-lt"/>
              </a:rPr>
              <a:t>Electric field far from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8920295"/>
              </p:ext>
            </p:extLst>
          </p:nvPr>
        </p:nvGraphicFramePr>
        <p:xfrm>
          <a:off x="1524000" y="1219200"/>
          <a:ext cx="6199188" cy="2465387"/>
        </p:xfrm>
        <a:graphic>
          <a:graphicData uri="http://schemas.openxmlformats.org/presentationml/2006/ole">
            <mc:AlternateContent xmlns:mc="http://schemas.openxmlformats.org/markup-compatibility/2006">
              <mc:Choice xmlns:v="urn:schemas-microsoft-com:vml" Requires="v">
                <p:oleObj spid="_x0000_s180358" name="数式" r:id="rId4" imgW="2743200" imgH="1091880" progId="Equation.3">
                  <p:embed/>
                </p:oleObj>
              </mc:Choice>
              <mc:Fallback>
                <p:oleObj name="数式" r:id="rId4" imgW="2743200" imgH="1091880" progId="Equation.3">
                  <p:embed/>
                  <p:pic>
                    <p:nvPicPr>
                      <p:cNvPr id="0" name=""/>
                      <p:cNvPicPr>
                        <a:picLocks noChangeAspect="1" noChangeArrowheads="1"/>
                      </p:cNvPicPr>
                      <p:nvPr/>
                    </p:nvPicPr>
                    <p:blipFill>
                      <a:blip r:embed="rId5"/>
                      <a:srcRect/>
                      <a:stretch>
                        <a:fillRect/>
                      </a:stretch>
                    </p:blipFill>
                    <p:spPr bwMode="auto">
                      <a:xfrm>
                        <a:off x="1524000" y="1219200"/>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1926244"/>
              </p:ext>
            </p:extLst>
          </p:nvPr>
        </p:nvGraphicFramePr>
        <p:xfrm>
          <a:off x="1600200" y="3821113"/>
          <a:ext cx="5251450" cy="2579687"/>
        </p:xfrm>
        <a:graphic>
          <a:graphicData uri="http://schemas.openxmlformats.org/presentationml/2006/ole">
            <mc:AlternateContent xmlns:mc="http://schemas.openxmlformats.org/markup-compatibility/2006">
              <mc:Choice xmlns:v="urn:schemas-microsoft-com:vml" Requires="v">
                <p:oleObj spid="_x0000_s180359" name="数式" r:id="rId6" imgW="2323800" imgH="1143000" progId="Equation.3">
                  <p:embed/>
                </p:oleObj>
              </mc:Choice>
              <mc:Fallback>
                <p:oleObj name="数式" r:id="rId6" imgW="2323800" imgH="1143000" progId="Equation.3">
                  <p:embed/>
                  <p:pic>
                    <p:nvPicPr>
                      <p:cNvPr id="0" name=""/>
                      <p:cNvPicPr>
                        <a:picLocks noChangeAspect="1" noChangeArrowheads="1"/>
                      </p:cNvPicPr>
                      <p:nvPr/>
                    </p:nvPicPr>
                    <p:blipFill>
                      <a:blip r:embed="rId7"/>
                      <a:srcRect/>
                      <a:stretch>
                        <a:fillRect/>
                      </a:stretch>
                    </p:blipFill>
                    <p:spPr bwMode="auto">
                      <a:xfrm>
                        <a:off x="1600200" y="3821113"/>
                        <a:ext cx="525145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281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395647974"/>
              </p:ext>
            </p:extLst>
          </p:nvPr>
        </p:nvGraphicFramePr>
        <p:xfrm>
          <a:off x="1143000" y="1066800"/>
          <a:ext cx="7002463" cy="3898900"/>
        </p:xfrm>
        <a:graphic>
          <a:graphicData uri="http://schemas.openxmlformats.org/presentationml/2006/ole">
            <mc:AlternateContent xmlns:mc="http://schemas.openxmlformats.org/markup-compatibility/2006">
              <mc:Choice xmlns:v="urn:schemas-microsoft-com:vml" Requires="v">
                <p:oleObj spid="_x0000_s181382" name="数式" r:id="rId4" imgW="3098520" imgH="1726920" progId="Equation.3">
                  <p:embed/>
                </p:oleObj>
              </mc:Choice>
              <mc:Fallback>
                <p:oleObj name="数式" r:id="rId4" imgW="3098520" imgH="1726920" progId="Equation.3">
                  <p:embed/>
                  <p:pic>
                    <p:nvPicPr>
                      <p:cNvPr id="0" name=""/>
                      <p:cNvPicPr>
                        <a:picLocks noChangeAspect="1" noChangeArrowheads="1"/>
                      </p:cNvPicPr>
                      <p:nvPr/>
                    </p:nvPicPr>
                    <p:blipFill>
                      <a:blip r:embed="rId5"/>
                      <a:srcRect/>
                      <a:stretch>
                        <a:fillRect/>
                      </a:stretch>
                    </p:blipFill>
                    <p:spPr bwMode="auto">
                      <a:xfrm>
                        <a:off x="1143000" y="1066800"/>
                        <a:ext cx="7002463"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3187752"/>
              </p:ext>
            </p:extLst>
          </p:nvPr>
        </p:nvGraphicFramePr>
        <p:xfrm>
          <a:off x="869950" y="5105400"/>
          <a:ext cx="4937125" cy="1089025"/>
        </p:xfrm>
        <a:graphic>
          <a:graphicData uri="http://schemas.openxmlformats.org/presentationml/2006/ole">
            <mc:AlternateContent xmlns:mc="http://schemas.openxmlformats.org/markup-compatibility/2006">
              <mc:Choice xmlns:v="urn:schemas-microsoft-com:vml" Requires="v">
                <p:oleObj spid="_x0000_s181383" name="Equation" r:id="rId6" imgW="2184120" imgH="482400" progId="Equation.DSMT4">
                  <p:embed/>
                </p:oleObj>
              </mc:Choice>
              <mc:Fallback>
                <p:oleObj name="Equation" r:id="rId6" imgW="2184120" imgH="482400" progId="Equation.DSMT4">
                  <p:embed/>
                  <p:pic>
                    <p:nvPicPr>
                      <p:cNvPr id="0" name=""/>
                      <p:cNvPicPr>
                        <a:picLocks noChangeAspect="1" noChangeArrowheads="1"/>
                      </p:cNvPicPr>
                      <p:nvPr/>
                    </p:nvPicPr>
                    <p:blipFill>
                      <a:blip r:embed="rId7"/>
                      <a:srcRect/>
                      <a:stretch>
                        <a:fillRect/>
                      </a:stretch>
                    </p:blipFill>
                    <p:spPr bwMode="auto">
                      <a:xfrm>
                        <a:off x="869950" y="5105400"/>
                        <a:ext cx="49371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1588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4260744861"/>
              </p:ext>
            </p:extLst>
          </p:nvPr>
        </p:nvGraphicFramePr>
        <p:xfrm>
          <a:off x="881063" y="922338"/>
          <a:ext cx="7546975" cy="4645025"/>
        </p:xfrm>
        <a:graphic>
          <a:graphicData uri="http://schemas.openxmlformats.org/presentationml/2006/ole">
            <mc:AlternateContent xmlns:mc="http://schemas.openxmlformats.org/markup-compatibility/2006">
              <mc:Choice xmlns:v="urn:schemas-microsoft-com:vml" Requires="v">
                <p:oleObj spid="_x0000_s182340" name="Equation" r:id="rId4" imgW="3340080" imgH="2057400" progId="Equation.DSMT4">
                  <p:embed/>
                </p:oleObj>
              </mc:Choice>
              <mc:Fallback>
                <p:oleObj name="Equation" r:id="rId4" imgW="3340080" imgH="2057400" progId="Equation.DSMT4">
                  <p:embed/>
                  <p:pic>
                    <p:nvPicPr>
                      <p:cNvPr id="0" name=""/>
                      <p:cNvPicPr>
                        <a:picLocks noChangeAspect="1" noChangeArrowheads="1"/>
                      </p:cNvPicPr>
                      <p:nvPr/>
                    </p:nvPicPr>
                    <p:blipFill>
                      <a:blip r:embed="rId5"/>
                      <a:srcRect/>
                      <a:stretch>
                        <a:fillRect/>
                      </a:stretch>
                    </p:blipFill>
                    <p:spPr bwMode="auto">
                      <a:xfrm>
                        <a:off x="881063" y="922338"/>
                        <a:ext cx="7546975"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3369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2707613552"/>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83428"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cxnSp>
        <p:nvCxnSpPr>
          <p:cNvPr id="21" name="Straight Arrow Connector 20"/>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3" name="Object 22"/>
          <p:cNvGraphicFramePr>
            <a:graphicFrameLocks noChangeAspect="1"/>
          </p:cNvGraphicFramePr>
          <p:nvPr>
            <p:extLst>
              <p:ext uri="{D42A27DB-BD31-4B8C-83A1-F6EECF244321}">
                <p14:modId xmlns:p14="http://schemas.microsoft.com/office/powerpoint/2010/main" val="2334443310"/>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spid="_x0000_s183429" name="数式" r:id="rId6" imgW="1346040" imgH="419040" progId="Equation.3">
                  <p:embed/>
                </p:oleObj>
              </mc:Choice>
              <mc:Fallback>
                <p:oleObj name="数式" r:id="rId6" imgW="1346040" imgH="419040" progId="Equation.3">
                  <p:embed/>
                  <p:pic>
                    <p:nvPicPr>
                      <p:cNvPr id="0" name=""/>
                      <p:cNvPicPr>
                        <a:picLocks noChangeAspect="1" noChangeArrowheads="1"/>
                      </p:cNvPicPr>
                      <p:nvPr/>
                    </p:nvPicPr>
                    <p:blipFill>
                      <a:blip r:embed="rId7"/>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4" name="Group 23"/>
          <p:cNvGrpSpPr/>
          <p:nvPr/>
        </p:nvGrpSpPr>
        <p:grpSpPr>
          <a:xfrm>
            <a:off x="3352800" y="2052935"/>
            <a:ext cx="381000" cy="694730"/>
            <a:chOff x="3352800" y="2052935"/>
            <a:chExt cx="381000" cy="694730"/>
          </a:xfrm>
        </p:grpSpPr>
        <p:sp>
          <p:nvSpPr>
            <p:cNvPr id="25" name="TextBox 24"/>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Tree>
    <p:extLst>
      <p:ext uri="{BB962C8B-B14F-4D97-AF65-F5344CB8AC3E}">
        <p14:creationId xmlns:p14="http://schemas.microsoft.com/office/powerpoint/2010/main" val="1714499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175236-B837-4E0B-89EF-926A6426CC32}"/>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28970C47-5DC7-4650-9413-2E2F5BCC2F5D}"/>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07014C78-2AAF-4052-9044-B9F524B13E4D}"/>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10BBAAFC-D500-40DF-8F98-6E8618FCB03B}"/>
              </a:ext>
            </a:extLst>
          </p:cNvPr>
          <p:cNvSpPr txBox="1"/>
          <p:nvPr/>
        </p:nvSpPr>
        <p:spPr>
          <a:xfrm>
            <a:off x="457200" y="381000"/>
            <a:ext cx="8382000" cy="4524315"/>
          </a:xfrm>
          <a:prstGeom prst="rect">
            <a:avLst/>
          </a:prstGeom>
          <a:noFill/>
        </p:spPr>
        <p:txBody>
          <a:bodyPr wrap="square" rtlCol="0">
            <a:spAutoFit/>
          </a:bodyPr>
          <a:lstStyle/>
          <a:p>
            <a:endParaRPr lang="en-US" sz="2400" dirty="0">
              <a:latin typeface="+mj-lt"/>
            </a:endParaRPr>
          </a:p>
          <a:p>
            <a:r>
              <a:rPr lang="en-US" sz="2400" dirty="0">
                <a:latin typeface="+mj-lt"/>
              </a:rPr>
              <a:t>Comment:   Some of you have been looking at textbooks (such as Zangwill) and sources available on the internet and finding different equations from those presented in these lecture notes and in Jackson.   That is a good thing in general,  however please be aware that there are different units  (SI for example) and different conventions for 4-vectors (some using different ordering of space and time, some using imaginary (</a:t>
            </a:r>
            <a:r>
              <a:rPr lang="en-US" sz="2400" dirty="0" err="1">
                <a:latin typeface="+mj-lt"/>
              </a:rPr>
              <a:t>i</a:t>
            </a:r>
            <a:r>
              <a:rPr lang="en-US" sz="2400" dirty="0">
                <a:latin typeface="+mj-lt"/>
              </a:rPr>
              <a:t>) for the time-like portion).    Since we are using Jackson for now, it will good to make sure that you are OK with those equations as well.    </a:t>
            </a:r>
          </a:p>
          <a:p>
            <a:endParaRPr lang="en-US" sz="2400" dirty="0">
              <a:latin typeface="+mj-lt"/>
            </a:endParaRPr>
          </a:p>
        </p:txBody>
      </p:sp>
    </p:spTree>
    <p:extLst>
      <p:ext uri="{BB962C8B-B14F-4D97-AF65-F5344CB8AC3E}">
        <p14:creationId xmlns:p14="http://schemas.microsoft.com/office/powerpoint/2010/main" val="1389873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7587106"/>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spid="_x0000_s184389" name="数式" r:id="rId4" imgW="1473120" imgH="838080" progId="Equation.3">
                  <p:embed/>
                </p:oleObj>
              </mc:Choice>
              <mc:Fallback>
                <p:oleObj name="数式" r:id="rId4" imgW="1473120" imgH="838080" progId="Equation.3">
                  <p:embed/>
                  <p:pic>
                    <p:nvPicPr>
                      <p:cNvPr id="0" name=""/>
                      <p:cNvPicPr>
                        <a:picLocks noChangeAspect="1" noChangeArrowheads="1"/>
                      </p:cNvPicPr>
                      <p:nvPr/>
                    </p:nvPicPr>
                    <p:blipFill>
                      <a:blip r:embed="rId5"/>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pic>
        <p:nvPicPr>
          <p:cNvPr id="8" name="Picture 7"/>
          <p:cNvPicPr>
            <a:picLocks noChangeAspect="1"/>
          </p:cNvPicPr>
          <p:nvPr/>
        </p:nvPicPr>
        <p:blipFill>
          <a:blip r:embed="rId6"/>
          <a:stretch>
            <a:fillRect/>
          </a:stretch>
        </p:blipFill>
        <p:spPr>
          <a:xfrm>
            <a:off x="4495800" y="762000"/>
            <a:ext cx="3810000" cy="3810000"/>
          </a:xfrm>
          <a:prstGeom prst="rect">
            <a:avLst/>
          </a:prstGeom>
        </p:spPr>
      </p:pic>
      <p:sp>
        <p:nvSpPr>
          <p:cNvPr id="9" name="Up Arrow 8"/>
          <p:cNvSpPr/>
          <p:nvPr/>
        </p:nvSpPr>
        <p:spPr>
          <a:xfrm>
            <a:off x="6270171" y="2438400"/>
            <a:ext cx="3810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8E867BC-468D-4EDD-8ABB-77ADB552D7C2}"/>
              </a:ext>
            </a:extLst>
          </p:cNvPr>
          <p:cNvSpPr txBox="1"/>
          <p:nvPr/>
        </p:nvSpPr>
        <p:spPr>
          <a:xfrm>
            <a:off x="4572000" y="5029200"/>
            <a:ext cx="4343400" cy="830997"/>
          </a:xfrm>
          <a:prstGeom prst="rect">
            <a:avLst/>
          </a:prstGeom>
          <a:noFill/>
        </p:spPr>
        <p:txBody>
          <a:bodyPr wrap="square" rtlCol="0">
            <a:spAutoFit/>
          </a:bodyPr>
          <a:lstStyle/>
          <a:p>
            <a:r>
              <a:rPr lang="en-US" sz="2400" dirty="0">
                <a:solidFill>
                  <a:srgbClr val="0066FF"/>
                </a:solidFill>
                <a:latin typeface="+mj-lt"/>
              </a:rPr>
              <a:t>Blue arrow indicates the particle acceleration direction</a:t>
            </a:r>
          </a:p>
        </p:txBody>
      </p:sp>
    </p:spTree>
    <p:extLst>
      <p:ext uri="{BB962C8B-B14F-4D97-AF65-F5344CB8AC3E}">
        <p14:creationId xmlns:p14="http://schemas.microsoft.com/office/powerpoint/2010/main" val="3990271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B4EF1-D2DB-477A-8E31-0C2F0A27A80E}"/>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69F36112-B703-42D8-AE84-FE7BF0D616BF}"/>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6545309D-B330-485A-A5F4-38A8788B07B4}"/>
              </a:ext>
            </a:extLst>
          </p:cNvPr>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a:extLst>
              <a:ext uri="{FF2B5EF4-FFF2-40B4-BE49-F238E27FC236}">
                <a16:creationId xmlns:a16="http://schemas.microsoft.com/office/drawing/2014/main" id="{D851A933-E98B-4698-A454-200EA0B4A2FA}"/>
              </a:ext>
            </a:extLst>
          </p:cNvPr>
          <p:cNvSpPr txBox="1"/>
          <p:nvPr/>
        </p:nvSpPr>
        <p:spPr>
          <a:xfrm>
            <a:off x="228600" y="304800"/>
            <a:ext cx="8458200" cy="1938992"/>
          </a:xfrm>
          <a:prstGeom prst="rect">
            <a:avLst/>
          </a:prstGeom>
          <a:noFill/>
        </p:spPr>
        <p:txBody>
          <a:bodyPr wrap="square" rtlCol="0">
            <a:spAutoFit/>
          </a:bodyPr>
          <a:lstStyle/>
          <a:p>
            <a:r>
              <a:rPr lang="en-US" sz="2400" dirty="0">
                <a:latin typeface="+mj-lt"/>
              </a:rPr>
              <a:t>What do you think will happen when the particle velocities become larger with respect to the speed of light in vacuum?</a:t>
            </a:r>
          </a:p>
          <a:p>
            <a:endParaRPr lang="en-US" sz="2400" dirty="0">
              <a:latin typeface="+mj-lt"/>
            </a:endParaRPr>
          </a:p>
          <a:p>
            <a:pPr marL="914400" lvl="1" indent="-457200">
              <a:buFont typeface="+mj-lt"/>
              <a:buAutoNum type="arabicPeriod"/>
            </a:pPr>
            <a:r>
              <a:rPr lang="en-US" sz="2400" dirty="0">
                <a:latin typeface="+mj-lt"/>
              </a:rPr>
              <a:t>The radiation pattern will be essentially the same.</a:t>
            </a:r>
          </a:p>
          <a:p>
            <a:pPr marL="914400" lvl="1" indent="-457200">
              <a:buFont typeface="+mj-lt"/>
              <a:buAutoNum type="arabicPeriod"/>
            </a:pPr>
            <a:r>
              <a:rPr lang="en-US" sz="2400" dirty="0">
                <a:latin typeface="+mj-lt"/>
              </a:rPr>
              <a:t>The radiation pattern will be quite different.</a:t>
            </a:r>
          </a:p>
        </p:txBody>
      </p:sp>
    </p:spTree>
    <p:extLst>
      <p:ext uri="{BB962C8B-B14F-4D97-AF65-F5344CB8AC3E}">
        <p14:creationId xmlns:p14="http://schemas.microsoft.com/office/powerpoint/2010/main" val="239793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573F9E7-4E6D-47FE-874C-F5449F39B033}"/>
              </a:ext>
            </a:extLst>
          </p:cNvPr>
          <p:cNvPicPr>
            <a:picLocks noChangeAspect="1"/>
          </p:cNvPicPr>
          <p:nvPr/>
        </p:nvPicPr>
        <p:blipFill>
          <a:blip r:embed="rId3"/>
          <a:stretch>
            <a:fillRect/>
          </a:stretch>
        </p:blipFill>
        <p:spPr>
          <a:xfrm>
            <a:off x="733425" y="-50473"/>
            <a:ext cx="7677150" cy="6743700"/>
          </a:xfrm>
          <a:prstGeom prst="rect">
            <a:avLst/>
          </a:prstGeom>
        </p:spPr>
      </p:pic>
      <p:sp>
        <p:nvSpPr>
          <p:cNvPr id="2" name="Date Placeholder 1">
            <a:extLst>
              <a:ext uri="{FF2B5EF4-FFF2-40B4-BE49-F238E27FC236}">
                <a16:creationId xmlns:a16="http://schemas.microsoft.com/office/drawing/2014/main" id="{65EB98E2-0AD4-4315-B096-7B7E67165276}"/>
              </a:ext>
            </a:extLst>
          </p:cNvPr>
          <p:cNvSpPr>
            <a:spLocks noGrp="1"/>
          </p:cNvSpPr>
          <p:nvPr>
            <p:ph type="dt" sz="half" idx="10"/>
          </p:nvPr>
        </p:nvSpPr>
        <p:spPr/>
        <p:txBody>
          <a:bodyPr/>
          <a:lstStyle/>
          <a:p>
            <a:r>
              <a:rPr lang="en-US"/>
              <a:t>04/06/2022</a:t>
            </a:r>
            <a:endParaRPr lang="en-US" dirty="0"/>
          </a:p>
        </p:txBody>
      </p:sp>
      <p:sp>
        <p:nvSpPr>
          <p:cNvPr id="3" name="Footer Placeholder 2">
            <a:extLst>
              <a:ext uri="{FF2B5EF4-FFF2-40B4-BE49-F238E27FC236}">
                <a16:creationId xmlns:a16="http://schemas.microsoft.com/office/drawing/2014/main" id="{BA0444B4-C2D2-4EDB-91E8-1690C69C30F6}"/>
              </a:ext>
            </a:extLst>
          </p:cNvPr>
          <p:cNvSpPr>
            <a:spLocks noGrp="1"/>
          </p:cNvSpPr>
          <p:nvPr>
            <p:ph type="ftr" sz="quarter" idx="11"/>
          </p:nvPr>
        </p:nvSpPr>
        <p:spPr/>
        <p:txBody>
          <a:bodyPr/>
          <a:lstStyle/>
          <a:p>
            <a:r>
              <a:rPr lang="en-US"/>
              <a:t>PHY 712  Spring 2022 -- Lecture 26</a:t>
            </a:r>
            <a:endParaRPr lang="en-US" dirty="0"/>
          </a:p>
        </p:txBody>
      </p:sp>
      <p:sp>
        <p:nvSpPr>
          <p:cNvPr id="4" name="Slide Number Placeholder 3">
            <a:extLst>
              <a:ext uri="{FF2B5EF4-FFF2-40B4-BE49-F238E27FC236}">
                <a16:creationId xmlns:a16="http://schemas.microsoft.com/office/drawing/2014/main" id="{F4B1ED2A-E05D-41E4-BDA8-0B5E816810D7}"/>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a:extLst>
              <a:ext uri="{FF2B5EF4-FFF2-40B4-BE49-F238E27FC236}">
                <a16:creationId xmlns:a16="http://schemas.microsoft.com/office/drawing/2014/main" id="{CFADAC91-0C54-46E2-A826-7A61FC02DADE}"/>
              </a:ext>
            </a:extLst>
          </p:cNvPr>
          <p:cNvSpPr txBox="1"/>
          <p:nvPr/>
        </p:nvSpPr>
        <p:spPr>
          <a:xfrm>
            <a:off x="5791200" y="762000"/>
            <a:ext cx="2286000" cy="461665"/>
          </a:xfrm>
          <a:prstGeom prst="rect">
            <a:avLst/>
          </a:prstGeom>
          <a:noFill/>
        </p:spPr>
        <p:txBody>
          <a:bodyPr wrap="square" rtlCol="0">
            <a:spAutoFit/>
          </a:bodyPr>
          <a:lstStyle/>
          <a:p>
            <a:r>
              <a:rPr lang="en-US" sz="2400" b="1" dirty="0">
                <a:solidFill>
                  <a:srgbClr val="FF0000"/>
                </a:solidFill>
                <a:latin typeface="+mj-lt"/>
              </a:rPr>
              <a:t>4 PM Olin 101</a:t>
            </a:r>
          </a:p>
        </p:txBody>
      </p:sp>
    </p:spTree>
    <p:extLst>
      <p:ext uri="{BB962C8B-B14F-4D97-AF65-F5344CB8AC3E}">
        <p14:creationId xmlns:p14="http://schemas.microsoft.com/office/powerpoint/2010/main" val="359158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0" y="150167"/>
            <a:ext cx="9144000" cy="830997"/>
          </a:xfrm>
          <a:prstGeom prst="rect">
            <a:avLst/>
          </a:prstGeom>
          <a:noFill/>
        </p:spPr>
        <p:txBody>
          <a:bodyPr wrap="square" rtlCol="0">
            <a:spAutoFit/>
          </a:bodyPr>
          <a:lstStyle/>
          <a:p>
            <a:r>
              <a:rPr lang="en-US" sz="2400" dirty="0">
                <a:latin typeface="+mj-lt"/>
              </a:rPr>
              <a:t>Solution of Maxwell’s equations in the Lorentz gauge – review</a:t>
            </a:r>
          </a:p>
          <a:p>
            <a:r>
              <a:rPr lang="en-US" sz="2400" dirty="0">
                <a:latin typeface="+mj-lt"/>
              </a:rPr>
              <a:t>               using SI units for now --</a:t>
            </a:r>
          </a:p>
        </p:txBody>
      </p:sp>
      <p:sp>
        <p:nvSpPr>
          <p:cNvPr id="6" name="TextBox 5"/>
          <p:cNvSpPr txBox="1"/>
          <p:nvPr/>
        </p:nvSpPr>
        <p:spPr>
          <a:xfrm>
            <a:off x="228600" y="835967"/>
            <a:ext cx="8763000" cy="2677656"/>
          </a:xfrm>
          <a:prstGeom prst="rect">
            <a:avLst/>
          </a:prstGeom>
          <a:noFill/>
        </p:spPr>
        <p:txBody>
          <a:bodyPr wrap="square" rtlCol="0">
            <a:spAutoFit/>
          </a:bodyPr>
          <a:lstStyle/>
          <a:p>
            <a:r>
              <a:rPr lang="en-US" sz="2400" dirty="0" err="1"/>
              <a:t>Liènard-Wiechert</a:t>
            </a:r>
            <a:r>
              <a:rPr lang="en-US" sz="2400" dirty="0"/>
              <a:t> potentials and fields --</a:t>
            </a:r>
          </a:p>
          <a:p>
            <a:r>
              <a:rPr lang="en-US" sz="2400" dirty="0"/>
              <a:t>Determination of the scalar and vector potentials for a moving point  particle  (also see Landau and </a:t>
            </a:r>
            <a:r>
              <a:rPr lang="en-US" sz="2400" dirty="0" err="1"/>
              <a:t>Lifshitz</a:t>
            </a:r>
            <a:r>
              <a:rPr lang="en-US" sz="2400" dirty="0"/>
              <a:t> </a:t>
            </a:r>
            <a:r>
              <a:rPr lang="en-US" sz="2400" b="1" i="1" dirty="0"/>
              <a:t>The Classical Theory of Fields</a:t>
            </a:r>
            <a:r>
              <a:rPr lang="en-US" sz="2400" dirty="0"/>
              <a:t>, Chapter 8.)</a:t>
            </a:r>
          </a:p>
          <a:p>
            <a:endParaRPr lang="en-US" sz="2400" dirty="0">
              <a:latin typeface="+mj-lt"/>
            </a:endParaRPr>
          </a:p>
          <a:p>
            <a:r>
              <a:rPr lang="en-US" sz="2400" dirty="0"/>
              <a:t>Consider the fields produced by the following source: a point charge </a:t>
            </a:r>
            <a:r>
              <a:rPr lang="en-US" sz="2400" i="1" dirty="0"/>
              <a:t>q</a:t>
            </a:r>
            <a:r>
              <a:rPr lang="en-US" sz="2400" dirty="0"/>
              <a:t> moving on a trajectory </a:t>
            </a:r>
            <a:r>
              <a:rPr lang="en-US" sz="2400" i="1" dirty="0" err="1"/>
              <a:t>R</a:t>
            </a:r>
            <a:r>
              <a:rPr lang="en-US" sz="2400" i="1" baseline="-25000" dirty="0" err="1"/>
              <a:t>q</a:t>
            </a:r>
            <a:r>
              <a:rPr lang="en-US" sz="2400" i="1" dirty="0"/>
              <a:t>(t)</a:t>
            </a:r>
            <a:r>
              <a:rPr lang="en-US" sz="2400" dirty="0"/>
              <a:t>.  </a:t>
            </a:r>
            <a:endParaRPr lang="en-US" sz="24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959013716"/>
              </p:ext>
            </p:extLst>
          </p:nvPr>
        </p:nvGraphicFramePr>
        <p:xfrm>
          <a:off x="152400" y="3657600"/>
          <a:ext cx="5200650" cy="533400"/>
        </p:xfrm>
        <a:graphic>
          <a:graphicData uri="http://schemas.openxmlformats.org/presentationml/2006/ole">
            <mc:AlternateContent xmlns:mc="http://schemas.openxmlformats.org/markup-compatibility/2006">
              <mc:Choice xmlns:v="urn:schemas-microsoft-com:vml" Requires="v">
                <p:oleObj spid="_x0000_s1052" name="Equation" r:id="rId3" imgW="2476440" imgH="253800" progId="Equation.DSMT4">
                  <p:embed/>
                </p:oleObj>
              </mc:Choice>
              <mc:Fallback>
                <p:oleObj name="Equation" r:id="rId3" imgW="2476440" imgH="253800" progId="Equation.DSMT4">
                  <p:embed/>
                  <p:pic>
                    <p:nvPicPr>
                      <p:cNvPr id="7" name="Object 6"/>
                      <p:cNvPicPr/>
                      <p:nvPr/>
                    </p:nvPicPr>
                    <p:blipFill>
                      <a:blip r:embed="rId4"/>
                      <a:stretch>
                        <a:fillRect/>
                      </a:stretch>
                    </p:blipFill>
                    <p:spPr>
                      <a:xfrm>
                        <a:off x="152400" y="3657600"/>
                        <a:ext cx="5200650" cy="5334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03849472"/>
              </p:ext>
            </p:extLst>
          </p:nvPr>
        </p:nvGraphicFramePr>
        <p:xfrm>
          <a:off x="152400" y="4114800"/>
          <a:ext cx="8966200" cy="838200"/>
        </p:xfrm>
        <a:graphic>
          <a:graphicData uri="http://schemas.openxmlformats.org/presentationml/2006/ole">
            <mc:AlternateContent xmlns:mc="http://schemas.openxmlformats.org/markup-compatibility/2006">
              <mc:Choice xmlns:v="urn:schemas-microsoft-com:vml" Requires="v">
                <p:oleObj spid="_x0000_s1053" name="Equation" r:id="rId5" imgW="4483080" imgH="419040" progId="Equation.DSMT4">
                  <p:embed/>
                </p:oleObj>
              </mc:Choice>
              <mc:Fallback>
                <p:oleObj name="Equation" r:id="rId5" imgW="4483080" imgH="419040" progId="Equation.DSMT4">
                  <p:embed/>
                  <p:pic>
                    <p:nvPicPr>
                      <p:cNvPr id="8" name="Object 7"/>
                      <p:cNvPicPr/>
                      <p:nvPr/>
                    </p:nvPicPr>
                    <p:blipFill>
                      <a:blip r:embed="rId6"/>
                      <a:stretch>
                        <a:fillRect/>
                      </a:stretch>
                    </p:blipFill>
                    <p:spPr>
                      <a:xfrm>
                        <a:off x="152400" y="4114800"/>
                        <a:ext cx="8966200" cy="838200"/>
                      </a:xfrm>
                      <a:prstGeom prst="rect">
                        <a:avLst/>
                      </a:prstGeom>
                    </p:spPr>
                  </p:pic>
                </p:oleObj>
              </mc:Fallback>
            </mc:AlternateContent>
          </a:graphicData>
        </a:graphic>
      </p:graphicFrame>
      <p:sp>
        <p:nvSpPr>
          <p:cNvPr id="9" name="Oval 8"/>
          <p:cNvSpPr/>
          <p:nvPr/>
        </p:nvSpPr>
        <p:spPr>
          <a:xfrm>
            <a:off x="1143000" y="5791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812" y="5786735"/>
            <a:ext cx="356188" cy="461665"/>
          </a:xfrm>
          <a:prstGeom prst="rect">
            <a:avLst/>
          </a:prstGeom>
          <a:noFill/>
        </p:spPr>
        <p:txBody>
          <a:bodyPr wrap="none" rtlCol="0">
            <a:spAutoFit/>
          </a:bodyPr>
          <a:lstStyle/>
          <a:p>
            <a:r>
              <a:rPr lang="en-US" sz="2400" i="1" dirty="0">
                <a:latin typeface="+mj-lt"/>
              </a:rPr>
              <a:t>q</a:t>
            </a:r>
          </a:p>
        </p:txBody>
      </p:sp>
      <p:sp>
        <p:nvSpPr>
          <p:cNvPr id="11" name="Freeform 10"/>
          <p:cNvSpPr/>
          <p:nvPr/>
        </p:nvSpPr>
        <p:spPr>
          <a:xfrm>
            <a:off x="1280160" y="5547360"/>
            <a:ext cx="2042160" cy="595642"/>
          </a:xfrm>
          <a:custGeom>
            <a:avLst/>
            <a:gdLst>
              <a:gd name="connsiteX0" fmla="*/ 0 w 2042160"/>
              <a:gd name="connsiteY0" fmla="*/ 274320 h 595642"/>
              <a:gd name="connsiteX1" fmla="*/ 76200 w 2042160"/>
              <a:gd name="connsiteY1" fmla="*/ 243840 h 595642"/>
              <a:gd name="connsiteX2" fmla="*/ 137160 w 2042160"/>
              <a:gd name="connsiteY2" fmla="*/ 182880 h 595642"/>
              <a:gd name="connsiteX3" fmla="*/ 182880 w 2042160"/>
              <a:gd name="connsiteY3" fmla="*/ 152400 h 595642"/>
              <a:gd name="connsiteX4" fmla="*/ 304800 w 2042160"/>
              <a:gd name="connsiteY4" fmla="*/ 106680 h 595642"/>
              <a:gd name="connsiteX5" fmla="*/ 381000 w 2042160"/>
              <a:gd name="connsiteY5" fmla="*/ 91440 h 595642"/>
              <a:gd name="connsiteX6" fmla="*/ 624840 w 2042160"/>
              <a:gd name="connsiteY6" fmla="*/ 106680 h 595642"/>
              <a:gd name="connsiteX7" fmla="*/ 701040 w 2042160"/>
              <a:gd name="connsiteY7" fmla="*/ 121920 h 595642"/>
              <a:gd name="connsiteX8" fmla="*/ 746760 w 2042160"/>
              <a:gd name="connsiteY8" fmla="*/ 167640 h 595642"/>
              <a:gd name="connsiteX9" fmla="*/ 807720 w 2042160"/>
              <a:gd name="connsiteY9" fmla="*/ 259080 h 595642"/>
              <a:gd name="connsiteX10" fmla="*/ 853440 w 2042160"/>
              <a:gd name="connsiteY10" fmla="*/ 274320 h 595642"/>
              <a:gd name="connsiteX11" fmla="*/ 960120 w 2042160"/>
              <a:gd name="connsiteY11" fmla="*/ 350520 h 595642"/>
              <a:gd name="connsiteX12" fmla="*/ 1036320 w 2042160"/>
              <a:gd name="connsiteY12" fmla="*/ 381000 h 595642"/>
              <a:gd name="connsiteX13" fmla="*/ 1082040 w 2042160"/>
              <a:gd name="connsiteY13" fmla="*/ 411480 h 595642"/>
              <a:gd name="connsiteX14" fmla="*/ 1173480 w 2042160"/>
              <a:gd name="connsiteY14" fmla="*/ 441960 h 595642"/>
              <a:gd name="connsiteX15" fmla="*/ 1264920 w 2042160"/>
              <a:gd name="connsiteY15" fmla="*/ 472440 h 595642"/>
              <a:gd name="connsiteX16" fmla="*/ 1310640 w 2042160"/>
              <a:gd name="connsiteY16" fmla="*/ 502920 h 595642"/>
              <a:gd name="connsiteX17" fmla="*/ 1386840 w 2042160"/>
              <a:gd name="connsiteY17" fmla="*/ 533400 h 595642"/>
              <a:gd name="connsiteX18" fmla="*/ 1524000 w 2042160"/>
              <a:gd name="connsiteY18" fmla="*/ 563880 h 595642"/>
              <a:gd name="connsiteX19" fmla="*/ 1584960 w 2042160"/>
              <a:gd name="connsiteY19" fmla="*/ 594360 h 595642"/>
              <a:gd name="connsiteX20" fmla="*/ 1767840 w 2042160"/>
              <a:gd name="connsiteY20" fmla="*/ 548640 h 595642"/>
              <a:gd name="connsiteX21" fmla="*/ 1859280 w 2042160"/>
              <a:gd name="connsiteY21" fmla="*/ 487680 h 595642"/>
              <a:gd name="connsiteX22" fmla="*/ 1965960 w 2042160"/>
              <a:gd name="connsiteY22" fmla="*/ 411480 h 595642"/>
              <a:gd name="connsiteX23" fmla="*/ 2011680 w 2042160"/>
              <a:gd name="connsiteY23" fmla="*/ 320040 h 595642"/>
              <a:gd name="connsiteX24" fmla="*/ 2042160 w 2042160"/>
              <a:gd name="connsiteY24" fmla="*/ 213360 h 595642"/>
              <a:gd name="connsiteX25" fmla="*/ 2026920 w 2042160"/>
              <a:gd name="connsiteY25" fmla="*/ 76200 h 595642"/>
              <a:gd name="connsiteX26" fmla="*/ 1996440 w 2042160"/>
              <a:gd name="connsiteY26" fmla="*/ 0 h 59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42160" h="595642">
                <a:moveTo>
                  <a:pt x="0" y="274320"/>
                </a:moveTo>
                <a:cubicBezTo>
                  <a:pt x="25400" y="264160"/>
                  <a:pt x="55184" y="261353"/>
                  <a:pt x="76200" y="243840"/>
                </a:cubicBezTo>
                <a:cubicBezTo>
                  <a:pt x="184573" y="153529"/>
                  <a:pt x="-11853" y="232551"/>
                  <a:pt x="137160" y="182880"/>
                </a:cubicBezTo>
                <a:cubicBezTo>
                  <a:pt x="152400" y="172720"/>
                  <a:pt x="166497" y="160591"/>
                  <a:pt x="182880" y="152400"/>
                </a:cubicBezTo>
                <a:cubicBezTo>
                  <a:pt x="196864" y="145408"/>
                  <a:pt x="278420" y="113275"/>
                  <a:pt x="304800" y="106680"/>
                </a:cubicBezTo>
                <a:cubicBezTo>
                  <a:pt x="329930" y="100398"/>
                  <a:pt x="355600" y="96520"/>
                  <a:pt x="381000" y="91440"/>
                </a:cubicBezTo>
                <a:cubicBezTo>
                  <a:pt x="462280" y="96520"/>
                  <a:pt x="543768" y="98959"/>
                  <a:pt x="624840" y="106680"/>
                </a:cubicBezTo>
                <a:cubicBezTo>
                  <a:pt x="650626" y="109136"/>
                  <a:pt x="677872" y="110336"/>
                  <a:pt x="701040" y="121920"/>
                </a:cubicBezTo>
                <a:cubicBezTo>
                  <a:pt x="720317" y="131559"/>
                  <a:pt x="733528" y="150627"/>
                  <a:pt x="746760" y="167640"/>
                </a:cubicBezTo>
                <a:cubicBezTo>
                  <a:pt x="769250" y="196556"/>
                  <a:pt x="772967" y="247496"/>
                  <a:pt x="807720" y="259080"/>
                </a:cubicBezTo>
                <a:lnTo>
                  <a:pt x="853440" y="274320"/>
                </a:lnTo>
                <a:cubicBezTo>
                  <a:pt x="867246" y="284675"/>
                  <a:pt x="937835" y="339378"/>
                  <a:pt x="960120" y="350520"/>
                </a:cubicBezTo>
                <a:cubicBezTo>
                  <a:pt x="984589" y="362754"/>
                  <a:pt x="1011851" y="368766"/>
                  <a:pt x="1036320" y="381000"/>
                </a:cubicBezTo>
                <a:cubicBezTo>
                  <a:pt x="1052703" y="389191"/>
                  <a:pt x="1065302" y="404041"/>
                  <a:pt x="1082040" y="411480"/>
                </a:cubicBezTo>
                <a:cubicBezTo>
                  <a:pt x="1111400" y="424529"/>
                  <a:pt x="1143000" y="431800"/>
                  <a:pt x="1173480" y="441960"/>
                </a:cubicBezTo>
                <a:lnTo>
                  <a:pt x="1264920" y="472440"/>
                </a:lnTo>
                <a:cubicBezTo>
                  <a:pt x="1280160" y="482600"/>
                  <a:pt x="1294257" y="494729"/>
                  <a:pt x="1310640" y="502920"/>
                </a:cubicBezTo>
                <a:cubicBezTo>
                  <a:pt x="1335109" y="515154"/>
                  <a:pt x="1360887" y="524749"/>
                  <a:pt x="1386840" y="533400"/>
                </a:cubicBezTo>
                <a:cubicBezTo>
                  <a:pt x="1419124" y="544161"/>
                  <a:pt x="1493803" y="557841"/>
                  <a:pt x="1524000" y="563880"/>
                </a:cubicBezTo>
                <a:cubicBezTo>
                  <a:pt x="1544320" y="574040"/>
                  <a:pt x="1562320" y="592473"/>
                  <a:pt x="1584960" y="594360"/>
                </a:cubicBezTo>
                <a:cubicBezTo>
                  <a:pt x="1659633" y="600583"/>
                  <a:pt x="1708960" y="583968"/>
                  <a:pt x="1767840" y="548640"/>
                </a:cubicBezTo>
                <a:cubicBezTo>
                  <a:pt x="1799252" y="529793"/>
                  <a:pt x="1826515" y="504063"/>
                  <a:pt x="1859280" y="487680"/>
                </a:cubicBezTo>
                <a:cubicBezTo>
                  <a:pt x="1939517" y="447561"/>
                  <a:pt x="1904176" y="473264"/>
                  <a:pt x="1965960" y="411480"/>
                </a:cubicBezTo>
                <a:cubicBezTo>
                  <a:pt x="2004266" y="296562"/>
                  <a:pt x="1952594" y="438213"/>
                  <a:pt x="2011680" y="320040"/>
                </a:cubicBezTo>
                <a:cubicBezTo>
                  <a:pt x="2022612" y="298176"/>
                  <a:pt x="2037277" y="232892"/>
                  <a:pt x="2042160" y="213360"/>
                </a:cubicBezTo>
                <a:cubicBezTo>
                  <a:pt x="2037080" y="167640"/>
                  <a:pt x="2034483" y="121575"/>
                  <a:pt x="2026920" y="76200"/>
                </a:cubicBezTo>
                <a:cubicBezTo>
                  <a:pt x="2022212" y="47952"/>
                  <a:pt x="2008877" y="24874"/>
                  <a:pt x="1996440" y="0"/>
                </a:cubicBezTo>
              </a:path>
            </a:pathLst>
          </a:cu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3322320" y="5329535"/>
            <a:ext cx="838200" cy="461665"/>
          </a:xfrm>
          <a:prstGeom prst="rect">
            <a:avLst/>
          </a:prstGeom>
          <a:noFill/>
        </p:spPr>
        <p:txBody>
          <a:bodyPr wrap="square" rtlCol="0">
            <a:spAutoFit/>
          </a:bodyPr>
          <a:lstStyle/>
          <a:p>
            <a:r>
              <a:rPr lang="en-US" sz="2400" i="1" dirty="0" err="1"/>
              <a:t>R</a:t>
            </a:r>
            <a:r>
              <a:rPr lang="en-US" sz="2400" i="1" baseline="-25000" dirty="0" err="1"/>
              <a:t>q</a:t>
            </a:r>
            <a:r>
              <a:rPr lang="en-US" sz="2400" i="1" dirty="0"/>
              <a:t>(t)</a:t>
            </a:r>
            <a:endParaRPr lang="en-US" sz="2400" dirty="0">
              <a:latin typeface="+mj-lt"/>
            </a:endParaRPr>
          </a:p>
        </p:txBody>
      </p:sp>
    </p:spTree>
    <p:extLst>
      <p:ext uri="{BB962C8B-B14F-4D97-AF65-F5344CB8AC3E}">
        <p14:creationId xmlns:p14="http://schemas.microsoft.com/office/powerpoint/2010/main" val="223825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762515949"/>
              </p:ext>
            </p:extLst>
          </p:nvPr>
        </p:nvGraphicFramePr>
        <p:xfrm>
          <a:off x="914400" y="914400"/>
          <a:ext cx="6434418" cy="838200"/>
        </p:xfrm>
        <a:graphic>
          <a:graphicData uri="http://schemas.openxmlformats.org/presentationml/2006/ole">
            <mc:AlternateContent xmlns:mc="http://schemas.openxmlformats.org/markup-compatibility/2006">
              <mc:Choice xmlns:v="urn:schemas-microsoft-com:vml" Requires="v">
                <p:oleObj spid="_x0000_s188482" name="Equation" r:id="rId3" imgW="3314520" imgH="431640" progId="Equation.DSMT4">
                  <p:embed/>
                </p:oleObj>
              </mc:Choice>
              <mc:Fallback>
                <p:oleObj name="Equation" r:id="rId3" imgW="3314520" imgH="431640" progId="Equation.DSMT4">
                  <p:embed/>
                  <p:pic>
                    <p:nvPicPr>
                      <p:cNvPr id="6" name="Object 5"/>
                      <p:cNvPicPr/>
                      <p:nvPr/>
                    </p:nvPicPr>
                    <p:blipFill>
                      <a:blip r:embed="rId4"/>
                      <a:stretch>
                        <a:fillRect/>
                      </a:stretch>
                    </p:blipFill>
                    <p:spPr>
                      <a:xfrm>
                        <a:off x="914400" y="914400"/>
                        <a:ext cx="6434418"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86290214"/>
              </p:ext>
            </p:extLst>
          </p:nvPr>
        </p:nvGraphicFramePr>
        <p:xfrm>
          <a:off x="927100" y="1828800"/>
          <a:ext cx="6680200" cy="838200"/>
        </p:xfrm>
        <a:graphic>
          <a:graphicData uri="http://schemas.openxmlformats.org/presentationml/2006/ole">
            <mc:AlternateContent xmlns:mc="http://schemas.openxmlformats.org/markup-compatibility/2006">
              <mc:Choice xmlns:v="urn:schemas-microsoft-com:vml" Requires="v">
                <p:oleObj spid="_x0000_s188483" name="Equation" r:id="rId5" imgW="3441600" imgH="431640" progId="Equation.DSMT4">
                  <p:embed/>
                </p:oleObj>
              </mc:Choice>
              <mc:Fallback>
                <p:oleObj name="Equation" r:id="rId5" imgW="3441600" imgH="431640" progId="Equation.DSMT4">
                  <p:embed/>
                  <p:pic>
                    <p:nvPicPr>
                      <p:cNvPr id="7" name="Object 6"/>
                      <p:cNvPicPr/>
                      <p:nvPr/>
                    </p:nvPicPr>
                    <p:blipFill>
                      <a:blip r:embed="rId6"/>
                      <a:stretch>
                        <a:fillRect/>
                      </a:stretch>
                    </p:blipFill>
                    <p:spPr>
                      <a:xfrm>
                        <a:off x="927100" y="1828800"/>
                        <a:ext cx="6680200" cy="838200"/>
                      </a:xfrm>
                      <a:prstGeom prst="rect">
                        <a:avLst/>
                      </a:prstGeom>
                    </p:spPr>
                  </p:pic>
                </p:oleObj>
              </mc:Fallback>
            </mc:AlternateContent>
          </a:graphicData>
        </a:graphic>
      </p:graphicFrame>
      <p:sp>
        <p:nvSpPr>
          <p:cNvPr id="8" name="TextBox 7"/>
          <p:cNvSpPr txBox="1"/>
          <p:nvPr/>
        </p:nvSpPr>
        <p:spPr>
          <a:xfrm>
            <a:off x="274320" y="2693461"/>
            <a:ext cx="8229600" cy="830997"/>
          </a:xfrm>
          <a:prstGeom prst="rect">
            <a:avLst/>
          </a:prstGeom>
          <a:noFill/>
        </p:spPr>
        <p:txBody>
          <a:bodyPr wrap="square" rtlCol="0">
            <a:spAutoFit/>
          </a:bodyPr>
          <a:lstStyle/>
          <a:p>
            <a:r>
              <a:rPr lang="en-US" sz="2400" dirty="0"/>
              <a:t>We performing the integrations over first </a:t>
            </a:r>
            <a:r>
              <a:rPr lang="en-US" sz="2400" i="1" dirty="0"/>
              <a:t> d</a:t>
            </a:r>
            <a:r>
              <a:rPr lang="en-US" sz="2400" i="1" baseline="30000" dirty="0"/>
              <a:t>3</a:t>
            </a:r>
            <a:r>
              <a:rPr lang="en-US" sz="2400" i="1" dirty="0"/>
              <a:t>r’</a:t>
            </a:r>
            <a:r>
              <a:rPr lang="en-US" sz="2400" dirty="0"/>
              <a:t>  and then </a:t>
            </a:r>
            <a:r>
              <a:rPr lang="en-US" sz="2400" i="1" dirty="0" err="1"/>
              <a:t>dt</a:t>
            </a:r>
            <a:r>
              <a:rPr lang="en-US" sz="2400" i="1" dirty="0"/>
              <a:t>’</a:t>
            </a:r>
            <a:endParaRPr lang="en-US" sz="2400" dirty="0"/>
          </a:p>
          <a:p>
            <a:r>
              <a:rPr lang="en-US" sz="2400" dirty="0"/>
              <a:t> making use of the fact that for any function of </a:t>
            </a:r>
            <a:r>
              <a:rPr lang="en-US" sz="2400" i="1" dirty="0"/>
              <a:t>t’</a:t>
            </a:r>
            <a:r>
              <a:rPr lang="en-US" sz="2400" dirty="0"/>
              <a:t>,</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390368628"/>
              </p:ext>
            </p:extLst>
          </p:nvPr>
        </p:nvGraphicFramePr>
        <p:xfrm>
          <a:off x="3263900" y="2311400"/>
          <a:ext cx="914400" cy="198438"/>
        </p:xfrm>
        <a:graphic>
          <a:graphicData uri="http://schemas.openxmlformats.org/presentationml/2006/ole">
            <mc:AlternateContent xmlns:mc="http://schemas.openxmlformats.org/markup-compatibility/2006">
              <mc:Choice xmlns:v="urn:schemas-microsoft-com:vml" Requires="v">
                <p:oleObj spid="_x0000_s188484" name="Equation" r:id="rId7" imgW="914400" imgH="198720" progId="Equation.DSMT4">
                  <p:embed/>
                </p:oleObj>
              </mc:Choice>
              <mc:Fallback>
                <p:oleObj name="Equation" r:id="rId7" imgW="914400" imgH="198720" progId="Equation.DSMT4">
                  <p:embed/>
                  <p:pic>
                    <p:nvPicPr>
                      <p:cNvPr id="9" name="Object 8"/>
                      <p:cNvPicPr/>
                      <p:nvPr/>
                    </p:nvPicPr>
                    <p:blipFill>
                      <a:blip r:embed="rId8"/>
                      <a:stretch>
                        <a:fillRect/>
                      </a:stretch>
                    </p:blipFill>
                    <p:spPr>
                      <a:xfrm>
                        <a:off x="3263900" y="2311400"/>
                        <a:ext cx="914400" cy="19843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242517484"/>
              </p:ext>
            </p:extLst>
          </p:nvPr>
        </p:nvGraphicFramePr>
        <p:xfrm>
          <a:off x="612907" y="3524458"/>
          <a:ext cx="7552426" cy="1295400"/>
        </p:xfrm>
        <a:graphic>
          <a:graphicData uri="http://schemas.openxmlformats.org/presentationml/2006/ole">
            <mc:AlternateContent xmlns:mc="http://schemas.openxmlformats.org/markup-compatibility/2006">
              <mc:Choice xmlns:v="urn:schemas-microsoft-com:vml" Requires="v">
                <p:oleObj spid="_x0000_s188485" name="Equation" r:id="rId9" imgW="3924000" imgH="672840" progId="Equation.DSMT4">
                  <p:embed/>
                </p:oleObj>
              </mc:Choice>
              <mc:Fallback>
                <p:oleObj name="Equation" r:id="rId9" imgW="3924000" imgH="672840" progId="Equation.DSMT4">
                  <p:embed/>
                  <p:pic>
                    <p:nvPicPr>
                      <p:cNvPr id="11" name="Object 10"/>
                      <p:cNvPicPr/>
                      <p:nvPr/>
                    </p:nvPicPr>
                    <p:blipFill>
                      <a:blip r:embed="rId10"/>
                      <a:stretch>
                        <a:fillRect/>
                      </a:stretch>
                    </p:blipFill>
                    <p:spPr>
                      <a:xfrm>
                        <a:off x="612907" y="3524458"/>
                        <a:ext cx="7552426" cy="1295400"/>
                      </a:xfrm>
                      <a:prstGeom prst="rect">
                        <a:avLst/>
                      </a:prstGeom>
                    </p:spPr>
                  </p:pic>
                </p:oleObj>
              </mc:Fallback>
            </mc:AlternateContent>
          </a:graphicData>
        </a:graphic>
      </p:graphicFrame>
      <p:sp>
        <p:nvSpPr>
          <p:cNvPr id="12" name="TextBox 11"/>
          <p:cNvSpPr txBox="1"/>
          <p:nvPr/>
        </p:nvSpPr>
        <p:spPr>
          <a:xfrm>
            <a:off x="609600" y="4800600"/>
            <a:ext cx="7696200" cy="461665"/>
          </a:xfrm>
          <a:prstGeom prst="rect">
            <a:avLst/>
          </a:prstGeom>
          <a:noFill/>
        </p:spPr>
        <p:txBody>
          <a:bodyPr wrap="square" rtlCol="0">
            <a:spAutoFit/>
          </a:bodyPr>
          <a:lstStyle/>
          <a:p>
            <a:r>
              <a:rPr lang="en-US" sz="2400" dirty="0"/>
              <a:t>where the ``retarded time'' is defined to be</a:t>
            </a:r>
          </a:p>
        </p:txBody>
      </p:sp>
      <p:graphicFrame>
        <p:nvGraphicFramePr>
          <p:cNvPr id="13" name="Object 12"/>
          <p:cNvGraphicFramePr>
            <a:graphicFrameLocks noChangeAspect="1"/>
          </p:cNvGraphicFramePr>
          <p:nvPr>
            <p:extLst>
              <p:ext uri="{D42A27DB-BD31-4B8C-83A1-F6EECF244321}">
                <p14:modId xmlns:p14="http://schemas.microsoft.com/office/powerpoint/2010/main" val="1211364235"/>
              </p:ext>
            </p:extLst>
          </p:nvPr>
        </p:nvGraphicFramePr>
        <p:xfrm>
          <a:off x="1981200" y="5181600"/>
          <a:ext cx="3352800" cy="1095469"/>
        </p:xfrm>
        <a:graphic>
          <a:graphicData uri="http://schemas.openxmlformats.org/presentationml/2006/ole">
            <mc:AlternateContent xmlns:mc="http://schemas.openxmlformats.org/markup-compatibility/2006">
              <mc:Choice xmlns:v="urn:schemas-microsoft-com:vml" Requires="v">
                <p:oleObj spid="_x0000_s188486" name="Equation" r:id="rId11" imgW="1282680" imgH="419040" progId="Equation.DSMT4">
                  <p:embed/>
                </p:oleObj>
              </mc:Choice>
              <mc:Fallback>
                <p:oleObj name="Equation" r:id="rId11" imgW="1282680" imgH="419040" progId="Equation.DSMT4">
                  <p:embed/>
                  <p:pic>
                    <p:nvPicPr>
                      <p:cNvPr id="13" name="Object 12"/>
                      <p:cNvPicPr/>
                      <p:nvPr/>
                    </p:nvPicPr>
                    <p:blipFill>
                      <a:blip r:embed="rId12"/>
                      <a:stretch>
                        <a:fillRect/>
                      </a:stretch>
                    </p:blipFill>
                    <p:spPr>
                      <a:xfrm>
                        <a:off x="1981200" y="5181600"/>
                        <a:ext cx="3352800" cy="1095469"/>
                      </a:xfrm>
                      <a:prstGeom prst="rect">
                        <a:avLst/>
                      </a:prstGeom>
                    </p:spPr>
                  </p:pic>
                </p:oleObj>
              </mc:Fallback>
            </mc:AlternateContent>
          </a:graphicData>
        </a:graphic>
      </p:graphicFrame>
    </p:spTree>
    <p:extLst>
      <p:ext uri="{BB962C8B-B14F-4D97-AF65-F5344CB8AC3E}">
        <p14:creationId xmlns:p14="http://schemas.microsoft.com/office/powerpoint/2010/main" val="324514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sp>
        <p:nvSpPr>
          <p:cNvPr id="6" name="TextBox 5"/>
          <p:cNvSpPr txBox="1"/>
          <p:nvPr/>
        </p:nvSpPr>
        <p:spPr>
          <a:xfrm>
            <a:off x="304800" y="914400"/>
            <a:ext cx="8077200" cy="461665"/>
          </a:xfrm>
          <a:prstGeom prst="rect">
            <a:avLst/>
          </a:prstGeom>
          <a:noFill/>
        </p:spPr>
        <p:txBody>
          <a:bodyPr wrap="square" rtlCol="0">
            <a:spAutoFit/>
          </a:bodyPr>
          <a:lstStyle/>
          <a:p>
            <a:r>
              <a:rPr lang="en-US" sz="2400" dirty="0">
                <a:latin typeface="+mj-lt"/>
              </a:rPr>
              <a:t>Resulting scalar and vector potentials:</a:t>
            </a:r>
          </a:p>
        </p:txBody>
      </p:sp>
      <p:graphicFrame>
        <p:nvGraphicFramePr>
          <p:cNvPr id="7" name="Object 6"/>
          <p:cNvGraphicFramePr>
            <a:graphicFrameLocks noChangeAspect="1"/>
          </p:cNvGraphicFramePr>
          <p:nvPr>
            <p:extLst>
              <p:ext uri="{D42A27DB-BD31-4B8C-83A1-F6EECF244321}">
                <p14:modId xmlns:p14="http://schemas.microsoft.com/office/powerpoint/2010/main" val="4019739617"/>
              </p:ext>
            </p:extLst>
          </p:nvPr>
        </p:nvGraphicFramePr>
        <p:xfrm>
          <a:off x="1066800" y="1524000"/>
          <a:ext cx="3351867" cy="1233487"/>
        </p:xfrm>
        <a:graphic>
          <a:graphicData uri="http://schemas.openxmlformats.org/presentationml/2006/ole">
            <mc:AlternateContent xmlns:mc="http://schemas.openxmlformats.org/markup-compatibility/2006">
              <mc:Choice xmlns:v="urn:schemas-microsoft-com:vml" Requires="v">
                <p:oleObj spid="_x0000_s189519" name="Equation" r:id="rId3" imgW="1587240" imgH="583920" progId="Equation.DSMT4">
                  <p:embed/>
                </p:oleObj>
              </mc:Choice>
              <mc:Fallback>
                <p:oleObj name="Equation" r:id="rId3" imgW="1587240" imgH="583920" progId="Equation.DSMT4">
                  <p:embed/>
                  <p:pic>
                    <p:nvPicPr>
                      <p:cNvPr id="7" name="Object 6"/>
                      <p:cNvPicPr/>
                      <p:nvPr/>
                    </p:nvPicPr>
                    <p:blipFill>
                      <a:blip r:embed="rId4"/>
                      <a:stretch>
                        <a:fillRect/>
                      </a:stretch>
                    </p:blipFill>
                    <p:spPr>
                      <a:xfrm>
                        <a:off x="1066800" y="1524000"/>
                        <a:ext cx="3351867" cy="123348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15207123"/>
              </p:ext>
            </p:extLst>
          </p:nvPr>
        </p:nvGraphicFramePr>
        <p:xfrm>
          <a:off x="1131887" y="2881313"/>
          <a:ext cx="3592513" cy="1233487"/>
        </p:xfrm>
        <a:graphic>
          <a:graphicData uri="http://schemas.openxmlformats.org/presentationml/2006/ole">
            <mc:AlternateContent xmlns:mc="http://schemas.openxmlformats.org/markup-compatibility/2006">
              <mc:Choice xmlns:v="urn:schemas-microsoft-com:vml" Requires="v">
                <p:oleObj spid="_x0000_s189520" name="Equation" r:id="rId5" imgW="1701720" imgH="583920" progId="Equation.DSMT4">
                  <p:embed/>
                </p:oleObj>
              </mc:Choice>
              <mc:Fallback>
                <p:oleObj name="Equation" r:id="rId5" imgW="1701720" imgH="583920" progId="Equation.DSMT4">
                  <p:embed/>
                  <p:pic>
                    <p:nvPicPr>
                      <p:cNvPr id="8" name="Object 7"/>
                      <p:cNvPicPr>
                        <a:picLocks noChangeAspect="1" noChangeArrowheads="1"/>
                      </p:cNvPicPr>
                      <p:nvPr/>
                    </p:nvPicPr>
                    <p:blipFill>
                      <a:blip r:embed="rId6"/>
                      <a:srcRect/>
                      <a:stretch>
                        <a:fillRect/>
                      </a:stretch>
                    </p:blipFill>
                    <p:spPr bwMode="auto">
                      <a:xfrm>
                        <a:off x="1131887" y="2881313"/>
                        <a:ext cx="3592513" cy="123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457200" y="4191000"/>
            <a:ext cx="8077200" cy="461665"/>
          </a:xfrm>
          <a:prstGeom prst="rect">
            <a:avLst/>
          </a:prstGeom>
          <a:noFill/>
        </p:spPr>
        <p:txBody>
          <a:bodyPr wrap="square" rtlCol="0">
            <a:spAutoFit/>
          </a:bodyPr>
          <a:lstStyle/>
          <a:p>
            <a:r>
              <a:rPr lang="en-US" sz="2400" dirty="0">
                <a:latin typeface="+mj-lt"/>
              </a:rPr>
              <a:t>Notation:</a:t>
            </a:r>
          </a:p>
        </p:txBody>
      </p:sp>
      <p:graphicFrame>
        <p:nvGraphicFramePr>
          <p:cNvPr id="10" name="Object 9"/>
          <p:cNvGraphicFramePr>
            <a:graphicFrameLocks noChangeAspect="1"/>
          </p:cNvGraphicFramePr>
          <p:nvPr>
            <p:extLst>
              <p:ext uri="{D42A27DB-BD31-4B8C-83A1-F6EECF244321}">
                <p14:modId xmlns:p14="http://schemas.microsoft.com/office/powerpoint/2010/main" val="1124074699"/>
              </p:ext>
            </p:extLst>
          </p:nvPr>
        </p:nvGraphicFramePr>
        <p:xfrm>
          <a:off x="1837505" y="4241185"/>
          <a:ext cx="2734495" cy="666095"/>
        </p:xfrm>
        <a:graphic>
          <a:graphicData uri="http://schemas.openxmlformats.org/presentationml/2006/ole">
            <mc:AlternateContent xmlns:mc="http://schemas.openxmlformats.org/markup-compatibility/2006">
              <mc:Choice xmlns:v="urn:schemas-microsoft-com:vml" Requires="v">
                <p:oleObj spid="_x0000_s189521" name="Equation" r:id="rId7" imgW="990360" imgH="241200" progId="Equation.DSMT4">
                  <p:embed/>
                </p:oleObj>
              </mc:Choice>
              <mc:Fallback>
                <p:oleObj name="Equation" r:id="rId7" imgW="990360" imgH="241200" progId="Equation.DSMT4">
                  <p:embed/>
                  <p:pic>
                    <p:nvPicPr>
                      <p:cNvPr id="10" name="Object 9"/>
                      <p:cNvPicPr/>
                      <p:nvPr/>
                    </p:nvPicPr>
                    <p:blipFill>
                      <a:blip r:embed="rId8"/>
                      <a:stretch>
                        <a:fillRect/>
                      </a:stretch>
                    </p:blipFill>
                    <p:spPr>
                      <a:xfrm>
                        <a:off x="1837505" y="4241185"/>
                        <a:ext cx="2734495" cy="66609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80369272"/>
              </p:ext>
            </p:extLst>
          </p:nvPr>
        </p:nvGraphicFramePr>
        <p:xfrm>
          <a:off x="3663950" y="2320925"/>
          <a:ext cx="114300" cy="177800"/>
        </p:xfrm>
        <a:graphic>
          <a:graphicData uri="http://schemas.openxmlformats.org/presentationml/2006/ole">
            <mc:AlternateContent xmlns:mc="http://schemas.openxmlformats.org/markup-compatibility/2006">
              <mc:Choice xmlns:v="urn:schemas-microsoft-com:vml" Requires="v">
                <p:oleObj spid="_x0000_s189522" name="Equation" r:id="rId9" imgW="114120" imgH="177480" progId="Equation.DSMT4">
                  <p:embed/>
                </p:oleObj>
              </mc:Choice>
              <mc:Fallback>
                <p:oleObj name="Equation" r:id="rId9" imgW="114120" imgH="177480" progId="Equation.DSMT4">
                  <p:embed/>
                  <p:pic>
                    <p:nvPicPr>
                      <p:cNvPr id="11" name="Object 10"/>
                      <p:cNvPicPr/>
                      <p:nvPr/>
                    </p:nvPicPr>
                    <p:blipFill>
                      <a:blip r:embed="rId10"/>
                      <a:stretch>
                        <a:fillRect/>
                      </a:stretch>
                    </p:blipFill>
                    <p:spPr>
                      <a:xfrm>
                        <a:off x="3663950" y="2320925"/>
                        <a:ext cx="114300" cy="177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314114456"/>
              </p:ext>
            </p:extLst>
          </p:nvPr>
        </p:nvGraphicFramePr>
        <p:xfrm>
          <a:off x="1981200" y="4991100"/>
          <a:ext cx="2133600" cy="762000"/>
        </p:xfrm>
        <a:graphic>
          <a:graphicData uri="http://schemas.openxmlformats.org/presentationml/2006/ole">
            <mc:AlternateContent xmlns:mc="http://schemas.openxmlformats.org/markup-compatibility/2006">
              <mc:Choice xmlns:v="urn:schemas-microsoft-com:vml" Requires="v">
                <p:oleObj spid="_x0000_s189523" name="Equation" r:id="rId11" imgW="711000" imgH="253800" progId="Equation.DSMT4">
                  <p:embed/>
                </p:oleObj>
              </mc:Choice>
              <mc:Fallback>
                <p:oleObj name="Equation" r:id="rId11" imgW="711000" imgH="253800" progId="Equation.DSMT4">
                  <p:embed/>
                  <p:pic>
                    <p:nvPicPr>
                      <p:cNvPr id="12" name="Object 11"/>
                      <p:cNvPicPr/>
                      <p:nvPr/>
                    </p:nvPicPr>
                    <p:blipFill>
                      <a:blip r:embed="rId12"/>
                      <a:stretch>
                        <a:fillRect/>
                      </a:stretch>
                    </p:blipFill>
                    <p:spPr>
                      <a:xfrm>
                        <a:off x="1981200" y="4991100"/>
                        <a:ext cx="2133600" cy="7620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372635348"/>
              </p:ext>
            </p:extLst>
          </p:nvPr>
        </p:nvGraphicFramePr>
        <p:xfrm>
          <a:off x="4998720" y="4421832"/>
          <a:ext cx="3352800" cy="1095375"/>
        </p:xfrm>
        <a:graphic>
          <a:graphicData uri="http://schemas.openxmlformats.org/presentationml/2006/ole">
            <mc:AlternateContent xmlns:mc="http://schemas.openxmlformats.org/markup-compatibility/2006">
              <mc:Choice xmlns:v="urn:schemas-microsoft-com:vml" Requires="v">
                <p:oleObj spid="_x0000_s189524" name="Equation" r:id="rId13" imgW="1282680" imgH="419040" progId="Equation.DSMT4">
                  <p:embed/>
                </p:oleObj>
              </mc:Choice>
              <mc:Fallback>
                <p:oleObj name="Equation" r:id="rId13" imgW="1282680" imgH="419040" progId="Equation.DSMT4">
                  <p:embed/>
                  <p:pic>
                    <p:nvPicPr>
                      <p:cNvPr id="13"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98720" y="4421832"/>
                        <a:ext cx="33528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36397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sp>
        <p:nvSpPr>
          <p:cNvPr id="6" name="TextBox 5"/>
          <p:cNvSpPr txBox="1"/>
          <p:nvPr/>
        </p:nvSpPr>
        <p:spPr>
          <a:xfrm>
            <a:off x="228600" y="693003"/>
            <a:ext cx="8763000" cy="830997"/>
          </a:xfrm>
          <a:prstGeom prst="rect">
            <a:avLst/>
          </a:prstGeom>
          <a:noFill/>
        </p:spPr>
        <p:txBody>
          <a:bodyPr wrap="square" rtlCol="0">
            <a:spAutoFit/>
          </a:bodyPr>
          <a:lstStyle/>
          <a:p>
            <a:r>
              <a:rPr lang="en-US" sz="2400" dirty="0"/>
              <a:t>In order to find the electric and magnetic fields, we need to evaluate</a:t>
            </a:r>
            <a:endParaRPr lang="en-US" sz="24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39260618"/>
              </p:ext>
            </p:extLst>
          </p:nvPr>
        </p:nvGraphicFramePr>
        <p:xfrm>
          <a:off x="1600200" y="1108501"/>
          <a:ext cx="4137381" cy="909637"/>
        </p:xfrm>
        <a:graphic>
          <a:graphicData uri="http://schemas.openxmlformats.org/presentationml/2006/ole">
            <mc:AlternateContent xmlns:mc="http://schemas.openxmlformats.org/markup-compatibility/2006">
              <mc:Choice xmlns:v="urn:schemas-microsoft-com:vml" Requires="v">
                <p:oleObj spid="_x0000_s190517" name="Equation" r:id="rId3" imgW="1790640" imgH="393480" progId="Equation.DSMT4">
                  <p:embed/>
                </p:oleObj>
              </mc:Choice>
              <mc:Fallback>
                <p:oleObj name="Equation" r:id="rId3" imgW="1790640" imgH="393480" progId="Equation.DSMT4">
                  <p:embed/>
                  <p:pic>
                    <p:nvPicPr>
                      <p:cNvPr id="7" name="Object 6"/>
                      <p:cNvPicPr/>
                      <p:nvPr/>
                    </p:nvPicPr>
                    <p:blipFill>
                      <a:blip r:embed="rId4"/>
                      <a:stretch>
                        <a:fillRect/>
                      </a:stretch>
                    </p:blipFill>
                    <p:spPr>
                      <a:xfrm>
                        <a:off x="1600200" y="1108501"/>
                        <a:ext cx="4137381" cy="90963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87650789"/>
              </p:ext>
            </p:extLst>
          </p:nvPr>
        </p:nvGraphicFramePr>
        <p:xfrm>
          <a:off x="1685290" y="2133600"/>
          <a:ext cx="2787650" cy="469900"/>
        </p:xfrm>
        <a:graphic>
          <a:graphicData uri="http://schemas.openxmlformats.org/presentationml/2006/ole">
            <mc:AlternateContent xmlns:mc="http://schemas.openxmlformats.org/markup-compatibility/2006">
              <mc:Choice xmlns:v="urn:schemas-microsoft-com:vml" Requires="v">
                <p:oleObj spid="_x0000_s190518" name="Equation" r:id="rId5" imgW="1206360" imgH="203040" progId="Equation.DSMT4">
                  <p:embed/>
                </p:oleObj>
              </mc:Choice>
              <mc:Fallback>
                <p:oleObj name="Equation" r:id="rId5" imgW="1206360" imgH="203040" progId="Equation.DSMT4">
                  <p:embed/>
                  <p:pic>
                    <p:nvPicPr>
                      <p:cNvPr id="8" name="Object 7"/>
                      <p:cNvPicPr>
                        <a:picLocks noChangeAspect="1" noChangeArrowheads="1"/>
                      </p:cNvPicPr>
                      <p:nvPr/>
                    </p:nvPicPr>
                    <p:blipFill>
                      <a:blip r:embed="rId6"/>
                      <a:srcRect/>
                      <a:stretch>
                        <a:fillRect/>
                      </a:stretch>
                    </p:blipFill>
                    <p:spPr bwMode="auto">
                      <a:xfrm>
                        <a:off x="1685290" y="2133600"/>
                        <a:ext cx="2787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243840" y="2819400"/>
            <a:ext cx="8458200" cy="2677656"/>
          </a:xfrm>
          <a:prstGeom prst="rect">
            <a:avLst/>
          </a:prstGeom>
          <a:noFill/>
        </p:spPr>
        <p:txBody>
          <a:bodyPr wrap="square" rtlCol="0">
            <a:spAutoFit/>
          </a:bodyPr>
          <a:lstStyle/>
          <a:p>
            <a:r>
              <a:rPr lang="en-US" sz="2400" dirty="0"/>
              <a:t>The trick of evaluating these derivatives is that the retarded time </a:t>
            </a:r>
            <a:r>
              <a:rPr lang="en-US" sz="2400" i="1" dirty="0" err="1"/>
              <a:t>t</a:t>
            </a:r>
            <a:r>
              <a:rPr lang="en-US" sz="2400" i="1" baseline="-25000" dirty="0" err="1"/>
              <a:t>r</a:t>
            </a:r>
            <a:r>
              <a:rPr lang="en-US" sz="2400" i="1" dirty="0"/>
              <a:t> </a:t>
            </a:r>
            <a:r>
              <a:rPr lang="en-US" sz="2400" dirty="0"/>
              <a:t>depends on position </a:t>
            </a:r>
            <a:r>
              <a:rPr lang="en-US" sz="2400" b="1" dirty="0"/>
              <a:t>r </a:t>
            </a:r>
            <a:r>
              <a:rPr lang="en-US" sz="2400" dirty="0"/>
              <a:t>and on itself. We can show the following results using the shorthand notation:</a:t>
            </a:r>
          </a:p>
          <a:p>
            <a:endParaRPr lang="en-US" sz="2400" dirty="0"/>
          </a:p>
          <a:p>
            <a:endParaRPr lang="en-US" sz="2400" dirty="0"/>
          </a:p>
          <a:p>
            <a:r>
              <a:rPr lang="en-US" sz="2400" dirty="0"/>
              <a:t>                                             and</a:t>
            </a:r>
          </a:p>
          <a:p>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543530691"/>
              </p:ext>
            </p:extLst>
          </p:nvPr>
        </p:nvGraphicFramePr>
        <p:xfrm>
          <a:off x="914400" y="4267200"/>
          <a:ext cx="2743200" cy="1305017"/>
        </p:xfrm>
        <a:graphic>
          <a:graphicData uri="http://schemas.openxmlformats.org/presentationml/2006/ole">
            <mc:AlternateContent xmlns:mc="http://schemas.openxmlformats.org/markup-compatibility/2006">
              <mc:Choice xmlns:v="urn:schemas-microsoft-com:vml" Requires="v">
                <p:oleObj spid="_x0000_s190519" name="Equation" r:id="rId7" imgW="1307880" imgH="622080" progId="Equation.DSMT4">
                  <p:embed/>
                </p:oleObj>
              </mc:Choice>
              <mc:Fallback>
                <p:oleObj name="Equation" r:id="rId7" imgW="1307880" imgH="622080" progId="Equation.DSMT4">
                  <p:embed/>
                  <p:pic>
                    <p:nvPicPr>
                      <p:cNvPr id="10" name="Object 9"/>
                      <p:cNvPicPr/>
                      <p:nvPr/>
                    </p:nvPicPr>
                    <p:blipFill>
                      <a:blip r:embed="rId8"/>
                      <a:stretch>
                        <a:fillRect/>
                      </a:stretch>
                    </p:blipFill>
                    <p:spPr>
                      <a:xfrm>
                        <a:off x="914400" y="4267200"/>
                        <a:ext cx="2743200" cy="1305017"/>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90185012"/>
              </p:ext>
            </p:extLst>
          </p:nvPr>
        </p:nvGraphicFramePr>
        <p:xfrm>
          <a:off x="5257800" y="4207371"/>
          <a:ext cx="2422525" cy="1304925"/>
        </p:xfrm>
        <a:graphic>
          <a:graphicData uri="http://schemas.openxmlformats.org/presentationml/2006/ole">
            <mc:AlternateContent xmlns:mc="http://schemas.openxmlformats.org/markup-compatibility/2006">
              <mc:Choice xmlns:v="urn:schemas-microsoft-com:vml" Requires="v">
                <p:oleObj spid="_x0000_s190520" name="Equation" r:id="rId9" imgW="1155600" imgH="622080" progId="Equation.DSMT4">
                  <p:embed/>
                </p:oleObj>
              </mc:Choice>
              <mc:Fallback>
                <p:oleObj name="Equation" r:id="rId9" imgW="1155600" imgH="622080" progId="Equation.DSMT4">
                  <p:embed/>
                  <p:pic>
                    <p:nvPicPr>
                      <p:cNvPr id="11" name="Object 10"/>
                      <p:cNvPicPr>
                        <a:picLocks noChangeAspect="1" noChangeArrowheads="1"/>
                      </p:cNvPicPr>
                      <p:nvPr/>
                    </p:nvPicPr>
                    <p:blipFill>
                      <a:blip r:embed="rId10"/>
                      <a:srcRect/>
                      <a:stretch>
                        <a:fillRect/>
                      </a:stretch>
                    </p:blipFill>
                    <p:spPr bwMode="auto">
                      <a:xfrm>
                        <a:off x="5257800" y="4207371"/>
                        <a:ext cx="242252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276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04/06/2022</a:t>
            </a:r>
            <a:endParaRPr lang="en-US" dirty="0"/>
          </a:p>
        </p:txBody>
      </p:sp>
      <p:sp>
        <p:nvSpPr>
          <p:cNvPr id="3" name="Footer Placeholder 2"/>
          <p:cNvSpPr>
            <a:spLocks noGrp="1"/>
          </p:cNvSpPr>
          <p:nvPr>
            <p:ph type="ftr" sz="quarter" idx="11"/>
          </p:nvPr>
        </p:nvSpPr>
        <p:spPr/>
        <p:txBody>
          <a:bodyPr/>
          <a:lstStyle/>
          <a:p>
            <a:r>
              <a:rPr lang="en-US"/>
              <a:t>PHY 712  Spring 2022 --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962272203"/>
              </p:ext>
            </p:extLst>
          </p:nvPr>
        </p:nvGraphicFramePr>
        <p:xfrm>
          <a:off x="598488" y="762000"/>
          <a:ext cx="7281862" cy="1220788"/>
        </p:xfrm>
        <a:graphic>
          <a:graphicData uri="http://schemas.openxmlformats.org/presentationml/2006/ole">
            <mc:AlternateContent xmlns:mc="http://schemas.openxmlformats.org/markup-compatibility/2006">
              <mc:Choice xmlns:v="urn:schemas-microsoft-com:vml" Requires="v">
                <p:oleObj spid="_x0000_s191541" name="Equation" r:id="rId3" imgW="4241520" imgH="711000" progId="Equation.DSMT4">
                  <p:embed/>
                </p:oleObj>
              </mc:Choice>
              <mc:Fallback>
                <p:oleObj name="Equation" r:id="rId3" imgW="4241520" imgH="711000" progId="Equation.DSMT4">
                  <p:embed/>
                  <p:pic>
                    <p:nvPicPr>
                      <p:cNvPr id="6" name="Object 5"/>
                      <p:cNvPicPr/>
                      <p:nvPr/>
                    </p:nvPicPr>
                    <p:blipFill>
                      <a:blip r:embed="rId4"/>
                      <a:stretch>
                        <a:fillRect/>
                      </a:stretch>
                    </p:blipFill>
                    <p:spPr>
                      <a:xfrm>
                        <a:off x="598488" y="762000"/>
                        <a:ext cx="7281862" cy="12207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75965824"/>
              </p:ext>
            </p:extLst>
          </p:nvPr>
        </p:nvGraphicFramePr>
        <p:xfrm>
          <a:off x="490538" y="1828800"/>
          <a:ext cx="7891462" cy="1220787"/>
        </p:xfrm>
        <a:graphic>
          <a:graphicData uri="http://schemas.openxmlformats.org/presentationml/2006/ole">
            <mc:AlternateContent xmlns:mc="http://schemas.openxmlformats.org/markup-compatibility/2006">
              <mc:Choice xmlns:v="urn:schemas-microsoft-com:vml" Requires="v">
                <p:oleObj spid="_x0000_s191542" name="Equation" r:id="rId5" imgW="4597200" imgH="711000" progId="Equation.DSMT4">
                  <p:embed/>
                </p:oleObj>
              </mc:Choice>
              <mc:Fallback>
                <p:oleObj name="Equation" r:id="rId5" imgW="4597200" imgH="711000" progId="Equation.DSMT4">
                  <p:embed/>
                  <p:pic>
                    <p:nvPicPr>
                      <p:cNvPr id="7" name="Object 6"/>
                      <p:cNvPicPr>
                        <a:picLocks noChangeAspect="1" noChangeArrowheads="1"/>
                      </p:cNvPicPr>
                      <p:nvPr/>
                    </p:nvPicPr>
                    <p:blipFill>
                      <a:blip r:embed="rId6"/>
                      <a:srcRect/>
                      <a:stretch>
                        <a:fillRect/>
                      </a:stretch>
                    </p:blipFill>
                    <p:spPr bwMode="auto">
                      <a:xfrm>
                        <a:off x="490538" y="1828800"/>
                        <a:ext cx="7891462"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76747434"/>
              </p:ext>
            </p:extLst>
          </p:nvPr>
        </p:nvGraphicFramePr>
        <p:xfrm>
          <a:off x="392113" y="3124200"/>
          <a:ext cx="8021637" cy="1220788"/>
        </p:xfrm>
        <a:graphic>
          <a:graphicData uri="http://schemas.openxmlformats.org/presentationml/2006/ole">
            <mc:AlternateContent xmlns:mc="http://schemas.openxmlformats.org/markup-compatibility/2006">
              <mc:Choice xmlns:v="urn:schemas-microsoft-com:vml" Requires="v">
                <p:oleObj spid="_x0000_s191543" name="Equation" r:id="rId7" imgW="4673520" imgH="711000" progId="Equation.DSMT4">
                  <p:embed/>
                </p:oleObj>
              </mc:Choice>
              <mc:Fallback>
                <p:oleObj name="Equation" r:id="rId7" imgW="4673520" imgH="711000" progId="Equation.DSMT4">
                  <p:embed/>
                  <p:pic>
                    <p:nvPicPr>
                      <p:cNvPr id="8" name="Object 7"/>
                      <p:cNvPicPr>
                        <a:picLocks noChangeAspect="1" noChangeArrowheads="1"/>
                      </p:cNvPicPr>
                      <p:nvPr/>
                    </p:nvPicPr>
                    <p:blipFill>
                      <a:blip r:embed="rId8"/>
                      <a:srcRect/>
                      <a:stretch>
                        <a:fillRect/>
                      </a:stretch>
                    </p:blipFill>
                    <p:spPr bwMode="auto">
                      <a:xfrm>
                        <a:off x="392113" y="3124200"/>
                        <a:ext cx="8021637" cy="1220788"/>
                      </a:xfrm>
                      <a:prstGeom prst="rect">
                        <a:avLst/>
                      </a:prstGeom>
                      <a:solidFill>
                        <a:srgbClr val="FFFF00"/>
                      </a:solid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30169440"/>
              </p:ext>
            </p:extLst>
          </p:nvPr>
        </p:nvGraphicFramePr>
        <p:xfrm>
          <a:off x="512762" y="4405312"/>
          <a:ext cx="8021638" cy="1614488"/>
        </p:xfrm>
        <a:graphic>
          <a:graphicData uri="http://schemas.openxmlformats.org/presentationml/2006/ole">
            <mc:AlternateContent xmlns:mc="http://schemas.openxmlformats.org/markup-compatibility/2006">
              <mc:Choice xmlns:v="urn:schemas-microsoft-com:vml" Requires="v">
                <p:oleObj spid="_x0000_s191544" name="Equation" r:id="rId9" imgW="4673520" imgH="939600" progId="Equation.DSMT4">
                  <p:embed/>
                </p:oleObj>
              </mc:Choice>
              <mc:Fallback>
                <p:oleObj name="Equation" r:id="rId9" imgW="4673520" imgH="939600" progId="Equation.DSMT4">
                  <p:embed/>
                  <p:pic>
                    <p:nvPicPr>
                      <p:cNvPr id="9" name="Object 8"/>
                      <p:cNvPicPr>
                        <a:picLocks noChangeAspect="1" noChangeArrowheads="1"/>
                      </p:cNvPicPr>
                      <p:nvPr/>
                    </p:nvPicPr>
                    <p:blipFill>
                      <a:blip r:embed="rId10"/>
                      <a:srcRect/>
                      <a:stretch>
                        <a:fillRect/>
                      </a:stretch>
                    </p:blipFill>
                    <p:spPr bwMode="auto">
                      <a:xfrm>
                        <a:off x="512762" y="4405312"/>
                        <a:ext cx="8021638" cy="1614488"/>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2967226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21477</TotalTime>
  <Words>1591</Words>
  <Application>Microsoft Office PowerPoint</Application>
  <PresentationFormat>On-screen Show (4:3)</PresentationFormat>
  <Paragraphs>269</Paragraphs>
  <Slides>31</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7"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1194</cp:revision>
  <cp:lastPrinted>2021-04-04T15:10:58Z</cp:lastPrinted>
  <dcterms:created xsi:type="dcterms:W3CDTF">2012-01-10T18:32:24Z</dcterms:created>
  <dcterms:modified xsi:type="dcterms:W3CDTF">2022-04-05T03:12:23Z</dcterms:modified>
</cp:coreProperties>
</file>