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54" r:id="rId3"/>
    <p:sldId id="413" r:id="rId4"/>
    <p:sldId id="414" r:id="rId5"/>
    <p:sldId id="420" r:id="rId6"/>
    <p:sldId id="421" r:id="rId7"/>
    <p:sldId id="422" r:id="rId8"/>
    <p:sldId id="423" r:id="rId9"/>
    <p:sldId id="424" r:id="rId10"/>
    <p:sldId id="425" r:id="rId11"/>
    <p:sldId id="415" r:id="rId12"/>
    <p:sldId id="390" r:id="rId13"/>
    <p:sldId id="391" r:id="rId14"/>
    <p:sldId id="392" r:id="rId15"/>
    <p:sldId id="393" r:id="rId16"/>
    <p:sldId id="411" r:id="rId17"/>
    <p:sldId id="398" r:id="rId18"/>
    <p:sldId id="416" r:id="rId19"/>
    <p:sldId id="404" r:id="rId20"/>
    <p:sldId id="399" r:id="rId21"/>
    <p:sldId id="417" r:id="rId22"/>
    <p:sldId id="402" r:id="rId23"/>
    <p:sldId id="403" r:id="rId24"/>
    <p:sldId id="412" r:id="rId25"/>
    <p:sldId id="405" r:id="rId26"/>
    <p:sldId id="406" r:id="rId27"/>
    <p:sldId id="407" r:id="rId28"/>
    <p:sldId id="408" r:id="rId29"/>
    <p:sldId id="409" r:id="rId30"/>
    <p:sldId id="410" r:id="rId31"/>
    <p:sldId id="418"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1988" autoAdjust="0"/>
  </p:normalViewPr>
  <p:slideViewPr>
    <p:cSldViewPr>
      <p:cViewPr varScale="1">
        <p:scale>
          <a:sx n="50" d="100"/>
          <a:sy n="50" d="100"/>
        </p:scale>
        <p:origin x="1949" y="38"/>
      </p:cViewPr>
      <p:guideLst>
        <p:guide orient="horz" pos="2160"/>
        <p:guide pos="2880"/>
      </p:guideLst>
    </p:cSldViewPr>
  </p:slideViewPr>
  <p:notesTextViewPr>
    <p:cViewPr>
      <p:scale>
        <a:sx n="3" d="2"/>
        <a:sy n="3" d="2"/>
      </p:scale>
      <p:origin x="0" y="0"/>
    </p:cViewPr>
  </p:notesTextViewPr>
  <p:sorterViewPr>
    <p:cViewPr>
      <p:scale>
        <a:sx n="60" d="100"/>
        <a:sy n="60" d="100"/>
      </p:scale>
      <p:origin x="0" y="-448"/>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4.wmf"/><Relationship Id="rId1" Type="http://schemas.openxmlformats.org/officeDocument/2006/relationships/image" Target="../media/image53.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4/4/2022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4/4/2022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25.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25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81658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  Hurray!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08659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25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26.</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5656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04/06/2022</a:t>
            </a:r>
            <a:endParaRPr lang="en-US" dirty="0"/>
          </a:p>
        </p:txBody>
      </p:sp>
      <p:sp>
        <p:nvSpPr>
          <p:cNvPr id="5" name="Footer Placeholder 4"/>
          <p:cNvSpPr>
            <a:spLocks noGrp="1"/>
          </p:cNvSpPr>
          <p:nvPr>
            <p:ph type="ftr" sz="quarter" idx="11"/>
          </p:nvPr>
        </p:nvSpPr>
        <p:spPr/>
        <p:txBody>
          <a:bodyPr/>
          <a:lstStyle/>
          <a:p>
            <a:r>
              <a:rPr lang="en-US"/>
              <a:t>PHY 712  Spring 2022 --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04/06/2022</a:t>
            </a:r>
            <a:endParaRPr lang="en-US" dirty="0"/>
          </a:p>
        </p:txBody>
      </p:sp>
      <p:sp>
        <p:nvSpPr>
          <p:cNvPr id="5" name="Footer Placeholder 4"/>
          <p:cNvSpPr>
            <a:spLocks noGrp="1"/>
          </p:cNvSpPr>
          <p:nvPr>
            <p:ph type="ftr" sz="quarter" idx="11"/>
          </p:nvPr>
        </p:nvSpPr>
        <p:spPr/>
        <p:txBody>
          <a:bodyPr/>
          <a:lstStyle/>
          <a:p>
            <a:r>
              <a:rPr lang="en-US"/>
              <a:t>PHY 712  Spring 2022 --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04/06/2022</a:t>
            </a:r>
            <a:endParaRPr lang="en-US" dirty="0"/>
          </a:p>
        </p:txBody>
      </p:sp>
      <p:sp>
        <p:nvSpPr>
          <p:cNvPr id="5" name="Footer Placeholder 4"/>
          <p:cNvSpPr>
            <a:spLocks noGrp="1"/>
          </p:cNvSpPr>
          <p:nvPr>
            <p:ph type="ftr" sz="quarter" idx="11"/>
          </p:nvPr>
        </p:nvSpPr>
        <p:spPr/>
        <p:txBody>
          <a:bodyPr/>
          <a:lstStyle/>
          <a:p>
            <a:r>
              <a:rPr lang="en-US"/>
              <a:t>PHY 712  Spring 2022 --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04/06/2022</a:t>
            </a:r>
            <a:endParaRPr lang="en-US" dirty="0"/>
          </a:p>
        </p:txBody>
      </p:sp>
      <p:sp>
        <p:nvSpPr>
          <p:cNvPr id="5" name="Footer Placeholder 4"/>
          <p:cNvSpPr>
            <a:spLocks noGrp="1"/>
          </p:cNvSpPr>
          <p:nvPr>
            <p:ph type="ftr" sz="quarter" idx="11"/>
          </p:nvPr>
        </p:nvSpPr>
        <p:spPr/>
        <p:txBody>
          <a:bodyPr/>
          <a:lstStyle/>
          <a:p>
            <a:r>
              <a:rPr lang="en-US"/>
              <a:t>PHY 712  Spring 2022 --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04/06/2022</a:t>
            </a:r>
            <a:endParaRPr lang="en-US" dirty="0"/>
          </a:p>
        </p:txBody>
      </p:sp>
      <p:sp>
        <p:nvSpPr>
          <p:cNvPr id="5" name="Footer Placeholder 4"/>
          <p:cNvSpPr>
            <a:spLocks noGrp="1"/>
          </p:cNvSpPr>
          <p:nvPr>
            <p:ph type="ftr" sz="quarter" idx="11"/>
          </p:nvPr>
        </p:nvSpPr>
        <p:spPr/>
        <p:txBody>
          <a:bodyPr/>
          <a:lstStyle/>
          <a:p>
            <a:r>
              <a:rPr lang="en-US"/>
              <a:t>PHY 712  Spring 2022 -- Lecture 26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04/06/2022</a:t>
            </a:r>
            <a:endParaRPr lang="en-US" dirty="0"/>
          </a:p>
        </p:txBody>
      </p:sp>
      <p:sp>
        <p:nvSpPr>
          <p:cNvPr id="6" name="Footer Placeholder 5"/>
          <p:cNvSpPr>
            <a:spLocks noGrp="1"/>
          </p:cNvSpPr>
          <p:nvPr>
            <p:ph type="ftr" sz="quarter" idx="11"/>
          </p:nvPr>
        </p:nvSpPr>
        <p:spPr/>
        <p:txBody>
          <a:bodyPr/>
          <a:lstStyle/>
          <a:p>
            <a:r>
              <a:rPr lang="en-US"/>
              <a:t>PHY 712  Spring 2022 --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04/06/2022</a:t>
            </a:r>
            <a:endParaRPr lang="en-US" dirty="0"/>
          </a:p>
        </p:txBody>
      </p:sp>
      <p:sp>
        <p:nvSpPr>
          <p:cNvPr id="8" name="Footer Placeholder 7"/>
          <p:cNvSpPr>
            <a:spLocks noGrp="1"/>
          </p:cNvSpPr>
          <p:nvPr>
            <p:ph type="ftr" sz="quarter" idx="11"/>
          </p:nvPr>
        </p:nvSpPr>
        <p:spPr/>
        <p:txBody>
          <a:bodyPr/>
          <a:lstStyle/>
          <a:p>
            <a:r>
              <a:rPr lang="en-US"/>
              <a:t>PHY 712  Spring 2022 -- Lecture 26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04/06/2022</a:t>
            </a:r>
            <a:endParaRPr lang="en-US" dirty="0"/>
          </a:p>
        </p:txBody>
      </p:sp>
      <p:sp>
        <p:nvSpPr>
          <p:cNvPr id="4" name="Footer Placeholder 3"/>
          <p:cNvSpPr>
            <a:spLocks noGrp="1"/>
          </p:cNvSpPr>
          <p:nvPr>
            <p:ph type="ftr" sz="quarter" idx="11"/>
          </p:nvPr>
        </p:nvSpPr>
        <p:spPr/>
        <p:txBody>
          <a:bodyPr/>
          <a:lstStyle/>
          <a:p>
            <a:r>
              <a:rPr lang="en-US"/>
              <a:t>PHY 712  Spring 2022 -- Lecture 26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04/06/2022</a:t>
            </a:r>
            <a:endParaRPr lang="en-US" dirty="0"/>
          </a:p>
        </p:txBody>
      </p:sp>
      <p:sp>
        <p:nvSpPr>
          <p:cNvPr id="6" name="Footer Placeholder 5"/>
          <p:cNvSpPr>
            <a:spLocks noGrp="1"/>
          </p:cNvSpPr>
          <p:nvPr>
            <p:ph type="ftr" sz="quarter" idx="11"/>
          </p:nvPr>
        </p:nvSpPr>
        <p:spPr/>
        <p:txBody>
          <a:bodyPr/>
          <a:lstStyle/>
          <a:p>
            <a:r>
              <a:rPr lang="en-US"/>
              <a:t>PHY 712  Spring 2022 --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04/06/2022</a:t>
            </a:r>
            <a:endParaRPr lang="en-US" dirty="0"/>
          </a:p>
        </p:txBody>
      </p:sp>
      <p:sp>
        <p:nvSpPr>
          <p:cNvPr id="6" name="Footer Placeholder 5"/>
          <p:cNvSpPr>
            <a:spLocks noGrp="1"/>
          </p:cNvSpPr>
          <p:nvPr>
            <p:ph type="ftr" sz="quarter" idx="11"/>
          </p:nvPr>
        </p:nvSpPr>
        <p:spPr/>
        <p:txBody>
          <a:bodyPr/>
          <a:lstStyle/>
          <a:p>
            <a:r>
              <a:rPr lang="en-US"/>
              <a:t>PHY 712  Spring 2022 -- Lecture 26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04/06/2022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3.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4.bin"/><Relationship Id="rId11" Type="http://schemas.openxmlformats.org/officeDocument/2006/relationships/image" Target="../media/image27.wmf"/><Relationship Id="rId5" Type="http://schemas.openxmlformats.org/officeDocument/2006/relationships/image" Target="../media/image24.wmf"/><Relationship Id="rId10" Type="http://schemas.openxmlformats.org/officeDocument/2006/relationships/oleObject" Target="../embeddings/oleObject26.bin"/><Relationship Id="rId4" Type="http://schemas.openxmlformats.org/officeDocument/2006/relationships/oleObject" Target="../embeddings/oleObject23.bin"/><Relationship Id="rId9" Type="http://schemas.openxmlformats.org/officeDocument/2006/relationships/image" Target="../media/image26.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8.bin"/><Relationship Id="rId5" Type="http://schemas.openxmlformats.org/officeDocument/2006/relationships/image" Target="../media/image28.wmf"/><Relationship Id="rId4" Type="http://schemas.openxmlformats.org/officeDocument/2006/relationships/oleObject" Target="../embeddings/oleObject2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image" Target="../media/image30.wmf"/><Relationship Id="rId4" Type="http://schemas.openxmlformats.org/officeDocument/2006/relationships/oleObject" Target="../embeddings/oleObject2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32.bin"/><Relationship Id="rId5" Type="http://schemas.openxmlformats.org/officeDocument/2006/relationships/image" Target="../media/image32.wmf"/><Relationship Id="rId4" Type="http://schemas.openxmlformats.org/officeDocument/2006/relationships/oleObject" Target="../embeddings/oleObject3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image" Target="../media/image34.wmf"/><Relationship Id="rId4" Type="http://schemas.openxmlformats.org/officeDocument/2006/relationships/oleObject" Target="../embeddings/oleObject3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7.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23.wmf"/><Relationship Id="rId4" Type="http://schemas.openxmlformats.org/officeDocument/2006/relationships/oleObject" Target="../embeddings/oleObject36.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8.bin"/><Relationship Id="rId5" Type="http://schemas.openxmlformats.org/officeDocument/2006/relationships/image" Target="../media/image38.wmf"/><Relationship Id="rId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14.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0.bin"/><Relationship Id="rId5" Type="http://schemas.openxmlformats.org/officeDocument/2006/relationships/image" Target="../media/image40.wmf"/><Relationship Id="rId4" Type="http://schemas.openxmlformats.org/officeDocument/2006/relationships/oleObject" Target="../embeddings/oleObject39.bin"/><Relationship Id="rId9" Type="http://schemas.openxmlformats.org/officeDocument/2006/relationships/image" Target="../media/image42.w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notesSlide" Target="../notesSlides/notesSlide16.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43.bin"/><Relationship Id="rId5" Type="http://schemas.openxmlformats.org/officeDocument/2006/relationships/image" Target="../media/image40.wmf"/><Relationship Id="rId4" Type="http://schemas.openxmlformats.org/officeDocument/2006/relationships/oleObject" Target="../embeddings/oleObject42.bin"/><Relationship Id="rId9" Type="http://schemas.openxmlformats.org/officeDocument/2006/relationships/image" Target="../media/image43.wmf"/></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46.bin"/><Relationship Id="rId5" Type="http://schemas.openxmlformats.org/officeDocument/2006/relationships/image" Target="../media/image44.wmf"/><Relationship Id="rId4" Type="http://schemas.openxmlformats.org/officeDocument/2006/relationships/oleObject" Target="../embeddings/oleObject45.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8.wmf"/><Relationship Id="rId4" Type="http://schemas.openxmlformats.org/officeDocument/2006/relationships/oleObject" Target="../embeddings/oleObject3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image" Target="../media/image46.wmf"/><Relationship Id="rId5" Type="http://schemas.openxmlformats.org/officeDocument/2006/relationships/oleObject" Target="../embeddings/oleObject47.bin"/><Relationship Id="rId4" Type="http://schemas.openxmlformats.org/officeDocument/2006/relationships/image" Target="../media/image47.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49.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9.bin"/><Relationship Id="rId5" Type="http://schemas.openxmlformats.org/officeDocument/2006/relationships/image" Target="../media/image48.wmf"/><Relationship Id="rId4" Type="http://schemas.openxmlformats.org/officeDocument/2006/relationships/oleObject" Target="../embeddings/oleObject4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51.wmf"/><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51.bin"/><Relationship Id="rId5" Type="http://schemas.openxmlformats.org/officeDocument/2006/relationships/image" Target="../media/image50.wmf"/><Relationship Id="rId4" Type="http://schemas.openxmlformats.org/officeDocument/2006/relationships/oleObject" Target="../embeddings/oleObject50.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22.vml"/><Relationship Id="rId5" Type="http://schemas.openxmlformats.org/officeDocument/2006/relationships/image" Target="../media/image52.wmf"/><Relationship Id="rId4" Type="http://schemas.openxmlformats.org/officeDocument/2006/relationships/oleObject" Target="../embeddings/oleObject5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54.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54.bin"/><Relationship Id="rId5" Type="http://schemas.openxmlformats.org/officeDocument/2006/relationships/image" Target="../media/image53.wmf"/><Relationship Id="rId4" Type="http://schemas.openxmlformats.org/officeDocument/2006/relationships/oleObject" Target="../embeddings/oleObject5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56.png"/><Relationship Id="rId5" Type="http://schemas.openxmlformats.org/officeDocument/2006/relationships/image" Target="../media/image55.wmf"/><Relationship Id="rId4" Type="http://schemas.openxmlformats.org/officeDocument/2006/relationships/oleObject" Target="../embeddings/oleObject55.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1.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7.wmf"/><Relationship Id="rId4" Type="http://schemas.openxmlformats.org/officeDocument/2006/relationships/image" Target="../media/image10.wmf"/><Relationship Id="rId9" Type="http://schemas.openxmlformats.org/officeDocument/2006/relationships/oleObject" Target="../embeddings/oleObject11.bin"/><Relationship Id="rId14" Type="http://schemas.openxmlformats.org/officeDocument/2006/relationships/image" Target="../media/image14.wmf"/></Relationships>
</file>

<file path=ppt/slides/_rels/slide8.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6.wmf"/><Relationship Id="rId5" Type="http://schemas.openxmlformats.org/officeDocument/2006/relationships/oleObject" Target="../embeddings/oleObject15.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7.bin"/></Relationships>
</file>

<file path=ppt/slides/_rels/slide9.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0.wmf"/><Relationship Id="rId5" Type="http://schemas.openxmlformats.org/officeDocument/2006/relationships/oleObject" Target="../embeddings/oleObject19.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11-11:50 AM  MWF  Olin 103</a:t>
            </a:r>
          </a:p>
          <a:p>
            <a:pPr algn="ctr"/>
            <a:endParaRPr lang="en-US" sz="3200" b="1" dirty="0"/>
          </a:p>
          <a:p>
            <a:pPr algn="ctr"/>
            <a:r>
              <a:rPr lang="en-US" sz="3200" b="1" dirty="0"/>
              <a:t>Notes for Lecture 26:</a:t>
            </a:r>
            <a:endParaRPr lang="en-US" sz="3200" b="1" dirty="0">
              <a:solidFill>
                <a:schemeClr val="folHlink"/>
              </a:solidFill>
            </a:endParaRP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Finish Chap. 11 and begin Chap. 14</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37FC64-CBCB-46E4-871D-4F9DBBB3BD21}"/>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07C2B4CB-39F2-4636-B0DD-E914F0F66101}"/>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039B4975-E721-4319-B5B1-E1E6D64182F7}"/>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310563F2-185B-41A1-B646-203F76456DA9}"/>
              </a:ext>
            </a:extLst>
          </p:cNvPr>
          <p:cNvSpPr txBox="1"/>
          <p:nvPr/>
        </p:nvSpPr>
        <p:spPr>
          <a:xfrm>
            <a:off x="304800" y="4743828"/>
            <a:ext cx="8458200" cy="1569660"/>
          </a:xfrm>
          <a:prstGeom prst="rect">
            <a:avLst/>
          </a:prstGeom>
          <a:noFill/>
        </p:spPr>
        <p:txBody>
          <a:bodyPr wrap="square" rtlCol="0">
            <a:spAutoFit/>
          </a:bodyPr>
          <a:lstStyle/>
          <a:p>
            <a:r>
              <a:rPr lang="en-US" sz="2400" dirty="0">
                <a:latin typeface="+mj-lt"/>
              </a:rPr>
              <a:t>Note that this analysis is carried out in a single frame of reference.     Now we resume our discussion about transforming values between two different inertial frames of reference.</a:t>
            </a:r>
          </a:p>
        </p:txBody>
      </p:sp>
      <p:graphicFrame>
        <p:nvGraphicFramePr>
          <p:cNvPr id="6" name="Object 5">
            <a:extLst>
              <a:ext uri="{FF2B5EF4-FFF2-40B4-BE49-F238E27FC236}">
                <a16:creationId xmlns:a16="http://schemas.microsoft.com/office/drawing/2014/main" id="{F57D15CF-33C4-475C-AD87-A1B980005283}"/>
              </a:ext>
            </a:extLst>
          </p:cNvPr>
          <p:cNvGraphicFramePr>
            <a:graphicFrameLocks noChangeAspect="1"/>
          </p:cNvGraphicFramePr>
          <p:nvPr>
            <p:extLst>
              <p:ext uri="{D42A27DB-BD31-4B8C-83A1-F6EECF244321}">
                <p14:modId xmlns:p14="http://schemas.microsoft.com/office/powerpoint/2010/main" val="3308330993"/>
              </p:ext>
            </p:extLst>
          </p:nvPr>
        </p:nvGraphicFramePr>
        <p:xfrm>
          <a:off x="457200" y="768032"/>
          <a:ext cx="7500938" cy="3690938"/>
        </p:xfrm>
        <a:graphic>
          <a:graphicData uri="http://schemas.openxmlformats.org/presentationml/2006/ole">
            <mc:AlternateContent xmlns:mc="http://schemas.openxmlformats.org/markup-compatibility/2006">
              <mc:Choice xmlns:v="urn:schemas-microsoft-com:vml" Requires="v">
                <p:oleObj spid="_x0000_s192519" name="Equation" r:id="rId3" imgW="4165560" imgH="2044440" progId="Equation.DSMT4">
                  <p:embed/>
                </p:oleObj>
              </mc:Choice>
              <mc:Fallback>
                <p:oleObj name="Equation" r:id="rId3" imgW="4165560" imgH="2044440" progId="Equation.DSMT4">
                  <p:embed/>
                  <p:pic>
                    <p:nvPicPr>
                      <p:cNvPr id="6" name="Object 5"/>
                      <p:cNvPicPr>
                        <a:picLocks noChangeAspect="1" noChangeArrowheads="1"/>
                      </p:cNvPicPr>
                      <p:nvPr/>
                    </p:nvPicPr>
                    <p:blipFill>
                      <a:blip r:embed="rId4"/>
                      <a:srcRect/>
                      <a:stretch>
                        <a:fillRect/>
                      </a:stretch>
                    </p:blipFill>
                    <p:spPr bwMode="auto">
                      <a:xfrm>
                        <a:off x="457200" y="768032"/>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0D7B9BD-0FDA-4F3D-8768-18C9D4B417F1}"/>
              </a:ext>
            </a:extLst>
          </p:cNvPr>
          <p:cNvSpPr txBox="1"/>
          <p:nvPr/>
        </p:nvSpPr>
        <p:spPr>
          <a:xfrm>
            <a:off x="304800" y="136525"/>
            <a:ext cx="8153400" cy="461665"/>
          </a:xfrm>
          <a:prstGeom prst="rect">
            <a:avLst/>
          </a:prstGeom>
          <a:noFill/>
        </p:spPr>
        <p:txBody>
          <a:bodyPr wrap="square" rtlCol="0">
            <a:spAutoFit/>
          </a:bodyPr>
          <a:lstStyle/>
          <a:p>
            <a:r>
              <a:rPr lang="en-US" sz="2400" dirty="0">
                <a:latin typeface="+mj-lt"/>
              </a:rPr>
              <a:t>Convert to </a:t>
            </a:r>
            <a:r>
              <a:rPr lang="en-US" sz="2400" dirty="0" err="1">
                <a:latin typeface="+mj-lt"/>
              </a:rPr>
              <a:t>cgs</a:t>
            </a:r>
            <a:r>
              <a:rPr lang="en-US" sz="2400" dirty="0">
                <a:latin typeface="+mj-lt"/>
              </a:rPr>
              <a:t> Gaussian units:</a:t>
            </a:r>
          </a:p>
        </p:txBody>
      </p:sp>
    </p:spTree>
    <p:extLst>
      <p:ext uri="{BB962C8B-B14F-4D97-AF65-F5344CB8AC3E}">
        <p14:creationId xmlns:p14="http://schemas.microsoft.com/office/powerpoint/2010/main" val="630700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spid="_x0000_s187503"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spid="_x0000_s187504" name="数式" r:id="rId6" imgW="1333440" imgH="228600" progId="Equation.3">
                  <p:embed/>
                </p:oleObj>
              </mc:Choice>
              <mc:Fallback>
                <p:oleObj name="数式" r:id="rId6" imgW="1333440" imgH="228600" progId="Equation.3">
                  <p:embed/>
                  <p:pic>
                    <p:nvPicPr>
                      <p:cNvPr id="6" name="Object 5"/>
                      <p:cNvPicPr>
                        <a:picLocks noChangeAspect="1" noChangeArrowheads="1"/>
                      </p:cNvPicPr>
                      <p:nvPr/>
                    </p:nvPicPr>
                    <p:blipFill>
                      <a:blip r:embed="rId7"/>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spid="_x0000_s187505" name="数式" r:id="rId8" imgW="2006280" imgH="939600" progId="Equation.3">
                  <p:embed/>
                </p:oleObj>
              </mc:Choice>
              <mc:Fallback>
                <p:oleObj name="数式" r:id="rId8" imgW="2006280" imgH="939600" progId="Equation.3">
                  <p:embed/>
                  <p:pic>
                    <p:nvPicPr>
                      <p:cNvPr id="7" name="Object 6"/>
                      <p:cNvPicPr>
                        <a:picLocks noChangeAspect="1" noChangeArrowheads="1"/>
                      </p:cNvPicPr>
                      <p:nvPr/>
                    </p:nvPicPr>
                    <p:blipFill>
                      <a:blip r:embed="rId9"/>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spid="_x0000_s187506" name="Equation" r:id="rId10" imgW="2171520" imgH="939600" progId="Equation.DSMT4">
                  <p:embed/>
                </p:oleObj>
              </mc:Choice>
              <mc:Fallback>
                <p:oleObj name="Equation" r:id="rId10"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1"/>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spid="_x0000_s166060" name="Equation" r:id="rId4" imgW="7188120" imgH="3162240" progId="Equation.DSMT4">
                  <p:embed/>
                </p:oleObj>
              </mc:Choice>
              <mc:Fallback>
                <p:oleObj name="Equation" r:id="rId4" imgW="7188120" imgH="3162240" progId="Equation.DSMT4">
                  <p:embed/>
                  <p:pic>
                    <p:nvPicPr>
                      <p:cNvPr id="0" name=""/>
                      <p:cNvPicPr>
                        <a:picLocks noChangeAspect="1" noChangeArrowheads="1"/>
                      </p:cNvPicPr>
                      <p:nvPr/>
                    </p:nvPicPr>
                    <p:blipFill>
                      <a:blip r:embed="rId5"/>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spid="_x0000_s166061"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spid="_x0000_s167084" name="数式" r:id="rId4" imgW="2908080" imgH="939600" progId="Equation.3">
                  <p:embed/>
                </p:oleObj>
              </mc:Choice>
              <mc:Fallback>
                <p:oleObj name="数式" r:id="rId4" imgW="2908080" imgH="939600" progId="Equation.3">
                  <p:embed/>
                  <p:pic>
                    <p:nvPicPr>
                      <p:cNvPr id="0" name=""/>
                      <p:cNvPicPr>
                        <a:picLocks noChangeAspect="1" noChangeArrowheads="1"/>
                      </p:cNvPicPr>
                      <p:nvPr/>
                    </p:nvPicPr>
                    <p:blipFill>
                      <a:blip r:embed="rId5"/>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708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spid="_x0000_s168106" name="数式" r:id="rId4" imgW="2006280" imgH="1650960" progId="Equation.3">
                  <p:embed/>
                </p:oleObj>
              </mc:Choice>
              <mc:Fallback>
                <p:oleObj name="数式" r:id="rId4" imgW="2006280" imgH="1650960" progId="Equation.3">
                  <p:embed/>
                  <p:pic>
                    <p:nvPicPr>
                      <p:cNvPr id="0" name=""/>
                      <p:cNvPicPr>
                        <a:picLocks noChangeAspect="1" noChangeArrowheads="1"/>
                      </p:cNvPicPr>
                      <p:nvPr/>
                    </p:nvPicPr>
                    <p:blipFill>
                      <a:blip r:embed="rId5"/>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8107"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spid="_x0000_s169130" name="数式" r:id="rId4" imgW="2108160" imgH="1676160" progId="Equation.3">
                  <p:embed/>
                </p:oleObj>
              </mc:Choice>
              <mc:Fallback>
                <p:oleObj name="数式" r:id="rId4" imgW="2108160" imgH="1676160" progId="Equation.3">
                  <p:embed/>
                  <p:pic>
                    <p:nvPicPr>
                      <p:cNvPr id="0" name=""/>
                      <p:cNvPicPr>
                        <a:picLocks noChangeAspect="1" noChangeArrowheads="1"/>
                      </p:cNvPicPr>
                      <p:nvPr/>
                    </p:nvPicPr>
                    <p:blipFill>
                      <a:blip r:embed="rId5"/>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9131"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spid="_x0000_s185397" name="Equation" r:id="rId5" imgW="3619440" imgH="571320" progId="Equation.DSMT4">
                  <p:embed/>
                </p:oleObj>
              </mc:Choice>
              <mc:Fallback>
                <p:oleObj name="Equation" r:id="rId5" imgW="3619440" imgH="571320" progId="Equation.DSMT4">
                  <p:embed/>
                  <p:pic>
                    <p:nvPicPr>
                      <p:cNvPr id="5" name="Object 4"/>
                      <p:cNvPicPr>
                        <a:picLocks noChangeAspect="1" noChangeArrowheads="1"/>
                      </p:cNvPicPr>
                      <p:nvPr/>
                    </p:nvPicPr>
                    <p:blipFill>
                      <a:blip r:embed="rId6"/>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1792080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spid="_x0000_s174166"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3416320"/>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a:latin typeface="+mj-lt"/>
              </a:rPr>
              <a:t>There are some circumstances for which the Lorentz transformations do not simplify the analysis?</a:t>
            </a:r>
          </a:p>
        </p:txBody>
      </p:sp>
    </p:spTree>
    <p:extLst>
      <p:ext uri="{BB962C8B-B14F-4D97-AF65-F5344CB8AC3E}">
        <p14:creationId xmlns:p14="http://schemas.microsoft.com/office/powerpoint/2010/main" val="1138424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78292"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spid="_x0000_s178293" name="Equation" r:id="rId6" imgW="1841400" imgH="457200" progId="Equation.DSMT4">
                  <p:embed/>
                </p:oleObj>
              </mc:Choice>
              <mc:Fallback>
                <p:oleObj name="Equation" r:id="rId6" imgW="1841400" imgH="457200" progId="Equation.DSMT4">
                  <p:embed/>
                  <p:pic>
                    <p:nvPicPr>
                      <p:cNvPr id="0" name=""/>
                      <p:cNvPicPr/>
                      <p:nvPr/>
                    </p:nvPicPr>
                    <p:blipFill>
                      <a:blip r:embed="rId7"/>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A6E79B6-E70E-414D-AF5E-98106EDA6509}"/>
              </a:ext>
            </a:extLst>
          </p:cNvPr>
          <p:cNvPicPr>
            <a:picLocks noChangeAspect="1"/>
          </p:cNvPicPr>
          <p:nvPr/>
        </p:nvPicPr>
        <p:blipFill>
          <a:blip r:embed="rId3"/>
          <a:stretch>
            <a:fillRect/>
          </a:stretch>
        </p:blipFill>
        <p:spPr>
          <a:xfrm>
            <a:off x="-17489" y="990600"/>
            <a:ext cx="9144000" cy="2643973"/>
          </a:xfrm>
          <a:prstGeom prst="rect">
            <a:avLst/>
          </a:prstGeom>
        </p:spPr>
      </p:pic>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4300" y="2895600"/>
            <a:ext cx="8915400"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3621786-BF46-4ACD-8A29-2A7F7D594699}"/>
              </a:ext>
            </a:extLst>
          </p:cNvPr>
          <p:cNvSpPr txBox="1"/>
          <p:nvPr/>
        </p:nvSpPr>
        <p:spPr>
          <a:xfrm>
            <a:off x="457200" y="4038600"/>
            <a:ext cx="8229600" cy="1569660"/>
          </a:xfrm>
          <a:prstGeom prst="rect">
            <a:avLst/>
          </a:prstGeom>
          <a:noFill/>
        </p:spPr>
        <p:txBody>
          <a:bodyPr wrap="square" rtlCol="0">
            <a:spAutoFit/>
          </a:bodyPr>
          <a:lstStyle/>
          <a:p>
            <a:r>
              <a:rPr lang="en-US" sz="2400" dirty="0">
                <a:latin typeface="+mj-lt"/>
              </a:rPr>
              <a:t>Remember schedule change for Friday 4/8/2022 –</a:t>
            </a:r>
          </a:p>
          <a:p>
            <a:pPr lvl="1"/>
            <a:r>
              <a:rPr lang="en-US" sz="2400" dirty="0">
                <a:latin typeface="+mj-lt"/>
              </a:rPr>
              <a:t>11:30-12    Graduate student luncheon</a:t>
            </a:r>
          </a:p>
          <a:p>
            <a:pPr lvl="1"/>
            <a:r>
              <a:rPr lang="en-US" sz="2400" dirty="0">
                <a:latin typeface="+mj-lt"/>
              </a:rPr>
              <a:t>12-12:50     PHY 712</a:t>
            </a:r>
          </a:p>
          <a:p>
            <a:pPr lvl="1"/>
            <a:r>
              <a:rPr lang="en-US" sz="2400" dirty="0">
                <a:latin typeface="+mj-lt"/>
              </a:rPr>
              <a:t> 1-1:50        PHY 742</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355"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356"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spid="_x0000_s175357"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04800" y="3810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that it might be advisable to derive the details of the analysis</a:t>
            </a:r>
            <a:r>
              <a:rPr lang="en-US" sz="2400" dirty="0"/>
              <a:t> for yourselves</a:t>
            </a:r>
            <a:r>
              <a:rPr lang="en-US" sz="2400" dirty="0">
                <a:latin typeface="+mj-lt"/>
              </a:rPr>
              <a:t>.</a:t>
            </a:r>
          </a:p>
        </p:txBody>
      </p:sp>
    </p:spTree>
    <p:extLst>
      <p:ext uri="{BB962C8B-B14F-4D97-AF65-F5344CB8AC3E}">
        <p14:creationId xmlns:p14="http://schemas.microsoft.com/office/powerpoint/2010/main" val="3479948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spid="_x0000_s176351"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spid="_x0000_s176352" name="Equation" r:id="rId6" imgW="2222280" imgH="1168200" progId="Equation.DSMT4">
                  <p:embed/>
                </p:oleObj>
              </mc:Choice>
              <mc:Fallback>
                <p:oleObj name="Equation" r:id="rId6" imgW="2222280" imgH="1168200" progId="Equation.DSMT4">
                  <p:embed/>
                  <p:pic>
                    <p:nvPicPr>
                      <p:cNvPr id="0" name=""/>
                      <p:cNvPicPr>
                        <a:picLocks noChangeAspect="1" noChangeArrowheads="1"/>
                      </p:cNvPicPr>
                      <p:nvPr/>
                    </p:nvPicPr>
                    <p:blipFill>
                      <a:blip r:embed="rId7"/>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spid="_x0000_s176353" name="Equation" r:id="rId8" imgW="4762440" imgH="2095200" progId="Equation.DSMT4">
                  <p:embed/>
                </p:oleObj>
              </mc:Choice>
              <mc:Fallback>
                <p:oleObj name="Equation" r:id="rId8" imgW="4762440" imgH="2095200" progId="Equation.DSMT4">
                  <p:embed/>
                  <p:pic>
                    <p:nvPicPr>
                      <p:cNvPr id="0" name=""/>
                      <p:cNvPicPr/>
                      <p:nvPr/>
                    </p:nvPicPr>
                    <p:blipFill>
                      <a:blip r:embed="rId9"/>
                      <a:stretch>
                        <a:fillRect/>
                      </a:stretch>
                    </p:blipFill>
                    <p:spPr>
                      <a:xfrm>
                        <a:off x="481013" y="3557588"/>
                        <a:ext cx="6276975" cy="276225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spid="_x0000_s177292" name="Equation" r:id="rId4" imgW="2666880" imgH="2234880" progId="Equation.DSMT4">
                  <p:embed/>
                </p:oleObj>
              </mc:Choice>
              <mc:Fallback>
                <p:oleObj name="Equation" r:id="rId4" imgW="2666880" imgH="2234880" progId="Equation.DSMT4">
                  <p:embed/>
                  <p:pic>
                    <p:nvPicPr>
                      <p:cNvPr id="0" name=""/>
                      <p:cNvPicPr/>
                      <p:nvPr/>
                    </p:nvPicPr>
                    <p:blipFill>
                      <a:blip r:embed="rId5"/>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spid="_x0000_s177293" name="Equation" r:id="rId6" imgW="3822480" imgH="1625400" progId="Equation.DSMT4">
                  <p:embed/>
                </p:oleObj>
              </mc:Choice>
              <mc:Fallback>
                <p:oleObj name="Equation" r:id="rId6" imgW="3822480" imgH="1625400" progId="Equation.DSMT4">
                  <p:embed/>
                  <p:pic>
                    <p:nvPicPr>
                      <p:cNvPr id="0" name=""/>
                      <p:cNvPicPr>
                        <a:picLocks noChangeAspect="1" noChangeArrowheads="1"/>
                      </p:cNvPicPr>
                      <p:nvPr/>
                    </p:nvPicPr>
                    <p:blipFill>
                      <a:blip r:embed="rId7"/>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EM fields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6415" name="数式" r:id="rId4" imgW="1358640" imgH="927000" progId="Equation.3">
                  <p:embed/>
                </p:oleObj>
              </mc:Choice>
              <mc:Fallback>
                <p:oleObj name="数式" r:id="rId4" imgW="1358640" imgH="927000" progId="Equation.3">
                  <p:embed/>
                  <p:pic>
                    <p:nvPicPr>
                      <p:cNvPr id="20" name="Object 19"/>
                      <p:cNvPicPr/>
                      <p:nvPr/>
                    </p:nvPicPr>
                    <p:blipFill>
                      <a:blip r:embed="rId5"/>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79269" name="数式" r:id="rId5" imgW="3682800" imgH="482400" progId="Equation.3">
                  <p:embed/>
                </p:oleObj>
              </mc:Choice>
              <mc:Fallback>
                <p:oleObj name="数式" r:id="rId5" imgW="3682800" imgH="482400" progId="Equation.3">
                  <p:embed/>
                  <p:pic>
                    <p:nvPicPr>
                      <p:cNvPr id="0" name=""/>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spTree>
    <p:extLst>
      <p:ext uri="{BB962C8B-B14F-4D97-AF65-F5344CB8AC3E}">
        <p14:creationId xmlns:p14="http://schemas.microsoft.com/office/powerpoint/2010/main" val="826625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8920295"/>
              </p:ext>
            </p:extLst>
          </p:nvPr>
        </p:nvGraphicFramePr>
        <p:xfrm>
          <a:off x="1524000" y="1219200"/>
          <a:ext cx="6199188" cy="2465387"/>
        </p:xfrm>
        <a:graphic>
          <a:graphicData uri="http://schemas.openxmlformats.org/presentationml/2006/ole">
            <mc:AlternateContent xmlns:mc="http://schemas.openxmlformats.org/markup-compatibility/2006">
              <mc:Choice xmlns:v="urn:schemas-microsoft-com:vml" Requires="v">
                <p:oleObj spid="_x0000_s180358" name="数式" r:id="rId4" imgW="2743200" imgH="1091880" progId="Equation.3">
                  <p:embed/>
                </p:oleObj>
              </mc:Choice>
              <mc:Fallback>
                <p:oleObj name="数式" r:id="rId4" imgW="2743200" imgH="1091880" progId="Equation.3">
                  <p:embed/>
                  <p:pic>
                    <p:nvPicPr>
                      <p:cNvPr id="0" name=""/>
                      <p:cNvPicPr>
                        <a:picLocks noChangeAspect="1" noChangeArrowheads="1"/>
                      </p:cNvPicPr>
                      <p:nvPr/>
                    </p:nvPicPr>
                    <p:blipFill>
                      <a:blip r:embed="rId5"/>
                      <a:srcRect/>
                      <a:stretch>
                        <a:fillRect/>
                      </a:stretch>
                    </p:blipFill>
                    <p:spPr bwMode="auto">
                      <a:xfrm>
                        <a:off x="1524000" y="1219200"/>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926244"/>
              </p:ext>
            </p:extLst>
          </p:nvPr>
        </p:nvGraphicFramePr>
        <p:xfrm>
          <a:off x="1600200" y="3821113"/>
          <a:ext cx="5251450" cy="2579687"/>
        </p:xfrm>
        <a:graphic>
          <a:graphicData uri="http://schemas.openxmlformats.org/presentationml/2006/ole">
            <mc:AlternateContent xmlns:mc="http://schemas.openxmlformats.org/markup-compatibility/2006">
              <mc:Choice xmlns:v="urn:schemas-microsoft-com:vml" Requires="v">
                <p:oleObj spid="_x0000_s180359" name="数式" r:id="rId6" imgW="2323800" imgH="1143000" progId="Equation.3">
                  <p:embed/>
                </p:oleObj>
              </mc:Choice>
              <mc:Fallback>
                <p:oleObj name="数式" r:id="rId6" imgW="2323800" imgH="1143000" progId="Equation.3">
                  <p:embed/>
                  <p:pic>
                    <p:nvPicPr>
                      <p:cNvPr id="0" name=""/>
                      <p:cNvPicPr>
                        <a:picLocks noChangeAspect="1" noChangeArrowheads="1"/>
                      </p:cNvPicPr>
                      <p:nvPr/>
                    </p:nvPicPr>
                    <p:blipFill>
                      <a:blip r:embed="rId7"/>
                      <a:srcRect/>
                      <a:stretch>
                        <a:fillRect/>
                      </a:stretch>
                    </p:blipFill>
                    <p:spPr bwMode="auto">
                      <a:xfrm>
                        <a:off x="1600200" y="3821113"/>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spid="_x0000_s181382" name="数式" r:id="rId4" imgW="3098520" imgH="1726920" progId="Equation.3">
                  <p:embed/>
                </p:oleObj>
              </mc:Choice>
              <mc:Fallback>
                <p:oleObj name="数式" r:id="rId4" imgW="3098520" imgH="1726920" progId="Equation.3">
                  <p:embed/>
                  <p:pic>
                    <p:nvPicPr>
                      <p:cNvPr id="0" name=""/>
                      <p:cNvPicPr>
                        <a:picLocks noChangeAspect="1" noChangeArrowheads="1"/>
                      </p:cNvPicPr>
                      <p:nvPr/>
                    </p:nvPicPr>
                    <p:blipFill>
                      <a:blip r:embed="rId5"/>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spid="_x0000_s181383" name="Equation" r:id="rId6" imgW="2184120" imgH="482400" progId="Equation.DSMT4">
                  <p:embed/>
                </p:oleObj>
              </mc:Choice>
              <mc:Fallback>
                <p:oleObj name="Equation" r:id="rId6" imgW="2184120" imgH="482400" progId="Equation.DSMT4">
                  <p:embed/>
                  <p:pic>
                    <p:nvPicPr>
                      <p:cNvPr id="0" name=""/>
                      <p:cNvPicPr>
                        <a:picLocks noChangeAspect="1" noChangeArrowheads="1"/>
                      </p:cNvPicPr>
                      <p:nvPr/>
                    </p:nvPicPr>
                    <p:blipFill>
                      <a:blip r:embed="rId7"/>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spid="_x0000_s182340" name="Equation" r:id="rId4" imgW="3340080" imgH="2057400" progId="Equation.DSMT4">
                  <p:embed/>
                </p:oleObj>
              </mc:Choice>
              <mc:Fallback>
                <p:oleObj name="Equation" r:id="rId4" imgW="3340080" imgH="2057400" progId="Equation.DSMT4">
                  <p:embed/>
                  <p:pic>
                    <p:nvPicPr>
                      <p:cNvPr id="0" name=""/>
                      <p:cNvPicPr>
                        <a:picLocks noChangeAspect="1" noChangeArrowheads="1"/>
                      </p:cNvPicPr>
                      <p:nvPr/>
                    </p:nvPicPr>
                    <p:blipFill>
                      <a:blip r:embed="rId5"/>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3428"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183429" name="数式" r:id="rId6" imgW="1346040" imgH="419040" progId="Equation.3">
                  <p:embed/>
                </p:oleObj>
              </mc:Choice>
              <mc:Fallback>
                <p:oleObj name="数式" r:id="rId6" imgW="1346040" imgH="419040" progId="Equation.3">
                  <p:embed/>
                  <p:pic>
                    <p:nvPicPr>
                      <p:cNvPr id="0" name=""/>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524315"/>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good to make sure that you are OK with those equations as 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184389" name="数式" r:id="rId4" imgW="1473120" imgH="838080" progId="Equation.3">
                  <p:embed/>
                </p:oleObj>
              </mc:Choice>
              <mc:Fallback>
                <p:oleObj name="数式" r:id="rId4" imgW="1473120" imgH="838080" progId="Equation.3">
                  <p:embed/>
                  <p:pic>
                    <p:nvPicPr>
                      <p:cNvPr id="0" name=""/>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6"/>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573F9E7-4E6D-47FE-874C-F5449F39B033}"/>
              </a:ext>
            </a:extLst>
          </p:cNvPr>
          <p:cNvPicPr>
            <a:picLocks noChangeAspect="1"/>
          </p:cNvPicPr>
          <p:nvPr/>
        </p:nvPicPr>
        <p:blipFill>
          <a:blip r:embed="rId3"/>
          <a:stretch>
            <a:fillRect/>
          </a:stretch>
        </p:blipFill>
        <p:spPr>
          <a:xfrm>
            <a:off x="733425" y="-50473"/>
            <a:ext cx="7677150" cy="6743700"/>
          </a:xfrm>
          <a:prstGeom prst="rect">
            <a:avLst/>
          </a:prstGeom>
        </p:spPr>
      </p:pic>
      <p:sp>
        <p:nvSpPr>
          <p:cNvPr id="2" name="Date Placeholder 1">
            <a:extLst>
              <a:ext uri="{FF2B5EF4-FFF2-40B4-BE49-F238E27FC236}">
                <a16:creationId xmlns:a16="http://schemas.microsoft.com/office/drawing/2014/main" id="{65EB98E2-0AD4-4315-B096-7B7E67165276}"/>
              </a:ext>
            </a:extLst>
          </p:cNvPr>
          <p:cNvSpPr>
            <a:spLocks noGrp="1"/>
          </p:cNvSpPr>
          <p:nvPr>
            <p:ph type="dt" sz="half" idx="10"/>
          </p:nvPr>
        </p:nvSpPr>
        <p:spPr/>
        <p:txBody>
          <a:bodyPr/>
          <a:lstStyle/>
          <a:p>
            <a:r>
              <a:rPr lang="en-US"/>
              <a:t>04/06/2022</a:t>
            </a:r>
            <a:endParaRPr lang="en-US" dirty="0"/>
          </a:p>
        </p:txBody>
      </p:sp>
      <p:sp>
        <p:nvSpPr>
          <p:cNvPr id="3" name="Footer Placeholder 2">
            <a:extLst>
              <a:ext uri="{FF2B5EF4-FFF2-40B4-BE49-F238E27FC236}">
                <a16:creationId xmlns:a16="http://schemas.microsoft.com/office/drawing/2014/main" id="{BA0444B4-C2D2-4EDB-91E8-1690C69C30F6}"/>
              </a:ext>
            </a:extLst>
          </p:cNvPr>
          <p:cNvSpPr>
            <a:spLocks noGrp="1"/>
          </p:cNvSpPr>
          <p:nvPr>
            <p:ph type="ftr" sz="quarter" idx="11"/>
          </p:nvPr>
        </p:nvSpPr>
        <p:spPr/>
        <p:txBody>
          <a:bodyPr/>
          <a:lstStyle/>
          <a:p>
            <a:r>
              <a:rPr lang="en-US"/>
              <a:t>PHY 712  Spring 2022 -- Lecture 26</a:t>
            </a:r>
            <a:endParaRPr lang="en-US" dirty="0"/>
          </a:p>
        </p:txBody>
      </p:sp>
      <p:sp>
        <p:nvSpPr>
          <p:cNvPr id="4" name="Slide Number Placeholder 3">
            <a:extLst>
              <a:ext uri="{FF2B5EF4-FFF2-40B4-BE49-F238E27FC236}">
                <a16:creationId xmlns:a16="http://schemas.microsoft.com/office/drawing/2014/main" id="{F4B1ED2A-E05D-41E4-BDA8-0B5E816810D7}"/>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a:extLst>
              <a:ext uri="{FF2B5EF4-FFF2-40B4-BE49-F238E27FC236}">
                <a16:creationId xmlns:a16="http://schemas.microsoft.com/office/drawing/2014/main" id="{CFADAC91-0C54-46E2-A826-7A61FC02DADE}"/>
              </a:ext>
            </a:extLst>
          </p:cNvPr>
          <p:cNvSpPr txBox="1"/>
          <p:nvPr/>
        </p:nvSpPr>
        <p:spPr>
          <a:xfrm>
            <a:off x="5791200" y="762000"/>
            <a:ext cx="2286000" cy="461665"/>
          </a:xfrm>
          <a:prstGeom prst="rect">
            <a:avLst/>
          </a:prstGeom>
          <a:noFill/>
        </p:spPr>
        <p:txBody>
          <a:bodyPr wrap="square" rtlCol="0">
            <a:spAutoFit/>
          </a:bodyPr>
          <a:lstStyle/>
          <a:p>
            <a:r>
              <a:rPr lang="en-US" sz="2400" b="1" dirty="0">
                <a:solidFill>
                  <a:srgbClr val="FF0000"/>
                </a:solidFill>
                <a:latin typeface="+mj-lt"/>
              </a:rPr>
              <a:t>4 PM Olin 101</a:t>
            </a:r>
          </a:p>
        </p:txBody>
      </p:sp>
    </p:spTree>
    <p:extLst>
      <p:ext uri="{BB962C8B-B14F-4D97-AF65-F5344CB8AC3E}">
        <p14:creationId xmlns:p14="http://schemas.microsoft.com/office/powerpoint/2010/main" val="359158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0" y="150167"/>
            <a:ext cx="9144000" cy="830997"/>
          </a:xfrm>
          <a:prstGeom prst="rect">
            <a:avLst/>
          </a:prstGeom>
          <a:noFill/>
        </p:spPr>
        <p:txBody>
          <a:bodyPr wrap="square" rtlCol="0">
            <a:spAutoFit/>
          </a:bodyPr>
          <a:lstStyle/>
          <a:p>
            <a:r>
              <a:rPr lang="en-US" sz="2400" dirty="0">
                <a:latin typeface="+mj-lt"/>
              </a:rPr>
              <a:t>Solution of Maxwell’s equations in the Lorentz gauge – review</a:t>
            </a:r>
          </a:p>
          <a:p>
            <a:r>
              <a:rPr lang="en-US" sz="2400" dirty="0">
                <a:latin typeface="+mj-lt"/>
              </a:rPr>
              <a:t>               using SI units for now --</a:t>
            </a:r>
          </a:p>
        </p:txBody>
      </p:sp>
      <p:sp>
        <p:nvSpPr>
          <p:cNvPr id="6" name="TextBox 5"/>
          <p:cNvSpPr txBox="1"/>
          <p:nvPr/>
        </p:nvSpPr>
        <p:spPr>
          <a:xfrm>
            <a:off x="228600" y="835967"/>
            <a:ext cx="8763000" cy="2677656"/>
          </a:xfrm>
          <a:prstGeom prst="rect">
            <a:avLst/>
          </a:prstGeom>
          <a:noFill/>
        </p:spPr>
        <p:txBody>
          <a:bodyPr wrap="square" rtlCol="0">
            <a:spAutoFit/>
          </a:bodyPr>
          <a:lstStyle/>
          <a:p>
            <a:r>
              <a:rPr lang="en-US" sz="2400" dirty="0" err="1"/>
              <a:t>Liènard-Wiechert</a:t>
            </a:r>
            <a:r>
              <a:rPr lang="en-US" sz="2400" dirty="0"/>
              <a:t> potentials and fields --</a:t>
            </a:r>
          </a:p>
          <a:p>
            <a:r>
              <a:rPr lang="en-US" sz="2400" dirty="0"/>
              <a:t>Determination of the scalar and vector potentials for a moving point  particle  (also see Landau and </a:t>
            </a:r>
            <a:r>
              <a:rPr lang="en-US" sz="2400" dirty="0" err="1"/>
              <a:t>Lifshitz</a:t>
            </a:r>
            <a:r>
              <a:rPr lang="en-US" sz="2400" dirty="0"/>
              <a:t> </a:t>
            </a:r>
            <a:r>
              <a:rPr lang="en-US" sz="2400" b="1" i="1" dirty="0"/>
              <a:t>The Classical Theory of Fields</a:t>
            </a:r>
            <a:r>
              <a:rPr lang="en-US" sz="2400" dirty="0"/>
              <a:t>, Chapter 8.)</a:t>
            </a:r>
          </a:p>
          <a:p>
            <a:endParaRPr lang="en-US" sz="2400" dirty="0">
              <a:latin typeface="+mj-lt"/>
            </a:endParaRPr>
          </a:p>
          <a:p>
            <a:r>
              <a:rPr lang="en-US" sz="2400" dirty="0"/>
              <a:t>Consider the fields produced by the following source: a point charge </a:t>
            </a:r>
            <a:r>
              <a:rPr lang="en-US" sz="2400" i="1" dirty="0"/>
              <a:t>q</a:t>
            </a:r>
            <a:r>
              <a:rPr lang="en-US" sz="2400" dirty="0"/>
              <a:t> moving on a trajectory </a:t>
            </a:r>
            <a:r>
              <a:rPr lang="en-US" sz="2400" i="1" dirty="0" err="1"/>
              <a:t>R</a:t>
            </a:r>
            <a:r>
              <a:rPr lang="en-US" sz="2400" i="1" baseline="-25000" dirty="0" err="1"/>
              <a:t>q</a:t>
            </a:r>
            <a:r>
              <a:rPr lang="en-US" sz="2400" i="1" dirty="0"/>
              <a:t>(t)</a:t>
            </a:r>
            <a:r>
              <a:rPr lang="en-US" sz="2400" dirty="0"/>
              <a:t>.  </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59013716"/>
              </p:ext>
            </p:extLst>
          </p:nvPr>
        </p:nvGraphicFramePr>
        <p:xfrm>
          <a:off x="152400" y="3657600"/>
          <a:ext cx="5200650" cy="533400"/>
        </p:xfrm>
        <a:graphic>
          <a:graphicData uri="http://schemas.openxmlformats.org/presentationml/2006/ole">
            <mc:AlternateContent xmlns:mc="http://schemas.openxmlformats.org/markup-compatibility/2006">
              <mc:Choice xmlns:v="urn:schemas-microsoft-com:vml" Requires="v">
                <p:oleObj spid="_x0000_s1052" name="Equation" r:id="rId3" imgW="2476440" imgH="253800" progId="Equation.DSMT4">
                  <p:embed/>
                </p:oleObj>
              </mc:Choice>
              <mc:Fallback>
                <p:oleObj name="Equation" r:id="rId3" imgW="2476440" imgH="253800" progId="Equation.DSMT4">
                  <p:embed/>
                  <p:pic>
                    <p:nvPicPr>
                      <p:cNvPr id="7" name="Object 6"/>
                      <p:cNvPicPr/>
                      <p:nvPr/>
                    </p:nvPicPr>
                    <p:blipFill>
                      <a:blip r:embed="rId4"/>
                      <a:stretch>
                        <a:fillRect/>
                      </a:stretch>
                    </p:blipFill>
                    <p:spPr>
                      <a:xfrm>
                        <a:off x="152400" y="3657600"/>
                        <a:ext cx="5200650" cy="5334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3849472"/>
              </p:ext>
            </p:extLst>
          </p:nvPr>
        </p:nvGraphicFramePr>
        <p:xfrm>
          <a:off x="152400" y="4114800"/>
          <a:ext cx="8966200" cy="838200"/>
        </p:xfrm>
        <a:graphic>
          <a:graphicData uri="http://schemas.openxmlformats.org/presentationml/2006/ole">
            <mc:AlternateContent xmlns:mc="http://schemas.openxmlformats.org/markup-compatibility/2006">
              <mc:Choice xmlns:v="urn:schemas-microsoft-com:vml" Requires="v">
                <p:oleObj spid="_x0000_s1053" name="Equation" r:id="rId5" imgW="4483080" imgH="419040" progId="Equation.DSMT4">
                  <p:embed/>
                </p:oleObj>
              </mc:Choice>
              <mc:Fallback>
                <p:oleObj name="Equation" r:id="rId5" imgW="4483080" imgH="419040" progId="Equation.DSMT4">
                  <p:embed/>
                  <p:pic>
                    <p:nvPicPr>
                      <p:cNvPr id="8" name="Object 7"/>
                      <p:cNvPicPr/>
                      <p:nvPr/>
                    </p:nvPicPr>
                    <p:blipFill>
                      <a:blip r:embed="rId6"/>
                      <a:stretch>
                        <a:fillRect/>
                      </a:stretch>
                    </p:blipFill>
                    <p:spPr>
                      <a:xfrm>
                        <a:off x="152400" y="4114800"/>
                        <a:ext cx="8966200" cy="838200"/>
                      </a:xfrm>
                      <a:prstGeom prst="rect">
                        <a:avLst/>
                      </a:prstGeom>
                    </p:spPr>
                  </p:pic>
                </p:oleObj>
              </mc:Fallback>
            </mc:AlternateContent>
          </a:graphicData>
        </a:graphic>
      </p:graphicFrame>
      <p:sp>
        <p:nvSpPr>
          <p:cNvPr id="9" name="Oval 8"/>
          <p:cNvSpPr/>
          <p:nvPr/>
        </p:nvSpPr>
        <p:spPr>
          <a:xfrm>
            <a:off x="1143000" y="5791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86812" y="5786735"/>
            <a:ext cx="356188" cy="461665"/>
          </a:xfrm>
          <a:prstGeom prst="rect">
            <a:avLst/>
          </a:prstGeom>
          <a:noFill/>
        </p:spPr>
        <p:txBody>
          <a:bodyPr wrap="none" rtlCol="0">
            <a:spAutoFit/>
          </a:bodyPr>
          <a:lstStyle/>
          <a:p>
            <a:r>
              <a:rPr lang="en-US" sz="2400" i="1" dirty="0">
                <a:latin typeface="+mj-lt"/>
              </a:rPr>
              <a:t>q</a:t>
            </a:r>
          </a:p>
        </p:txBody>
      </p:sp>
      <p:sp>
        <p:nvSpPr>
          <p:cNvPr id="11" name="Freeform 10"/>
          <p:cNvSpPr/>
          <p:nvPr/>
        </p:nvSpPr>
        <p:spPr>
          <a:xfrm>
            <a:off x="1280160" y="5547360"/>
            <a:ext cx="2042160" cy="595642"/>
          </a:xfrm>
          <a:custGeom>
            <a:avLst/>
            <a:gdLst>
              <a:gd name="connsiteX0" fmla="*/ 0 w 2042160"/>
              <a:gd name="connsiteY0" fmla="*/ 274320 h 595642"/>
              <a:gd name="connsiteX1" fmla="*/ 76200 w 2042160"/>
              <a:gd name="connsiteY1" fmla="*/ 243840 h 595642"/>
              <a:gd name="connsiteX2" fmla="*/ 137160 w 2042160"/>
              <a:gd name="connsiteY2" fmla="*/ 182880 h 595642"/>
              <a:gd name="connsiteX3" fmla="*/ 182880 w 2042160"/>
              <a:gd name="connsiteY3" fmla="*/ 152400 h 595642"/>
              <a:gd name="connsiteX4" fmla="*/ 304800 w 2042160"/>
              <a:gd name="connsiteY4" fmla="*/ 106680 h 595642"/>
              <a:gd name="connsiteX5" fmla="*/ 381000 w 2042160"/>
              <a:gd name="connsiteY5" fmla="*/ 91440 h 595642"/>
              <a:gd name="connsiteX6" fmla="*/ 624840 w 2042160"/>
              <a:gd name="connsiteY6" fmla="*/ 106680 h 595642"/>
              <a:gd name="connsiteX7" fmla="*/ 701040 w 2042160"/>
              <a:gd name="connsiteY7" fmla="*/ 121920 h 595642"/>
              <a:gd name="connsiteX8" fmla="*/ 746760 w 2042160"/>
              <a:gd name="connsiteY8" fmla="*/ 167640 h 595642"/>
              <a:gd name="connsiteX9" fmla="*/ 807720 w 2042160"/>
              <a:gd name="connsiteY9" fmla="*/ 259080 h 595642"/>
              <a:gd name="connsiteX10" fmla="*/ 853440 w 2042160"/>
              <a:gd name="connsiteY10" fmla="*/ 274320 h 595642"/>
              <a:gd name="connsiteX11" fmla="*/ 960120 w 2042160"/>
              <a:gd name="connsiteY11" fmla="*/ 350520 h 595642"/>
              <a:gd name="connsiteX12" fmla="*/ 1036320 w 2042160"/>
              <a:gd name="connsiteY12" fmla="*/ 381000 h 595642"/>
              <a:gd name="connsiteX13" fmla="*/ 1082040 w 2042160"/>
              <a:gd name="connsiteY13" fmla="*/ 411480 h 595642"/>
              <a:gd name="connsiteX14" fmla="*/ 1173480 w 2042160"/>
              <a:gd name="connsiteY14" fmla="*/ 441960 h 595642"/>
              <a:gd name="connsiteX15" fmla="*/ 1264920 w 2042160"/>
              <a:gd name="connsiteY15" fmla="*/ 472440 h 595642"/>
              <a:gd name="connsiteX16" fmla="*/ 1310640 w 2042160"/>
              <a:gd name="connsiteY16" fmla="*/ 502920 h 595642"/>
              <a:gd name="connsiteX17" fmla="*/ 1386840 w 2042160"/>
              <a:gd name="connsiteY17" fmla="*/ 533400 h 595642"/>
              <a:gd name="connsiteX18" fmla="*/ 1524000 w 2042160"/>
              <a:gd name="connsiteY18" fmla="*/ 563880 h 595642"/>
              <a:gd name="connsiteX19" fmla="*/ 1584960 w 2042160"/>
              <a:gd name="connsiteY19" fmla="*/ 594360 h 595642"/>
              <a:gd name="connsiteX20" fmla="*/ 1767840 w 2042160"/>
              <a:gd name="connsiteY20" fmla="*/ 548640 h 595642"/>
              <a:gd name="connsiteX21" fmla="*/ 1859280 w 2042160"/>
              <a:gd name="connsiteY21" fmla="*/ 487680 h 595642"/>
              <a:gd name="connsiteX22" fmla="*/ 1965960 w 2042160"/>
              <a:gd name="connsiteY22" fmla="*/ 411480 h 595642"/>
              <a:gd name="connsiteX23" fmla="*/ 2011680 w 2042160"/>
              <a:gd name="connsiteY23" fmla="*/ 320040 h 595642"/>
              <a:gd name="connsiteX24" fmla="*/ 2042160 w 2042160"/>
              <a:gd name="connsiteY24" fmla="*/ 213360 h 595642"/>
              <a:gd name="connsiteX25" fmla="*/ 2026920 w 2042160"/>
              <a:gd name="connsiteY25" fmla="*/ 76200 h 595642"/>
              <a:gd name="connsiteX26" fmla="*/ 1996440 w 2042160"/>
              <a:gd name="connsiteY26" fmla="*/ 0 h 59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42160" h="595642">
                <a:moveTo>
                  <a:pt x="0" y="274320"/>
                </a:moveTo>
                <a:cubicBezTo>
                  <a:pt x="25400" y="264160"/>
                  <a:pt x="55184" y="261353"/>
                  <a:pt x="76200" y="243840"/>
                </a:cubicBezTo>
                <a:cubicBezTo>
                  <a:pt x="184573" y="153529"/>
                  <a:pt x="-11853" y="232551"/>
                  <a:pt x="137160" y="182880"/>
                </a:cubicBezTo>
                <a:cubicBezTo>
                  <a:pt x="152400" y="172720"/>
                  <a:pt x="166497" y="160591"/>
                  <a:pt x="182880" y="152400"/>
                </a:cubicBezTo>
                <a:cubicBezTo>
                  <a:pt x="196864" y="145408"/>
                  <a:pt x="278420" y="113275"/>
                  <a:pt x="304800" y="106680"/>
                </a:cubicBezTo>
                <a:cubicBezTo>
                  <a:pt x="329930" y="100398"/>
                  <a:pt x="355600" y="96520"/>
                  <a:pt x="381000" y="91440"/>
                </a:cubicBezTo>
                <a:cubicBezTo>
                  <a:pt x="462280" y="96520"/>
                  <a:pt x="543768" y="98959"/>
                  <a:pt x="624840" y="106680"/>
                </a:cubicBezTo>
                <a:cubicBezTo>
                  <a:pt x="650626" y="109136"/>
                  <a:pt x="677872" y="110336"/>
                  <a:pt x="701040" y="121920"/>
                </a:cubicBezTo>
                <a:cubicBezTo>
                  <a:pt x="720317" y="131559"/>
                  <a:pt x="733528" y="150627"/>
                  <a:pt x="746760" y="167640"/>
                </a:cubicBezTo>
                <a:cubicBezTo>
                  <a:pt x="769250" y="196556"/>
                  <a:pt x="772967" y="247496"/>
                  <a:pt x="807720" y="259080"/>
                </a:cubicBezTo>
                <a:lnTo>
                  <a:pt x="853440" y="274320"/>
                </a:lnTo>
                <a:cubicBezTo>
                  <a:pt x="867246" y="284675"/>
                  <a:pt x="937835" y="339378"/>
                  <a:pt x="960120" y="350520"/>
                </a:cubicBezTo>
                <a:cubicBezTo>
                  <a:pt x="984589" y="362754"/>
                  <a:pt x="1011851" y="368766"/>
                  <a:pt x="1036320" y="381000"/>
                </a:cubicBezTo>
                <a:cubicBezTo>
                  <a:pt x="1052703" y="389191"/>
                  <a:pt x="1065302" y="404041"/>
                  <a:pt x="1082040" y="411480"/>
                </a:cubicBezTo>
                <a:cubicBezTo>
                  <a:pt x="1111400" y="424529"/>
                  <a:pt x="1143000" y="431800"/>
                  <a:pt x="1173480" y="441960"/>
                </a:cubicBezTo>
                <a:lnTo>
                  <a:pt x="1264920" y="472440"/>
                </a:lnTo>
                <a:cubicBezTo>
                  <a:pt x="1280160" y="482600"/>
                  <a:pt x="1294257" y="494729"/>
                  <a:pt x="1310640" y="502920"/>
                </a:cubicBezTo>
                <a:cubicBezTo>
                  <a:pt x="1335109" y="515154"/>
                  <a:pt x="1360887" y="524749"/>
                  <a:pt x="1386840" y="533400"/>
                </a:cubicBezTo>
                <a:cubicBezTo>
                  <a:pt x="1419124" y="544161"/>
                  <a:pt x="1493803" y="557841"/>
                  <a:pt x="1524000" y="563880"/>
                </a:cubicBezTo>
                <a:cubicBezTo>
                  <a:pt x="1544320" y="574040"/>
                  <a:pt x="1562320" y="592473"/>
                  <a:pt x="1584960" y="594360"/>
                </a:cubicBezTo>
                <a:cubicBezTo>
                  <a:pt x="1659633" y="600583"/>
                  <a:pt x="1708960" y="583968"/>
                  <a:pt x="1767840" y="548640"/>
                </a:cubicBezTo>
                <a:cubicBezTo>
                  <a:pt x="1799252" y="529793"/>
                  <a:pt x="1826515" y="504063"/>
                  <a:pt x="1859280" y="487680"/>
                </a:cubicBezTo>
                <a:cubicBezTo>
                  <a:pt x="1939517" y="447561"/>
                  <a:pt x="1904176" y="473264"/>
                  <a:pt x="1965960" y="411480"/>
                </a:cubicBezTo>
                <a:cubicBezTo>
                  <a:pt x="2004266" y="296562"/>
                  <a:pt x="1952594" y="438213"/>
                  <a:pt x="2011680" y="320040"/>
                </a:cubicBezTo>
                <a:cubicBezTo>
                  <a:pt x="2022612" y="298176"/>
                  <a:pt x="2037277" y="232892"/>
                  <a:pt x="2042160" y="213360"/>
                </a:cubicBezTo>
                <a:cubicBezTo>
                  <a:pt x="2037080" y="167640"/>
                  <a:pt x="2034483" y="121575"/>
                  <a:pt x="2026920" y="76200"/>
                </a:cubicBezTo>
                <a:cubicBezTo>
                  <a:pt x="2022212" y="47952"/>
                  <a:pt x="2008877" y="24874"/>
                  <a:pt x="1996440" y="0"/>
                </a:cubicBezTo>
              </a:path>
            </a:pathLst>
          </a:cu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3322320" y="5329535"/>
            <a:ext cx="838200" cy="461665"/>
          </a:xfrm>
          <a:prstGeom prst="rect">
            <a:avLst/>
          </a:prstGeom>
          <a:noFill/>
        </p:spPr>
        <p:txBody>
          <a:bodyPr wrap="square" rtlCol="0">
            <a:spAutoFit/>
          </a:bodyPr>
          <a:lstStyle/>
          <a:p>
            <a:r>
              <a:rPr lang="en-US" sz="2400" i="1" dirty="0" err="1"/>
              <a:t>R</a:t>
            </a:r>
            <a:r>
              <a:rPr lang="en-US" sz="2400" i="1" baseline="-25000" dirty="0" err="1"/>
              <a:t>q</a:t>
            </a:r>
            <a:r>
              <a:rPr lang="en-US" sz="2400" i="1" dirty="0"/>
              <a:t>(t)</a:t>
            </a:r>
            <a:endParaRPr lang="en-US" sz="2400" dirty="0">
              <a:latin typeface="+mj-lt"/>
            </a:endParaRPr>
          </a:p>
        </p:txBody>
      </p:sp>
    </p:spTree>
    <p:extLst>
      <p:ext uri="{BB962C8B-B14F-4D97-AF65-F5344CB8AC3E}">
        <p14:creationId xmlns:p14="http://schemas.microsoft.com/office/powerpoint/2010/main" val="2238252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762515949"/>
              </p:ext>
            </p:extLst>
          </p:nvPr>
        </p:nvGraphicFramePr>
        <p:xfrm>
          <a:off x="914400" y="914400"/>
          <a:ext cx="6434418" cy="838200"/>
        </p:xfrm>
        <a:graphic>
          <a:graphicData uri="http://schemas.openxmlformats.org/presentationml/2006/ole">
            <mc:AlternateContent xmlns:mc="http://schemas.openxmlformats.org/markup-compatibility/2006">
              <mc:Choice xmlns:v="urn:schemas-microsoft-com:vml" Requires="v">
                <p:oleObj spid="_x0000_s188482" name="Equation" r:id="rId3" imgW="3314520" imgH="431640" progId="Equation.DSMT4">
                  <p:embed/>
                </p:oleObj>
              </mc:Choice>
              <mc:Fallback>
                <p:oleObj name="Equation" r:id="rId3" imgW="3314520" imgH="431640" progId="Equation.DSMT4">
                  <p:embed/>
                  <p:pic>
                    <p:nvPicPr>
                      <p:cNvPr id="6" name="Object 5"/>
                      <p:cNvPicPr/>
                      <p:nvPr/>
                    </p:nvPicPr>
                    <p:blipFill>
                      <a:blip r:embed="rId4"/>
                      <a:stretch>
                        <a:fillRect/>
                      </a:stretch>
                    </p:blipFill>
                    <p:spPr>
                      <a:xfrm>
                        <a:off x="914400" y="914400"/>
                        <a:ext cx="6434418"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86290214"/>
              </p:ext>
            </p:extLst>
          </p:nvPr>
        </p:nvGraphicFramePr>
        <p:xfrm>
          <a:off x="927100" y="1828800"/>
          <a:ext cx="6680200" cy="838200"/>
        </p:xfrm>
        <a:graphic>
          <a:graphicData uri="http://schemas.openxmlformats.org/presentationml/2006/ole">
            <mc:AlternateContent xmlns:mc="http://schemas.openxmlformats.org/markup-compatibility/2006">
              <mc:Choice xmlns:v="urn:schemas-microsoft-com:vml" Requires="v">
                <p:oleObj spid="_x0000_s188483" name="Equation" r:id="rId5" imgW="3441600" imgH="431640" progId="Equation.DSMT4">
                  <p:embed/>
                </p:oleObj>
              </mc:Choice>
              <mc:Fallback>
                <p:oleObj name="Equation" r:id="rId5" imgW="3441600" imgH="431640" progId="Equation.DSMT4">
                  <p:embed/>
                  <p:pic>
                    <p:nvPicPr>
                      <p:cNvPr id="7" name="Object 6"/>
                      <p:cNvPicPr/>
                      <p:nvPr/>
                    </p:nvPicPr>
                    <p:blipFill>
                      <a:blip r:embed="rId6"/>
                      <a:stretch>
                        <a:fillRect/>
                      </a:stretch>
                    </p:blipFill>
                    <p:spPr>
                      <a:xfrm>
                        <a:off x="927100" y="1828800"/>
                        <a:ext cx="6680200" cy="838200"/>
                      </a:xfrm>
                      <a:prstGeom prst="rect">
                        <a:avLst/>
                      </a:prstGeom>
                    </p:spPr>
                  </p:pic>
                </p:oleObj>
              </mc:Fallback>
            </mc:AlternateContent>
          </a:graphicData>
        </a:graphic>
      </p:graphicFrame>
      <p:sp>
        <p:nvSpPr>
          <p:cNvPr id="8" name="TextBox 7"/>
          <p:cNvSpPr txBox="1"/>
          <p:nvPr/>
        </p:nvSpPr>
        <p:spPr>
          <a:xfrm>
            <a:off x="274320" y="2693461"/>
            <a:ext cx="8229600" cy="830997"/>
          </a:xfrm>
          <a:prstGeom prst="rect">
            <a:avLst/>
          </a:prstGeom>
          <a:noFill/>
        </p:spPr>
        <p:txBody>
          <a:bodyPr wrap="square" rtlCol="0">
            <a:spAutoFit/>
          </a:bodyPr>
          <a:lstStyle/>
          <a:p>
            <a:r>
              <a:rPr lang="en-US" sz="2400" dirty="0"/>
              <a:t>We performing the integrations over first </a:t>
            </a:r>
            <a:r>
              <a:rPr lang="en-US" sz="2400" i="1" dirty="0"/>
              <a:t> d</a:t>
            </a:r>
            <a:r>
              <a:rPr lang="en-US" sz="2400" i="1" baseline="30000" dirty="0"/>
              <a:t>3</a:t>
            </a:r>
            <a:r>
              <a:rPr lang="en-US" sz="2400" i="1" dirty="0"/>
              <a:t>r’</a:t>
            </a:r>
            <a:r>
              <a:rPr lang="en-US" sz="2400" dirty="0"/>
              <a:t>  and then </a:t>
            </a:r>
            <a:r>
              <a:rPr lang="en-US" sz="2400" i="1" dirty="0" err="1"/>
              <a:t>dt</a:t>
            </a:r>
            <a:r>
              <a:rPr lang="en-US" sz="2400" i="1" dirty="0"/>
              <a:t>’</a:t>
            </a:r>
            <a:endParaRPr lang="en-US" sz="2400" dirty="0"/>
          </a:p>
          <a:p>
            <a:r>
              <a:rPr lang="en-US" sz="2400" dirty="0"/>
              <a:t> making use of the fact that for any function of </a:t>
            </a:r>
            <a:r>
              <a:rPr lang="en-US" sz="2400" i="1" dirty="0"/>
              <a:t>t’</a:t>
            </a:r>
            <a:r>
              <a:rPr lang="en-US" sz="2400" dirty="0"/>
              <a:t>,</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390368628"/>
              </p:ext>
            </p:extLst>
          </p:nvPr>
        </p:nvGraphicFramePr>
        <p:xfrm>
          <a:off x="3263900" y="2311400"/>
          <a:ext cx="914400" cy="198438"/>
        </p:xfrm>
        <a:graphic>
          <a:graphicData uri="http://schemas.openxmlformats.org/presentationml/2006/ole">
            <mc:AlternateContent xmlns:mc="http://schemas.openxmlformats.org/markup-compatibility/2006">
              <mc:Choice xmlns:v="urn:schemas-microsoft-com:vml" Requires="v">
                <p:oleObj spid="_x0000_s188484" name="Equation" r:id="rId7" imgW="914400" imgH="198720" progId="Equation.DSMT4">
                  <p:embed/>
                </p:oleObj>
              </mc:Choice>
              <mc:Fallback>
                <p:oleObj name="Equation" r:id="rId7" imgW="914400" imgH="198720" progId="Equation.DSMT4">
                  <p:embed/>
                  <p:pic>
                    <p:nvPicPr>
                      <p:cNvPr id="9" name="Object 8"/>
                      <p:cNvPicPr/>
                      <p:nvPr/>
                    </p:nvPicPr>
                    <p:blipFill>
                      <a:blip r:embed="rId8"/>
                      <a:stretch>
                        <a:fillRect/>
                      </a:stretch>
                    </p:blipFill>
                    <p:spPr>
                      <a:xfrm>
                        <a:off x="3263900" y="2311400"/>
                        <a:ext cx="914400" cy="198438"/>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242517484"/>
              </p:ext>
            </p:extLst>
          </p:nvPr>
        </p:nvGraphicFramePr>
        <p:xfrm>
          <a:off x="612907" y="3524458"/>
          <a:ext cx="7552426" cy="1295400"/>
        </p:xfrm>
        <a:graphic>
          <a:graphicData uri="http://schemas.openxmlformats.org/presentationml/2006/ole">
            <mc:AlternateContent xmlns:mc="http://schemas.openxmlformats.org/markup-compatibility/2006">
              <mc:Choice xmlns:v="urn:schemas-microsoft-com:vml" Requires="v">
                <p:oleObj spid="_x0000_s188485" name="Equation" r:id="rId9" imgW="3924000" imgH="672840" progId="Equation.DSMT4">
                  <p:embed/>
                </p:oleObj>
              </mc:Choice>
              <mc:Fallback>
                <p:oleObj name="Equation" r:id="rId9" imgW="3924000" imgH="672840" progId="Equation.DSMT4">
                  <p:embed/>
                  <p:pic>
                    <p:nvPicPr>
                      <p:cNvPr id="11" name="Object 10"/>
                      <p:cNvPicPr/>
                      <p:nvPr/>
                    </p:nvPicPr>
                    <p:blipFill>
                      <a:blip r:embed="rId10"/>
                      <a:stretch>
                        <a:fillRect/>
                      </a:stretch>
                    </p:blipFill>
                    <p:spPr>
                      <a:xfrm>
                        <a:off x="612907" y="3524458"/>
                        <a:ext cx="7552426" cy="1295400"/>
                      </a:xfrm>
                      <a:prstGeom prst="rect">
                        <a:avLst/>
                      </a:prstGeom>
                    </p:spPr>
                  </p:pic>
                </p:oleObj>
              </mc:Fallback>
            </mc:AlternateContent>
          </a:graphicData>
        </a:graphic>
      </p:graphicFrame>
      <p:sp>
        <p:nvSpPr>
          <p:cNvPr id="12" name="TextBox 11"/>
          <p:cNvSpPr txBox="1"/>
          <p:nvPr/>
        </p:nvSpPr>
        <p:spPr>
          <a:xfrm>
            <a:off x="609600" y="4800600"/>
            <a:ext cx="7696200" cy="461665"/>
          </a:xfrm>
          <a:prstGeom prst="rect">
            <a:avLst/>
          </a:prstGeom>
          <a:noFill/>
        </p:spPr>
        <p:txBody>
          <a:bodyPr wrap="square" rtlCol="0">
            <a:spAutoFit/>
          </a:bodyPr>
          <a:lstStyle/>
          <a:p>
            <a:r>
              <a:rPr lang="en-US" sz="2400" dirty="0"/>
              <a:t>where the ``retarded time'' is defined to be</a:t>
            </a:r>
          </a:p>
        </p:txBody>
      </p:sp>
      <p:graphicFrame>
        <p:nvGraphicFramePr>
          <p:cNvPr id="13" name="Object 12"/>
          <p:cNvGraphicFramePr>
            <a:graphicFrameLocks noChangeAspect="1"/>
          </p:cNvGraphicFramePr>
          <p:nvPr>
            <p:extLst>
              <p:ext uri="{D42A27DB-BD31-4B8C-83A1-F6EECF244321}">
                <p14:modId xmlns:p14="http://schemas.microsoft.com/office/powerpoint/2010/main" val="1211364235"/>
              </p:ext>
            </p:extLst>
          </p:nvPr>
        </p:nvGraphicFramePr>
        <p:xfrm>
          <a:off x="1981200" y="5181600"/>
          <a:ext cx="3352800" cy="1095469"/>
        </p:xfrm>
        <a:graphic>
          <a:graphicData uri="http://schemas.openxmlformats.org/presentationml/2006/ole">
            <mc:AlternateContent xmlns:mc="http://schemas.openxmlformats.org/markup-compatibility/2006">
              <mc:Choice xmlns:v="urn:schemas-microsoft-com:vml" Requires="v">
                <p:oleObj spid="_x0000_s188486" name="Equation" r:id="rId11" imgW="1282680" imgH="419040" progId="Equation.DSMT4">
                  <p:embed/>
                </p:oleObj>
              </mc:Choice>
              <mc:Fallback>
                <p:oleObj name="Equation" r:id="rId11" imgW="1282680" imgH="419040" progId="Equation.DSMT4">
                  <p:embed/>
                  <p:pic>
                    <p:nvPicPr>
                      <p:cNvPr id="13" name="Object 12"/>
                      <p:cNvPicPr/>
                      <p:nvPr/>
                    </p:nvPicPr>
                    <p:blipFill>
                      <a:blip r:embed="rId12"/>
                      <a:stretch>
                        <a:fillRect/>
                      </a:stretch>
                    </p:blipFill>
                    <p:spPr>
                      <a:xfrm>
                        <a:off x="1981200" y="5181600"/>
                        <a:ext cx="3352800" cy="1095469"/>
                      </a:xfrm>
                      <a:prstGeom prst="rect">
                        <a:avLst/>
                      </a:prstGeom>
                    </p:spPr>
                  </p:pic>
                </p:oleObj>
              </mc:Fallback>
            </mc:AlternateContent>
          </a:graphicData>
        </a:graphic>
      </p:graphicFrame>
    </p:spTree>
    <p:extLst>
      <p:ext uri="{BB962C8B-B14F-4D97-AF65-F5344CB8AC3E}">
        <p14:creationId xmlns:p14="http://schemas.microsoft.com/office/powerpoint/2010/main" val="324514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304800" y="914400"/>
            <a:ext cx="8077200" cy="461665"/>
          </a:xfrm>
          <a:prstGeom prst="rect">
            <a:avLst/>
          </a:prstGeom>
          <a:noFill/>
        </p:spPr>
        <p:txBody>
          <a:bodyPr wrap="square" rtlCol="0">
            <a:spAutoFit/>
          </a:bodyPr>
          <a:lstStyle/>
          <a:p>
            <a:r>
              <a:rPr lang="en-US" sz="2400" dirty="0">
                <a:latin typeface="+mj-lt"/>
              </a:rPr>
              <a:t>Resulting scalar and vector potentials:</a:t>
            </a:r>
          </a:p>
        </p:txBody>
      </p:sp>
      <p:graphicFrame>
        <p:nvGraphicFramePr>
          <p:cNvPr id="7" name="Object 6"/>
          <p:cNvGraphicFramePr>
            <a:graphicFrameLocks noChangeAspect="1"/>
          </p:cNvGraphicFramePr>
          <p:nvPr>
            <p:extLst>
              <p:ext uri="{D42A27DB-BD31-4B8C-83A1-F6EECF244321}">
                <p14:modId xmlns:p14="http://schemas.microsoft.com/office/powerpoint/2010/main" val="4019739617"/>
              </p:ext>
            </p:extLst>
          </p:nvPr>
        </p:nvGraphicFramePr>
        <p:xfrm>
          <a:off x="1066800" y="1524000"/>
          <a:ext cx="3351867" cy="1233487"/>
        </p:xfrm>
        <a:graphic>
          <a:graphicData uri="http://schemas.openxmlformats.org/presentationml/2006/ole">
            <mc:AlternateContent xmlns:mc="http://schemas.openxmlformats.org/markup-compatibility/2006">
              <mc:Choice xmlns:v="urn:schemas-microsoft-com:vml" Requires="v">
                <p:oleObj spid="_x0000_s189519" name="Equation" r:id="rId3" imgW="1587240" imgH="583920" progId="Equation.DSMT4">
                  <p:embed/>
                </p:oleObj>
              </mc:Choice>
              <mc:Fallback>
                <p:oleObj name="Equation" r:id="rId3" imgW="1587240" imgH="583920" progId="Equation.DSMT4">
                  <p:embed/>
                  <p:pic>
                    <p:nvPicPr>
                      <p:cNvPr id="7" name="Object 6"/>
                      <p:cNvPicPr/>
                      <p:nvPr/>
                    </p:nvPicPr>
                    <p:blipFill>
                      <a:blip r:embed="rId4"/>
                      <a:stretch>
                        <a:fillRect/>
                      </a:stretch>
                    </p:blipFill>
                    <p:spPr>
                      <a:xfrm>
                        <a:off x="1066800" y="1524000"/>
                        <a:ext cx="3351867" cy="12334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15207123"/>
              </p:ext>
            </p:extLst>
          </p:nvPr>
        </p:nvGraphicFramePr>
        <p:xfrm>
          <a:off x="1131887" y="2881313"/>
          <a:ext cx="3592513" cy="1233487"/>
        </p:xfrm>
        <a:graphic>
          <a:graphicData uri="http://schemas.openxmlformats.org/presentationml/2006/ole">
            <mc:AlternateContent xmlns:mc="http://schemas.openxmlformats.org/markup-compatibility/2006">
              <mc:Choice xmlns:v="urn:schemas-microsoft-com:vml" Requires="v">
                <p:oleObj spid="_x0000_s189520" name="Equation" r:id="rId5" imgW="1701720" imgH="583920" progId="Equation.DSMT4">
                  <p:embed/>
                </p:oleObj>
              </mc:Choice>
              <mc:Fallback>
                <p:oleObj name="Equation" r:id="rId5" imgW="1701720" imgH="583920" progId="Equation.DSMT4">
                  <p:embed/>
                  <p:pic>
                    <p:nvPicPr>
                      <p:cNvPr id="8" name="Object 7"/>
                      <p:cNvPicPr>
                        <a:picLocks noChangeAspect="1" noChangeArrowheads="1"/>
                      </p:cNvPicPr>
                      <p:nvPr/>
                    </p:nvPicPr>
                    <p:blipFill>
                      <a:blip r:embed="rId6"/>
                      <a:srcRect/>
                      <a:stretch>
                        <a:fillRect/>
                      </a:stretch>
                    </p:blipFill>
                    <p:spPr bwMode="auto">
                      <a:xfrm>
                        <a:off x="1131887" y="2881313"/>
                        <a:ext cx="3592513" cy="123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4191000"/>
            <a:ext cx="8077200" cy="461665"/>
          </a:xfrm>
          <a:prstGeom prst="rect">
            <a:avLst/>
          </a:prstGeom>
          <a:noFill/>
        </p:spPr>
        <p:txBody>
          <a:bodyPr wrap="square" rtlCol="0">
            <a:spAutoFit/>
          </a:bodyPr>
          <a:lstStyle/>
          <a:p>
            <a:r>
              <a:rPr lang="en-US" sz="2400" dirty="0">
                <a:latin typeface="+mj-lt"/>
              </a:rPr>
              <a:t>Notation:</a:t>
            </a:r>
          </a:p>
        </p:txBody>
      </p:sp>
      <p:graphicFrame>
        <p:nvGraphicFramePr>
          <p:cNvPr id="10" name="Object 9"/>
          <p:cNvGraphicFramePr>
            <a:graphicFrameLocks noChangeAspect="1"/>
          </p:cNvGraphicFramePr>
          <p:nvPr>
            <p:extLst>
              <p:ext uri="{D42A27DB-BD31-4B8C-83A1-F6EECF244321}">
                <p14:modId xmlns:p14="http://schemas.microsoft.com/office/powerpoint/2010/main" val="1124074699"/>
              </p:ext>
            </p:extLst>
          </p:nvPr>
        </p:nvGraphicFramePr>
        <p:xfrm>
          <a:off x="1837505" y="4241185"/>
          <a:ext cx="2734495" cy="666095"/>
        </p:xfrm>
        <a:graphic>
          <a:graphicData uri="http://schemas.openxmlformats.org/presentationml/2006/ole">
            <mc:AlternateContent xmlns:mc="http://schemas.openxmlformats.org/markup-compatibility/2006">
              <mc:Choice xmlns:v="urn:schemas-microsoft-com:vml" Requires="v">
                <p:oleObj spid="_x0000_s189521" name="Equation" r:id="rId7" imgW="990360" imgH="241200" progId="Equation.DSMT4">
                  <p:embed/>
                </p:oleObj>
              </mc:Choice>
              <mc:Fallback>
                <p:oleObj name="Equation" r:id="rId7" imgW="990360" imgH="241200" progId="Equation.DSMT4">
                  <p:embed/>
                  <p:pic>
                    <p:nvPicPr>
                      <p:cNvPr id="10" name="Object 9"/>
                      <p:cNvPicPr/>
                      <p:nvPr/>
                    </p:nvPicPr>
                    <p:blipFill>
                      <a:blip r:embed="rId8"/>
                      <a:stretch>
                        <a:fillRect/>
                      </a:stretch>
                    </p:blipFill>
                    <p:spPr>
                      <a:xfrm>
                        <a:off x="1837505" y="4241185"/>
                        <a:ext cx="2734495" cy="66609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80369272"/>
              </p:ext>
            </p:extLst>
          </p:nvPr>
        </p:nvGraphicFramePr>
        <p:xfrm>
          <a:off x="3663950" y="2320925"/>
          <a:ext cx="114300" cy="177800"/>
        </p:xfrm>
        <a:graphic>
          <a:graphicData uri="http://schemas.openxmlformats.org/presentationml/2006/ole">
            <mc:AlternateContent xmlns:mc="http://schemas.openxmlformats.org/markup-compatibility/2006">
              <mc:Choice xmlns:v="urn:schemas-microsoft-com:vml" Requires="v">
                <p:oleObj spid="_x0000_s189522" name="Equation" r:id="rId9" imgW="114120" imgH="177480" progId="Equation.DSMT4">
                  <p:embed/>
                </p:oleObj>
              </mc:Choice>
              <mc:Fallback>
                <p:oleObj name="Equation" r:id="rId9" imgW="114120" imgH="177480" progId="Equation.DSMT4">
                  <p:embed/>
                  <p:pic>
                    <p:nvPicPr>
                      <p:cNvPr id="11" name="Object 10"/>
                      <p:cNvPicPr/>
                      <p:nvPr/>
                    </p:nvPicPr>
                    <p:blipFill>
                      <a:blip r:embed="rId10"/>
                      <a:stretch>
                        <a:fillRect/>
                      </a:stretch>
                    </p:blipFill>
                    <p:spPr>
                      <a:xfrm>
                        <a:off x="3663950" y="2320925"/>
                        <a:ext cx="114300" cy="1778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14114456"/>
              </p:ext>
            </p:extLst>
          </p:nvPr>
        </p:nvGraphicFramePr>
        <p:xfrm>
          <a:off x="1981200" y="4991100"/>
          <a:ext cx="2133600" cy="762000"/>
        </p:xfrm>
        <a:graphic>
          <a:graphicData uri="http://schemas.openxmlformats.org/presentationml/2006/ole">
            <mc:AlternateContent xmlns:mc="http://schemas.openxmlformats.org/markup-compatibility/2006">
              <mc:Choice xmlns:v="urn:schemas-microsoft-com:vml" Requires="v">
                <p:oleObj spid="_x0000_s189523" name="Equation" r:id="rId11" imgW="711000" imgH="253800" progId="Equation.DSMT4">
                  <p:embed/>
                </p:oleObj>
              </mc:Choice>
              <mc:Fallback>
                <p:oleObj name="Equation" r:id="rId11" imgW="711000" imgH="253800" progId="Equation.DSMT4">
                  <p:embed/>
                  <p:pic>
                    <p:nvPicPr>
                      <p:cNvPr id="12" name="Object 11"/>
                      <p:cNvPicPr/>
                      <p:nvPr/>
                    </p:nvPicPr>
                    <p:blipFill>
                      <a:blip r:embed="rId12"/>
                      <a:stretch>
                        <a:fillRect/>
                      </a:stretch>
                    </p:blipFill>
                    <p:spPr>
                      <a:xfrm>
                        <a:off x="1981200" y="4991100"/>
                        <a:ext cx="2133600" cy="7620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372635348"/>
              </p:ext>
            </p:extLst>
          </p:nvPr>
        </p:nvGraphicFramePr>
        <p:xfrm>
          <a:off x="4998720" y="4421832"/>
          <a:ext cx="3352800" cy="1095375"/>
        </p:xfrm>
        <a:graphic>
          <a:graphicData uri="http://schemas.openxmlformats.org/presentationml/2006/ole">
            <mc:AlternateContent xmlns:mc="http://schemas.openxmlformats.org/markup-compatibility/2006">
              <mc:Choice xmlns:v="urn:schemas-microsoft-com:vml" Requires="v">
                <p:oleObj spid="_x0000_s189524" name="Equation" r:id="rId13" imgW="1282680" imgH="419040" progId="Equation.DSMT4">
                  <p:embed/>
                </p:oleObj>
              </mc:Choice>
              <mc:Fallback>
                <p:oleObj name="Equation" r:id="rId13" imgW="1282680" imgH="419040" progId="Equation.DSMT4">
                  <p:embed/>
                  <p:pic>
                    <p:nvPicPr>
                      <p:cNvPr id="13"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998720" y="4421832"/>
                        <a:ext cx="3352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3639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sp>
        <p:nvSpPr>
          <p:cNvPr id="6" name="TextBox 5"/>
          <p:cNvSpPr txBox="1"/>
          <p:nvPr/>
        </p:nvSpPr>
        <p:spPr>
          <a:xfrm>
            <a:off x="228600" y="693003"/>
            <a:ext cx="8763000" cy="830997"/>
          </a:xfrm>
          <a:prstGeom prst="rect">
            <a:avLst/>
          </a:prstGeom>
          <a:noFill/>
        </p:spPr>
        <p:txBody>
          <a:bodyPr wrap="square" rtlCol="0">
            <a:spAutoFit/>
          </a:bodyPr>
          <a:lstStyle/>
          <a:p>
            <a:r>
              <a:rPr lang="en-US" sz="2400" dirty="0"/>
              <a:t>In order to find the electric and magnetic fields, we need to evaluate</a:t>
            </a:r>
            <a:endParaRPr lang="en-US" sz="2400" dirty="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39260618"/>
              </p:ext>
            </p:extLst>
          </p:nvPr>
        </p:nvGraphicFramePr>
        <p:xfrm>
          <a:off x="1600200" y="1108501"/>
          <a:ext cx="4137381" cy="909637"/>
        </p:xfrm>
        <a:graphic>
          <a:graphicData uri="http://schemas.openxmlformats.org/presentationml/2006/ole">
            <mc:AlternateContent xmlns:mc="http://schemas.openxmlformats.org/markup-compatibility/2006">
              <mc:Choice xmlns:v="urn:schemas-microsoft-com:vml" Requires="v">
                <p:oleObj spid="_x0000_s190517" name="Equation" r:id="rId3" imgW="1790640" imgH="393480" progId="Equation.DSMT4">
                  <p:embed/>
                </p:oleObj>
              </mc:Choice>
              <mc:Fallback>
                <p:oleObj name="Equation" r:id="rId3" imgW="1790640" imgH="393480" progId="Equation.DSMT4">
                  <p:embed/>
                  <p:pic>
                    <p:nvPicPr>
                      <p:cNvPr id="7" name="Object 6"/>
                      <p:cNvPicPr/>
                      <p:nvPr/>
                    </p:nvPicPr>
                    <p:blipFill>
                      <a:blip r:embed="rId4"/>
                      <a:stretch>
                        <a:fillRect/>
                      </a:stretch>
                    </p:blipFill>
                    <p:spPr>
                      <a:xfrm>
                        <a:off x="1600200" y="1108501"/>
                        <a:ext cx="4137381" cy="90963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87650789"/>
              </p:ext>
            </p:extLst>
          </p:nvPr>
        </p:nvGraphicFramePr>
        <p:xfrm>
          <a:off x="1685290" y="2133600"/>
          <a:ext cx="2787650" cy="469900"/>
        </p:xfrm>
        <a:graphic>
          <a:graphicData uri="http://schemas.openxmlformats.org/presentationml/2006/ole">
            <mc:AlternateContent xmlns:mc="http://schemas.openxmlformats.org/markup-compatibility/2006">
              <mc:Choice xmlns:v="urn:schemas-microsoft-com:vml" Requires="v">
                <p:oleObj spid="_x0000_s190518" name="Equation" r:id="rId5" imgW="1206360" imgH="203040" progId="Equation.DSMT4">
                  <p:embed/>
                </p:oleObj>
              </mc:Choice>
              <mc:Fallback>
                <p:oleObj name="Equation" r:id="rId5" imgW="1206360" imgH="203040" progId="Equation.DSMT4">
                  <p:embed/>
                  <p:pic>
                    <p:nvPicPr>
                      <p:cNvPr id="8" name="Object 7"/>
                      <p:cNvPicPr>
                        <a:picLocks noChangeAspect="1" noChangeArrowheads="1"/>
                      </p:cNvPicPr>
                      <p:nvPr/>
                    </p:nvPicPr>
                    <p:blipFill>
                      <a:blip r:embed="rId6"/>
                      <a:srcRect/>
                      <a:stretch>
                        <a:fillRect/>
                      </a:stretch>
                    </p:blipFill>
                    <p:spPr bwMode="auto">
                      <a:xfrm>
                        <a:off x="1685290" y="2133600"/>
                        <a:ext cx="27876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243840" y="2819400"/>
            <a:ext cx="8458200" cy="2677656"/>
          </a:xfrm>
          <a:prstGeom prst="rect">
            <a:avLst/>
          </a:prstGeom>
          <a:noFill/>
        </p:spPr>
        <p:txBody>
          <a:bodyPr wrap="square" rtlCol="0">
            <a:spAutoFit/>
          </a:bodyPr>
          <a:lstStyle/>
          <a:p>
            <a:r>
              <a:rPr lang="en-US" sz="2400" dirty="0"/>
              <a:t>The trick of evaluating these derivatives is that the retarded time </a:t>
            </a:r>
            <a:r>
              <a:rPr lang="en-US" sz="2400" i="1" dirty="0" err="1"/>
              <a:t>t</a:t>
            </a:r>
            <a:r>
              <a:rPr lang="en-US" sz="2400" i="1" baseline="-25000" dirty="0" err="1"/>
              <a:t>r</a:t>
            </a:r>
            <a:r>
              <a:rPr lang="en-US" sz="2400" i="1" dirty="0"/>
              <a:t> </a:t>
            </a:r>
            <a:r>
              <a:rPr lang="en-US" sz="2400" dirty="0"/>
              <a:t>depends on position </a:t>
            </a:r>
            <a:r>
              <a:rPr lang="en-US" sz="2400" b="1" dirty="0"/>
              <a:t>r </a:t>
            </a:r>
            <a:r>
              <a:rPr lang="en-US" sz="2400" dirty="0"/>
              <a:t>and on itself. We can show the following results using the shorthand notation:</a:t>
            </a:r>
          </a:p>
          <a:p>
            <a:endParaRPr lang="en-US" sz="2400" dirty="0"/>
          </a:p>
          <a:p>
            <a:endParaRPr lang="en-US" sz="2400" dirty="0"/>
          </a:p>
          <a:p>
            <a:r>
              <a:rPr lang="en-US" sz="2400" dirty="0"/>
              <a:t>                                             and</a:t>
            </a:r>
          </a:p>
          <a:p>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1543530691"/>
              </p:ext>
            </p:extLst>
          </p:nvPr>
        </p:nvGraphicFramePr>
        <p:xfrm>
          <a:off x="914400" y="4267200"/>
          <a:ext cx="2743200" cy="1305017"/>
        </p:xfrm>
        <a:graphic>
          <a:graphicData uri="http://schemas.openxmlformats.org/presentationml/2006/ole">
            <mc:AlternateContent xmlns:mc="http://schemas.openxmlformats.org/markup-compatibility/2006">
              <mc:Choice xmlns:v="urn:schemas-microsoft-com:vml" Requires="v">
                <p:oleObj spid="_x0000_s190519" name="Equation" r:id="rId7" imgW="1307880" imgH="622080" progId="Equation.DSMT4">
                  <p:embed/>
                </p:oleObj>
              </mc:Choice>
              <mc:Fallback>
                <p:oleObj name="Equation" r:id="rId7" imgW="1307880" imgH="622080" progId="Equation.DSMT4">
                  <p:embed/>
                  <p:pic>
                    <p:nvPicPr>
                      <p:cNvPr id="10" name="Object 9"/>
                      <p:cNvPicPr/>
                      <p:nvPr/>
                    </p:nvPicPr>
                    <p:blipFill>
                      <a:blip r:embed="rId8"/>
                      <a:stretch>
                        <a:fillRect/>
                      </a:stretch>
                    </p:blipFill>
                    <p:spPr>
                      <a:xfrm>
                        <a:off x="914400" y="4267200"/>
                        <a:ext cx="2743200" cy="130501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90185012"/>
              </p:ext>
            </p:extLst>
          </p:nvPr>
        </p:nvGraphicFramePr>
        <p:xfrm>
          <a:off x="5257800" y="4207371"/>
          <a:ext cx="2422525" cy="1304925"/>
        </p:xfrm>
        <a:graphic>
          <a:graphicData uri="http://schemas.openxmlformats.org/presentationml/2006/ole">
            <mc:AlternateContent xmlns:mc="http://schemas.openxmlformats.org/markup-compatibility/2006">
              <mc:Choice xmlns:v="urn:schemas-microsoft-com:vml" Requires="v">
                <p:oleObj spid="_x0000_s190520" name="Equation" r:id="rId9" imgW="1155600" imgH="622080" progId="Equation.DSMT4">
                  <p:embed/>
                </p:oleObj>
              </mc:Choice>
              <mc:Fallback>
                <p:oleObj name="Equation" r:id="rId9" imgW="1155600" imgH="622080" progId="Equation.DSMT4">
                  <p:embed/>
                  <p:pic>
                    <p:nvPicPr>
                      <p:cNvPr id="11" name="Object 10"/>
                      <p:cNvPicPr>
                        <a:picLocks noChangeAspect="1" noChangeArrowheads="1"/>
                      </p:cNvPicPr>
                      <p:nvPr/>
                    </p:nvPicPr>
                    <p:blipFill>
                      <a:blip r:embed="rId10"/>
                      <a:srcRect/>
                      <a:stretch>
                        <a:fillRect/>
                      </a:stretch>
                    </p:blipFill>
                    <p:spPr bwMode="auto">
                      <a:xfrm>
                        <a:off x="5257800" y="4207371"/>
                        <a:ext cx="242252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2762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04/06/2022</a:t>
            </a:r>
            <a:endParaRPr lang="en-US" dirty="0"/>
          </a:p>
        </p:txBody>
      </p:sp>
      <p:sp>
        <p:nvSpPr>
          <p:cNvPr id="3" name="Footer Placeholder 2"/>
          <p:cNvSpPr>
            <a:spLocks noGrp="1"/>
          </p:cNvSpPr>
          <p:nvPr>
            <p:ph type="ftr" sz="quarter" idx="11"/>
          </p:nvPr>
        </p:nvSpPr>
        <p:spPr/>
        <p:txBody>
          <a:bodyPr/>
          <a:lstStyle/>
          <a:p>
            <a:r>
              <a:rPr lang="en-US"/>
              <a:t>PHY 712  Spring 2022 -- Lecture 26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962272203"/>
              </p:ext>
            </p:extLst>
          </p:nvPr>
        </p:nvGraphicFramePr>
        <p:xfrm>
          <a:off x="598488" y="762000"/>
          <a:ext cx="7281862" cy="1220788"/>
        </p:xfrm>
        <a:graphic>
          <a:graphicData uri="http://schemas.openxmlformats.org/presentationml/2006/ole">
            <mc:AlternateContent xmlns:mc="http://schemas.openxmlformats.org/markup-compatibility/2006">
              <mc:Choice xmlns:v="urn:schemas-microsoft-com:vml" Requires="v">
                <p:oleObj spid="_x0000_s191541" name="Equation" r:id="rId3" imgW="4241520" imgH="711000" progId="Equation.DSMT4">
                  <p:embed/>
                </p:oleObj>
              </mc:Choice>
              <mc:Fallback>
                <p:oleObj name="Equation" r:id="rId3" imgW="4241520" imgH="711000" progId="Equation.DSMT4">
                  <p:embed/>
                  <p:pic>
                    <p:nvPicPr>
                      <p:cNvPr id="6" name="Object 5"/>
                      <p:cNvPicPr/>
                      <p:nvPr/>
                    </p:nvPicPr>
                    <p:blipFill>
                      <a:blip r:embed="rId4"/>
                      <a:stretch>
                        <a:fillRect/>
                      </a:stretch>
                    </p:blipFill>
                    <p:spPr>
                      <a:xfrm>
                        <a:off x="598488" y="762000"/>
                        <a:ext cx="7281862" cy="12207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5965824"/>
              </p:ext>
            </p:extLst>
          </p:nvPr>
        </p:nvGraphicFramePr>
        <p:xfrm>
          <a:off x="490538" y="1828800"/>
          <a:ext cx="7891462" cy="1220787"/>
        </p:xfrm>
        <a:graphic>
          <a:graphicData uri="http://schemas.openxmlformats.org/presentationml/2006/ole">
            <mc:AlternateContent xmlns:mc="http://schemas.openxmlformats.org/markup-compatibility/2006">
              <mc:Choice xmlns:v="urn:schemas-microsoft-com:vml" Requires="v">
                <p:oleObj spid="_x0000_s191542" name="Equation" r:id="rId5" imgW="4597200" imgH="711000" progId="Equation.DSMT4">
                  <p:embed/>
                </p:oleObj>
              </mc:Choice>
              <mc:Fallback>
                <p:oleObj name="Equation" r:id="rId5" imgW="4597200" imgH="711000" progId="Equation.DSMT4">
                  <p:embed/>
                  <p:pic>
                    <p:nvPicPr>
                      <p:cNvPr id="7" name="Object 6"/>
                      <p:cNvPicPr>
                        <a:picLocks noChangeAspect="1" noChangeArrowheads="1"/>
                      </p:cNvPicPr>
                      <p:nvPr/>
                    </p:nvPicPr>
                    <p:blipFill>
                      <a:blip r:embed="rId6"/>
                      <a:srcRect/>
                      <a:stretch>
                        <a:fillRect/>
                      </a:stretch>
                    </p:blipFill>
                    <p:spPr bwMode="auto">
                      <a:xfrm>
                        <a:off x="490538" y="1828800"/>
                        <a:ext cx="7891462"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576747434"/>
              </p:ext>
            </p:extLst>
          </p:nvPr>
        </p:nvGraphicFramePr>
        <p:xfrm>
          <a:off x="392113" y="3124200"/>
          <a:ext cx="8021637" cy="1220788"/>
        </p:xfrm>
        <a:graphic>
          <a:graphicData uri="http://schemas.openxmlformats.org/presentationml/2006/ole">
            <mc:AlternateContent xmlns:mc="http://schemas.openxmlformats.org/markup-compatibility/2006">
              <mc:Choice xmlns:v="urn:schemas-microsoft-com:vml" Requires="v">
                <p:oleObj spid="_x0000_s191543" name="Equation" r:id="rId7" imgW="4673520" imgH="711000" progId="Equation.DSMT4">
                  <p:embed/>
                </p:oleObj>
              </mc:Choice>
              <mc:Fallback>
                <p:oleObj name="Equation" r:id="rId7" imgW="4673520" imgH="711000" progId="Equation.DSMT4">
                  <p:embed/>
                  <p:pic>
                    <p:nvPicPr>
                      <p:cNvPr id="8" name="Object 7"/>
                      <p:cNvPicPr>
                        <a:picLocks noChangeAspect="1" noChangeArrowheads="1"/>
                      </p:cNvPicPr>
                      <p:nvPr/>
                    </p:nvPicPr>
                    <p:blipFill>
                      <a:blip r:embed="rId8"/>
                      <a:srcRect/>
                      <a:stretch>
                        <a:fillRect/>
                      </a:stretch>
                    </p:blipFill>
                    <p:spPr bwMode="auto">
                      <a:xfrm>
                        <a:off x="392113" y="3124200"/>
                        <a:ext cx="8021637" cy="1220788"/>
                      </a:xfrm>
                      <a:prstGeom prst="rect">
                        <a:avLst/>
                      </a:prstGeom>
                      <a:solidFill>
                        <a:srgbClr val="FFFF00"/>
                      </a:solid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0169440"/>
              </p:ext>
            </p:extLst>
          </p:nvPr>
        </p:nvGraphicFramePr>
        <p:xfrm>
          <a:off x="512762" y="4405312"/>
          <a:ext cx="8021638" cy="1614488"/>
        </p:xfrm>
        <a:graphic>
          <a:graphicData uri="http://schemas.openxmlformats.org/presentationml/2006/ole">
            <mc:AlternateContent xmlns:mc="http://schemas.openxmlformats.org/markup-compatibility/2006">
              <mc:Choice xmlns:v="urn:schemas-microsoft-com:vml" Requires="v">
                <p:oleObj spid="_x0000_s191544" name="Equation" r:id="rId9" imgW="4673520" imgH="939600" progId="Equation.DSMT4">
                  <p:embed/>
                </p:oleObj>
              </mc:Choice>
              <mc:Fallback>
                <p:oleObj name="Equation" r:id="rId9" imgW="4673520" imgH="939600" progId="Equation.DSMT4">
                  <p:embed/>
                  <p:pic>
                    <p:nvPicPr>
                      <p:cNvPr id="9" name="Object 8"/>
                      <p:cNvPicPr>
                        <a:picLocks noChangeAspect="1" noChangeArrowheads="1"/>
                      </p:cNvPicPr>
                      <p:nvPr/>
                    </p:nvPicPr>
                    <p:blipFill>
                      <a:blip r:embed="rId10"/>
                      <a:srcRect/>
                      <a:stretch>
                        <a:fillRect/>
                      </a:stretch>
                    </p:blipFill>
                    <p:spPr bwMode="auto">
                      <a:xfrm>
                        <a:off x="512762" y="4405312"/>
                        <a:ext cx="8021638" cy="1614488"/>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2967226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21477</TotalTime>
  <Words>1591</Words>
  <Application>Microsoft Office PowerPoint</Application>
  <PresentationFormat>On-screen Show (4:3)</PresentationFormat>
  <Paragraphs>269</Paragraphs>
  <Slides>31</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1194</cp:revision>
  <cp:lastPrinted>2021-04-04T15:10:58Z</cp:lastPrinted>
  <dcterms:created xsi:type="dcterms:W3CDTF">2012-01-10T18:32:24Z</dcterms:created>
  <dcterms:modified xsi:type="dcterms:W3CDTF">2022-04-05T03:12:23Z</dcterms:modified>
</cp:coreProperties>
</file>