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96" r:id="rId2"/>
    <p:sldId id="382" r:id="rId3"/>
    <p:sldId id="356" r:id="rId4"/>
    <p:sldId id="357" r:id="rId5"/>
    <p:sldId id="394" r:id="rId6"/>
    <p:sldId id="358" r:id="rId7"/>
    <p:sldId id="359" r:id="rId8"/>
    <p:sldId id="360" r:id="rId9"/>
    <p:sldId id="361" r:id="rId10"/>
    <p:sldId id="362" r:id="rId11"/>
    <p:sldId id="363" r:id="rId12"/>
    <p:sldId id="395" r:id="rId13"/>
    <p:sldId id="396" r:id="rId14"/>
    <p:sldId id="383" r:id="rId15"/>
    <p:sldId id="364" r:id="rId16"/>
    <p:sldId id="365" r:id="rId17"/>
    <p:sldId id="381" r:id="rId18"/>
    <p:sldId id="367" r:id="rId19"/>
    <p:sldId id="368" r:id="rId20"/>
    <p:sldId id="369" r:id="rId21"/>
    <p:sldId id="388" r:id="rId22"/>
    <p:sldId id="389" r:id="rId23"/>
    <p:sldId id="390" r:id="rId24"/>
    <p:sldId id="370" r:id="rId25"/>
    <p:sldId id="371" r:id="rId26"/>
    <p:sldId id="372" r:id="rId27"/>
    <p:sldId id="373" r:id="rId28"/>
    <p:sldId id="384" r:id="rId29"/>
    <p:sldId id="374" r:id="rId30"/>
    <p:sldId id="375" r:id="rId31"/>
    <p:sldId id="376" r:id="rId32"/>
    <p:sldId id="377" r:id="rId33"/>
    <p:sldId id="378" r:id="rId34"/>
    <p:sldId id="379" r:id="rId35"/>
    <p:sldId id="380" r:id="rId3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CC3300"/>
    <a:srgbClr val="FC481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89164" autoAdjust="0"/>
  </p:normalViewPr>
  <p:slideViewPr>
    <p:cSldViewPr>
      <p:cViewPr varScale="1">
        <p:scale>
          <a:sx n="62" d="100"/>
          <a:sy n="62" d="100"/>
        </p:scale>
        <p:origin x="1613" y="53"/>
      </p:cViewPr>
      <p:guideLst>
        <p:guide orient="horz" pos="2160"/>
        <p:guide pos="2880"/>
      </p:guideLst>
    </p:cSldViewPr>
  </p:slideViewPr>
  <p:notesTextViewPr>
    <p:cViewPr>
      <p:scale>
        <a:sx n="1" d="1"/>
        <a:sy n="1" d="1"/>
      </p:scale>
      <p:origin x="0" y="0"/>
    </p:cViewPr>
  </p:notesTextViewPr>
  <p:sorterViewPr>
    <p:cViewPr>
      <p:scale>
        <a:sx n="47" d="100"/>
        <a:sy n="47" d="100"/>
      </p:scale>
      <p:origin x="0" y="-1099"/>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image" Target="../media/image19.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44.wmf"/><Relationship Id="rId1" Type="http://schemas.openxmlformats.org/officeDocument/2006/relationships/image" Target="../media/image43.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49.wmf"/><Relationship Id="rId1" Type="http://schemas.openxmlformats.org/officeDocument/2006/relationships/image" Target="../media/image48.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52.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54.wmf"/><Relationship Id="rId1" Type="http://schemas.openxmlformats.org/officeDocument/2006/relationships/image" Target="../media/image5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4/7/2022</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4" rIns="96647" bIns="48324"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4" rIns="96647" bIns="48324" rtlCol="0"/>
          <a:lstStyle>
            <a:lvl1pPr algn="r">
              <a:defRPr sz="1300"/>
            </a:lvl1pPr>
          </a:lstStyle>
          <a:p>
            <a:fld id="{AC5D2E9F-93AF-4192-9362-BE5EFDABCE46}" type="datetimeFigureOut">
              <a:rPr lang="en-US" smtClean="0"/>
              <a:t>4/7/2022</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7" tIns="48324" rIns="96647" bIns="48324"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4" rIns="96647"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4" rIns="96647" bIns="48324"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4" rIns="96647" bIns="48324"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discussing the material presented in Chap. 14 of Jackson’s textbook on the subject of radiation from moving charged particles.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910007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Integrating the expression for the power over solid angle gives the total power.    On this slide, the non-relativistic expressions are given..</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1636946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happens to the complete expression, particularly when the relativistic effects are numerically significant?       For this, we follow Jackson’s approach and measure the power with respect to the retarded time.  Please make sure that you check the derivation of the equations on this slide.</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33941283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18699314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632987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 you think?</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5144930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we will consider the case of linear acceleration.    Since the velocity of the particle and its acceleration are in the same direction, the cross product is 0.  The retarded time power distribution can be shown to have the form given in the last equation of the slide.</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27085983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plot illustrates the sensitivity of the retarded time power distribution to the value of beta.</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3852542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Polar plot of the previous results.  </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27188413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Integrating over solid angle, we obtain the total retarded time power radiated,    finding it to vary as gamma</a:t>
            </a:r>
            <a:r>
              <a:rPr lang="en-US" baseline="30000" dirty="0"/>
              <a:t>6</a:t>
            </a:r>
            <a:r>
              <a:rPr lang="en-US" baseline="0" dirty="0"/>
              <a:t>.   The logarithmic plot shows the gamma dependence.    </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6236468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results for the linear acceleration case.</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1990274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homework problem for this time asks you to estimate the power radiated by a particle moving in a circular trajectory.</a:t>
            </a:r>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8583769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the case where the acceleration is perpendicular to the instantaneous velocity as in the case of circular motion.     In this case,  the retarded time power depends on gamma</a:t>
            </a:r>
            <a:r>
              <a:rPr lang="en-US" baseline="30000" dirty="0"/>
              <a:t>4</a:t>
            </a:r>
            <a:r>
              <a:rPr lang="en-US" baseline="0" dirty="0"/>
              <a:t>.     Check whether you agree with this result (or not).   Note that in this diagram the polar angle is not the conventional one.</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39414696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39672964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13969411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616719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more details.        This concludes the discussion of the geometry of the radiation.    In the next several slides, we will start to discuss  another aspect of the radiation, namely its spectral distribution.</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3060657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will return to the power measured with respect to the field time (as opposed to the retarded time).     In this way will be able to use the beautiful mathematics of Fourier transforms to analyze the spectral properties of the radiation.     Here we imagine that the radiation is measured  at a given location for a long period of time so that we will want to evaluate the time integrated power W.</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17738277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make use of the Parseval’s theorem which allows us to relate the time integral of the power to the frequency integral of its Fourier transform.</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19978174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Mathematically,  the theorem involves integrals over all frequencies, while physically negative frequencies are not measured.     By using the fact that the power amplitude must be real (mathematically),   we can then derive a formula for the intensity I as a function of frequency and solid angle.</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41691718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14747939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analyze the power amplitude in order to take its Fourier transform.      Apparently, if we can evaluate this integral, we can determine the intensity spectrum. </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169136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general diagram we have been using to denote the field point r and the trajectory </a:t>
            </a:r>
            <a:r>
              <a:rPr lang="en-US" dirty="0" err="1"/>
              <a:t>R_q</a:t>
            </a:r>
            <a:r>
              <a:rPr lang="en-US" dirty="0"/>
              <a:t>(t).</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8186810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integral must be performed over the field time, but the argument of the integral is expressed in terms of the retarded time.    Fortunately, we can use the relationship between the two in order to perform the actual integral in terms of the retarded time.</a:t>
            </a:r>
          </a:p>
        </p:txBody>
      </p:sp>
      <p:sp>
        <p:nvSpPr>
          <p:cNvPr id="4" name="Slide Number Placeholder 3"/>
          <p:cNvSpPr>
            <a:spLocks noGrp="1"/>
          </p:cNvSpPr>
          <p:nvPr>
            <p:ph type="sldNum" sz="quarter" idx="5"/>
          </p:nvPr>
        </p:nvSpPr>
        <p:spPr/>
        <p:txBody>
          <a:bodyPr/>
          <a:lstStyle/>
          <a:p>
            <a:fld id="{615B37F0-B5B5-4873-843A-F6B8A32A0D0F}" type="slidenum">
              <a:rPr lang="en-US" smtClean="0"/>
              <a:t>30</a:t>
            </a:fld>
            <a:endParaRPr lang="en-US" dirty="0"/>
          </a:p>
        </p:txBody>
      </p:sp>
    </p:spTree>
    <p:extLst>
      <p:ext uri="{BB962C8B-B14F-4D97-AF65-F5344CB8AC3E}">
        <p14:creationId xmlns:p14="http://schemas.microsoft.com/office/powerpoint/2010/main" val="36986389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make use of some approximations valid far from the source.</a:t>
            </a:r>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22525101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Summarizing the approximations.</a:t>
            </a:r>
          </a:p>
        </p:txBody>
      </p:sp>
      <p:sp>
        <p:nvSpPr>
          <p:cNvPr id="4" name="Slide Number Placeholder 3"/>
          <p:cNvSpPr>
            <a:spLocks noGrp="1"/>
          </p:cNvSpPr>
          <p:nvPr>
            <p:ph type="sldNum" sz="quarter" idx="5"/>
          </p:nvPr>
        </p:nvSpPr>
        <p:spPr/>
        <p:txBody>
          <a:bodyPr/>
          <a:lstStyle/>
          <a:p>
            <a:fld id="{615B37F0-B5B5-4873-843A-F6B8A32A0D0F}" type="slidenum">
              <a:rPr lang="en-US" smtClean="0"/>
              <a:t>32</a:t>
            </a:fld>
            <a:endParaRPr lang="en-US" dirty="0"/>
          </a:p>
        </p:txBody>
      </p:sp>
    </p:spTree>
    <p:extLst>
      <p:ext uri="{BB962C8B-B14F-4D97-AF65-F5344CB8AC3E}">
        <p14:creationId xmlns:p14="http://schemas.microsoft.com/office/powerpoint/2010/main" val="37544758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consider an example of motion due to an abrupt collision.    This example is actually discussed at the beginning of Chapter 15 of Jackson.</a:t>
            </a:r>
          </a:p>
        </p:txBody>
      </p:sp>
      <p:sp>
        <p:nvSpPr>
          <p:cNvPr id="4" name="Slide Number Placeholder 3"/>
          <p:cNvSpPr>
            <a:spLocks noGrp="1"/>
          </p:cNvSpPr>
          <p:nvPr>
            <p:ph type="sldNum" sz="quarter" idx="5"/>
          </p:nvPr>
        </p:nvSpPr>
        <p:spPr/>
        <p:txBody>
          <a:bodyPr/>
          <a:lstStyle/>
          <a:p>
            <a:fld id="{615B37F0-B5B5-4873-843A-F6B8A32A0D0F}" type="slidenum">
              <a:rPr lang="en-US" smtClean="0"/>
              <a:t>33</a:t>
            </a:fld>
            <a:endParaRPr lang="en-US" dirty="0"/>
          </a:p>
        </p:txBody>
      </p:sp>
    </p:spTree>
    <p:extLst>
      <p:ext uri="{BB962C8B-B14F-4D97-AF65-F5344CB8AC3E}">
        <p14:creationId xmlns:p14="http://schemas.microsoft.com/office/powerpoint/2010/main" val="7623929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radiation is for example caused by a fast moving charged particle coming to an abrupt stop such as when it smashes into matter.    The value of tau depends on the matter and the particle.</a:t>
            </a:r>
          </a:p>
        </p:txBody>
      </p:sp>
      <p:sp>
        <p:nvSpPr>
          <p:cNvPr id="4" name="Slide Number Placeholder 3"/>
          <p:cNvSpPr>
            <a:spLocks noGrp="1"/>
          </p:cNvSpPr>
          <p:nvPr>
            <p:ph type="sldNum" sz="quarter" idx="5"/>
          </p:nvPr>
        </p:nvSpPr>
        <p:spPr/>
        <p:txBody>
          <a:bodyPr/>
          <a:lstStyle/>
          <a:p>
            <a:fld id="{615B37F0-B5B5-4873-843A-F6B8A32A0D0F}" type="slidenum">
              <a:rPr lang="en-US" smtClean="0"/>
              <a:t>34</a:t>
            </a:fld>
            <a:endParaRPr lang="en-US" dirty="0"/>
          </a:p>
        </p:txBody>
      </p:sp>
    </p:spTree>
    <p:extLst>
      <p:ext uri="{BB962C8B-B14F-4D97-AF65-F5344CB8AC3E}">
        <p14:creationId xmlns:p14="http://schemas.microsoft.com/office/powerpoint/2010/main" val="40637015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time we will evaluate this expression for </a:t>
            </a:r>
            <a:r>
              <a:rPr lang="en-US"/>
              <a:t>synchrotron radiation.</a:t>
            </a:r>
          </a:p>
        </p:txBody>
      </p:sp>
      <p:sp>
        <p:nvSpPr>
          <p:cNvPr id="4" name="Slide Number Placeholder 3"/>
          <p:cNvSpPr>
            <a:spLocks noGrp="1"/>
          </p:cNvSpPr>
          <p:nvPr>
            <p:ph type="sldNum" sz="quarter" idx="5"/>
          </p:nvPr>
        </p:nvSpPr>
        <p:spPr/>
        <p:txBody>
          <a:bodyPr/>
          <a:lstStyle/>
          <a:p>
            <a:fld id="{615B37F0-B5B5-4873-843A-F6B8A32A0D0F}" type="slidenum">
              <a:rPr lang="en-US" smtClean="0"/>
              <a:t>35</a:t>
            </a:fld>
            <a:endParaRPr lang="en-US" dirty="0"/>
          </a:p>
        </p:txBody>
      </p:sp>
    </p:spTree>
    <p:extLst>
      <p:ext uri="{BB962C8B-B14F-4D97-AF65-F5344CB8AC3E}">
        <p14:creationId xmlns:p14="http://schemas.microsoft.com/office/powerpoint/2010/main" val="2446968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the E and B fields produced by the moving charged particle.</a:t>
            </a:r>
          </a:p>
        </p:txBody>
      </p:sp>
      <p:sp>
        <p:nvSpPr>
          <p:cNvPr id="4" name="Slide Number Placeholder 3"/>
          <p:cNvSpPr>
            <a:spLocks noGrp="1"/>
          </p:cNvSpPr>
          <p:nvPr>
            <p:ph type="sldNum" sz="quarter" idx="10"/>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2851679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1612676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Specializing the equations to fields in the radiation zone.</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4227546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Evaluating the Poynting vector for the radiation zone.</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1116978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general expression for the power per unit solid angle.    The last expression represents the result in the non-relativistic limit.</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1298598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Diagram showing geometry of previous equations.</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2973227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04/08/2022</a:t>
            </a:r>
            <a:endParaRPr lang="en-US" dirty="0"/>
          </a:p>
        </p:txBody>
      </p:sp>
      <p:sp>
        <p:nvSpPr>
          <p:cNvPr id="5" name="Footer Placeholder 4"/>
          <p:cNvSpPr>
            <a:spLocks noGrp="1"/>
          </p:cNvSpPr>
          <p:nvPr>
            <p:ph type="ftr" sz="quarter" idx="11"/>
          </p:nvPr>
        </p:nvSpPr>
        <p:spPr/>
        <p:txBody>
          <a:bodyPr/>
          <a:lstStyle/>
          <a:p>
            <a:r>
              <a:rPr lang="en-US"/>
              <a:t>PHY 712  Spring 2022 --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04/08/2022</a:t>
            </a:r>
            <a:endParaRPr lang="en-US" dirty="0"/>
          </a:p>
        </p:txBody>
      </p:sp>
      <p:sp>
        <p:nvSpPr>
          <p:cNvPr id="5" name="Footer Placeholder 4"/>
          <p:cNvSpPr>
            <a:spLocks noGrp="1"/>
          </p:cNvSpPr>
          <p:nvPr>
            <p:ph type="ftr" sz="quarter" idx="11"/>
          </p:nvPr>
        </p:nvSpPr>
        <p:spPr/>
        <p:txBody>
          <a:bodyPr/>
          <a:lstStyle/>
          <a:p>
            <a:r>
              <a:rPr lang="en-US"/>
              <a:t>PHY 712  Spring 2022 --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04/08/2022</a:t>
            </a:r>
            <a:endParaRPr lang="en-US" dirty="0"/>
          </a:p>
        </p:txBody>
      </p:sp>
      <p:sp>
        <p:nvSpPr>
          <p:cNvPr id="5" name="Footer Placeholder 4"/>
          <p:cNvSpPr>
            <a:spLocks noGrp="1"/>
          </p:cNvSpPr>
          <p:nvPr>
            <p:ph type="ftr" sz="quarter" idx="11"/>
          </p:nvPr>
        </p:nvSpPr>
        <p:spPr/>
        <p:txBody>
          <a:bodyPr/>
          <a:lstStyle/>
          <a:p>
            <a:r>
              <a:rPr lang="en-US"/>
              <a:t>PHY 712  Spring 2022 --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04/08/2022</a:t>
            </a:r>
            <a:endParaRPr lang="en-US" dirty="0"/>
          </a:p>
        </p:txBody>
      </p:sp>
      <p:sp>
        <p:nvSpPr>
          <p:cNvPr id="5" name="Footer Placeholder 4"/>
          <p:cNvSpPr>
            <a:spLocks noGrp="1"/>
          </p:cNvSpPr>
          <p:nvPr>
            <p:ph type="ftr" sz="quarter" idx="11"/>
          </p:nvPr>
        </p:nvSpPr>
        <p:spPr/>
        <p:txBody>
          <a:bodyPr/>
          <a:lstStyle/>
          <a:p>
            <a:r>
              <a:rPr lang="en-US"/>
              <a:t>PHY 712  Spring 2022 --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04/08/2022</a:t>
            </a:r>
            <a:endParaRPr lang="en-US" dirty="0"/>
          </a:p>
        </p:txBody>
      </p:sp>
      <p:sp>
        <p:nvSpPr>
          <p:cNvPr id="5" name="Footer Placeholder 4"/>
          <p:cNvSpPr>
            <a:spLocks noGrp="1"/>
          </p:cNvSpPr>
          <p:nvPr>
            <p:ph type="ftr" sz="quarter" idx="11"/>
          </p:nvPr>
        </p:nvSpPr>
        <p:spPr/>
        <p:txBody>
          <a:bodyPr/>
          <a:lstStyle/>
          <a:p>
            <a:r>
              <a:rPr lang="en-US"/>
              <a:t>PHY 712  Spring 2022 -- Lecture 27</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04/08/2022</a:t>
            </a:r>
            <a:endParaRPr lang="en-US" dirty="0"/>
          </a:p>
        </p:txBody>
      </p:sp>
      <p:sp>
        <p:nvSpPr>
          <p:cNvPr id="6" name="Footer Placeholder 5"/>
          <p:cNvSpPr>
            <a:spLocks noGrp="1"/>
          </p:cNvSpPr>
          <p:nvPr>
            <p:ph type="ftr" sz="quarter" idx="11"/>
          </p:nvPr>
        </p:nvSpPr>
        <p:spPr/>
        <p:txBody>
          <a:bodyPr/>
          <a:lstStyle/>
          <a:p>
            <a:r>
              <a:rPr lang="en-US"/>
              <a:t>PHY 712  Spring 2022 -- Lecture 27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04/08/2022</a:t>
            </a:r>
            <a:endParaRPr lang="en-US" dirty="0"/>
          </a:p>
        </p:txBody>
      </p:sp>
      <p:sp>
        <p:nvSpPr>
          <p:cNvPr id="8" name="Footer Placeholder 7"/>
          <p:cNvSpPr>
            <a:spLocks noGrp="1"/>
          </p:cNvSpPr>
          <p:nvPr>
            <p:ph type="ftr" sz="quarter" idx="11"/>
          </p:nvPr>
        </p:nvSpPr>
        <p:spPr/>
        <p:txBody>
          <a:bodyPr/>
          <a:lstStyle/>
          <a:p>
            <a:r>
              <a:rPr lang="en-US"/>
              <a:t>PHY 712  Spring 2022 -- Lecture 27</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04/08/2022</a:t>
            </a:r>
            <a:endParaRPr lang="en-US" dirty="0"/>
          </a:p>
        </p:txBody>
      </p:sp>
      <p:sp>
        <p:nvSpPr>
          <p:cNvPr id="4" name="Footer Placeholder 3"/>
          <p:cNvSpPr>
            <a:spLocks noGrp="1"/>
          </p:cNvSpPr>
          <p:nvPr>
            <p:ph type="ftr" sz="quarter" idx="11"/>
          </p:nvPr>
        </p:nvSpPr>
        <p:spPr/>
        <p:txBody>
          <a:bodyPr/>
          <a:lstStyle/>
          <a:p>
            <a:r>
              <a:rPr lang="en-US"/>
              <a:t>PHY 712  Spring 2022 -- Lecture 27</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04/08/2022</a:t>
            </a:r>
            <a:endParaRPr lang="en-US" dirty="0"/>
          </a:p>
        </p:txBody>
      </p:sp>
      <p:sp>
        <p:nvSpPr>
          <p:cNvPr id="6" name="Footer Placeholder 5"/>
          <p:cNvSpPr>
            <a:spLocks noGrp="1"/>
          </p:cNvSpPr>
          <p:nvPr>
            <p:ph type="ftr" sz="quarter" idx="11"/>
          </p:nvPr>
        </p:nvSpPr>
        <p:spPr/>
        <p:txBody>
          <a:bodyPr/>
          <a:lstStyle/>
          <a:p>
            <a:r>
              <a:rPr lang="en-US"/>
              <a:t>PHY 712  Spring 2022 -- Lecture 27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04/08/2022</a:t>
            </a:r>
            <a:endParaRPr lang="en-US" dirty="0"/>
          </a:p>
        </p:txBody>
      </p:sp>
      <p:sp>
        <p:nvSpPr>
          <p:cNvPr id="6" name="Footer Placeholder 5"/>
          <p:cNvSpPr>
            <a:spLocks noGrp="1"/>
          </p:cNvSpPr>
          <p:nvPr>
            <p:ph type="ftr" sz="quarter" idx="11"/>
          </p:nvPr>
        </p:nvSpPr>
        <p:spPr/>
        <p:txBody>
          <a:bodyPr/>
          <a:lstStyle/>
          <a:p>
            <a:r>
              <a:rPr lang="en-US"/>
              <a:t>PHY 712  Spring 2022 -- Lecture 27</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04/08/2022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2022 -- Lecture 27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3.wmf"/><Relationship Id="rId4"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notesSlide" Target="../notesSlides/notesSlide11.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2.bin"/><Relationship Id="rId5" Type="http://schemas.openxmlformats.org/officeDocument/2006/relationships/image" Target="../media/image14.wmf"/><Relationship Id="rId4" Type="http://schemas.openxmlformats.org/officeDocument/2006/relationships/oleObject" Target="../embeddings/oleObject11.bin"/><Relationship Id="rId9" Type="http://schemas.openxmlformats.org/officeDocument/2006/relationships/image" Target="../media/image16.w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5.bin"/><Relationship Id="rId5" Type="http://schemas.openxmlformats.org/officeDocument/2006/relationships/image" Target="../media/image17.wmf"/><Relationship Id="rId4" Type="http://schemas.openxmlformats.org/officeDocument/2006/relationships/oleObject" Target="../embeddings/oleObject14.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20.e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17.bin"/><Relationship Id="rId5" Type="http://schemas.openxmlformats.org/officeDocument/2006/relationships/image" Target="../media/image19.wmf"/><Relationship Id="rId4" Type="http://schemas.openxmlformats.org/officeDocument/2006/relationships/oleObject" Target="../embeddings/oleObject16.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notesSlide" Target="../notesSlides/notesSlide15.xml"/><Relationship Id="rId7"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19.bin"/><Relationship Id="rId5" Type="http://schemas.openxmlformats.org/officeDocument/2006/relationships/image" Target="../media/image21.wmf"/><Relationship Id="rId4" Type="http://schemas.openxmlformats.org/officeDocument/2006/relationships/oleObject" Target="../embeddings/oleObject18.bin"/><Relationship Id="rId9" Type="http://schemas.openxmlformats.org/officeDocument/2006/relationships/image" Target="../media/image23.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24.wmf"/><Relationship Id="rId5" Type="http://schemas.openxmlformats.org/officeDocument/2006/relationships/oleObject" Target="../embeddings/oleObject21.bin"/><Relationship Id="rId4" Type="http://schemas.openxmlformats.org/officeDocument/2006/relationships/image" Target="../media/image25.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26.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2.bin"/><Relationship Id="rId5" Type="http://schemas.openxmlformats.org/officeDocument/2006/relationships/image" Target="../media/image28.png"/><Relationship Id="rId4" Type="http://schemas.openxmlformats.org/officeDocument/2006/relationships/image" Target="../media/image27.png"/></Relationships>
</file>

<file path=ppt/slides/_rels/slide18.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notesSlide" Target="../notesSlides/notesSlide18.xml"/><Relationship Id="rId7"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32.png"/><Relationship Id="rId5" Type="http://schemas.openxmlformats.org/officeDocument/2006/relationships/image" Target="../media/image29.wmf"/><Relationship Id="rId10" Type="http://schemas.openxmlformats.org/officeDocument/2006/relationships/image" Target="../media/image31.wmf"/><Relationship Id="rId4" Type="http://schemas.openxmlformats.org/officeDocument/2006/relationships/oleObject" Target="../embeddings/oleObject23.bin"/><Relationship Id="rId9" Type="http://schemas.openxmlformats.org/officeDocument/2006/relationships/oleObject" Target="../embeddings/oleObject25.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image" Target="../media/image33.wmf"/><Relationship Id="rId4" Type="http://schemas.openxmlformats.org/officeDocument/2006/relationships/oleObject" Target="../embeddings/oleObject26.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34.wmf"/><Relationship Id="rId4" Type="http://schemas.openxmlformats.org/officeDocument/2006/relationships/oleObject" Target="../embeddings/oleObject27.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17.vml"/><Relationship Id="rId5" Type="http://schemas.openxmlformats.org/officeDocument/2006/relationships/image" Target="../media/image35.wmf"/><Relationship Id="rId4" Type="http://schemas.openxmlformats.org/officeDocument/2006/relationships/oleObject" Target="../embeddings/oleObject28.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36.wmf"/><Relationship Id="rId4" Type="http://schemas.openxmlformats.org/officeDocument/2006/relationships/oleObject" Target="../embeddings/oleObject29.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38.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31.bin"/><Relationship Id="rId5" Type="http://schemas.openxmlformats.org/officeDocument/2006/relationships/image" Target="../media/image37.wmf"/><Relationship Id="rId4" Type="http://schemas.openxmlformats.org/officeDocument/2006/relationships/oleObject" Target="../embeddings/oleObject30.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vmlDrawing" Target="../drawings/vmlDrawing20.vml"/><Relationship Id="rId5" Type="http://schemas.openxmlformats.org/officeDocument/2006/relationships/image" Target="../media/image36.wmf"/><Relationship Id="rId4" Type="http://schemas.openxmlformats.org/officeDocument/2006/relationships/oleObject" Target="../embeddings/oleObject29.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21.vml"/><Relationship Id="rId5" Type="http://schemas.openxmlformats.org/officeDocument/2006/relationships/image" Target="../media/image39.wmf"/><Relationship Id="rId4" Type="http://schemas.openxmlformats.org/officeDocument/2006/relationships/oleObject" Target="../embeddings/oleObject32.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hyperlink" Target="http://www-history.mcs.st-andrews.ac.uk/Biographies/Parseval.html" TargetMode="External"/><Relationship Id="rId5" Type="http://schemas.openxmlformats.org/officeDocument/2006/relationships/image" Target="../media/image40.wmf"/><Relationship Id="rId4" Type="http://schemas.openxmlformats.org/officeDocument/2006/relationships/oleObject" Target="../embeddings/oleObject33.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vmlDrawing" Target="../drawings/vmlDrawing23.vml"/><Relationship Id="rId5" Type="http://schemas.openxmlformats.org/officeDocument/2006/relationships/image" Target="../media/image41.wmf"/><Relationship Id="rId4" Type="http://schemas.openxmlformats.org/officeDocument/2006/relationships/oleObject" Target="../embeddings/oleObject34.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vmlDrawing" Target="../drawings/vmlDrawing24.vml"/><Relationship Id="rId5" Type="http://schemas.openxmlformats.org/officeDocument/2006/relationships/image" Target="../media/image42.wmf"/><Relationship Id="rId4" Type="http://schemas.openxmlformats.org/officeDocument/2006/relationships/oleObject" Target="../embeddings/oleObject35.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7" Type="http://schemas.openxmlformats.org/officeDocument/2006/relationships/image" Target="../media/image44.wmf"/><Relationship Id="rId2" Type="http://schemas.openxmlformats.org/officeDocument/2006/relationships/slideLayout" Target="../slideLayouts/slideLayout7.xml"/><Relationship Id="rId1" Type="http://schemas.openxmlformats.org/officeDocument/2006/relationships/vmlDrawing" Target="../drawings/vmlDrawing25.vml"/><Relationship Id="rId6" Type="http://schemas.openxmlformats.org/officeDocument/2006/relationships/oleObject" Target="../embeddings/oleObject37.bin"/><Relationship Id="rId5" Type="http://schemas.openxmlformats.org/officeDocument/2006/relationships/image" Target="../media/image43.wmf"/><Relationship Id="rId4" Type="http://schemas.openxmlformats.org/officeDocument/2006/relationships/oleObject" Target="../embeddings/oleObject36.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7.xml"/><Relationship Id="rId1" Type="http://schemas.openxmlformats.org/officeDocument/2006/relationships/vmlDrawing" Target="../drawings/vmlDrawing26.vml"/><Relationship Id="rId5" Type="http://schemas.openxmlformats.org/officeDocument/2006/relationships/image" Target="../media/image45.wmf"/><Relationship Id="rId4" Type="http://schemas.openxmlformats.org/officeDocument/2006/relationships/oleObject" Target="../embeddings/oleObject38.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7" Type="http://schemas.openxmlformats.org/officeDocument/2006/relationships/image" Target="../media/image47.wmf"/><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oleObject" Target="../embeddings/oleObject40.bin"/><Relationship Id="rId5" Type="http://schemas.openxmlformats.org/officeDocument/2006/relationships/image" Target="../media/image46.wmf"/><Relationship Id="rId4" Type="http://schemas.openxmlformats.org/officeDocument/2006/relationships/oleObject" Target="../embeddings/oleObject39.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7" Type="http://schemas.openxmlformats.org/officeDocument/2006/relationships/image" Target="../media/image49.wmf"/><Relationship Id="rId2" Type="http://schemas.openxmlformats.org/officeDocument/2006/relationships/slideLayout" Target="../slideLayouts/slideLayout7.xml"/><Relationship Id="rId1" Type="http://schemas.openxmlformats.org/officeDocument/2006/relationships/vmlDrawing" Target="../drawings/vmlDrawing28.vml"/><Relationship Id="rId6" Type="http://schemas.openxmlformats.org/officeDocument/2006/relationships/oleObject" Target="../embeddings/oleObject42.bin"/><Relationship Id="rId5" Type="http://schemas.openxmlformats.org/officeDocument/2006/relationships/image" Target="../media/image48.wmf"/><Relationship Id="rId4" Type="http://schemas.openxmlformats.org/officeDocument/2006/relationships/oleObject" Target="../embeddings/oleObject41.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7" Type="http://schemas.openxmlformats.org/officeDocument/2006/relationships/image" Target="../media/image51.wmf"/><Relationship Id="rId2" Type="http://schemas.openxmlformats.org/officeDocument/2006/relationships/slideLayout" Target="../slideLayouts/slideLayout7.xml"/><Relationship Id="rId1" Type="http://schemas.openxmlformats.org/officeDocument/2006/relationships/vmlDrawing" Target="../drawings/vmlDrawing29.vml"/><Relationship Id="rId6" Type="http://schemas.openxmlformats.org/officeDocument/2006/relationships/oleObject" Target="../embeddings/oleObject44.bin"/><Relationship Id="rId5" Type="http://schemas.openxmlformats.org/officeDocument/2006/relationships/image" Target="../media/image50.wmf"/><Relationship Id="rId4" Type="http://schemas.openxmlformats.org/officeDocument/2006/relationships/oleObject" Target="../embeddings/oleObject43.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7.xml"/><Relationship Id="rId1" Type="http://schemas.openxmlformats.org/officeDocument/2006/relationships/vmlDrawing" Target="../drawings/vmlDrawing30.vml"/><Relationship Id="rId5" Type="http://schemas.openxmlformats.org/officeDocument/2006/relationships/image" Target="../media/image52.wmf"/><Relationship Id="rId4" Type="http://schemas.openxmlformats.org/officeDocument/2006/relationships/oleObject" Target="../embeddings/oleObject45.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7" Type="http://schemas.openxmlformats.org/officeDocument/2006/relationships/image" Target="../media/image54.wmf"/><Relationship Id="rId2" Type="http://schemas.openxmlformats.org/officeDocument/2006/relationships/slideLayout" Target="../slideLayouts/slideLayout7.xml"/><Relationship Id="rId1" Type="http://schemas.openxmlformats.org/officeDocument/2006/relationships/vmlDrawing" Target="../drawings/vmlDrawing31.vml"/><Relationship Id="rId6" Type="http://schemas.openxmlformats.org/officeDocument/2006/relationships/oleObject" Target="../embeddings/oleObject47.bin"/><Relationship Id="rId5" Type="http://schemas.openxmlformats.org/officeDocument/2006/relationships/image" Target="../media/image53.wmf"/><Relationship Id="rId4" Type="http://schemas.openxmlformats.org/officeDocument/2006/relationships/oleObject" Target="../embeddings/oleObject46.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6.w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9.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8.wmf"/><Relationship Id="rId4"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10.wmf"/><Relationship Id="rId4"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9.bin"/><Relationship Id="rId5" Type="http://schemas.openxmlformats.org/officeDocument/2006/relationships/image" Target="../media/image11.wmf"/><Relationship Id="rId4" Type="http://schemas.openxmlformats.org/officeDocument/2006/relationships/oleObject" Target="../embeddings/oleObject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0" y="551289"/>
            <a:ext cx="9144000" cy="5755422"/>
          </a:xfrm>
          <a:prstGeom prst="rect">
            <a:avLst/>
          </a:prstGeom>
          <a:noFill/>
          <a:ln>
            <a:noFill/>
          </a:ln>
        </p:spPr>
        <p:txBody>
          <a:bodyPr wrap="square" rtlCol="0">
            <a:spAutoFit/>
          </a:bodyPr>
          <a:lstStyle/>
          <a:p>
            <a:pPr algn="ctr"/>
            <a:r>
              <a:rPr lang="en-US" sz="3200" b="1" dirty="0"/>
              <a:t>PHY 712 Electrodynamics</a:t>
            </a:r>
          </a:p>
          <a:p>
            <a:pPr algn="ctr"/>
            <a:r>
              <a:rPr lang="en-US" sz="3200" b="1" dirty="0"/>
              <a:t>12-12:50 PM  MWF  Olin 103</a:t>
            </a:r>
          </a:p>
          <a:p>
            <a:pPr algn="ctr"/>
            <a:endParaRPr lang="en-US" sz="3200" b="1" dirty="0"/>
          </a:p>
          <a:p>
            <a:pPr algn="ctr"/>
            <a:r>
              <a:rPr lang="en-US" sz="3200" b="1" dirty="0"/>
              <a:t>Notes for Lecture 27:</a:t>
            </a:r>
            <a:endParaRPr lang="en-US" sz="3200" b="1" dirty="0">
              <a:solidFill>
                <a:schemeClr val="folHlink"/>
              </a:solidFill>
            </a:endParaRPr>
          </a:p>
          <a:p>
            <a:pPr marL="457200" lvl="2" algn="ctr">
              <a:spcBef>
                <a:spcPct val="50000"/>
              </a:spcBef>
            </a:pPr>
            <a:r>
              <a:rPr lang="en-US" sz="3200" b="1" dirty="0">
                <a:solidFill>
                  <a:schemeClr val="folHlink"/>
                </a:solidFill>
              </a:rPr>
              <a:t>Start reading Chap. 14 – </a:t>
            </a:r>
          </a:p>
          <a:p>
            <a:pPr marL="457200" lvl="2" algn="ctr">
              <a:spcBef>
                <a:spcPct val="50000"/>
              </a:spcBef>
            </a:pPr>
            <a:r>
              <a:rPr lang="en-US" sz="3200" b="1" dirty="0">
                <a:solidFill>
                  <a:schemeClr val="folHlink"/>
                </a:solidFill>
              </a:rPr>
              <a:t>Radiation by moving charges</a:t>
            </a:r>
          </a:p>
          <a:p>
            <a:pPr marL="2343150" lvl="5" indent="-514350">
              <a:spcBef>
                <a:spcPct val="50000"/>
              </a:spcBef>
              <a:buFont typeface="+mj-lt"/>
              <a:buAutoNum type="arabicPeriod"/>
            </a:pPr>
            <a:r>
              <a:rPr lang="en-US" sz="3200" b="1" dirty="0">
                <a:solidFill>
                  <a:schemeClr val="folHlink"/>
                </a:solidFill>
              </a:rPr>
              <a:t>Motion in a line</a:t>
            </a:r>
          </a:p>
          <a:p>
            <a:pPr marL="2343150" lvl="5" indent="-514350">
              <a:spcBef>
                <a:spcPct val="50000"/>
              </a:spcBef>
              <a:buFont typeface="+mj-lt"/>
              <a:buAutoNum type="arabicPeriod"/>
            </a:pPr>
            <a:r>
              <a:rPr lang="en-US" sz="3200" b="1" dirty="0">
                <a:solidFill>
                  <a:schemeClr val="folHlink"/>
                </a:solidFill>
              </a:rPr>
              <a:t>Motion in a circle</a:t>
            </a:r>
          </a:p>
          <a:p>
            <a:pPr marL="2343150" lvl="5" indent="-514350">
              <a:spcBef>
                <a:spcPct val="50000"/>
              </a:spcBef>
              <a:buFont typeface="+mj-lt"/>
              <a:buAutoNum type="arabicPeriod"/>
            </a:pPr>
            <a:r>
              <a:rPr lang="en-US" sz="3200" b="1" dirty="0">
                <a:solidFill>
                  <a:schemeClr val="folHlink"/>
                </a:solidFill>
              </a:rPr>
              <a:t>Spectral analysis of radiation</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041591294"/>
              </p:ext>
            </p:extLst>
          </p:nvPr>
        </p:nvGraphicFramePr>
        <p:xfrm>
          <a:off x="860425" y="927100"/>
          <a:ext cx="3330575" cy="1892300"/>
        </p:xfrm>
        <a:graphic>
          <a:graphicData uri="http://schemas.openxmlformats.org/presentationml/2006/ole">
            <mc:AlternateContent xmlns:mc="http://schemas.openxmlformats.org/markup-compatibility/2006">
              <mc:Choice xmlns:v="urn:schemas-microsoft-com:vml" Requires="v">
                <p:oleObj spid="_x0000_s7269" name="数式" r:id="rId4" imgW="1473120" imgH="838080" progId="Equation.3">
                  <p:embed/>
                </p:oleObj>
              </mc:Choice>
              <mc:Fallback>
                <p:oleObj name="数式" r:id="rId4" imgW="1473120" imgH="838080" progId="Equation.3">
                  <p:embed/>
                  <p:pic>
                    <p:nvPicPr>
                      <p:cNvPr id="0" name="Object 24"/>
                      <p:cNvPicPr>
                        <a:picLocks noChangeAspect="1" noChangeArrowheads="1"/>
                      </p:cNvPicPr>
                      <p:nvPr/>
                    </p:nvPicPr>
                    <p:blipFill>
                      <a:blip r:embed="rId5"/>
                      <a:srcRect/>
                      <a:stretch>
                        <a:fillRect/>
                      </a:stretch>
                    </p:blipFill>
                    <p:spPr bwMode="auto">
                      <a:xfrm>
                        <a:off x="860425" y="927100"/>
                        <a:ext cx="3330575" cy="189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81000" y="228600"/>
            <a:ext cx="7848600" cy="461665"/>
          </a:xfrm>
          <a:prstGeom prst="rect">
            <a:avLst/>
          </a:prstGeom>
          <a:noFill/>
        </p:spPr>
        <p:txBody>
          <a:bodyPr wrap="square" rtlCol="0">
            <a:spAutoFit/>
          </a:bodyPr>
          <a:lstStyle/>
          <a:p>
            <a:r>
              <a:rPr lang="en-US" sz="2400" dirty="0">
                <a:latin typeface="+mj-lt"/>
              </a:rPr>
              <a:t>Radiation power in non-relativistic case -- continued</a:t>
            </a:r>
          </a:p>
        </p:txBody>
      </p:sp>
    </p:spTree>
    <p:extLst>
      <p:ext uri="{BB962C8B-B14F-4D97-AF65-F5344CB8AC3E}">
        <p14:creationId xmlns:p14="http://schemas.microsoft.com/office/powerpoint/2010/main" val="1454209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609600" y="381000"/>
            <a:ext cx="7924800" cy="461665"/>
          </a:xfrm>
          <a:prstGeom prst="rect">
            <a:avLst/>
          </a:prstGeom>
          <a:noFill/>
        </p:spPr>
        <p:txBody>
          <a:bodyPr wrap="square" rtlCol="0">
            <a:spAutoFit/>
          </a:bodyPr>
          <a:lstStyle/>
          <a:p>
            <a:r>
              <a:rPr lang="en-US" sz="2400" dirty="0">
                <a:latin typeface="+mj-lt"/>
              </a:rPr>
              <a:t>Radiation distribution in the relativistic case</a:t>
            </a:r>
          </a:p>
        </p:txBody>
      </p:sp>
      <p:graphicFrame>
        <p:nvGraphicFramePr>
          <p:cNvPr id="6" name="Object 5"/>
          <p:cNvGraphicFramePr>
            <a:graphicFrameLocks noChangeAspect="1"/>
          </p:cNvGraphicFramePr>
          <p:nvPr>
            <p:extLst>
              <p:ext uri="{D42A27DB-BD31-4B8C-83A1-F6EECF244321}">
                <p14:modId xmlns:p14="http://schemas.microsoft.com/office/powerpoint/2010/main" val="2374420180"/>
              </p:ext>
            </p:extLst>
          </p:nvPr>
        </p:nvGraphicFramePr>
        <p:xfrm>
          <a:off x="623888" y="914400"/>
          <a:ext cx="6542087" cy="1804988"/>
        </p:xfrm>
        <a:graphic>
          <a:graphicData uri="http://schemas.openxmlformats.org/presentationml/2006/ole">
            <mc:AlternateContent xmlns:mc="http://schemas.openxmlformats.org/markup-compatibility/2006">
              <mc:Choice xmlns:v="urn:schemas-microsoft-com:vml" Requires="v">
                <p:oleObj spid="_x0000_s8489" name="Equation" r:id="rId4" imgW="2895480" imgH="799920" progId="Equation.DSMT4">
                  <p:embed/>
                </p:oleObj>
              </mc:Choice>
              <mc:Fallback>
                <p:oleObj name="Equation" r:id="rId4" imgW="2895480" imgH="799920" progId="Equation.DSMT4">
                  <p:embed/>
                  <p:pic>
                    <p:nvPicPr>
                      <p:cNvPr id="0" name="Object 5"/>
                      <p:cNvPicPr>
                        <a:picLocks noChangeAspect="1" noChangeArrowheads="1"/>
                      </p:cNvPicPr>
                      <p:nvPr/>
                    </p:nvPicPr>
                    <p:blipFill>
                      <a:blip r:embed="rId5"/>
                      <a:srcRect/>
                      <a:stretch>
                        <a:fillRect/>
                      </a:stretch>
                    </p:blipFill>
                    <p:spPr bwMode="auto">
                      <a:xfrm>
                        <a:off x="623888" y="914400"/>
                        <a:ext cx="6542087"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685800" y="2600235"/>
            <a:ext cx="6934200" cy="1200329"/>
          </a:xfrm>
          <a:prstGeom prst="rect">
            <a:avLst/>
          </a:prstGeom>
          <a:noFill/>
        </p:spPr>
        <p:txBody>
          <a:bodyPr wrap="square" rtlCol="0">
            <a:spAutoFit/>
          </a:bodyPr>
          <a:lstStyle/>
          <a:p>
            <a:r>
              <a:rPr lang="en-US" sz="2400" dirty="0">
                <a:latin typeface="+mj-lt"/>
              </a:rPr>
              <a:t>This expression gives us the energy per unit field time </a:t>
            </a:r>
            <a:r>
              <a:rPr lang="en-US" sz="2400" i="1" dirty="0">
                <a:latin typeface="+mj-lt"/>
              </a:rPr>
              <a:t>t.</a:t>
            </a:r>
            <a:r>
              <a:rPr lang="en-US" sz="2400" dirty="0">
                <a:latin typeface="+mj-lt"/>
              </a:rPr>
              <a:t> We are often interested in the power per unit retarded time </a:t>
            </a:r>
            <a:r>
              <a:rPr lang="en-US" sz="2400" i="1" dirty="0" err="1">
                <a:latin typeface="+mj-lt"/>
              </a:rPr>
              <a:t>t</a:t>
            </a:r>
            <a:r>
              <a:rPr lang="en-US" sz="2400" i="1" baseline="-25000" dirty="0" err="1">
                <a:latin typeface="+mj-lt"/>
              </a:rPr>
              <a:t>r</a:t>
            </a:r>
            <a:r>
              <a:rPr lang="en-US" sz="2400" i="1" dirty="0">
                <a:latin typeface="+mj-lt"/>
              </a:rPr>
              <a:t>=t-R/c:</a:t>
            </a:r>
            <a:endParaRPr lang="en-US" sz="2400" dirty="0">
              <a:latin typeface="+mj-lt"/>
            </a:endParaRPr>
          </a:p>
        </p:txBody>
      </p:sp>
      <p:graphicFrame>
        <p:nvGraphicFramePr>
          <p:cNvPr id="8" name="Object 7"/>
          <p:cNvGraphicFramePr>
            <a:graphicFrameLocks noChangeAspect="1"/>
          </p:cNvGraphicFramePr>
          <p:nvPr>
            <p:extLst>
              <p:ext uri="{D42A27DB-BD31-4B8C-83A1-F6EECF244321}">
                <p14:modId xmlns:p14="http://schemas.microsoft.com/office/powerpoint/2010/main" val="1809385625"/>
              </p:ext>
            </p:extLst>
          </p:nvPr>
        </p:nvGraphicFramePr>
        <p:xfrm>
          <a:off x="1347788" y="3756025"/>
          <a:ext cx="6450012" cy="1160463"/>
        </p:xfrm>
        <a:graphic>
          <a:graphicData uri="http://schemas.openxmlformats.org/presentationml/2006/ole">
            <mc:AlternateContent xmlns:mc="http://schemas.openxmlformats.org/markup-compatibility/2006">
              <mc:Choice xmlns:v="urn:schemas-microsoft-com:vml" Requires="v">
                <p:oleObj spid="_x0000_s8490" name="Equation" r:id="rId6" imgW="3670200" imgH="660240" progId="Equation.DSMT4">
                  <p:embed/>
                </p:oleObj>
              </mc:Choice>
              <mc:Fallback>
                <p:oleObj name="Equation" r:id="rId6" imgW="3670200" imgH="660240" progId="Equation.DSMT4">
                  <p:embed/>
                  <p:pic>
                    <p:nvPicPr>
                      <p:cNvPr id="0" name="Object 5"/>
                      <p:cNvPicPr>
                        <a:picLocks noChangeAspect="1" noChangeArrowheads="1"/>
                      </p:cNvPicPr>
                      <p:nvPr/>
                    </p:nvPicPr>
                    <p:blipFill>
                      <a:blip r:embed="rId7"/>
                      <a:srcRect/>
                      <a:stretch>
                        <a:fillRect/>
                      </a:stretch>
                    </p:blipFill>
                    <p:spPr bwMode="auto">
                      <a:xfrm>
                        <a:off x="1347788" y="3756025"/>
                        <a:ext cx="6450012" cy="1160463"/>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205987373"/>
              </p:ext>
            </p:extLst>
          </p:nvPr>
        </p:nvGraphicFramePr>
        <p:xfrm>
          <a:off x="1406887" y="4967274"/>
          <a:ext cx="5711825" cy="1804987"/>
        </p:xfrm>
        <a:graphic>
          <a:graphicData uri="http://schemas.openxmlformats.org/presentationml/2006/ole">
            <mc:AlternateContent xmlns:mc="http://schemas.openxmlformats.org/markup-compatibility/2006">
              <mc:Choice xmlns:v="urn:schemas-microsoft-com:vml" Requires="v">
                <p:oleObj spid="_x0000_s8491" name="Equation" r:id="rId8" imgW="2527200" imgH="799920" progId="Equation.DSMT4">
                  <p:embed/>
                </p:oleObj>
              </mc:Choice>
              <mc:Fallback>
                <p:oleObj name="Equation" r:id="rId8" imgW="2527200" imgH="799920" progId="Equation.DSMT4">
                  <p:embed/>
                  <p:pic>
                    <p:nvPicPr>
                      <p:cNvPr id="0" name="Object 5"/>
                      <p:cNvPicPr>
                        <a:picLocks noChangeAspect="1" noChangeArrowheads="1"/>
                      </p:cNvPicPr>
                      <p:nvPr/>
                    </p:nvPicPr>
                    <p:blipFill>
                      <a:blip r:embed="rId9"/>
                      <a:srcRect/>
                      <a:stretch>
                        <a:fillRect/>
                      </a:stretch>
                    </p:blipFill>
                    <p:spPr bwMode="auto">
                      <a:xfrm>
                        <a:off x="1406887" y="4967274"/>
                        <a:ext cx="5711825" cy="180498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557885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E9D109-929A-4AF0-90C2-360C3938A7E8}"/>
              </a:ext>
            </a:extLst>
          </p:cNvPr>
          <p:cNvSpPr>
            <a:spLocks noGrp="1"/>
          </p:cNvSpPr>
          <p:nvPr>
            <p:ph type="dt" sz="half" idx="10"/>
          </p:nvPr>
        </p:nvSpPr>
        <p:spPr/>
        <p:txBody>
          <a:bodyPr/>
          <a:lstStyle/>
          <a:p>
            <a:r>
              <a:rPr lang="en-US"/>
              <a:t>04/08/2022</a:t>
            </a:r>
            <a:endParaRPr lang="en-US" dirty="0"/>
          </a:p>
        </p:txBody>
      </p:sp>
      <p:sp>
        <p:nvSpPr>
          <p:cNvPr id="3" name="Footer Placeholder 2">
            <a:extLst>
              <a:ext uri="{FF2B5EF4-FFF2-40B4-BE49-F238E27FC236}">
                <a16:creationId xmlns:a16="http://schemas.microsoft.com/office/drawing/2014/main" id="{44590564-250B-42B2-BCA7-6E0779B3A0C3}"/>
              </a:ext>
            </a:extLst>
          </p:cNvPr>
          <p:cNvSpPr>
            <a:spLocks noGrp="1"/>
          </p:cNvSpPr>
          <p:nvPr>
            <p:ph type="ftr" sz="quarter" idx="11"/>
          </p:nvPr>
        </p:nvSpPr>
        <p:spPr/>
        <p:txBody>
          <a:bodyPr/>
          <a:lstStyle/>
          <a:p>
            <a:r>
              <a:rPr lang="en-US"/>
              <a:t>PHY 712  Spring 2022 -- Lecture 27</a:t>
            </a:r>
            <a:endParaRPr lang="en-US" dirty="0"/>
          </a:p>
        </p:txBody>
      </p:sp>
      <p:sp>
        <p:nvSpPr>
          <p:cNvPr id="4" name="Slide Number Placeholder 3">
            <a:extLst>
              <a:ext uri="{FF2B5EF4-FFF2-40B4-BE49-F238E27FC236}">
                <a16:creationId xmlns:a16="http://schemas.microsoft.com/office/drawing/2014/main" id="{5AC67C5D-461B-4E98-A44F-2DE6E4D30EF5}"/>
              </a:ext>
            </a:extLst>
          </p:cNvPr>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a:extLst>
              <a:ext uri="{FF2B5EF4-FFF2-40B4-BE49-F238E27FC236}">
                <a16:creationId xmlns:a16="http://schemas.microsoft.com/office/drawing/2014/main" id="{97212066-3461-446F-B56B-F2479B0B4D6A}"/>
              </a:ext>
            </a:extLst>
          </p:cNvPr>
          <p:cNvSpPr txBox="1"/>
          <p:nvPr/>
        </p:nvSpPr>
        <p:spPr>
          <a:xfrm>
            <a:off x="304800" y="381000"/>
            <a:ext cx="8686800" cy="830997"/>
          </a:xfrm>
          <a:prstGeom prst="rect">
            <a:avLst/>
          </a:prstGeom>
          <a:noFill/>
        </p:spPr>
        <p:txBody>
          <a:bodyPr wrap="square" rtlCol="0">
            <a:spAutoFit/>
          </a:bodyPr>
          <a:lstStyle/>
          <a:p>
            <a:r>
              <a:rPr lang="en-US" sz="2400" dirty="0">
                <a:latin typeface="+mj-lt"/>
              </a:rPr>
              <a:t>Some details –</a:t>
            </a:r>
          </a:p>
          <a:p>
            <a:endParaRPr lang="en-US" sz="2400" dirty="0">
              <a:latin typeface="+mj-lt"/>
            </a:endParaRPr>
          </a:p>
        </p:txBody>
      </p:sp>
      <p:graphicFrame>
        <p:nvGraphicFramePr>
          <p:cNvPr id="6" name="Object 5">
            <a:extLst>
              <a:ext uri="{FF2B5EF4-FFF2-40B4-BE49-F238E27FC236}">
                <a16:creationId xmlns:a16="http://schemas.microsoft.com/office/drawing/2014/main" id="{44409616-E553-44CA-81A7-762639A6DB91}"/>
              </a:ext>
            </a:extLst>
          </p:cNvPr>
          <p:cNvGraphicFramePr>
            <a:graphicFrameLocks noChangeAspect="1"/>
          </p:cNvGraphicFramePr>
          <p:nvPr/>
        </p:nvGraphicFramePr>
        <p:xfrm>
          <a:off x="520405" y="2405141"/>
          <a:ext cx="8255590" cy="3951942"/>
        </p:xfrm>
        <a:graphic>
          <a:graphicData uri="http://schemas.openxmlformats.org/presentationml/2006/ole">
            <mc:AlternateContent xmlns:mc="http://schemas.openxmlformats.org/markup-compatibility/2006">
              <mc:Choice xmlns:v="urn:schemas-microsoft-com:vml" Requires="v">
                <p:oleObj spid="_x0000_s32796" name="Equation" r:id="rId4" imgW="3974760" imgH="1904760" progId="Equation.DSMT4">
                  <p:embed/>
                </p:oleObj>
              </mc:Choice>
              <mc:Fallback>
                <p:oleObj name="Equation" r:id="rId4" imgW="3974760" imgH="1904760" progId="Equation.DSMT4">
                  <p:embed/>
                  <p:pic>
                    <p:nvPicPr>
                      <p:cNvPr id="6" name="Object 5">
                        <a:extLst>
                          <a:ext uri="{FF2B5EF4-FFF2-40B4-BE49-F238E27FC236}">
                            <a16:creationId xmlns:a16="http://schemas.microsoft.com/office/drawing/2014/main" id="{44409616-E553-44CA-81A7-762639A6DB91}"/>
                          </a:ext>
                        </a:extLst>
                      </p:cNvPr>
                      <p:cNvPicPr>
                        <a:picLocks noChangeAspect="1" noChangeArrowheads="1"/>
                      </p:cNvPicPr>
                      <p:nvPr/>
                    </p:nvPicPr>
                    <p:blipFill>
                      <a:blip r:embed="rId5"/>
                      <a:srcRect/>
                      <a:stretch>
                        <a:fillRect/>
                      </a:stretch>
                    </p:blipFill>
                    <p:spPr bwMode="auto">
                      <a:xfrm>
                        <a:off x="520405" y="2405141"/>
                        <a:ext cx="8255590" cy="3951942"/>
                      </a:xfrm>
                      <a:prstGeom prst="rect">
                        <a:avLst/>
                      </a:prstGeom>
                      <a:noFill/>
                      <a:ln>
                        <a:noFill/>
                      </a:ln>
                    </p:spPr>
                  </p:pic>
                </p:oleObj>
              </mc:Fallback>
            </mc:AlternateContent>
          </a:graphicData>
        </a:graphic>
      </p:graphicFrame>
      <p:graphicFrame>
        <p:nvGraphicFramePr>
          <p:cNvPr id="7" name="Object 6">
            <a:extLst>
              <a:ext uri="{FF2B5EF4-FFF2-40B4-BE49-F238E27FC236}">
                <a16:creationId xmlns:a16="http://schemas.microsoft.com/office/drawing/2014/main" id="{1FA8EA83-DFF6-45B5-BEBF-9DAC4C6AFEEA}"/>
              </a:ext>
            </a:extLst>
          </p:cNvPr>
          <p:cNvGraphicFramePr>
            <a:graphicFrameLocks noChangeAspect="1"/>
          </p:cNvGraphicFramePr>
          <p:nvPr/>
        </p:nvGraphicFramePr>
        <p:xfrm>
          <a:off x="5876913" y="5308994"/>
          <a:ext cx="1352574" cy="1133238"/>
        </p:xfrm>
        <a:graphic>
          <a:graphicData uri="http://schemas.openxmlformats.org/presentationml/2006/ole">
            <mc:AlternateContent xmlns:mc="http://schemas.openxmlformats.org/markup-compatibility/2006">
              <mc:Choice xmlns:v="urn:schemas-microsoft-com:vml" Requires="v">
                <p:oleObj spid="_x0000_s32797" name="Equation" r:id="rId6" imgW="469800" imgH="393480" progId="Equation.DSMT4">
                  <p:embed/>
                </p:oleObj>
              </mc:Choice>
              <mc:Fallback>
                <p:oleObj name="Equation" r:id="rId6" imgW="469800" imgH="393480" progId="Equation.DSMT4">
                  <p:embed/>
                  <p:pic>
                    <p:nvPicPr>
                      <p:cNvPr id="7" name="Object 6">
                        <a:extLst>
                          <a:ext uri="{FF2B5EF4-FFF2-40B4-BE49-F238E27FC236}">
                            <a16:creationId xmlns:a16="http://schemas.microsoft.com/office/drawing/2014/main" id="{1FA8EA83-DFF6-45B5-BEBF-9DAC4C6AFEEA}"/>
                          </a:ext>
                        </a:extLst>
                      </p:cNvPr>
                      <p:cNvPicPr/>
                      <p:nvPr/>
                    </p:nvPicPr>
                    <p:blipFill>
                      <a:blip r:embed="rId7"/>
                      <a:stretch>
                        <a:fillRect/>
                      </a:stretch>
                    </p:blipFill>
                    <p:spPr>
                      <a:xfrm>
                        <a:off x="5876913" y="5308994"/>
                        <a:ext cx="1352574" cy="1133238"/>
                      </a:xfrm>
                      <a:prstGeom prst="rect">
                        <a:avLst/>
                      </a:prstGeom>
                    </p:spPr>
                  </p:pic>
                </p:oleObj>
              </mc:Fallback>
            </mc:AlternateContent>
          </a:graphicData>
        </a:graphic>
      </p:graphicFrame>
      <p:sp>
        <p:nvSpPr>
          <p:cNvPr id="8" name="Oval 7">
            <a:extLst>
              <a:ext uri="{FF2B5EF4-FFF2-40B4-BE49-F238E27FC236}">
                <a16:creationId xmlns:a16="http://schemas.microsoft.com/office/drawing/2014/main" id="{A6849110-96C1-4692-8CFC-A9BC12EDDFEC}"/>
              </a:ext>
            </a:extLst>
          </p:cNvPr>
          <p:cNvSpPr/>
          <p:nvPr/>
        </p:nvSpPr>
        <p:spPr>
          <a:xfrm>
            <a:off x="3267088" y="5290733"/>
            <a:ext cx="1587205" cy="123507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a:extLst>
              <a:ext uri="{FF2B5EF4-FFF2-40B4-BE49-F238E27FC236}">
                <a16:creationId xmlns:a16="http://schemas.microsoft.com/office/drawing/2014/main" id="{B656E40A-078E-4A21-92BC-598424A380F2}"/>
              </a:ext>
            </a:extLst>
          </p:cNvPr>
          <p:cNvCxnSpPr/>
          <p:nvPr/>
        </p:nvCxnSpPr>
        <p:spPr>
          <a:xfrm>
            <a:off x="4816611" y="5921742"/>
            <a:ext cx="1138243" cy="0"/>
          </a:xfrm>
          <a:prstGeom prst="straightConnector1">
            <a:avLst/>
          </a:prstGeom>
          <a:ln w="57150">
            <a:solidFill>
              <a:srgbClr val="FF0000"/>
            </a:solidFill>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932438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1A458A-1997-49FC-93A2-48B2F7C73B61}"/>
              </a:ext>
            </a:extLst>
          </p:cNvPr>
          <p:cNvSpPr>
            <a:spLocks noGrp="1"/>
          </p:cNvSpPr>
          <p:nvPr>
            <p:ph type="dt" sz="half" idx="10"/>
          </p:nvPr>
        </p:nvSpPr>
        <p:spPr/>
        <p:txBody>
          <a:bodyPr/>
          <a:lstStyle/>
          <a:p>
            <a:r>
              <a:rPr lang="en-US"/>
              <a:t>04/08/2022</a:t>
            </a:r>
            <a:endParaRPr lang="en-US" dirty="0"/>
          </a:p>
        </p:txBody>
      </p:sp>
      <p:sp>
        <p:nvSpPr>
          <p:cNvPr id="3" name="Footer Placeholder 2">
            <a:extLst>
              <a:ext uri="{FF2B5EF4-FFF2-40B4-BE49-F238E27FC236}">
                <a16:creationId xmlns:a16="http://schemas.microsoft.com/office/drawing/2014/main" id="{4F799F3E-491B-4E6A-8DBE-7955DF6A27C4}"/>
              </a:ext>
            </a:extLst>
          </p:cNvPr>
          <p:cNvSpPr>
            <a:spLocks noGrp="1"/>
          </p:cNvSpPr>
          <p:nvPr>
            <p:ph type="ftr" sz="quarter" idx="11"/>
          </p:nvPr>
        </p:nvSpPr>
        <p:spPr/>
        <p:txBody>
          <a:bodyPr/>
          <a:lstStyle/>
          <a:p>
            <a:r>
              <a:rPr lang="en-US"/>
              <a:t>PHY 712  Spring 2022 -- Lecture 27</a:t>
            </a:r>
            <a:endParaRPr lang="en-US" dirty="0"/>
          </a:p>
        </p:txBody>
      </p:sp>
      <p:sp>
        <p:nvSpPr>
          <p:cNvPr id="4" name="Slide Number Placeholder 3">
            <a:extLst>
              <a:ext uri="{FF2B5EF4-FFF2-40B4-BE49-F238E27FC236}">
                <a16:creationId xmlns:a16="http://schemas.microsoft.com/office/drawing/2014/main" id="{C18E8E68-C8CF-4288-9479-09C4BAC8A035}"/>
              </a:ext>
            </a:extLst>
          </p:cNvPr>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a:extLst>
              <a:ext uri="{FF2B5EF4-FFF2-40B4-BE49-F238E27FC236}">
                <a16:creationId xmlns:a16="http://schemas.microsoft.com/office/drawing/2014/main" id="{0DEEC2F8-9F72-4451-BC23-9C1021A7E451}"/>
              </a:ext>
            </a:extLst>
          </p:cNvPr>
          <p:cNvGraphicFramePr>
            <a:graphicFrameLocks noChangeAspect="1"/>
          </p:cNvGraphicFramePr>
          <p:nvPr/>
        </p:nvGraphicFramePr>
        <p:xfrm>
          <a:off x="914400" y="990600"/>
          <a:ext cx="6373101" cy="3443287"/>
        </p:xfrm>
        <a:graphic>
          <a:graphicData uri="http://schemas.openxmlformats.org/presentationml/2006/ole">
            <mc:AlternateContent xmlns:mc="http://schemas.openxmlformats.org/markup-compatibility/2006">
              <mc:Choice xmlns:v="urn:schemas-microsoft-com:vml" Requires="v">
                <p:oleObj spid="_x0000_s33820" name="Equation" r:id="rId4" imgW="2679480" imgH="1447560" progId="Equation.DSMT4">
                  <p:embed/>
                </p:oleObj>
              </mc:Choice>
              <mc:Fallback>
                <p:oleObj name="Equation" r:id="rId4" imgW="2679480" imgH="1447560" progId="Equation.DSMT4">
                  <p:embed/>
                  <p:pic>
                    <p:nvPicPr>
                      <p:cNvPr id="5" name="Object 4">
                        <a:extLst>
                          <a:ext uri="{FF2B5EF4-FFF2-40B4-BE49-F238E27FC236}">
                            <a16:creationId xmlns:a16="http://schemas.microsoft.com/office/drawing/2014/main" id="{0DEEC2F8-9F72-4451-BC23-9C1021A7E451}"/>
                          </a:ext>
                        </a:extLst>
                      </p:cNvPr>
                      <p:cNvPicPr/>
                      <p:nvPr/>
                    </p:nvPicPr>
                    <p:blipFill>
                      <a:blip r:embed="rId5"/>
                      <a:stretch>
                        <a:fillRect/>
                      </a:stretch>
                    </p:blipFill>
                    <p:spPr>
                      <a:xfrm>
                        <a:off x="914400" y="990600"/>
                        <a:ext cx="6373101" cy="3443287"/>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1AD1B3A3-909A-4A61-BEF6-4F30B81A3AEF}"/>
              </a:ext>
            </a:extLst>
          </p:cNvPr>
          <p:cNvSpPr txBox="1"/>
          <p:nvPr/>
        </p:nvSpPr>
        <p:spPr>
          <a:xfrm>
            <a:off x="304800" y="304800"/>
            <a:ext cx="7239000" cy="461665"/>
          </a:xfrm>
          <a:prstGeom prst="rect">
            <a:avLst/>
          </a:prstGeom>
          <a:noFill/>
        </p:spPr>
        <p:txBody>
          <a:bodyPr wrap="square" rtlCol="0">
            <a:spAutoFit/>
          </a:bodyPr>
          <a:lstStyle/>
          <a:p>
            <a:r>
              <a:rPr lang="en-US" sz="2400" dirty="0">
                <a:latin typeface="+mj-lt"/>
              </a:rPr>
              <a:t>More comments</a:t>
            </a:r>
          </a:p>
        </p:txBody>
      </p:sp>
      <p:graphicFrame>
        <p:nvGraphicFramePr>
          <p:cNvPr id="7" name="Object 6">
            <a:extLst>
              <a:ext uri="{FF2B5EF4-FFF2-40B4-BE49-F238E27FC236}">
                <a16:creationId xmlns:a16="http://schemas.microsoft.com/office/drawing/2014/main" id="{297459EF-FA9B-4D10-8AFA-065101890FA1}"/>
              </a:ext>
            </a:extLst>
          </p:cNvPr>
          <p:cNvGraphicFramePr>
            <a:graphicFrameLocks noChangeAspect="1"/>
          </p:cNvGraphicFramePr>
          <p:nvPr>
            <p:extLst>
              <p:ext uri="{D42A27DB-BD31-4B8C-83A1-F6EECF244321}">
                <p14:modId xmlns:p14="http://schemas.microsoft.com/office/powerpoint/2010/main" val="575570996"/>
              </p:ext>
            </p:extLst>
          </p:nvPr>
        </p:nvGraphicFramePr>
        <p:xfrm>
          <a:off x="2362200" y="4561342"/>
          <a:ext cx="5699125" cy="1798637"/>
        </p:xfrm>
        <a:graphic>
          <a:graphicData uri="http://schemas.openxmlformats.org/presentationml/2006/ole">
            <mc:AlternateContent xmlns:mc="http://schemas.openxmlformats.org/markup-compatibility/2006">
              <mc:Choice xmlns:v="urn:schemas-microsoft-com:vml" Requires="v">
                <p:oleObj spid="_x0000_s33821" name="Equation" r:id="rId6" imgW="5699884" imgH="1798542" progId="Equation.DSMT4">
                  <p:embed/>
                </p:oleObj>
              </mc:Choice>
              <mc:Fallback>
                <p:oleObj name="Equation" r:id="rId6" imgW="5699884" imgH="1798542" progId="Equation.DSMT4">
                  <p:embed/>
                  <p:pic>
                    <p:nvPicPr>
                      <p:cNvPr id="0" name=""/>
                      <p:cNvPicPr/>
                      <p:nvPr/>
                    </p:nvPicPr>
                    <p:blipFill>
                      <a:blip r:embed="rId7"/>
                      <a:stretch>
                        <a:fillRect/>
                      </a:stretch>
                    </p:blipFill>
                    <p:spPr>
                      <a:xfrm>
                        <a:off x="2362200" y="4561342"/>
                        <a:ext cx="5699125" cy="1798637"/>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DD31B4E8-40AF-4DA1-8638-917D9E0EF634}"/>
              </a:ext>
            </a:extLst>
          </p:cNvPr>
          <p:cNvSpPr txBox="1"/>
          <p:nvPr/>
        </p:nvSpPr>
        <p:spPr>
          <a:xfrm>
            <a:off x="914400" y="5181600"/>
            <a:ext cx="990600" cy="461665"/>
          </a:xfrm>
          <a:prstGeom prst="rect">
            <a:avLst/>
          </a:prstGeom>
          <a:noFill/>
        </p:spPr>
        <p:txBody>
          <a:bodyPr wrap="square" rtlCol="0">
            <a:spAutoFit/>
          </a:bodyPr>
          <a:lstStyle/>
          <a:p>
            <a:r>
              <a:rPr lang="en-US" sz="2400" dirty="0">
                <a:latin typeface="+mj-lt"/>
                <a:sym typeface="Wingdings" panose="05000000000000000000" pitchFamily="2" charset="2"/>
              </a:rPr>
              <a:t></a:t>
            </a:r>
            <a:endParaRPr lang="en-US" sz="2400" dirty="0">
              <a:latin typeface="+mj-lt"/>
            </a:endParaRPr>
          </a:p>
        </p:txBody>
      </p:sp>
    </p:spTree>
    <p:extLst>
      <p:ext uri="{BB962C8B-B14F-4D97-AF65-F5344CB8AC3E}">
        <p14:creationId xmlns:p14="http://schemas.microsoft.com/office/powerpoint/2010/main" val="3994344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8D5495-2B27-44D7-833D-43A77DDB3B69}"/>
              </a:ext>
            </a:extLst>
          </p:cNvPr>
          <p:cNvSpPr>
            <a:spLocks noGrp="1"/>
          </p:cNvSpPr>
          <p:nvPr>
            <p:ph type="dt" sz="half" idx="10"/>
          </p:nvPr>
        </p:nvSpPr>
        <p:spPr/>
        <p:txBody>
          <a:bodyPr/>
          <a:lstStyle/>
          <a:p>
            <a:r>
              <a:rPr lang="en-US"/>
              <a:t>04/08/2022</a:t>
            </a:r>
            <a:endParaRPr lang="en-US" dirty="0"/>
          </a:p>
        </p:txBody>
      </p:sp>
      <p:sp>
        <p:nvSpPr>
          <p:cNvPr id="3" name="Footer Placeholder 2">
            <a:extLst>
              <a:ext uri="{FF2B5EF4-FFF2-40B4-BE49-F238E27FC236}">
                <a16:creationId xmlns:a16="http://schemas.microsoft.com/office/drawing/2014/main" id="{EAB32A7F-B9A0-45EB-8294-EE7213EF0654}"/>
              </a:ext>
            </a:extLst>
          </p:cNvPr>
          <p:cNvSpPr>
            <a:spLocks noGrp="1"/>
          </p:cNvSpPr>
          <p:nvPr>
            <p:ph type="ftr" sz="quarter" idx="11"/>
          </p:nvPr>
        </p:nvSpPr>
        <p:spPr/>
        <p:txBody>
          <a:bodyPr/>
          <a:lstStyle/>
          <a:p>
            <a:r>
              <a:rPr lang="en-US"/>
              <a:t>PHY 712  Spring 2022 -- Lecture 27</a:t>
            </a:r>
            <a:endParaRPr lang="en-US" dirty="0"/>
          </a:p>
        </p:txBody>
      </p:sp>
      <p:sp>
        <p:nvSpPr>
          <p:cNvPr id="4" name="Slide Number Placeholder 3">
            <a:extLst>
              <a:ext uri="{FF2B5EF4-FFF2-40B4-BE49-F238E27FC236}">
                <a16:creationId xmlns:a16="http://schemas.microsoft.com/office/drawing/2014/main" id="{3DA05023-26A5-4230-ACC4-6AD433CCB73B}"/>
              </a:ext>
            </a:extLst>
          </p:cNvPr>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a:extLst>
              <a:ext uri="{FF2B5EF4-FFF2-40B4-BE49-F238E27FC236}">
                <a16:creationId xmlns:a16="http://schemas.microsoft.com/office/drawing/2014/main" id="{D4FF5908-B0F2-4DAA-AA70-941DAE3043F4}"/>
              </a:ext>
            </a:extLst>
          </p:cNvPr>
          <p:cNvSpPr txBox="1"/>
          <p:nvPr/>
        </p:nvSpPr>
        <p:spPr>
          <a:xfrm>
            <a:off x="457200" y="304800"/>
            <a:ext cx="8077200" cy="1938992"/>
          </a:xfrm>
          <a:prstGeom prst="rect">
            <a:avLst/>
          </a:prstGeom>
          <a:noFill/>
        </p:spPr>
        <p:txBody>
          <a:bodyPr wrap="square" rtlCol="0">
            <a:spAutoFit/>
          </a:bodyPr>
          <a:lstStyle/>
          <a:p>
            <a:r>
              <a:rPr lang="en-US" sz="2400" dirty="0">
                <a:latin typeface="+mj-lt"/>
              </a:rPr>
              <a:t>Why do you think it useful to measure the power as energy per unit retarded time </a:t>
            </a:r>
            <a:r>
              <a:rPr lang="en-US" sz="2400" i="1" dirty="0" err="1">
                <a:latin typeface="+mj-lt"/>
              </a:rPr>
              <a:t>P</a:t>
            </a:r>
            <a:r>
              <a:rPr lang="en-US" sz="2400" i="1" baseline="-25000" dirty="0" err="1">
                <a:latin typeface="+mj-lt"/>
              </a:rPr>
              <a:t>r</a:t>
            </a:r>
            <a:r>
              <a:rPr lang="en-US" sz="2400" dirty="0">
                <a:latin typeface="+mj-lt"/>
              </a:rPr>
              <a:t>?</a:t>
            </a:r>
          </a:p>
          <a:p>
            <a:pPr marL="914400" lvl="1" indent="-457200">
              <a:buFont typeface="+mj-lt"/>
              <a:buAutoNum type="arabicPeriod"/>
            </a:pPr>
            <a:r>
              <a:rPr lang="en-US" sz="2400" dirty="0">
                <a:latin typeface="+mj-lt"/>
              </a:rPr>
              <a:t>Jackson likes to torture us.</a:t>
            </a:r>
          </a:p>
          <a:p>
            <a:pPr marL="914400" lvl="1" indent="-457200">
              <a:buFont typeface="+mj-lt"/>
              <a:buAutoNum type="arabicPeriod"/>
            </a:pPr>
            <a:r>
              <a:rPr lang="en-US" sz="2400" dirty="0">
                <a:latin typeface="+mj-lt"/>
              </a:rPr>
              <a:t>There should be no difference.</a:t>
            </a:r>
          </a:p>
          <a:p>
            <a:pPr marL="914400" lvl="1" indent="-457200">
              <a:buFont typeface="+mj-lt"/>
              <a:buAutoNum type="arabicPeriod"/>
            </a:pPr>
            <a:r>
              <a:rPr lang="en-US" sz="2400" dirty="0">
                <a:latin typeface="+mj-lt"/>
              </a:rPr>
              <a:t>???</a:t>
            </a:r>
          </a:p>
        </p:txBody>
      </p:sp>
    </p:spTree>
    <p:extLst>
      <p:ext uri="{BB962C8B-B14F-4D97-AF65-F5344CB8AC3E}">
        <p14:creationId xmlns:p14="http://schemas.microsoft.com/office/powerpoint/2010/main" val="1058879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609600" y="381000"/>
            <a:ext cx="7924800" cy="461665"/>
          </a:xfrm>
          <a:prstGeom prst="rect">
            <a:avLst/>
          </a:prstGeom>
          <a:noFill/>
        </p:spPr>
        <p:txBody>
          <a:bodyPr wrap="square" rtlCol="0">
            <a:spAutoFit/>
          </a:bodyPr>
          <a:lstStyle/>
          <a:p>
            <a:r>
              <a:rPr lang="en-US" sz="2400" dirty="0">
                <a:latin typeface="+mj-lt"/>
              </a:rPr>
              <a:t>Radiation distribution in the relativistic case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2305556102"/>
              </p:ext>
            </p:extLst>
          </p:nvPr>
        </p:nvGraphicFramePr>
        <p:xfrm>
          <a:off x="671513" y="890588"/>
          <a:ext cx="5710237" cy="1804987"/>
        </p:xfrm>
        <a:graphic>
          <a:graphicData uri="http://schemas.openxmlformats.org/presentationml/2006/ole">
            <mc:AlternateContent xmlns:mc="http://schemas.openxmlformats.org/markup-compatibility/2006">
              <mc:Choice xmlns:v="urn:schemas-microsoft-com:vml" Requires="v">
                <p:oleObj spid="_x0000_s9501" name="Equation" r:id="rId4" imgW="2527200" imgH="799920" progId="Equation.DSMT4">
                  <p:embed/>
                </p:oleObj>
              </mc:Choice>
              <mc:Fallback>
                <p:oleObj name="Equation" r:id="rId4" imgW="2527200" imgH="799920" progId="Equation.DSMT4">
                  <p:embed/>
                  <p:pic>
                    <p:nvPicPr>
                      <p:cNvPr id="0" name=""/>
                      <p:cNvPicPr>
                        <a:picLocks noChangeAspect="1" noChangeArrowheads="1"/>
                      </p:cNvPicPr>
                      <p:nvPr/>
                    </p:nvPicPr>
                    <p:blipFill>
                      <a:blip r:embed="rId5"/>
                      <a:srcRect/>
                      <a:stretch>
                        <a:fillRect/>
                      </a:stretch>
                    </p:blipFill>
                    <p:spPr bwMode="auto">
                      <a:xfrm>
                        <a:off x="671513" y="890588"/>
                        <a:ext cx="5710237" cy="1804987"/>
                      </a:xfrm>
                      <a:prstGeom prst="rect">
                        <a:avLst/>
                      </a:prstGeom>
                      <a:noFill/>
                      <a:ln>
                        <a:noFill/>
                      </a:ln>
                    </p:spPr>
                  </p:pic>
                </p:oleObj>
              </mc:Fallback>
            </mc:AlternateContent>
          </a:graphicData>
        </a:graphic>
      </p:graphicFrame>
      <p:sp>
        <p:nvSpPr>
          <p:cNvPr id="10" name="TextBox 9"/>
          <p:cNvSpPr txBox="1"/>
          <p:nvPr/>
        </p:nvSpPr>
        <p:spPr>
          <a:xfrm>
            <a:off x="533400" y="2895600"/>
            <a:ext cx="7924800" cy="461665"/>
          </a:xfrm>
          <a:prstGeom prst="rect">
            <a:avLst/>
          </a:prstGeom>
          <a:noFill/>
        </p:spPr>
        <p:txBody>
          <a:bodyPr wrap="square" rtlCol="0">
            <a:spAutoFit/>
          </a:bodyPr>
          <a:lstStyle/>
          <a:p>
            <a:r>
              <a:rPr lang="en-US" sz="2400" dirty="0">
                <a:latin typeface="+mj-lt"/>
              </a:rPr>
              <a:t>For linear acceleration:</a:t>
            </a:r>
          </a:p>
        </p:txBody>
      </p:sp>
      <p:graphicFrame>
        <p:nvGraphicFramePr>
          <p:cNvPr id="11" name="Object 10"/>
          <p:cNvGraphicFramePr>
            <a:graphicFrameLocks noChangeAspect="1"/>
          </p:cNvGraphicFramePr>
          <p:nvPr>
            <p:extLst>
              <p:ext uri="{D42A27DB-BD31-4B8C-83A1-F6EECF244321}">
                <p14:modId xmlns:p14="http://schemas.microsoft.com/office/powerpoint/2010/main" val="2942037468"/>
              </p:ext>
            </p:extLst>
          </p:nvPr>
        </p:nvGraphicFramePr>
        <p:xfrm>
          <a:off x="4279900" y="2868613"/>
          <a:ext cx="1235075" cy="515937"/>
        </p:xfrm>
        <a:graphic>
          <a:graphicData uri="http://schemas.openxmlformats.org/presentationml/2006/ole">
            <mc:AlternateContent xmlns:mc="http://schemas.openxmlformats.org/markup-compatibility/2006">
              <mc:Choice xmlns:v="urn:schemas-microsoft-com:vml" Requires="v">
                <p:oleObj spid="_x0000_s9502" name="数式" r:id="rId6" imgW="545760" imgH="228600" progId="Equation.3">
                  <p:embed/>
                </p:oleObj>
              </mc:Choice>
              <mc:Fallback>
                <p:oleObj name="数式" r:id="rId6" imgW="545760" imgH="228600" progId="Equation.3">
                  <p:embed/>
                  <p:pic>
                    <p:nvPicPr>
                      <p:cNvPr id="0" name="Object 8"/>
                      <p:cNvPicPr>
                        <a:picLocks noChangeAspect="1" noChangeArrowheads="1"/>
                      </p:cNvPicPr>
                      <p:nvPr/>
                    </p:nvPicPr>
                    <p:blipFill>
                      <a:blip r:embed="rId7"/>
                      <a:srcRect/>
                      <a:stretch>
                        <a:fillRect/>
                      </a:stretch>
                    </p:blipFill>
                    <p:spPr bwMode="auto">
                      <a:xfrm>
                        <a:off x="4279900" y="2868613"/>
                        <a:ext cx="1235075"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232966774"/>
              </p:ext>
            </p:extLst>
          </p:nvPr>
        </p:nvGraphicFramePr>
        <p:xfrm>
          <a:off x="584200" y="3609975"/>
          <a:ext cx="8380413" cy="1690688"/>
        </p:xfrm>
        <a:graphic>
          <a:graphicData uri="http://schemas.openxmlformats.org/presentationml/2006/ole">
            <mc:AlternateContent xmlns:mc="http://schemas.openxmlformats.org/markup-compatibility/2006">
              <mc:Choice xmlns:v="urn:schemas-microsoft-com:vml" Requires="v">
                <p:oleObj spid="_x0000_s9503" name="Equation" r:id="rId8" imgW="3708360" imgH="749160" progId="Equation.DSMT4">
                  <p:embed/>
                </p:oleObj>
              </mc:Choice>
              <mc:Fallback>
                <p:oleObj name="Equation" r:id="rId8" imgW="3708360" imgH="749160" progId="Equation.DSMT4">
                  <p:embed/>
                  <p:pic>
                    <p:nvPicPr>
                      <p:cNvPr id="0" name="Object 8"/>
                      <p:cNvPicPr>
                        <a:picLocks noChangeAspect="1" noChangeArrowheads="1"/>
                      </p:cNvPicPr>
                      <p:nvPr/>
                    </p:nvPicPr>
                    <p:blipFill>
                      <a:blip r:embed="rId9"/>
                      <a:srcRect/>
                      <a:stretch>
                        <a:fillRect/>
                      </a:stretch>
                    </p:blipFill>
                    <p:spPr bwMode="auto">
                      <a:xfrm>
                        <a:off x="584200" y="3609975"/>
                        <a:ext cx="8380413" cy="169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14728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pic>
        <p:nvPicPr>
          <p:cNvPr id="1024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2743200"/>
            <a:ext cx="81343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Object 4"/>
          <p:cNvGraphicFramePr>
            <a:graphicFrameLocks noChangeAspect="1"/>
          </p:cNvGraphicFramePr>
          <p:nvPr>
            <p:extLst>
              <p:ext uri="{D42A27DB-BD31-4B8C-83A1-F6EECF244321}">
                <p14:modId xmlns:p14="http://schemas.microsoft.com/office/powerpoint/2010/main" val="1455553501"/>
              </p:ext>
            </p:extLst>
          </p:nvPr>
        </p:nvGraphicFramePr>
        <p:xfrm>
          <a:off x="561975" y="947738"/>
          <a:ext cx="8380413" cy="1692275"/>
        </p:xfrm>
        <a:graphic>
          <a:graphicData uri="http://schemas.openxmlformats.org/presentationml/2006/ole">
            <mc:AlternateContent xmlns:mc="http://schemas.openxmlformats.org/markup-compatibility/2006">
              <mc:Choice xmlns:v="urn:schemas-microsoft-com:vml" Requires="v">
                <p:oleObj spid="_x0000_s10336" name="Equation" r:id="rId5" imgW="3708360" imgH="749160" progId="Equation.DSMT4">
                  <p:embed/>
                </p:oleObj>
              </mc:Choice>
              <mc:Fallback>
                <p:oleObj name="Equation" r:id="rId5" imgW="3708360" imgH="749160" progId="Equation.DSMT4">
                  <p:embed/>
                  <p:pic>
                    <p:nvPicPr>
                      <p:cNvPr id="0" name="Object 11"/>
                      <p:cNvPicPr>
                        <a:picLocks noChangeAspect="1" noChangeArrowheads="1"/>
                      </p:cNvPicPr>
                      <p:nvPr/>
                    </p:nvPicPr>
                    <p:blipFill>
                      <a:blip r:embed="rId6"/>
                      <a:srcRect/>
                      <a:stretch>
                        <a:fillRect/>
                      </a:stretch>
                    </p:blipFill>
                    <p:spPr bwMode="auto">
                      <a:xfrm>
                        <a:off x="561975" y="947738"/>
                        <a:ext cx="8380413"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152400"/>
            <a:ext cx="8534400" cy="457200"/>
          </a:xfrm>
          <a:prstGeom prst="rect">
            <a:avLst/>
          </a:prstGeom>
          <a:noFill/>
        </p:spPr>
        <p:txBody>
          <a:bodyPr wrap="square" rtlCol="0">
            <a:spAutoFit/>
          </a:bodyPr>
          <a:lstStyle/>
          <a:p>
            <a:r>
              <a:rPr lang="en-US" sz="2400" dirty="0">
                <a:latin typeface="+mj-lt"/>
              </a:rPr>
              <a:t>Power from linearly accelerating particle </a:t>
            </a:r>
          </a:p>
        </p:txBody>
      </p:sp>
      <p:sp>
        <p:nvSpPr>
          <p:cNvPr id="7" name="TextBox 6"/>
          <p:cNvSpPr txBox="1"/>
          <p:nvPr/>
        </p:nvSpPr>
        <p:spPr>
          <a:xfrm>
            <a:off x="5410200" y="5334000"/>
            <a:ext cx="1219200" cy="461665"/>
          </a:xfrm>
          <a:prstGeom prst="rect">
            <a:avLst/>
          </a:prstGeom>
          <a:noFill/>
        </p:spPr>
        <p:txBody>
          <a:bodyPr wrap="square" rtlCol="0">
            <a:spAutoFit/>
          </a:bodyPr>
          <a:lstStyle/>
          <a:p>
            <a:r>
              <a:rPr lang="en-US" sz="2400" dirty="0">
                <a:solidFill>
                  <a:srgbClr val="FF0000"/>
                </a:solidFill>
                <a:latin typeface="Symbol" pitchFamily="18" charset="2"/>
              </a:rPr>
              <a:t>b</a:t>
            </a:r>
            <a:r>
              <a:rPr lang="en-US" sz="2400" dirty="0">
                <a:solidFill>
                  <a:srgbClr val="FF0000"/>
                </a:solidFill>
                <a:latin typeface="+mj-lt"/>
              </a:rPr>
              <a:t>=0</a:t>
            </a:r>
          </a:p>
        </p:txBody>
      </p:sp>
      <p:sp>
        <p:nvSpPr>
          <p:cNvPr id="9" name="TextBox 8"/>
          <p:cNvSpPr txBox="1"/>
          <p:nvPr/>
        </p:nvSpPr>
        <p:spPr>
          <a:xfrm>
            <a:off x="1828800" y="5029200"/>
            <a:ext cx="1219200" cy="461665"/>
          </a:xfrm>
          <a:prstGeom prst="rect">
            <a:avLst/>
          </a:prstGeom>
          <a:noFill/>
        </p:spPr>
        <p:txBody>
          <a:bodyPr wrap="square" rtlCol="0">
            <a:spAutoFit/>
          </a:bodyPr>
          <a:lstStyle/>
          <a:p>
            <a:r>
              <a:rPr lang="en-US" sz="2400" dirty="0">
                <a:solidFill>
                  <a:srgbClr val="FFC000"/>
                </a:solidFill>
                <a:latin typeface="Symbol" pitchFamily="18" charset="2"/>
              </a:rPr>
              <a:t>b</a:t>
            </a:r>
            <a:r>
              <a:rPr lang="en-US" sz="2400" dirty="0">
                <a:solidFill>
                  <a:srgbClr val="FFC000"/>
                </a:solidFill>
                <a:latin typeface="+mj-lt"/>
              </a:rPr>
              <a:t>=0.5</a:t>
            </a:r>
          </a:p>
        </p:txBody>
      </p:sp>
      <p:sp>
        <p:nvSpPr>
          <p:cNvPr id="10" name="TextBox 9"/>
          <p:cNvSpPr txBox="1"/>
          <p:nvPr/>
        </p:nvSpPr>
        <p:spPr>
          <a:xfrm>
            <a:off x="2590800" y="3276600"/>
            <a:ext cx="1219200" cy="461665"/>
          </a:xfrm>
          <a:prstGeom prst="rect">
            <a:avLst/>
          </a:prstGeom>
          <a:noFill/>
        </p:spPr>
        <p:txBody>
          <a:bodyPr wrap="square" rtlCol="0">
            <a:spAutoFit/>
          </a:bodyPr>
          <a:lstStyle/>
          <a:p>
            <a:r>
              <a:rPr lang="en-US" sz="2400" dirty="0">
                <a:solidFill>
                  <a:srgbClr val="00B050"/>
                </a:solidFill>
                <a:latin typeface="Symbol" pitchFamily="18" charset="2"/>
              </a:rPr>
              <a:t>b</a:t>
            </a:r>
            <a:r>
              <a:rPr lang="en-US" sz="2400" dirty="0">
                <a:solidFill>
                  <a:srgbClr val="00B050"/>
                </a:solidFill>
                <a:latin typeface="+mj-lt"/>
              </a:rPr>
              <a:t>=0.7</a:t>
            </a:r>
          </a:p>
        </p:txBody>
      </p:sp>
    </p:spTree>
    <p:extLst>
      <p:ext uri="{BB962C8B-B14F-4D97-AF65-F5344CB8AC3E}">
        <p14:creationId xmlns:p14="http://schemas.microsoft.com/office/powerpoint/2010/main" val="2545224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152400" y="304800"/>
            <a:ext cx="5181600" cy="461665"/>
          </a:xfrm>
          <a:prstGeom prst="rect">
            <a:avLst/>
          </a:prstGeom>
          <a:noFill/>
        </p:spPr>
        <p:txBody>
          <a:bodyPr wrap="square" rtlCol="0">
            <a:spAutoFit/>
          </a:bodyPr>
          <a:lstStyle/>
          <a:p>
            <a:r>
              <a:rPr lang="en-US" sz="2400" dirty="0">
                <a:latin typeface="+mj-lt"/>
              </a:rPr>
              <a:t>Polar plots:</a:t>
            </a:r>
          </a:p>
        </p:txBody>
      </p:sp>
      <p:pic>
        <p:nvPicPr>
          <p:cNvPr id="6" name="Picture 5"/>
          <p:cNvPicPr>
            <a:picLocks noChangeAspect="1"/>
          </p:cNvPicPr>
          <p:nvPr/>
        </p:nvPicPr>
        <p:blipFill>
          <a:blip r:embed="rId4"/>
          <a:stretch>
            <a:fillRect/>
          </a:stretch>
        </p:blipFill>
        <p:spPr>
          <a:xfrm>
            <a:off x="228600" y="1788815"/>
            <a:ext cx="3810000" cy="3810000"/>
          </a:xfrm>
          <a:prstGeom prst="rect">
            <a:avLst/>
          </a:prstGeom>
        </p:spPr>
      </p:pic>
      <p:pic>
        <p:nvPicPr>
          <p:cNvPr id="7" name="Picture 6"/>
          <p:cNvPicPr>
            <a:picLocks noChangeAspect="1"/>
          </p:cNvPicPr>
          <p:nvPr/>
        </p:nvPicPr>
        <p:blipFill>
          <a:blip r:embed="rId5"/>
          <a:stretch>
            <a:fillRect/>
          </a:stretch>
        </p:blipFill>
        <p:spPr>
          <a:xfrm>
            <a:off x="4648200" y="1828800"/>
            <a:ext cx="3810000" cy="3810000"/>
          </a:xfrm>
          <a:prstGeom prst="rect">
            <a:avLst/>
          </a:prstGeom>
        </p:spPr>
      </p:pic>
      <p:graphicFrame>
        <p:nvGraphicFramePr>
          <p:cNvPr id="8" name="Object 7"/>
          <p:cNvGraphicFramePr>
            <a:graphicFrameLocks noChangeAspect="1"/>
          </p:cNvGraphicFramePr>
          <p:nvPr>
            <p:extLst>
              <p:ext uri="{D42A27DB-BD31-4B8C-83A1-F6EECF244321}">
                <p14:modId xmlns:p14="http://schemas.microsoft.com/office/powerpoint/2010/main" val="2328595972"/>
              </p:ext>
            </p:extLst>
          </p:nvPr>
        </p:nvGraphicFramePr>
        <p:xfrm>
          <a:off x="458788" y="546100"/>
          <a:ext cx="8380412" cy="1690688"/>
        </p:xfrm>
        <a:graphic>
          <a:graphicData uri="http://schemas.openxmlformats.org/presentationml/2006/ole">
            <mc:AlternateContent xmlns:mc="http://schemas.openxmlformats.org/markup-compatibility/2006">
              <mc:Choice xmlns:v="urn:schemas-microsoft-com:vml" Requires="v">
                <p:oleObj spid="_x0000_s25674" name="Equation" r:id="rId6" imgW="3708360" imgH="749160" progId="Equation.DSMT4">
                  <p:embed/>
                </p:oleObj>
              </mc:Choice>
              <mc:Fallback>
                <p:oleObj name="Equation" r:id="rId6" imgW="3708360" imgH="749160" progId="Equation.DSMT4">
                  <p:embed/>
                  <p:pic>
                    <p:nvPicPr>
                      <p:cNvPr id="0" name=""/>
                      <p:cNvPicPr>
                        <a:picLocks noChangeAspect="1" noChangeArrowheads="1"/>
                      </p:cNvPicPr>
                      <p:nvPr/>
                    </p:nvPicPr>
                    <p:blipFill>
                      <a:blip r:embed="rId7"/>
                      <a:srcRect/>
                      <a:stretch>
                        <a:fillRect/>
                      </a:stretch>
                    </p:blipFill>
                    <p:spPr bwMode="auto">
                      <a:xfrm>
                        <a:off x="458788" y="546100"/>
                        <a:ext cx="8380412" cy="169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p:cNvSpPr txBox="1"/>
          <p:nvPr/>
        </p:nvSpPr>
        <p:spPr>
          <a:xfrm>
            <a:off x="2971800" y="2794113"/>
            <a:ext cx="2133600" cy="461665"/>
          </a:xfrm>
          <a:prstGeom prst="rect">
            <a:avLst/>
          </a:prstGeom>
          <a:noFill/>
        </p:spPr>
        <p:txBody>
          <a:bodyPr wrap="square" rtlCol="0">
            <a:spAutoFit/>
          </a:bodyPr>
          <a:lstStyle/>
          <a:p>
            <a:r>
              <a:rPr lang="en-US" sz="2400" dirty="0">
                <a:solidFill>
                  <a:srgbClr val="CC3300"/>
                </a:solidFill>
                <a:latin typeface="Symbol" panose="05050102010706020507" pitchFamily="18" charset="2"/>
              </a:rPr>
              <a:t>b</a:t>
            </a:r>
            <a:r>
              <a:rPr lang="en-US" sz="2400" dirty="0">
                <a:solidFill>
                  <a:srgbClr val="CC3300"/>
                </a:solidFill>
                <a:latin typeface="+mj-lt"/>
              </a:rPr>
              <a:t>=0.6</a:t>
            </a:r>
          </a:p>
        </p:txBody>
      </p:sp>
      <p:sp>
        <p:nvSpPr>
          <p:cNvPr id="10" name="TextBox 9"/>
          <p:cNvSpPr txBox="1"/>
          <p:nvPr/>
        </p:nvSpPr>
        <p:spPr>
          <a:xfrm>
            <a:off x="2133600" y="3657600"/>
            <a:ext cx="2133600" cy="461665"/>
          </a:xfrm>
          <a:prstGeom prst="rect">
            <a:avLst/>
          </a:prstGeom>
          <a:noFill/>
        </p:spPr>
        <p:txBody>
          <a:bodyPr wrap="square" rtlCol="0">
            <a:spAutoFit/>
          </a:bodyPr>
          <a:lstStyle/>
          <a:p>
            <a:r>
              <a:rPr lang="en-US" sz="2400" dirty="0">
                <a:solidFill>
                  <a:srgbClr val="FF0000"/>
                </a:solidFill>
                <a:latin typeface="Symbol" panose="05050102010706020507" pitchFamily="18" charset="2"/>
              </a:rPr>
              <a:t>b</a:t>
            </a:r>
            <a:r>
              <a:rPr lang="en-US" sz="2400" dirty="0">
                <a:solidFill>
                  <a:srgbClr val="FF0000"/>
                </a:solidFill>
                <a:latin typeface="+mj-lt"/>
              </a:rPr>
              <a:t>=0</a:t>
            </a:r>
          </a:p>
        </p:txBody>
      </p:sp>
      <p:sp>
        <p:nvSpPr>
          <p:cNvPr id="11" name="TextBox 10"/>
          <p:cNvSpPr txBox="1"/>
          <p:nvPr/>
        </p:nvSpPr>
        <p:spPr>
          <a:xfrm>
            <a:off x="6884987" y="2015459"/>
            <a:ext cx="2133600" cy="461665"/>
          </a:xfrm>
          <a:prstGeom prst="rect">
            <a:avLst/>
          </a:prstGeom>
          <a:noFill/>
        </p:spPr>
        <p:txBody>
          <a:bodyPr wrap="square" rtlCol="0">
            <a:spAutoFit/>
          </a:bodyPr>
          <a:lstStyle/>
          <a:p>
            <a:r>
              <a:rPr lang="en-US" sz="2400" dirty="0">
                <a:solidFill>
                  <a:srgbClr val="FF0000"/>
                </a:solidFill>
                <a:latin typeface="Symbol" panose="05050102010706020507" pitchFamily="18" charset="2"/>
              </a:rPr>
              <a:t>b</a:t>
            </a:r>
            <a:r>
              <a:rPr lang="en-US" sz="2400" dirty="0">
                <a:solidFill>
                  <a:srgbClr val="FF0000"/>
                </a:solidFill>
                <a:latin typeface="+mj-lt"/>
              </a:rPr>
              <a:t>=0.93</a:t>
            </a:r>
          </a:p>
        </p:txBody>
      </p:sp>
      <p:sp>
        <p:nvSpPr>
          <p:cNvPr id="12" name="TextBox 11"/>
          <p:cNvSpPr txBox="1"/>
          <p:nvPr/>
        </p:nvSpPr>
        <p:spPr>
          <a:xfrm>
            <a:off x="6629400" y="3424535"/>
            <a:ext cx="2133600" cy="461665"/>
          </a:xfrm>
          <a:prstGeom prst="rect">
            <a:avLst/>
          </a:prstGeom>
          <a:noFill/>
        </p:spPr>
        <p:txBody>
          <a:bodyPr wrap="square" rtlCol="0">
            <a:spAutoFit/>
          </a:bodyPr>
          <a:lstStyle/>
          <a:p>
            <a:r>
              <a:rPr lang="en-US" sz="2400" dirty="0">
                <a:solidFill>
                  <a:srgbClr val="0070C0"/>
                </a:solidFill>
                <a:latin typeface="Symbol" panose="05050102010706020507" pitchFamily="18" charset="2"/>
              </a:rPr>
              <a:t>b</a:t>
            </a:r>
            <a:r>
              <a:rPr lang="en-US" sz="2400" dirty="0">
                <a:solidFill>
                  <a:srgbClr val="0070C0"/>
                </a:solidFill>
                <a:latin typeface="+mj-lt"/>
              </a:rPr>
              <a:t>=0.90</a:t>
            </a:r>
          </a:p>
        </p:txBody>
      </p:sp>
      <p:sp>
        <p:nvSpPr>
          <p:cNvPr id="13" name="TextBox 12">
            <a:extLst>
              <a:ext uri="{FF2B5EF4-FFF2-40B4-BE49-F238E27FC236}">
                <a16:creationId xmlns:a16="http://schemas.microsoft.com/office/drawing/2014/main" id="{44F7A938-60EA-4A56-8386-D386C23501DE}"/>
              </a:ext>
            </a:extLst>
          </p:cNvPr>
          <p:cNvSpPr txBox="1"/>
          <p:nvPr/>
        </p:nvSpPr>
        <p:spPr>
          <a:xfrm>
            <a:off x="457200" y="5638800"/>
            <a:ext cx="7772400" cy="830997"/>
          </a:xfrm>
          <a:prstGeom prst="rect">
            <a:avLst/>
          </a:prstGeom>
          <a:noFill/>
        </p:spPr>
        <p:txBody>
          <a:bodyPr wrap="square" rtlCol="0">
            <a:spAutoFit/>
          </a:bodyPr>
          <a:lstStyle/>
          <a:p>
            <a:r>
              <a:rPr lang="en-US" sz="2400" dirty="0">
                <a:latin typeface="+mj-lt"/>
              </a:rPr>
              <a:t>Note – two separate plots are introduced in order to see the drastic change of scale at values of </a:t>
            </a:r>
            <a:r>
              <a:rPr lang="en-US" sz="2400" dirty="0">
                <a:latin typeface="Symbol" panose="05050102010706020507" pitchFamily="18" charset="2"/>
              </a:rPr>
              <a:t>b</a:t>
            </a:r>
            <a:r>
              <a:rPr lang="en-US" sz="2400" dirty="0">
                <a:latin typeface="+mj-lt"/>
              </a:rPr>
              <a:t> close to 1.</a:t>
            </a:r>
          </a:p>
        </p:txBody>
      </p:sp>
    </p:spTree>
    <p:extLst>
      <p:ext uri="{BB962C8B-B14F-4D97-AF65-F5344CB8AC3E}">
        <p14:creationId xmlns:p14="http://schemas.microsoft.com/office/powerpoint/2010/main" val="2964097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228600" y="152400"/>
            <a:ext cx="8534400" cy="457200"/>
          </a:xfrm>
          <a:prstGeom prst="rect">
            <a:avLst/>
          </a:prstGeom>
          <a:noFill/>
        </p:spPr>
        <p:txBody>
          <a:bodyPr wrap="square" rtlCol="0">
            <a:spAutoFit/>
          </a:bodyPr>
          <a:lstStyle/>
          <a:p>
            <a:r>
              <a:rPr lang="en-US" sz="2400" dirty="0">
                <a:latin typeface="+mj-lt"/>
              </a:rPr>
              <a:t>Power from linearly accelerating particle </a:t>
            </a:r>
          </a:p>
        </p:txBody>
      </p:sp>
      <p:graphicFrame>
        <p:nvGraphicFramePr>
          <p:cNvPr id="6" name="Object 5"/>
          <p:cNvGraphicFramePr>
            <a:graphicFrameLocks noChangeAspect="1"/>
          </p:cNvGraphicFramePr>
          <p:nvPr>
            <p:extLst>
              <p:ext uri="{D42A27DB-BD31-4B8C-83A1-F6EECF244321}">
                <p14:modId xmlns:p14="http://schemas.microsoft.com/office/powerpoint/2010/main" val="344651637"/>
              </p:ext>
            </p:extLst>
          </p:nvPr>
        </p:nvGraphicFramePr>
        <p:xfrm>
          <a:off x="280988" y="504825"/>
          <a:ext cx="8639175" cy="2808288"/>
        </p:xfrm>
        <a:graphic>
          <a:graphicData uri="http://schemas.openxmlformats.org/presentationml/2006/ole">
            <mc:AlternateContent xmlns:mc="http://schemas.openxmlformats.org/markup-compatibility/2006">
              <mc:Choice xmlns:v="urn:schemas-microsoft-com:vml" Requires="v">
                <p:oleObj spid="_x0000_s11522" name="Equation" r:id="rId4" imgW="3822480" imgH="1244520" progId="Equation.DSMT4">
                  <p:embed/>
                </p:oleObj>
              </mc:Choice>
              <mc:Fallback>
                <p:oleObj name="Equation" r:id="rId4" imgW="3822480" imgH="1244520" progId="Equation.DSMT4">
                  <p:embed/>
                  <p:pic>
                    <p:nvPicPr>
                      <p:cNvPr id="0" name="Object 11"/>
                      <p:cNvPicPr>
                        <a:picLocks noChangeAspect="1" noChangeArrowheads="1"/>
                      </p:cNvPicPr>
                      <p:nvPr/>
                    </p:nvPicPr>
                    <p:blipFill>
                      <a:blip r:embed="rId5"/>
                      <a:srcRect/>
                      <a:stretch>
                        <a:fillRect/>
                      </a:stretch>
                    </p:blipFill>
                    <p:spPr bwMode="auto">
                      <a:xfrm>
                        <a:off x="280988" y="504825"/>
                        <a:ext cx="8639175" cy="280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126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1200" y="3276600"/>
            <a:ext cx="5960745" cy="27470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Object 6"/>
          <p:cNvGraphicFramePr>
            <a:graphicFrameLocks noChangeAspect="1"/>
          </p:cNvGraphicFramePr>
          <p:nvPr>
            <p:extLst>
              <p:ext uri="{D42A27DB-BD31-4B8C-83A1-F6EECF244321}">
                <p14:modId xmlns:p14="http://schemas.microsoft.com/office/powerpoint/2010/main" val="4166117709"/>
              </p:ext>
            </p:extLst>
          </p:nvPr>
        </p:nvGraphicFramePr>
        <p:xfrm>
          <a:off x="1035050" y="4267200"/>
          <a:ext cx="946150" cy="1062037"/>
        </p:xfrm>
        <a:graphic>
          <a:graphicData uri="http://schemas.openxmlformats.org/presentationml/2006/ole">
            <mc:AlternateContent xmlns:mc="http://schemas.openxmlformats.org/markup-compatibility/2006">
              <mc:Choice xmlns:v="urn:schemas-microsoft-com:vml" Requires="v">
                <p:oleObj spid="_x0000_s11523" name="Equation" r:id="rId7" imgW="419040" imgH="469800" progId="Equation.DSMT4">
                  <p:embed/>
                </p:oleObj>
              </mc:Choice>
              <mc:Fallback>
                <p:oleObj name="Equation" r:id="rId7" imgW="419040" imgH="469800" progId="Equation.DSMT4">
                  <p:embed/>
                  <p:pic>
                    <p:nvPicPr>
                      <p:cNvPr id="0" name="Object 5"/>
                      <p:cNvPicPr>
                        <a:picLocks noChangeAspect="1" noChangeArrowheads="1"/>
                      </p:cNvPicPr>
                      <p:nvPr/>
                    </p:nvPicPr>
                    <p:blipFill>
                      <a:blip r:embed="rId8"/>
                      <a:srcRect/>
                      <a:stretch>
                        <a:fillRect/>
                      </a:stretch>
                    </p:blipFill>
                    <p:spPr bwMode="auto">
                      <a:xfrm>
                        <a:off x="1035050" y="4267200"/>
                        <a:ext cx="946150"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162904728"/>
              </p:ext>
            </p:extLst>
          </p:nvPr>
        </p:nvGraphicFramePr>
        <p:xfrm>
          <a:off x="4652963" y="5711825"/>
          <a:ext cx="1089025" cy="458788"/>
        </p:xfrm>
        <a:graphic>
          <a:graphicData uri="http://schemas.openxmlformats.org/presentationml/2006/ole">
            <mc:AlternateContent xmlns:mc="http://schemas.openxmlformats.org/markup-compatibility/2006">
              <mc:Choice xmlns:v="urn:schemas-microsoft-com:vml" Requires="v">
                <p:oleObj spid="_x0000_s11524" name="Equation" r:id="rId9" imgW="482400" imgH="203040" progId="Equation.DSMT4">
                  <p:embed/>
                </p:oleObj>
              </mc:Choice>
              <mc:Fallback>
                <p:oleObj name="Equation" r:id="rId9" imgW="482400" imgH="203040" progId="Equation.DSMT4">
                  <p:embed/>
                  <p:pic>
                    <p:nvPicPr>
                      <p:cNvPr id="0" name="Object 6"/>
                      <p:cNvPicPr>
                        <a:picLocks noChangeAspect="1" noChangeArrowheads="1"/>
                      </p:cNvPicPr>
                      <p:nvPr/>
                    </p:nvPicPr>
                    <p:blipFill>
                      <a:blip r:embed="rId10"/>
                      <a:srcRect/>
                      <a:stretch>
                        <a:fillRect/>
                      </a:stretch>
                    </p:blipFill>
                    <p:spPr bwMode="auto">
                      <a:xfrm>
                        <a:off x="4652963" y="5711825"/>
                        <a:ext cx="108902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73913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518160" y="147935"/>
            <a:ext cx="7620000" cy="461665"/>
          </a:xfrm>
          <a:prstGeom prst="rect">
            <a:avLst/>
          </a:prstGeom>
          <a:noFill/>
        </p:spPr>
        <p:txBody>
          <a:bodyPr wrap="square" rtlCol="0">
            <a:spAutoFit/>
          </a:bodyPr>
          <a:lstStyle/>
          <a:p>
            <a:r>
              <a:rPr lang="en-US" sz="2400" dirty="0">
                <a:latin typeface="+mj-lt"/>
              </a:rPr>
              <a:t>Power distribution for linear acceleration -- continued</a:t>
            </a:r>
          </a:p>
        </p:txBody>
      </p:sp>
      <p:grpSp>
        <p:nvGrpSpPr>
          <p:cNvPr id="6" name="Group 5"/>
          <p:cNvGrpSpPr/>
          <p:nvPr/>
        </p:nvGrpSpPr>
        <p:grpSpPr>
          <a:xfrm>
            <a:off x="685800" y="688031"/>
            <a:ext cx="5867400" cy="2819401"/>
            <a:chOff x="685800" y="688031"/>
            <a:chExt cx="5867400" cy="2819401"/>
          </a:xfrm>
        </p:grpSpPr>
        <p:sp>
          <p:nvSpPr>
            <p:cNvPr id="7" name="TextBox 6"/>
            <p:cNvSpPr txBox="1"/>
            <p:nvPr/>
          </p:nvSpPr>
          <p:spPr>
            <a:xfrm>
              <a:off x="3659505" y="2207567"/>
              <a:ext cx="457200" cy="461665"/>
            </a:xfrm>
            <a:prstGeom prst="rect">
              <a:avLst/>
            </a:prstGeom>
            <a:noFill/>
          </p:spPr>
          <p:txBody>
            <a:bodyPr wrap="square" rtlCol="0">
              <a:spAutoFit/>
            </a:bodyPr>
            <a:lstStyle/>
            <a:p>
              <a:r>
                <a:rPr lang="en-US" sz="2400" b="1" dirty="0">
                  <a:latin typeface="+mj-lt"/>
                </a:rPr>
                <a:t>y</a:t>
              </a:r>
            </a:p>
          </p:txBody>
        </p:sp>
        <p:grpSp>
          <p:nvGrpSpPr>
            <p:cNvPr id="8" name="Group 7"/>
            <p:cNvGrpSpPr/>
            <p:nvPr/>
          </p:nvGrpSpPr>
          <p:grpSpPr>
            <a:xfrm>
              <a:off x="685800" y="688031"/>
              <a:ext cx="5867400" cy="2819401"/>
              <a:chOff x="685800" y="688031"/>
              <a:chExt cx="5867400" cy="2819401"/>
            </a:xfrm>
          </p:grpSpPr>
          <p:cxnSp>
            <p:nvCxnSpPr>
              <p:cNvPr id="9" name="Straight Arrow Connector 8"/>
              <p:cNvCxnSpPr/>
              <p:nvPr/>
            </p:nvCxnSpPr>
            <p:spPr>
              <a:xfrm>
                <a:off x="1562100" y="2438400"/>
                <a:ext cx="20955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562100" y="766465"/>
                <a:ext cx="0" cy="16719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685800" y="2438400"/>
                <a:ext cx="8763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Right Arrow 11"/>
              <p:cNvSpPr/>
              <p:nvPr/>
            </p:nvSpPr>
            <p:spPr>
              <a:xfrm>
                <a:off x="1562100" y="2362200"/>
                <a:ext cx="723900" cy="152400"/>
              </a:xfrm>
              <a:prstGeom prst="right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1558290" y="2286000"/>
                <a:ext cx="361950" cy="2667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600200" y="688031"/>
                <a:ext cx="457200" cy="461665"/>
              </a:xfrm>
              <a:prstGeom prst="rect">
                <a:avLst/>
              </a:prstGeom>
              <a:noFill/>
            </p:spPr>
            <p:txBody>
              <a:bodyPr wrap="square" rtlCol="0">
                <a:spAutoFit/>
              </a:bodyPr>
              <a:lstStyle/>
              <a:p>
                <a:r>
                  <a:rPr lang="en-US" sz="2400" b="1" dirty="0">
                    <a:latin typeface="+mj-lt"/>
                  </a:rPr>
                  <a:t>z</a:t>
                </a:r>
              </a:p>
            </p:txBody>
          </p:sp>
          <p:sp>
            <p:nvSpPr>
              <p:cNvPr id="15" name="TextBox 14"/>
              <p:cNvSpPr txBox="1"/>
              <p:nvPr/>
            </p:nvSpPr>
            <p:spPr>
              <a:xfrm>
                <a:off x="895350" y="3045767"/>
                <a:ext cx="457200" cy="461665"/>
              </a:xfrm>
              <a:prstGeom prst="rect">
                <a:avLst/>
              </a:prstGeom>
              <a:noFill/>
            </p:spPr>
            <p:txBody>
              <a:bodyPr wrap="square" rtlCol="0">
                <a:spAutoFit/>
              </a:bodyPr>
              <a:lstStyle/>
              <a:p>
                <a:r>
                  <a:rPr lang="en-US" sz="2400" b="1" dirty="0">
                    <a:latin typeface="+mj-lt"/>
                  </a:rPr>
                  <a:t>x</a:t>
                </a:r>
              </a:p>
            </p:txBody>
          </p:sp>
          <p:sp>
            <p:nvSpPr>
              <p:cNvPr id="16" name="TextBox 15"/>
              <p:cNvSpPr txBox="1"/>
              <p:nvPr/>
            </p:nvSpPr>
            <p:spPr>
              <a:xfrm>
                <a:off x="1600200" y="1824335"/>
                <a:ext cx="457200" cy="461665"/>
              </a:xfrm>
              <a:prstGeom prst="rect">
                <a:avLst/>
              </a:prstGeom>
              <a:noFill/>
            </p:spPr>
            <p:txBody>
              <a:bodyPr wrap="square" rtlCol="0">
                <a:spAutoFit/>
              </a:bodyPr>
              <a:lstStyle/>
              <a:p>
                <a:r>
                  <a:rPr lang="en-US" sz="2400" b="1" dirty="0">
                    <a:solidFill>
                      <a:srgbClr val="FF0000"/>
                    </a:solidFill>
                    <a:latin typeface="Symbol" pitchFamily="18" charset="2"/>
                  </a:rPr>
                  <a:t>b</a:t>
                </a:r>
              </a:p>
            </p:txBody>
          </p:sp>
          <p:sp>
            <p:nvSpPr>
              <p:cNvPr id="17" name="TextBox 16"/>
              <p:cNvSpPr txBox="1"/>
              <p:nvPr/>
            </p:nvSpPr>
            <p:spPr>
              <a:xfrm>
                <a:off x="1905000" y="2438400"/>
                <a:ext cx="457200" cy="461665"/>
              </a:xfrm>
              <a:prstGeom prst="rect">
                <a:avLst/>
              </a:prstGeom>
              <a:noFill/>
            </p:spPr>
            <p:txBody>
              <a:bodyPr wrap="square" rtlCol="0">
                <a:spAutoFit/>
              </a:bodyPr>
              <a:lstStyle/>
              <a:p>
                <a:r>
                  <a:rPr lang="en-US" sz="2400" b="1" dirty="0">
                    <a:solidFill>
                      <a:srgbClr val="0070C0"/>
                    </a:solidFill>
                    <a:latin typeface="Symbol" pitchFamily="18" charset="2"/>
                  </a:rPr>
                  <a:t>b</a:t>
                </a:r>
              </a:p>
            </p:txBody>
          </p:sp>
          <p:sp>
            <p:nvSpPr>
              <p:cNvPr id="18" name="TextBox 17"/>
              <p:cNvSpPr txBox="1"/>
              <p:nvPr/>
            </p:nvSpPr>
            <p:spPr>
              <a:xfrm>
                <a:off x="1645920" y="1524000"/>
                <a:ext cx="457200" cy="461665"/>
              </a:xfrm>
              <a:prstGeom prst="rect">
                <a:avLst/>
              </a:prstGeom>
              <a:noFill/>
            </p:spPr>
            <p:txBody>
              <a:bodyPr wrap="square" rtlCol="0">
                <a:spAutoFit/>
              </a:bodyPr>
              <a:lstStyle/>
              <a:p>
                <a:r>
                  <a:rPr lang="en-US" sz="2400" b="1" dirty="0">
                    <a:solidFill>
                      <a:srgbClr val="FF0000"/>
                    </a:solidFill>
                    <a:latin typeface="Symbol" pitchFamily="18" charset="2"/>
                  </a:rPr>
                  <a:t>.</a:t>
                </a:r>
              </a:p>
            </p:txBody>
          </p:sp>
          <p:cxnSp>
            <p:nvCxnSpPr>
              <p:cNvPr id="19" name="Straight Arrow Connector 18"/>
              <p:cNvCxnSpPr>
                <a:stCxn id="13" idx="1"/>
              </p:cNvCxnSpPr>
              <p:nvPr/>
            </p:nvCxnSpPr>
            <p:spPr>
              <a:xfrm flipV="1">
                <a:off x="1558290" y="1071265"/>
                <a:ext cx="4613910" cy="134808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096000" y="914400"/>
                <a:ext cx="457200" cy="461665"/>
              </a:xfrm>
              <a:prstGeom prst="rect">
                <a:avLst/>
              </a:prstGeom>
              <a:noFill/>
            </p:spPr>
            <p:txBody>
              <a:bodyPr wrap="square" rtlCol="0">
                <a:spAutoFit/>
              </a:bodyPr>
              <a:lstStyle/>
              <a:p>
                <a:r>
                  <a:rPr lang="en-US" sz="2400" b="1" dirty="0">
                    <a:latin typeface="+mj-lt"/>
                  </a:rPr>
                  <a:t>r</a:t>
                </a:r>
              </a:p>
            </p:txBody>
          </p:sp>
          <p:sp>
            <p:nvSpPr>
              <p:cNvPr id="21" name="TextBox 20"/>
              <p:cNvSpPr txBox="1"/>
              <p:nvPr/>
            </p:nvSpPr>
            <p:spPr>
              <a:xfrm>
                <a:off x="2895600" y="1900535"/>
                <a:ext cx="457200" cy="461665"/>
              </a:xfrm>
              <a:prstGeom prst="rect">
                <a:avLst/>
              </a:prstGeom>
              <a:noFill/>
            </p:spPr>
            <p:txBody>
              <a:bodyPr wrap="square" rtlCol="0">
                <a:spAutoFit/>
              </a:bodyPr>
              <a:lstStyle/>
              <a:p>
                <a:r>
                  <a:rPr lang="en-US" sz="2400" b="1" dirty="0">
                    <a:latin typeface="Symbol" pitchFamily="18" charset="2"/>
                  </a:rPr>
                  <a:t>q</a:t>
                </a:r>
              </a:p>
            </p:txBody>
          </p:sp>
        </p:grpSp>
      </p:grpSp>
      <p:graphicFrame>
        <p:nvGraphicFramePr>
          <p:cNvPr id="22" name="Object 21"/>
          <p:cNvGraphicFramePr>
            <a:graphicFrameLocks noChangeAspect="1"/>
          </p:cNvGraphicFramePr>
          <p:nvPr>
            <p:extLst>
              <p:ext uri="{D42A27DB-BD31-4B8C-83A1-F6EECF244321}">
                <p14:modId xmlns:p14="http://schemas.microsoft.com/office/powerpoint/2010/main" val="1518126254"/>
              </p:ext>
            </p:extLst>
          </p:nvPr>
        </p:nvGraphicFramePr>
        <p:xfrm>
          <a:off x="452377" y="3281363"/>
          <a:ext cx="8380413" cy="2808287"/>
        </p:xfrm>
        <a:graphic>
          <a:graphicData uri="http://schemas.openxmlformats.org/presentationml/2006/ole">
            <mc:AlternateContent xmlns:mc="http://schemas.openxmlformats.org/markup-compatibility/2006">
              <mc:Choice xmlns:v="urn:schemas-microsoft-com:vml" Requires="v">
                <p:oleObj spid="_x0000_s12373" name="Equation" r:id="rId4" imgW="3708360" imgH="1244520" progId="Equation.DSMT4">
                  <p:embed/>
                </p:oleObj>
              </mc:Choice>
              <mc:Fallback>
                <p:oleObj name="Equation" r:id="rId4" imgW="3708360" imgH="1244520" progId="Equation.DSMT4">
                  <p:embed/>
                  <p:pic>
                    <p:nvPicPr>
                      <p:cNvPr id="0" name=""/>
                      <p:cNvPicPr>
                        <a:picLocks noChangeAspect="1" noChangeArrowheads="1"/>
                      </p:cNvPicPr>
                      <p:nvPr/>
                    </p:nvPicPr>
                    <p:blipFill>
                      <a:blip r:embed="rId5"/>
                      <a:srcRect/>
                      <a:stretch>
                        <a:fillRect/>
                      </a:stretch>
                    </p:blipFill>
                    <p:spPr bwMode="auto">
                      <a:xfrm>
                        <a:off x="452377" y="3281363"/>
                        <a:ext cx="8380413" cy="280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99944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0557970-80F9-4E41-964B-23D79E4D9B1F}"/>
              </a:ext>
            </a:extLst>
          </p:cNvPr>
          <p:cNvPicPr>
            <a:picLocks noChangeAspect="1"/>
          </p:cNvPicPr>
          <p:nvPr/>
        </p:nvPicPr>
        <p:blipFill>
          <a:blip r:embed="rId3"/>
          <a:stretch>
            <a:fillRect/>
          </a:stretch>
        </p:blipFill>
        <p:spPr>
          <a:xfrm>
            <a:off x="11723" y="757961"/>
            <a:ext cx="9144000" cy="2284177"/>
          </a:xfrm>
          <a:prstGeom prst="rect">
            <a:avLst/>
          </a:prstGeom>
        </p:spPr>
      </p:pic>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6" name="Rectangle 5"/>
          <p:cNvSpPr/>
          <p:nvPr/>
        </p:nvSpPr>
        <p:spPr>
          <a:xfrm>
            <a:off x="97888" y="2696308"/>
            <a:ext cx="8991600" cy="228600"/>
          </a:xfrm>
          <a:prstGeom prst="rect">
            <a:avLst/>
          </a:prstGeom>
          <a:solidFill>
            <a:srgbClr val="DA32AA">
              <a:alpha val="2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8F8839F1-A7EF-4265-8CF3-1C9602182B14}"/>
              </a:ext>
            </a:extLst>
          </p:cNvPr>
          <p:cNvPicPr>
            <a:picLocks noChangeAspect="1"/>
          </p:cNvPicPr>
          <p:nvPr/>
        </p:nvPicPr>
        <p:blipFill>
          <a:blip r:embed="rId4"/>
          <a:stretch>
            <a:fillRect/>
          </a:stretch>
        </p:blipFill>
        <p:spPr>
          <a:xfrm>
            <a:off x="11723" y="3532686"/>
            <a:ext cx="9144000" cy="2661137"/>
          </a:xfrm>
          <a:prstGeom prst="rect">
            <a:avLst/>
          </a:prstGeom>
        </p:spPr>
      </p:pic>
    </p:spTree>
    <p:extLst>
      <p:ext uri="{BB962C8B-B14F-4D97-AF65-F5344CB8AC3E}">
        <p14:creationId xmlns:p14="http://schemas.microsoft.com/office/powerpoint/2010/main" val="4043041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518160" y="147935"/>
            <a:ext cx="7620000" cy="461665"/>
          </a:xfrm>
          <a:prstGeom prst="rect">
            <a:avLst/>
          </a:prstGeom>
          <a:noFill/>
        </p:spPr>
        <p:txBody>
          <a:bodyPr wrap="square" rtlCol="0">
            <a:spAutoFit/>
          </a:bodyPr>
          <a:lstStyle/>
          <a:p>
            <a:r>
              <a:rPr lang="en-US" sz="2400" dirty="0">
                <a:latin typeface="+mj-lt"/>
              </a:rPr>
              <a:t>Power distribution for circular acceleration</a:t>
            </a:r>
          </a:p>
        </p:txBody>
      </p:sp>
      <p:grpSp>
        <p:nvGrpSpPr>
          <p:cNvPr id="6" name="Group 5"/>
          <p:cNvGrpSpPr/>
          <p:nvPr/>
        </p:nvGrpSpPr>
        <p:grpSpPr>
          <a:xfrm>
            <a:off x="685800" y="688031"/>
            <a:ext cx="3430905" cy="3011860"/>
            <a:chOff x="685800" y="688031"/>
            <a:chExt cx="3430905" cy="3011860"/>
          </a:xfrm>
        </p:grpSpPr>
        <p:sp>
          <p:nvSpPr>
            <p:cNvPr id="7" name="TextBox 6"/>
            <p:cNvSpPr txBox="1"/>
            <p:nvPr/>
          </p:nvSpPr>
          <p:spPr>
            <a:xfrm>
              <a:off x="3659505" y="2207567"/>
              <a:ext cx="457200" cy="461665"/>
            </a:xfrm>
            <a:prstGeom prst="rect">
              <a:avLst/>
            </a:prstGeom>
            <a:noFill/>
          </p:spPr>
          <p:txBody>
            <a:bodyPr wrap="square" rtlCol="0">
              <a:spAutoFit/>
            </a:bodyPr>
            <a:lstStyle/>
            <a:p>
              <a:r>
                <a:rPr lang="en-US" sz="2400" b="1" dirty="0">
                  <a:latin typeface="+mj-lt"/>
                </a:rPr>
                <a:t>y</a:t>
              </a:r>
            </a:p>
          </p:txBody>
        </p:sp>
        <p:grpSp>
          <p:nvGrpSpPr>
            <p:cNvPr id="8" name="Group 7"/>
            <p:cNvGrpSpPr/>
            <p:nvPr/>
          </p:nvGrpSpPr>
          <p:grpSpPr>
            <a:xfrm>
              <a:off x="685800" y="688031"/>
              <a:ext cx="2971800" cy="2819401"/>
              <a:chOff x="685800" y="688031"/>
              <a:chExt cx="2971800" cy="2819401"/>
            </a:xfrm>
          </p:grpSpPr>
          <p:cxnSp>
            <p:nvCxnSpPr>
              <p:cNvPr id="10" name="Straight Arrow Connector 9"/>
              <p:cNvCxnSpPr/>
              <p:nvPr/>
            </p:nvCxnSpPr>
            <p:spPr>
              <a:xfrm>
                <a:off x="1562100" y="2438400"/>
                <a:ext cx="20955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1562100" y="766465"/>
                <a:ext cx="0" cy="16719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685800" y="2438400"/>
                <a:ext cx="8763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Right Arrow 12"/>
              <p:cNvSpPr/>
              <p:nvPr/>
            </p:nvSpPr>
            <p:spPr>
              <a:xfrm rot="18605538" flipH="1">
                <a:off x="1054422" y="2529840"/>
                <a:ext cx="575310" cy="190500"/>
              </a:xfrm>
              <a:prstGeom prst="right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a:off x="1558290" y="2286000"/>
                <a:ext cx="361950" cy="2667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600200" y="688031"/>
                <a:ext cx="457200" cy="461665"/>
              </a:xfrm>
              <a:prstGeom prst="rect">
                <a:avLst/>
              </a:prstGeom>
              <a:noFill/>
            </p:spPr>
            <p:txBody>
              <a:bodyPr wrap="square" rtlCol="0">
                <a:spAutoFit/>
              </a:bodyPr>
              <a:lstStyle/>
              <a:p>
                <a:r>
                  <a:rPr lang="en-US" sz="2400" b="1" dirty="0">
                    <a:latin typeface="+mj-lt"/>
                  </a:rPr>
                  <a:t>z</a:t>
                </a:r>
              </a:p>
            </p:txBody>
          </p:sp>
          <p:sp>
            <p:nvSpPr>
              <p:cNvPr id="16" name="TextBox 15"/>
              <p:cNvSpPr txBox="1"/>
              <p:nvPr/>
            </p:nvSpPr>
            <p:spPr>
              <a:xfrm>
                <a:off x="895350" y="3045767"/>
                <a:ext cx="457200" cy="461665"/>
              </a:xfrm>
              <a:prstGeom prst="rect">
                <a:avLst/>
              </a:prstGeom>
              <a:noFill/>
            </p:spPr>
            <p:txBody>
              <a:bodyPr wrap="square" rtlCol="0">
                <a:spAutoFit/>
              </a:bodyPr>
              <a:lstStyle/>
              <a:p>
                <a:r>
                  <a:rPr lang="en-US" sz="2400" b="1" dirty="0">
                    <a:latin typeface="+mj-lt"/>
                  </a:rPr>
                  <a:t>x</a:t>
                </a:r>
              </a:p>
            </p:txBody>
          </p:sp>
          <p:sp>
            <p:nvSpPr>
              <p:cNvPr id="17" name="TextBox 16"/>
              <p:cNvSpPr txBox="1"/>
              <p:nvPr/>
            </p:nvSpPr>
            <p:spPr>
              <a:xfrm>
                <a:off x="1752600" y="1976735"/>
                <a:ext cx="457200" cy="461665"/>
              </a:xfrm>
              <a:prstGeom prst="rect">
                <a:avLst/>
              </a:prstGeom>
              <a:noFill/>
            </p:spPr>
            <p:txBody>
              <a:bodyPr wrap="square" rtlCol="0">
                <a:spAutoFit/>
              </a:bodyPr>
              <a:lstStyle/>
              <a:p>
                <a:r>
                  <a:rPr lang="en-US" sz="2400" b="1" dirty="0">
                    <a:solidFill>
                      <a:srgbClr val="FF0000"/>
                    </a:solidFill>
                    <a:latin typeface="Symbol" pitchFamily="18" charset="2"/>
                  </a:rPr>
                  <a:t>b</a:t>
                </a:r>
              </a:p>
            </p:txBody>
          </p:sp>
          <p:sp>
            <p:nvSpPr>
              <p:cNvPr id="18" name="TextBox 17"/>
              <p:cNvSpPr txBox="1"/>
              <p:nvPr/>
            </p:nvSpPr>
            <p:spPr>
              <a:xfrm>
                <a:off x="914400" y="2433935"/>
                <a:ext cx="457200" cy="461665"/>
              </a:xfrm>
              <a:prstGeom prst="rect">
                <a:avLst/>
              </a:prstGeom>
              <a:noFill/>
            </p:spPr>
            <p:txBody>
              <a:bodyPr wrap="square" rtlCol="0">
                <a:spAutoFit/>
              </a:bodyPr>
              <a:lstStyle/>
              <a:p>
                <a:r>
                  <a:rPr lang="en-US" sz="2400" b="1" dirty="0">
                    <a:solidFill>
                      <a:srgbClr val="0070C0"/>
                    </a:solidFill>
                    <a:latin typeface="Symbol" pitchFamily="18" charset="2"/>
                  </a:rPr>
                  <a:t>b</a:t>
                </a:r>
              </a:p>
            </p:txBody>
          </p:sp>
          <p:sp>
            <p:nvSpPr>
              <p:cNvPr id="19" name="TextBox 18"/>
              <p:cNvSpPr txBox="1"/>
              <p:nvPr/>
            </p:nvSpPr>
            <p:spPr>
              <a:xfrm>
                <a:off x="1813560" y="1676400"/>
                <a:ext cx="457200" cy="461665"/>
              </a:xfrm>
              <a:prstGeom prst="rect">
                <a:avLst/>
              </a:prstGeom>
              <a:noFill/>
            </p:spPr>
            <p:txBody>
              <a:bodyPr wrap="square" rtlCol="0">
                <a:spAutoFit/>
              </a:bodyPr>
              <a:lstStyle/>
              <a:p>
                <a:r>
                  <a:rPr lang="en-US" sz="2400" b="1" dirty="0">
                    <a:solidFill>
                      <a:srgbClr val="FF0000"/>
                    </a:solidFill>
                    <a:latin typeface="Symbol" pitchFamily="18" charset="2"/>
                  </a:rPr>
                  <a:t>.</a:t>
                </a:r>
              </a:p>
            </p:txBody>
          </p:sp>
          <p:cxnSp>
            <p:nvCxnSpPr>
              <p:cNvPr id="20" name="Straight Arrow Connector 19"/>
              <p:cNvCxnSpPr>
                <a:stCxn id="14" idx="1"/>
              </p:cNvCxnSpPr>
              <p:nvPr/>
            </p:nvCxnSpPr>
            <p:spPr>
              <a:xfrm flipH="1" flipV="1">
                <a:off x="895350" y="1602432"/>
                <a:ext cx="662940" cy="81691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986790" y="1293167"/>
                <a:ext cx="457200" cy="461665"/>
              </a:xfrm>
              <a:prstGeom prst="rect">
                <a:avLst/>
              </a:prstGeom>
              <a:noFill/>
            </p:spPr>
            <p:txBody>
              <a:bodyPr wrap="square" rtlCol="0">
                <a:spAutoFit/>
              </a:bodyPr>
              <a:lstStyle/>
              <a:p>
                <a:r>
                  <a:rPr lang="en-US" sz="2400" b="1" dirty="0">
                    <a:latin typeface="+mj-lt"/>
                  </a:rPr>
                  <a:t>r</a:t>
                </a:r>
              </a:p>
            </p:txBody>
          </p:sp>
          <p:sp>
            <p:nvSpPr>
              <p:cNvPr id="22" name="TextBox 21"/>
              <p:cNvSpPr txBox="1"/>
              <p:nvPr/>
            </p:nvSpPr>
            <p:spPr>
              <a:xfrm>
                <a:off x="986790" y="2055167"/>
                <a:ext cx="457200" cy="461665"/>
              </a:xfrm>
              <a:prstGeom prst="rect">
                <a:avLst/>
              </a:prstGeom>
              <a:noFill/>
            </p:spPr>
            <p:txBody>
              <a:bodyPr wrap="square" rtlCol="0">
                <a:spAutoFit/>
              </a:bodyPr>
              <a:lstStyle/>
              <a:p>
                <a:r>
                  <a:rPr lang="en-US" sz="2400" b="1" dirty="0">
                    <a:latin typeface="Symbol" pitchFamily="18" charset="2"/>
                  </a:rPr>
                  <a:t>q</a:t>
                </a:r>
              </a:p>
            </p:txBody>
          </p:sp>
        </p:grpSp>
        <p:sp>
          <p:nvSpPr>
            <p:cNvPr id="9" name="Arc 8"/>
            <p:cNvSpPr/>
            <p:nvPr/>
          </p:nvSpPr>
          <p:spPr>
            <a:xfrm rot="14266887">
              <a:off x="1616197" y="1292773"/>
              <a:ext cx="2305963" cy="2508274"/>
            </a:xfrm>
            <a:prstGeom prst="arc">
              <a:avLst/>
            </a:prstGeom>
            <a:ln w="508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aphicFrame>
        <p:nvGraphicFramePr>
          <p:cNvPr id="23" name="Object 22"/>
          <p:cNvGraphicFramePr>
            <a:graphicFrameLocks noChangeAspect="1"/>
          </p:cNvGraphicFramePr>
          <p:nvPr>
            <p:extLst>
              <p:ext uri="{D42A27DB-BD31-4B8C-83A1-F6EECF244321}">
                <p14:modId xmlns:p14="http://schemas.microsoft.com/office/powerpoint/2010/main" val="1766464929"/>
              </p:ext>
            </p:extLst>
          </p:nvPr>
        </p:nvGraphicFramePr>
        <p:xfrm>
          <a:off x="1801813" y="2119313"/>
          <a:ext cx="7288212" cy="4387850"/>
        </p:xfrm>
        <a:graphic>
          <a:graphicData uri="http://schemas.openxmlformats.org/presentationml/2006/ole">
            <mc:AlternateContent xmlns:mc="http://schemas.openxmlformats.org/markup-compatibility/2006">
              <mc:Choice xmlns:v="urn:schemas-microsoft-com:vml" Requires="v">
                <p:oleObj spid="_x0000_s13397" name="Equation" r:id="rId4" imgW="3225600" imgH="1942920" progId="Equation.DSMT4">
                  <p:embed/>
                </p:oleObj>
              </mc:Choice>
              <mc:Fallback>
                <p:oleObj name="Equation" r:id="rId4" imgW="3225600" imgH="1942920" progId="Equation.DSMT4">
                  <p:embed/>
                  <p:pic>
                    <p:nvPicPr>
                      <p:cNvPr id="0" name=""/>
                      <p:cNvPicPr>
                        <a:picLocks noChangeAspect="1" noChangeArrowheads="1"/>
                      </p:cNvPicPr>
                      <p:nvPr/>
                    </p:nvPicPr>
                    <p:blipFill>
                      <a:blip r:embed="rId5"/>
                      <a:srcRect/>
                      <a:stretch>
                        <a:fillRect/>
                      </a:stretch>
                    </p:blipFill>
                    <p:spPr bwMode="auto">
                      <a:xfrm>
                        <a:off x="1801813" y="2119313"/>
                        <a:ext cx="7288212" cy="438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33292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7DD471-F3EF-46D3-B1EC-929CE42FBB46}"/>
              </a:ext>
            </a:extLst>
          </p:cNvPr>
          <p:cNvSpPr>
            <a:spLocks noGrp="1"/>
          </p:cNvSpPr>
          <p:nvPr>
            <p:ph type="dt" sz="half" idx="10"/>
          </p:nvPr>
        </p:nvSpPr>
        <p:spPr/>
        <p:txBody>
          <a:bodyPr/>
          <a:lstStyle/>
          <a:p>
            <a:r>
              <a:rPr lang="en-US"/>
              <a:t>04/08/2022</a:t>
            </a:r>
            <a:endParaRPr lang="en-US" dirty="0"/>
          </a:p>
        </p:txBody>
      </p:sp>
      <p:sp>
        <p:nvSpPr>
          <p:cNvPr id="3" name="Footer Placeholder 2">
            <a:extLst>
              <a:ext uri="{FF2B5EF4-FFF2-40B4-BE49-F238E27FC236}">
                <a16:creationId xmlns:a16="http://schemas.microsoft.com/office/drawing/2014/main" id="{C8A2091B-2068-450B-BE9C-22CFBBB9AAD5}"/>
              </a:ext>
            </a:extLst>
          </p:cNvPr>
          <p:cNvSpPr>
            <a:spLocks noGrp="1"/>
          </p:cNvSpPr>
          <p:nvPr>
            <p:ph type="ftr" sz="quarter" idx="11"/>
          </p:nvPr>
        </p:nvSpPr>
        <p:spPr/>
        <p:txBody>
          <a:bodyPr/>
          <a:lstStyle/>
          <a:p>
            <a:r>
              <a:rPr lang="en-US"/>
              <a:t>PHY 712  Spring 2022 -- Lecture 27</a:t>
            </a:r>
            <a:endParaRPr lang="en-US" dirty="0"/>
          </a:p>
        </p:txBody>
      </p:sp>
      <p:sp>
        <p:nvSpPr>
          <p:cNvPr id="4" name="Slide Number Placeholder 3">
            <a:extLst>
              <a:ext uri="{FF2B5EF4-FFF2-40B4-BE49-F238E27FC236}">
                <a16:creationId xmlns:a16="http://schemas.microsoft.com/office/drawing/2014/main" id="{180CAA90-3A1D-4D81-BBD8-BDF4C2AA782B}"/>
              </a:ext>
            </a:extLst>
          </p:cNvPr>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a:extLst>
              <a:ext uri="{FF2B5EF4-FFF2-40B4-BE49-F238E27FC236}">
                <a16:creationId xmlns:a16="http://schemas.microsoft.com/office/drawing/2014/main" id="{7E714936-32EC-468C-9267-E99765FFD555}"/>
              </a:ext>
            </a:extLst>
          </p:cNvPr>
          <p:cNvSpPr txBox="1"/>
          <p:nvPr/>
        </p:nvSpPr>
        <p:spPr>
          <a:xfrm>
            <a:off x="118269" y="59778"/>
            <a:ext cx="8305800" cy="830997"/>
          </a:xfrm>
          <a:prstGeom prst="rect">
            <a:avLst/>
          </a:prstGeom>
          <a:noFill/>
        </p:spPr>
        <p:txBody>
          <a:bodyPr wrap="square" rtlCol="0">
            <a:spAutoFit/>
          </a:bodyPr>
          <a:lstStyle/>
          <a:p>
            <a:r>
              <a:rPr lang="en-US" sz="2400" dirty="0">
                <a:latin typeface="+mj-lt"/>
              </a:rPr>
              <a:t>Summary of results  --</a:t>
            </a:r>
            <a:r>
              <a:rPr lang="en-US" sz="2400" dirty="0"/>
              <a:t>For linear acceleration --</a:t>
            </a:r>
          </a:p>
          <a:p>
            <a:endParaRPr lang="en-US" sz="2400" dirty="0">
              <a:latin typeface="+mj-lt"/>
            </a:endParaRPr>
          </a:p>
        </p:txBody>
      </p:sp>
      <p:grpSp>
        <p:nvGrpSpPr>
          <p:cNvPr id="7" name="Group 6">
            <a:extLst>
              <a:ext uri="{FF2B5EF4-FFF2-40B4-BE49-F238E27FC236}">
                <a16:creationId xmlns:a16="http://schemas.microsoft.com/office/drawing/2014/main" id="{F435381C-C79B-43E8-842E-36F22934D92E}"/>
              </a:ext>
            </a:extLst>
          </p:cNvPr>
          <p:cNvGrpSpPr/>
          <p:nvPr/>
        </p:nvGrpSpPr>
        <p:grpSpPr>
          <a:xfrm>
            <a:off x="228600" y="1981199"/>
            <a:ext cx="5867400" cy="2819401"/>
            <a:chOff x="685800" y="688031"/>
            <a:chExt cx="5867400" cy="2819401"/>
          </a:xfrm>
        </p:grpSpPr>
        <p:sp>
          <p:nvSpPr>
            <p:cNvPr id="8" name="TextBox 7">
              <a:extLst>
                <a:ext uri="{FF2B5EF4-FFF2-40B4-BE49-F238E27FC236}">
                  <a16:creationId xmlns:a16="http://schemas.microsoft.com/office/drawing/2014/main" id="{B03E9899-22BC-4597-A581-1367A156C140}"/>
                </a:ext>
              </a:extLst>
            </p:cNvPr>
            <p:cNvSpPr txBox="1"/>
            <p:nvPr/>
          </p:nvSpPr>
          <p:spPr>
            <a:xfrm>
              <a:off x="3659505" y="2207567"/>
              <a:ext cx="457200" cy="461665"/>
            </a:xfrm>
            <a:prstGeom prst="rect">
              <a:avLst/>
            </a:prstGeom>
            <a:noFill/>
          </p:spPr>
          <p:txBody>
            <a:bodyPr wrap="square" rtlCol="0">
              <a:spAutoFit/>
            </a:bodyPr>
            <a:lstStyle/>
            <a:p>
              <a:r>
                <a:rPr lang="en-US" sz="2400" b="1" dirty="0">
                  <a:latin typeface="+mj-lt"/>
                </a:rPr>
                <a:t>y</a:t>
              </a:r>
            </a:p>
          </p:txBody>
        </p:sp>
        <p:grpSp>
          <p:nvGrpSpPr>
            <p:cNvPr id="9" name="Group 8">
              <a:extLst>
                <a:ext uri="{FF2B5EF4-FFF2-40B4-BE49-F238E27FC236}">
                  <a16:creationId xmlns:a16="http://schemas.microsoft.com/office/drawing/2014/main" id="{9D71591C-A9AB-464A-B039-4A8B4EE432E7}"/>
                </a:ext>
              </a:extLst>
            </p:cNvPr>
            <p:cNvGrpSpPr/>
            <p:nvPr/>
          </p:nvGrpSpPr>
          <p:grpSpPr>
            <a:xfrm>
              <a:off x="685800" y="688031"/>
              <a:ext cx="5867400" cy="2819401"/>
              <a:chOff x="685800" y="688031"/>
              <a:chExt cx="5867400" cy="2819401"/>
            </a:xfrm>
          </p:grpSpPr>
          <p:cxnSp>
            <p:nvCxnSpPr>
              <p:cNvPr id="10" name="Straight Arrow Connector 9">
                <a:extLst>
                  <a:ext uri="{FF2B5EF4-FFF2-40B4-BE49-F238E27FC236}">
                    <a16:creationId xmlns:a16="http://schemas.microsoft.com/office/drawing/2014/main" id="{C6208468-6806-4AF3-9552-6F6C4CBCE61A}"/>
                  </a:ext>
                </a:extLst>
              </p:cNvPr>
              <p:cNvCxnSpPr/>
              <p:nvPr/>
            </p:nvCxnSpPr>
            <p:spPr>
              <a:xfrm>
                <a:off x="1562100" y="2438400"/>
                <a:ext cx="20955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0C3BD11-0C10-4136-B615-B314E15D0C55}"/>
                  </a:ext>
                </a:extLst>
              </p:cNvPr>
              <p:cNvCxnSpPr/>
              <p:nvPr/>
            </p:nvCxnSpPr>
            <p:spPr>
              <a:xfrm flipV="1">
                <a:off x="1562100" y="766465"/>
                <a:ext cx="0" cy="16719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9BDC3D34-544D-43FC-8820-D0CA274299CD}"/>
                  </a:ext>
                </a:extLst>
              </p:cNvPr>
              <p:cNvCxnSpPr/>
              <p:nvPr/>
            </p:nvCxnSpPr>
            <p:spPr>
              <a:xfrm flipH="1">
                <a:off x="685800" y="2438400"/>
                <a:ext cx="8763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Right Arrow 11">
                <a:extLst>
                  <a:ext uri="{FF2B5EF4-FFF2-40B4-BE49-F238E27FC236}">
                    <a16:creationId xmlns:a16="http://schemas.microsoft.com/office/drawing/2014/main" id="{347DDA72-EA24-44CA-9EDC-2144C41E6F96}"/>
                  </a:ext>
                </a:extLst>
              </p:cNvPr>
              <p:cNvSpPr/>
              <p:nvPr/>
            </p:nvSpPr>
            <p:spPr>
              <a:xfrm>
                <a:off x="1562100" y="2362200"/>
                <a:ext cx="723900" cy="152400"/>
              </a:xfrm>
              <a:prstGeom prst="right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2">
                <a:extLst>
                  <a:ext uri="{FF2B5EF4-FFF2-40B4-BE49-F238E27FC236}">
                    <a16:creationId xmlns:a16="http://schemas.microsoft.com/office/drawing/2014/main" id="{C1B46356-5F01-4EFE-ACDD-AB6F30838354}"/>
                  </a:ext>
                </a:extLst>
              </p:cNvPr>
              <p:cNvSpPr/>
              <p:nvPr/>
            </p:nvSpPr>
            <p:spPr>
              <a:xfrm>
                <a:off x="1558290" y="2286000"/>
                <a:ext cx="361950" cy="2667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7198C054-D6D7-4659-8889-FE19DD8CBB34}"/>
                  </a:ext>
                </a:extLst>
              </p:cNvPr>
              <p:cNvSpPr txBox="1"/>
              <p:nvPr/>
            </p:nvSpPr>
            <p:spPr>
              <a:xfrm>
                <a:off x="1600200" y="688031"/>
                <a:ext cx="457200" cy="461665"/>
              </a:xfrm>
              <a:prstGeom prst="rect">
                <a:avLst/>
              </a:prstGeom>
              <a:noFill/>
            </p:spPr>
            <p:txBody>
              <a:bodyPr wrap="square" rtlCol="0">
                <a:spAutoFit/>
              </a:bodyPr>
              <a:lstStyle/>
              <a:p>
                <a:r>
                  <a:rPr lang="en-US" sz="2400" b="1" dirty="0">
                    <a:latin typeface="+mj-lt"/>
                  </a:rPr>
                  <a:t>z</a:t>
                </a:r>
              </a:p>
            </p:txBody>
          </p:sp>
          <p:sp>
            <p:nvSpPr>
              <p:cNvPr id="16" name="TextBox 15">
                <a:extLst>
                  <a:ext uri="{FF2B5EF4-FFF2-40B4-BE49-F238E27FC236}">
                    <a16:creationId xmlns:a16="http://schemas.microsoft.com/office/drawing/2014/main" id="{C852DD10-E0FD-40BF-832B-1F5B96D9FEC4}"/>
                  </a:ext>
                </a:extLst>
              </p:cNvPr>
              <p:cNvSpPr txBox="1"/>
              <p:nvPr/>
            </p:nvSpPr>
            <p:spPr>
              <a:xfrm>
                <a:off x="895350" y="3045767"/>
                <a:ext cx="457200" cy="461665"/>
              </a:xfrm>
              <a:prstGeom prst="rect">
                <a:avLst/>
              </a:prstGeom>
              <a:noFill/>
            </p:spPr>
            <p:txBody>
              <a:bodyPr wrap="square" rtlCol="0">
                <a:spAutoFit/>
              </a:bodyPr>
              <a:lstStyle/>
              <a:p>
                <a:r>
                  <a:rPr lang="en-US" sz="2400" b="1" dirty="0">
                    <a:latin typeface="+mj-lt"/>
                  </a:rPr>
                  <a:t>x</a:t>
                </a:r>
              </a:p>
            </p:txBody>
          </p:sp>
          <p:sp>
            <p:nvSpPr>
              <p:cNvPr id="17" name="TextBox 16">
                <a:extLst>
                  <a:ext uri="{FF2B5EF4-FFF2-40B4-BE49-F238E27FC236}">
                    <a16:creationId xmlns:a16="http://schemas.microsoft.com/office/drawing/2014/main" id="{CB61DAEF-4BC8-437F-A467-7F1EDE47E89E}"/>
                  </a:ext>
                </a:extLst>
              </p:cNvPr>
              <p:cNvSpPr txBox="1"/>
              <p:nvPr/>
            </p:nvSpPr>
            <p:spPr>
              <a:xfrm>
                <a:off x="1600200" y="1824335"/>
                <a:ext cx="457200" cy="461665"/>
              </a:xfrm>
              <a:prstGeom prst="rect">
                <a:avLst/>
              </a:prstGeom>
              <a:noFill/>
            </p:spPr>
            <p:txBody>
              <a:bodyPr wrap="square" rtlCol="0">
                <a:spAutoFit/>
              </a:bodyPr>
              <a:lstStyle/>
              <a:p>
                <a:r>
                  <a:rPr lang="en-US" sz="2400" b="1" dirty="0">
                    <a:solidFill>
                      <a:srgbClr val="FF0000"/>
                    </a:solidFill>
                    <a:latin typeface="Symbol" pitchFamily="18" charset="2"/>
                  </a:rPr>
                  <a:t>b</a:t>
                </a:r>
              </a:p>
            </p:txBody>
          </p:sp>
          <p:sp>
            <p:nvSpPr>
              <p:cNvPr id="18" name="TextBox 17">
                <a:extLst>
                  <a:ext uri="{FF2B5EF4-FFF2-40B4-BE49-F238E27FC236}">
                    <a16:creationId xmlns:a16="http://schemas.microsoft.com/office/drawing/2014/main" id="{ED244DD7-A91F-4B2B-849D-CC0EB9B74BDB}"/>
                  </a:ext>
                </a:extLst>
              </p:cNvPr>
              <p:cNvSpPr txBox="1"/>
              <p:nvPr/>
            </p:nvSpPr>
            <p:spPr>
              <a:xfrm>
                <a:off x="1905000" y="2438400"/>
                <a:ext cx="457200" cy="461665"/>
              </a:xfrm>
              <a:prstGeom prst="rect">
                <a:avLst/>
              </a:prstGeom>
              <a:noFill/>
            </p:spPr>
            <p:txBody>
              <a:bodyPr wrap="square" rtlCol="0">
                <a:spAutoFit/>
              </a:bodyPr>
              <a:lstStyle/>
              <a:p>
                <a:r>
                  <a:rPr lang="en-US" sz="2400" b="1" dirty="0">
                    <a:solidFill>
                      <a:srgbClr val="0070C0"/>
                    </a:solidFill>
                    <a:latin typeface="Symbol" pitchFamily="18" charset="2"/>
                  </a:rPr>
                  <a:t>b</a:t>
                </a:r>
              </a:p>
            </p:txBody>
          </p:sp>
          <p:sp>
            <p:nvSpPr>
              <p:cNvPr id="19" name="TextBox 18">
                <a:extLst>
                  <a:ext uri="{FF2B5EF4-FFF2-40B4-BE49-F238E27FC236}">
                    <a16:creationId xmlns:a16="http://schemas.microsoft.com/office/drawing/2014/main" id="{496399C4-2A23-45E5-A23B-F9F0E146AF90}"/>
                  </a:ext>
                </a:extLst>
              </p:cNvPr>
              <p:cNvSpPr txBox="1"/>
              <p:nvPr/>
            </p:nvSpPr>
            <p:spPr>
              <a:xfrm>
                <a:off x="1645920" y="1524000"/>
                <a:ext cx="457200" cy="461665"/>
              </a:xfrm>
              <a:prstGeom prst="rect">
                <a:avLst/>
              </a:prstGeom>
              <a:noFill/>
            </p:spPr>
            <p:txBody>
              <a:bodyPr wrap="square" rtlCol="0">
                <a:spAutoFit/>
              </a:bodyPr>
              <a:lstStyle/>
              <a:p>
                <a:r>
                  <a:rPr lang="en-US" sz="2400" b="1" dirty="0">
                    <a:solidFill>
                      <a:srgbClr val="FF0000"/>
                    </a:solidFill>
                    <a:latin typeface="Symbol" pitchFamily="18" charset="2"/>
                  </a:rPr>
                  <a:t>.</a:t>
                </a:r>
              </a:p>
            </p:txBody>
          </p:sp>
          <p:cxnSp>
            <p:nvCxnSpPr>
              <p:cNvPr id="20" name="Straight Arrow Connector 19">
                <a:extLst>
                  <a:ext uri="{FF2B5EF4-FFF2-40B4-BE49-F238E27FC236}">
                    <a16:creationId xmlns:a16="http://schemas.microsoft.com/office/drawing/2014/main" id="{30D437A5-BA33-4F7B-B38D-62FB41F40899}"/>
                  </a:ext>
                </a:extLst>
              </p:cNvPr>
              <p:cNvCxnSpPr>
                <a:stCxn id="14" idx="1"/>
              </p:cNvCxnSpPr>
              <p:nvPr/>
            </p:nvCxnSpPr>
            <p:spPr>
              <a:xfrm flipV="1">
                <a:off x="1558290" y="1071265"/>
                <a:ext cx="4613910" cy="134808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3FA14181-9CD8-46C0-BA82-A71D341F63D6}"/>
                  </a:ext>
                </a:extLst>
              </p:cNvPr>
              <p:cNvSpPr txBox="1"/>
              <p:nvPr/>
            </p:nvSpPr>
            <p:spPr>
              <a:xfrm>
                <a:off x="6096000" y="914400"/>
                <a:ext cx="457200" cy="461665"/>
              </a:xfrm>
              <a:prstGeom prst="rect">
                <a:avLst/>
              </a:prstGeom>
              <a:noFill/>
            </p:spPr>
            <p:txBody>
              <a:bodyPr wrap="square" rtlCol="0">
                <a:spAutoFit/>
              </a:bodyPr>
              <a:lstStyle/>
              <a:p>
                <a:r>
                  <a:rPr lang="en-US" sz="2400" b="1" dirty="0">
                    <a:latin typeface="+mj-lt"/>
                  </a:rPr>
                  <a:t>r</a:t>
                </a:r>
              </a:p>
            </p:txBody>
          </p:sp>
          <p:sp>
            <p:nvSpPr>
              <p:cNvPr id="22" name="TextBox 21">
                <a:extLst>
                  <a:ext uri="{FF2B5EF4-FFF2-40B4-BE49-F238E27FC236}">
                    <a16:creationId xmlns:a16="http://schemas.microsoft.com/office/drawing/2014/main" id="{DF07CE08-D011-414F-B52F-D9CD30BFE764}"/>
                  </a:ext>
                </a:extLst>
              </p:cNvPr>
              <p:cNvSpPr txBox="1"/>
              <p:nvPr/>
            </p:nvSpPr>
            <p:spPr>
              <a:xfrm>
                <a:off x="2895600" y="1900535"/>
                <a:ext cx="457200" cy="461665"/>
              </a:xfrm>
              <a:prstGeom prst="rect">
                <a:avLst/>
              </a:prstGeom>
              <a:noFill/>
            </p:spPr>
            <p:txBody>
              <a:bodyPr wrap="square" rtlCol="0">
                <a:spAutoFit/>
              </a:bodyPr>
              <a:lstStyle/>
              <a:p>
                <a:r>
                  <a:rPr lang="en-US" sz="2400" b="1" dirty="0">
                    <a:latin typeface="Symbol" pitchFamily="18" charset="2"/>
                  </a:rPr>
                  <a:t>q</a:t>
                </a:r>
              </a:p>
            </p:txBody>
          </p:sp>
        </p:grpSp>
      </p:grpSp>
      <p:graphicFrame>
        <p:nvGraphicFramePr>
          <p:cNvPr id="23" name="Object 22">
            <a:extLst>
              <a:ext uri="{FF2B5EF4-FFF2-40B4-BE49-F238E27FC236}">
                <a16:creationId xmlns:a16="http://schemas.microsoft.com/office/drawing/2014/main" id="{E3DB4826-12B4-4908-BFF5-A47DDE9786D6}"/>
              </a:ext>
            </a:extLst>
          </p:cNvPr>
          <p:cNvGraphicFramePr>
            <a:graphicFrameLocks noChangeAspect="1"/>
          </p:cNvGraphicFramePr>
          <p:nvPr>
            <p:extLst>
              <p:ext uri="{D42A27DB-BD31-4B8C-83A1-F6EECF244321}">
                <p14:modId xmlns:p14="http://schemas.microsoft.com/office/powerpoint/2010/main" val="165366817"/>
              </p:ext>
            </p:extLst>
          </p:nvPr>
        </p:nvGraphicFramePr>
        <p:xfrm>
          <a:off x="152400" y="4799013"/>
          <a:ext cx="8237538" cy="1690687"/>
        </p:xfrm>
        <a:graphic>
          <a:graphicData uri="http://schemas.openxmlformats.org/presentationml/2006/ole">
            <mc:AlternateContent xmlns:mc="http://schemas.openxmlformats.org/markup-compatibility/2006">
              <mc:Choice xmlns:v="urn:schemas-microsoft-com:vml" Requires="v">
                <p:oleObj spid="_x0000_s29725" name="Equation" r:id="rId4" imgW="3644640" imgH="749160" progId="Equation.DSMT4">
                  <p:embed/>
                </p:oleObj>
              </mc:Choice>
              <mc:Fallback>
                <p:oleObj name="Equation" r:id="rId4" imgW="3644640" imgH="749160" progId="Equation.DSMT4">
                  <p:embed/>
                  <p:pic>
                    <p:nvPicPr>
                      <p:cNvPr id="22" name="Object 21"/>
                      <p:cNvPicPr>
                        <a:picLocks noChangeAspect="1" noChangeArrowheads="1"/>
                      </p:cNvPicPr>
                      <p:nvPr/>
                    </p:nvPicPr>
                    <p:blipFill>
                      <a:blip r:embed="rId5"/>
                      <a:srcRect/>
                      <a:stretch>
                        <a:fillRect/>
                      </a:stretch>
                    </p:blipFill>
                    <p:spPr bwMode="auto">
                      <a:xfrm>
                        <a:off x="152400" y="4799013"/>
                        <a:ext cx="8237538" cy="169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45342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0CD350-86E9-47D4-8438-3B3D3EC7D7E1}"/>
              </a:ext>
            </a:extLst>
          </p:cNvPr>
          <p:cNvSpPr>
            <a:spLocks noGrp="1"/>
          </p:cNvSpPr>
          <p:nvPr>
            <p:ph type="dt" sz="half" idx="10"/>
          </p:nvPr>
        </p:nvSpPr>
        <p:spPr/>
        <p:txBody>
          <a:bodyPr/>
          <a:lstStyle/>
          <a:p>
            <a:r>
              <a:rPr lang="en-US"/>
              <a:t>04/08/2022</a:t>
            </a:r>
            <a:endParaRPr lang="en-US" dirty="0"/>
          </a:p>
        </p:txBody>
      </p:sp>
      <p:sp>
        <p:nvSpPr>
          <p:cNvPr id="3" name="Footer Placeholder 2">
            <a:extLst>
              <a:ext uri="{FF2B5EF4-FFF2-40B4-BE49-F238E27FC236}">
                <a16:creationId xmlns:a16="http://schemas.microsoft.com/office/drawing/2014/main" id="{ED986B5C-A908-4A7C-BA3B-ADBC8341ED16}"/>
              </a:ext>
            </a:extLst>
          </p:cNvPr>
          <p:cNvSpPr>
            <a:spLocks noGrp="1"/>
          </p:cNvSpPr>
          <p:nvPr>
            <p:ph type="ftr" sz="quarter" idx="11"/>
          </p:nvPr>
        </p:nvSpPr>
        <p:spPr/>
        <p:txBody>
          <a:bodyPr/>
          <a:lstStyle/>
          <a:p>
            <a:r>
              <a:rPr lang="en-US"/>
              <a:t>PHY 712  Spring 2022 -- Lecture 27</a:t>
            </a:r>
            <a:endParaRPr lang="en-US" dirty="0"/>
          </a:p>
        </p:txBody>
      </p:sp>
      <p:sp>
        <p:nvSpPr>
          <p:cNvPr id="4" name="Slide Number Placeholder 3">
            <a:extLst>
              <a:ext uri="{FF2B5EF4-FFF2-40B4-BE49-F238E27FC236}">
                <a16:creationId xmlns:a16="http://schemas.microsoft.com/office/drawing/2014/main" id="{10271915-0126-425E-BE1A-FCDCA27AE39C}"/>
              </a:ext>
            </a:extLst>
          </p:cNvPr>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a:extLst>
              <a:ext uri="{FF2B5EF4-FFF2-40B4-BE49-F238E27FC236}">
                <a16:creationId xmlns:a16="http://schemas.microsoft.com/office/drawing/2014/main" id="{E8CB230C-EAB8-4F5C-9EE5-1577CB295F4E}"/>
              </a:ext>
            </a:extLst>
          </p:cNvPr>
          <p:cNvSpPr txBox="1"/>
          <p:nvPr/>
        </p:nvSpPr>
        <p:spPr>
          <a:xfrm>
            <a:off x="3659505" y="2207567"/>
            <a:ext cx="457200" cy="461665"/>
          </a:xfrm>
          <a:prstGeom prst="rect">
            <a:avLst/>
          </a:prstGeom>
          <a:noFill/>
        </p:spPr>
        <p:txBody>
          <a:bodyPr wrap="square" rtlCol="0">
            <a:spAutoFit/>
          </a:bodyPr>
          <a:lstStyle/>
          <a:p>
            <a:r>
              <a:rPr lang="en-US" sz="2400" b="1" dirty="0">
                <a:latin typeface="+mj-lt"/>
              </a:rPr>
              <a:t>y</a:t>
            </a:r>
          </a:p>
        </p:txBody>
      </p:sp>
      <p:grpSp>
        <p:nvGrpSpPr>
          <p:cNvPr id="6" name="Group 5">
            <a:extLst>
              <a:ext uri="{FF2B5EF4-FFF2-40B4-BE49-F238E27FC236}">
                <a16:creationId xmlns:a16="http://schemas.microsoft.com/office/drawing/2014/main" id="{A36851FD-DE7E-4FE0-A715-4A41C31AEE29}"/>
              </a:ext>
            </a:extLst>
          </p:cNvPr>
          <p:cNvGrpSpPr/>
          <p:nvPr/>
        </p:nvGrpSpPr>
        <p:grpSpPr>
          <a:xfrm>
            <a:off x="685800" y="688031"/>
            <a:ext cx="2971800" cy="2819401"/>
            <a:chOff x="685800" y="688031"/>
            <a:chExt cx="2971800" cy="2819401"/>
          </a:xfrm>
        </p:grpSpPr>
        <p:cxnSp>
          <p:nvCxnSpPr>
            <p:cNvPr id="7" name="Straight Arrow Connector 6">
              <a:extLst>
                <a:ext uri="{FF2B5EF4-FFF2-40B4-BE49-F238E27FC236}">
                  <a16:creationId xmlns:a16="http://schemas.microsoft.com/office/drawing/2014/main" id="{64E68D60-8A00-4E64-8121-68B9B853536C}"/>
                </a:ext>
              </a:extLst>
            </p:cNvPr>
            <p:cNvCxnSpPr/>
            <p:nvPr/>
          </p:nvCxnSpPr>
          <p:spPr>
            <a:xfrm>
              <a:off x="1562100" y="2438400"/>
              <a:ext cx="20955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18FAA378-CA4E-4F5A-97E7-FF4715063F7B}"/>
                </a:ext>
              </a:extLst>
            </p:cNvPr>
            <p:cNvCxnSpPr/>
            <p:nvPr/>
          </p:nvCxnSpPr>
          <p:spPr>
            <a:xfrm flipV="1">
              <a:off x="1562100" y="766465"/>
              <a:ext cx="0" cy="16719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217142D6-1E96-4A85-8B72-FE4CA59CC548}"/>
                </a:ext>
              </a:extLst>
            </p:cNvPr>
            <p:cNvCxnSpPr/>
            <p:nvPr/>
          </p:nvCxnSpPr>
          <p:spPr>
            <a:xfrm flipH="1">
              <a:off x="685800" y="2438400"/>
              <a:ext cx="8763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Right Arrow 11">
              <a:extLst>
                <a:ext uri="{FF2B5EF4-FFF2-40B4-BE49-F238E27FC236}">
                  <a16:creationId xmlns:a16="http://schemas.microsoft.com/office/drawing/2014/main" id="{4F74FDBA-A2E8-49F2-83C0-0E9873005B3C}"/>
                </a:ext>
              </a:extLst>
            </p:cNvPr>
            <p:cNvSpPr/>
            <p:nvPr/>
          </p:nvSpPr>
          <p:spPr>
            <a:xfrm rot="18605538" flipH="1">
              <a:off x="1054422" y="2529840"/>
              <a:ext cx="575310" cy="190500"/>
            </a:xfrm>
            <a:prstGeom prst="right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2">
              <a:extLst>
                <a:ext uri="{FF2B5EF4-FFF2-40B4-BE49-F238E27FC236}">
                  <a16:creationId xmlns:a16="http://schemas.microsoft.com/office/drawing/2014/main" id="{2B3253F9-E989-4FE4-AC2A-20ECC539C6DF}"/>
                </a:ext>
              </a:extLst>
            </p:cNvPr>
            <p:cNvSpPr/>
            <p:nvPr/>
          </p:nvSpPr>
          <p:spPr>
            <a:xfrm>
              <a:off x="1558290" y="2286000"/>
              <a:ext cx="361950" cy="2667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1A180A85-C690-4BE3-AA63-64B64157ED22}"/>
                </a:ext>
              </a:extLst>
            </p:cNvPr>
            <p:cNvSpPr txBox="1"/>
            <p:nvPr/>
          </p:nvSpPr>
          <p:spPr>
            <a:xfrm>
              <a:off x="1600200" y="688031"/>
              <a:ext cx="457200" cy="461665"/>
            </a:xfrm>
            <a:prstGeom prst="rect">
              <a:avLst/>
            </a:prstGeom>
            <a:noFill/>
          </p:spPr>
          <p:txBody>
            <a:bodyPr wrap="square" rtlCol="0">
              <a:spAutoFit/>
            </a:bodyPr>
            <a:lstStyle/>
            <a:p>
              <a:r>
                <a:rPr lang="en-US" sz="2400" b="1" dirty="0">
                  <a:latin typeface="+mj-lt"/>
                </a:rPr>
                <a:t>z</a:t>
              </a:r>
            </a:p>
          </p:txBody>
        </p:sp>
        <p:sp>
          <p:nvSpPr>
            <p:cNvPr id="13" name="TextBox 12">
              <a:extLst>
                <a:ext uri="{FF2B5EF4-FFF2-40B4-BE49-F238E27FC236}">
                  <a16:creationId xmlns:a16="http://schemas.microsoft.com/office/drawing/2014/main" id="{8CB0539B-C626-434D-890D-7FECD4FFC2AF}"/>
                </a:ext>
              </a:extLst>
            </p:cNvPr>
            <p:cNvSpPr txBox="1"/>
            <p:nvPr/>
          </p:nvSpPr>
          <p:spPr>
            <a:xfrm>
              <a:off x="895350" y="3045767"/>
              <a:ext cx="457200" cy="461665"/>
            </a:xfrm>
            <a:prstGeom prst="rect">
              <a:avLst/>
            </a:prstGeom>
            <a:noFill/>
          </p:spPr>
          <p:txBody>
            <a:bodyPr wrap="square" rtlCol="0">
              <a:spAutoFit/>
            </a:bodyPr>
            <a:lstStyle/>
            <a:p>
              <a:r>
                <a:rPr lang="en-US" sz="2400" b="1" dirty="0">
                  <a:latin typeface="+mj-lt"/>
                </a:rPr>
                <a:t>x</a:t>
              </a:r>
            </a:p>
          </p:txBody>
        </p:sp>
        <p:sp>
          <p:nvSpPr>
            <p:cNvPr id="14" name="TextBox 13">
              <a:extLst>
                <a:ext uri="{FF2B5EF4-FFF2-40B4-BE49-F238E27FC236}">
                  <a16:creationId xmlns:a16="http://schemas.microsoft.com/office/drawing/2014/main" id="{672D0F9A-B207-4794-8D55-B9E034306256}"/>
                </a:ext>
              </a:extLst>
            </p:cNvPr>
            <p:cNvSpPr txBox="1"/>
            <p:nvPr/>
          </p:nvSpPr>
          <p:spPr>
            <a:xfrm>
              <a:off x="1752600" y="1976735"/>
              <a:ext cx="457200" cy="461665"/>
            </a:xfrm>
            <a:prstGeom prst="rect">
              <a:avLst/>
            </a:prstGeom>
            <a:noFill/>
          </p:spPr>
          <p:txBody>
            <a:bodyPr wrap="square" rtlCol="0">
              <a:spAutoFit/>
            </a:bodyPr>
            <a:lstStyle/>
            <a:p>
              <a:r>
                <a:rPr lang="en-US" sz="2400" b="1" dirty="0">
                  <a:solidFill>
                    <a:srgbClr val="FF0000"/>
                  </a:solidFill>
                  <a:latin typeface="Symbol" pitchFamily="18" charset="2"/>
                </a:rPr>
                <a:t>b</a:t>
              </a:r>
            </a:p>
          </p:txBody>
        </p:sp>
        <p:sp>
          <p:nvSpPr>
            <p:cNvPr id="15" name="TextBox 14">
              <a:extLst>
                <a:ext uri="{FF2B5EF4-FFF2-40B4-BE49-F238E27FC236}">
                  <a16:creationId xmlns:a16="http://schemas.microsoft.com/office/drawing/2014/main" id="{6CC9E5BC-499B-4EDE-A31C-B1CAF520B908}"/>
                </a:ext>
              </a:extLst>
            </p:cNvPr>
            <p:cNvSpPr txBox="1"/>
            <p:nvPr/>
          </p:nvSpPr>
          <p:spPr>
            <a:xfrm>
              <a:off x="914400" y="2433935"/>
              <a:ext cx="457200" cy="461665"/>
            </a:xfrm>
            <a:prstGeom prst="rect">
              <a:avLst/>
            </a:prstGeom>
            <a:noFill/>
          </p:spPr>
          <p:txBody>
            <a:bodyPr wrap="square" rtlCol="0">
              <a:spAutoFit/>
            </a:bodyPr>
            <a:lstStyle/>
            <a:p>
              <a:r>
                <a:rPr lang="en-US" sz="2400" b="1" dirty="0">
                  <a:solidFill>
                    <a:srgbClr val="0070C0"/>
                  </a:solidFill>
                  <a:latin typeface="Symbol" pitchFamily="18" charset="2"/>
                </a:rPr>
                <a:t>b</a:t>
              </a:r>
            </a:p>
          </p:txBody>
        </p:sp>
        <p:sp>
          <p:nvSpPr>
            <p:cNvPr id="16" name="TextBox 15">
              <a:extLst>
                <a:ext uri="{FF2B5EF4-FFF2-40B4-BE49-F238E27FC236}">
                  <a16:creationId xmlns:a16="http://schemas.microsoft.com/office/drawing/2014/main" id="{02068F7F-5F06-44A0-9089-91730329EE63}"/>
                </a:ext>
              </a:extLst>
            </p:cNvPr>
            <p:cNvSpPr txBox="1"/>
            <p:nvPr/>
          </p:nvSpPr>
          <p:spPr>
            <a:xfrm>
              <a:off x="1813560" y="1676400"/>
              <a:ext cx="457200" cy="461665"/>
            </a:xfrm>
            <a:prstGeom prst="rect">
              <a:avLst/>
            </a:prstGeom>
            <a:noFill/>
          </p:spPr>
          <p:txBody>
            <a:bodyPr wrap="square" rtlCol="0">
              <a:spAutoFit/>
            </a:bodyPr>
            <a:lstStyle/>
            <a:p>
              <a:r>
                <a:rPr lang="en-US" sz="2400" b="1" dirty="0">
                  <a:solidFill>
                    <a:srgbClr val="FF0000"/>
                  </a:solidFill>
                  <a:latin typeface="Symbol" pitchFamily="18" charset="2"/>
                </a:rPr>
                <a:t>.</a:t>
              </a:r>
            </a:p>
          </p:txBody>
        </p:sp>
        <p:cxnSp>
          <p:nvCxnSpPr>
            <p:cNvPr id="17" name="Straight Arrow Connector 16">
              <a:extLst>
                <a:ext uri="{FF2B5EF4-FFF2-40B4-BE49-F238E27FC236}">
                  <a16:creationId xmlns:a16="http://schemas.microsoft.com/office/drawing/2014/main" id="{77BE6415-5A12-4DB4-900A-C7BA7E09DA75}"/>
                </a:ext>
              </a:extLst>
            </p:cNvPr>
            <p:cNvCxnSpPr>
              <a:stCxn id="11" idx="1"/>
            </p:cNvCxnSpPr>
            <p:nvPr/>
          </p:nvCxnSpPr>
          <p:spPr>
            <a:xfrm flipH="1" flipV="1">
              <a:off x="1386840" y="1676400"/>
              <a:ext cx="171450" cy="74295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2D981495-2E2D-4AF7-A136-04400386641E}"/>
                </a:ext>
              </a:extLst>
            </p:cNvPr>
            <p:cNvSpPr txBox="1"/>
            <p:nvPr/>
          </p:nvSpPr>
          <p:spPr>
            <a:xfrm>
              <a:off x="1143000" y="1595735"/>
              <a:ext cx="457200" cy="461665"/>
            </a:xfrm>
            <a:prstGeom prst="rect">
              <a:avLst/>
            </a:prstGeom>
            <a:noFill/>
          </p:spPr>
          <p:txBody>
            <a:bodyPr wrap="square" rtlCol="0">
              <a:spAutoFit/>
            </a:bodyPr>
            <a:lstStyle/>
            <a:p>
              <a:r>
                <a:rPr lang="en-US" sz="2400" b="1" dirty="0">
                  <a:latin typeface="+mj-lt"/>
                </a:rPr>
                <a:t>r</a:t>
              </a:r>
            </a:p>
          </p:txBody>
        </p:sp>
        <p:sp>
          <p:nvSpPr>
            <p:cNvPr id="19" name="TextBox 18">
              <a:extLst>
                <a:ext uri="{FF2B5EF4-FFF2-40B4-BE49-F238E27FC236}">
                  <a16:creationId xmlns:a16="http://schemas.microsoft.com/office/drawing/2014/main" id="{9BEAD216-C8EE-4069-8EE0-3FC0CC959405}"/>
                </a:ext>
              </a:extLst>
            </p:cNvPr>
            <p:cNvSpPr txBox="1"/>
            <p:nvPr/>
          </p:nvSpPr>
          <p:spPr>
            <a:xfrm>
              <a:off x="1143000" y="2055167"/>
              <a:ext cx="457200" cy="461665"/>
            </a:xfrm>
            <a:prstGeom prst="rect">
              <a:avLst/>
            </a:prstGeom>
            <a:noFill/>
          </p:spPr>
          <p:txBody>
            <a:bodyPr wrap="square" rtlCol="0">
              <a:spAutoFit/>
            </a:bodyPr>
            <a:lstStyle/>
            <a:p>
              <a:r>
                <a:rPr lang="en-US" sz="2400" b="1" dirty="0">
                  <a:latin typeface="Symbol" pitchFamily="18" charset="2"/>
                </a:rPr>
                <a:t>q</a:t>
              </a:r>
            </a:p>
          </p:txBody>
        </p:sp>
      </p:grpSp>
      <p:sp>
        <p:nvSpPr>
          <p:cNvPr id="20" name="Arc 19">
            <a:extLst>
              <a:ext uri="{FF2B5EF4-FFF2-40B4-BE49-F238E27FC236}">
                <a16:creationId xmlns:a16="http://schemas.microsoft.com/office/drawing/2014/main" id="{7DDB495D-476A-4B44-9A6A-BCEA04A9549A}"/>
              </a:ext>
            </a:extLst>
          </p:cNvPr>
          <p:cNvSpPr/>
          <p:nvPr/>
        </p:nvSpPr>
        <p:spPr>
          <a:xfrm rot="14266887">
            <a:off x="1616197" y="1292773"/>
            <a:ext cx="2305963" cy="2508274"/>
          </a:xfrm>
          <a:prstGeom prst="arc">
            <a:avLst/>
          </a:prstGeom>
          <a:ln w="508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TextBox 20">
            <a:extLst>
              <a:ext uri="{FF2B5EF4-FFF2-40B4-BE49-F238E27FC236}">
                <a16:creationId xmlns:a16="http://schemas.microsoft.com/office/drawing/2014/main" id="{6D12D04C-789C-4B66-B919-635ECD05322B}"/>
              </a:ext>
            </a:extLst>
          </p:cNvPr>
          <p:cNvSpPr txBox="1"/>
          <p:nvPr/>
        </p:nvSpPr>
        <p:spPr>
          <a:xfrm>
            <a:off x="518160" y="147935"/>
            <a:ext cx="7620000" cy="461665"/>
          </a:xfrm>
          <a:prstGeom prst="rect">
            <a:avLst/>
          </a:prstGeom>
          <a:noFill/>
        </p:spPr>
        <p:txBody>
          <a:bodyPr wrap="square" rtlCol="0">
            <a:spAutoFit/>
          </a:bodyPr>
          <a:lstStyle/>
          <a:p>
            <a:r>
              <a:rPr lang="en-US" sz="2400" dirty="0">
                <a:latin typeface="+mj-lt"/>
              </a:rPr>
              <a:t>Power distribution for circular acceleration</a:t>
            </a:r>
          </a:p>
        </p:txBody>
      </p:sp>
      <p:cxnSp>
        <p:nvCxnSpPr>
          <p:cNvPr id="22" name="Straight Connector 21">
            <a:extLst>
              <a:ext uri="{FF2B5EF4-FFF2-40B4-BE49-F238E27FC236}">
                <a16:creationId xmlns:a16="http://schemas.microsoft.com/office/drawing/2014/main" id="{9CA1B5CA-71E9-4E15-AB29-5A81E6A62963}"/>
              </a:ext>
            </a:extLst>
          </p:cNvPr>
          <p:cNvCxnSpPr/>
          <p:nvPr/>
        </p:nvCxnSpPr>
        <p:spPr>
          <a:xfrm>
            <a:off x="1386840" y="1750367"/>
            <a:ext cx="57150" cy="918865"/>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7D5491E3-FAA5-4599-9C0E-3ECD8DD0D93E}"/>
              </a:ext>
            </a:extLst>
          </p:cNvPr>
          <p:cNvSpPr txBox="1"/>
          <p:nvPr/>
        </p:nvSpPr>
        <p:spPr>
          <a:xfrm>
            <a:off x="1219200" y="2514600"/>
            <a:ext cx="457200" cy="461665"/>
          </a:xfrm>
          <a:prstGeom prst="rect">
            <a:avLst/>
          </a:prstGeom>
          <a:noFill/>
        </p:spPr>
        <p:txBody>
          <a:bodyPr wrap="square" rtlCol="0">
            <a:spAutoFit/>
          </a:bodyPr>
          <a:lstStyle/>
          <a:p>
            <a:r>
              <a:rPr lang="en-US" sz="2400" b="1" dirty="0">
                <a:latin typeface="Symbol" pitchFamily="18" charset="2"/>
              </a:rPr>
              <a:t>f</a:t>
            </a:r>
          </a:p>
        </p:txBody>
      </p:sp>
      <p:graphicFrame>
        <p:nvGraphicFramePr>
          <p:cNvPr id="24" name="Object 23">
            <a:extLst>
              <a:ext uri="{FF2B5EF4-FFF2-40B4-BE49-F238E27FC236}">
                <a16:creationId xmlns:a16="http://schemas.microsoft.com/office/drawing/2014/main" id="{76FECA89-F842-4C88-8AC8-2B0C1E9EF817}"/>
              </a:ext>
            </a:extLst>
          </p:cNvPr>
          <p:cNvGraphicFramePr>
            <a:graphicFrameLocks noChangeAspect="1"/>
          </p:cNvGraphicFramePr>
          <p:nvPr>
            <p:extLst>
              <p:ext uri="{D42A27DB-BD31-4B8C-83A1-F6EECF244321}">
                <p14:modId xmlns:p14="http://schemas.microsoft.com/office/powerpoint/2010/main" val="2362240095"/>
              </p:ext>
            </p:extLst>
          </p:nvPr>
        </p:nvGraphicFramePr>
        <p:xfrm>
          <a:off x="1524000" y="3379788"/>
          <a:ext cx="7345362" cy="2868612"/>
        </p:xfrm>
        <a:graphic>
          <a:graphicData uri="http://schemas.openxmlformats.org/presentationml/2006/ole">
            <mc:AlternateContent xmlns:mc="http://schemas.openxmlformats.org/markup-compatibility/2006">
              <mc:Choice xmlns:v="urn:schemas-microsoft-com:vml" Requires="v">
                <p:oleObj spid="_x0000_s30749" name="Equation" r:id="rId4" imgW="3251160" imgH="1269720" progId="Equation.DSMT4">
                  <p:embed/>
                </p:oleObj>
              </mc:Choice>
              <mc:Fallback>
                <p:oleObj name="Equation" r:id="rId4" imgW="3251160" imgH="1269720" progId="Equation.DSMT4">
                  <p:embed/>
                  <p:pic>
                    <p:nvPicPr>
                      <p:cNvPr id="31" name="Object 30"/>
                      <p:cNvPicPr>
                        <a:picLocks noChangeAspect="1" noChangeArrowheads="1"/>
                      </p:cNvPicPr>
                      <p:nvPr/>
                    </p:nvPicPr>
                    <p:blipFill>
                      <a:blip r:embed="rId5"/>
                      <a:srcRect/>
                      <a:stretch>
                        <a:fillRect/>
                      </a:stretch>
                    </p:blipFill>
                    <p:spPr bwMode="auto">
                      <a:xfrm>
                        <a:off x="1524000" y="3379788"/>
                        <a:ext cx="7345362" cy="286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42735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312427-5FB5-436F-AF2F-F00BE1A4A209}"/>
              </a:ext>
            </a:extLst>
          </p:cNvPr>
          <p:cNvSpPr>
            <a:spLocks noGrp="1"/>
          </p:cNvSpPr>
          <p:nvPr>
            <p:ph type="dt" sz="half" idx="10"/>
          </p:nvPr>
        </p:nvSpPr>
        <p:spPr/>
        <p:txBody>
          <a:bodyPr/>
          <a:lstStyle/>
          <a:p>
            <a:r>
              <a:rPr lang="en-US"/>
              <a:t>04/08/2022</a:t>
            </a:r>
            <a:endParaRPr lang="en-US" dirty="0"/>
          </a:p>
        </p:txBody>
      </p:sp>
      <p:sp>
        <p:nvSpPr>
          <p:cNvPr id="3" name="Footer Placeholder 2">
            <a:extLst>
              <a:ext uri="{FF2B5EF4-FFF2-40B4-BE49-F238E27FC236}">
                <a16:creationId xmlns:a16="http://schemas.microsoft.com/office/drawing/2014/main" id="{2426A7BF-8965-4F2F-8BE5-AF41BB91BB54}"/>
              </a:ext>
            </a:extLst>
          </p:cNvPr>
          <p:cNvSpPr>
            <a:spLocks noGrp="1"/>
          </p:cNvSpPr>
          <p:nvPr>
            <p:ph type="ftr" sz="quarter" idx="11"/>
          </p:nvPr>
        </p:nvSpPr>
        <p:spPr/>
        <p:txBody>
          <a:bodyPr/>
          <a:lstStyle/>
          <a:p>
            <a:r>
              <a:rPr lang="en-US"/>
              <a:t>PHY 712  Spring 2022 -- Lecture 27</a:t>
            </a:r>
            <a:endParaRPr lang="en-US" dirty="0"/>
          </a:p>
        </p:txBody>
      </p:sp>
      <p:sp>
        <p:nvSpPr>
          <p:cNvPr id="4" name="Slide Number Placeholder 3">
            <a:extLst>
              <a:ext uri="{FF2B5EF4-FFF2-40B4-BE49-F238E27FC236}">
                <a16:creationId xmlns:a16="http://schemas.microsoft.com/office/drawing/2014/main" id="{B2B00F1F-3AE2-4812-943F-5BFCB65C48EC}"/>
              </a:ext>
            </a:extLst>
          </p:cNvPr>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a:extLst>
              <a:ext uri="{FF2B5EF4-FFF2-40B4-BE49-F238E27FC236}">
                <a16:creationId xmlns:a16="http://schemas.microsoft.com/office/drawing/2014/main" id="{B73AED04-E22A-4CAA-9D31-18870844AA70}"/>
              </a:ext>
            </a:extLst>
          </p:cNvPr>
          <p:cNvSpPr txBox="1"/>
          <p:nvPr/>
        </p:nvSpPr>
        <p:spPr>
          <a:xfrm>
            <a:off x="457200" y="228600"/>
            <a:ext cx="7543800" cy="3046988"/>
          </a:xfrm>
          <a:prstGeom prst="rect">
            <a:avLst/>
          </a:prstGeom>
          <a:noFill/>
        </p:spPr>
        <p:txBody>
          <a:bodyPr wrap="square" rtlCol="0">
            <a:spAutoFit/>
          </a:bodyPr>
          <a:lstStyle/>
          <a:p>
            <a:r>
              <a:rPr lang="en-US" sz="2400" dirty="0">
                <a:latin typeface="+mj-lt"/>
              </a:rPr>
              <a:t>Angular integrals for the two cases –</a:t>
            </a:r>
          </a:p>
          <a:p>
            <a:endParaRPr lang="en-US" sz="2400" dirty="0">
              <a:latin typeface="+mj-lt"/>
            </a:endParaRPr>
          </a:p>
          <a:p>
            <a:r>
              <a:rPr lang="en-US" sz="2400" dirty="0">
                <a:latin typeface="+mj-lt"/>
              </a:rPr>
              <a:t>Linear acceleration</a:t>
            </a:r>
          </a:p>
          <a:p>
            <a:endParaRPr lang="en-US" sz="2400" dirty="0">
              <a:latin typeface="+mj-lt"/>
            </a:endParaRPr>
          </a:p>
          <a:p>
            <a:endParaRPr lang="en-US" sz="2400" dirty="0">
              <a:latin typeface="+mj-lt"/>
            </a:endParaRPr>
          </a:p>
          <a:p>
            <a:endParaRPr lang="en-US" sz="2400" dirty="0">
              <a:latin typeface="+mj-lt"/>
            </a:endParaRPr>
          </a:p>
          <a:p>
            <a:endParaRPr lang="en-US" sz="2400" dirty="0">
              <a:latin typeface="+mj-lt"/>
            </a:endParaRPr>
          </a:p>
          <a:p>
            <a:r>
              <a:rPr lang="en-US" sz="2400" dirty="0">
                <a:latin typeface="+mj-lt"/>
              </a:rPr>
              <a:t>Circular acceleration</a:t>
            </a:r>
          </a:p>
        </p:txBody>
      </p:sp>
      <p:graphicFrame>
        <p:nvGraphicFramePr>
          <p:cNvPr id="6" name="Object 5">
            <a:extLst>
              <a:ext uri="{FF2B5EF4-FFF2-40B4-BE49-F238E27FC236}">
                <a16:creationId xmlns:a16="http://schemas.microsoft.com/office/drawing/2014/main" id="{31B4282B-4FAE-492B-9861-9E3FE8223A0E}"/>
              </a:ext>
            </a:extLst>
          </p:cNvPr>
          <p:cNvGraphicFramePr>
            <a:graphicFrameLocks noChangeAspect="1"/>
          </p:cNvGraphicFramePr>
          <p:nvPr>
            <p:extLst>
              <p:ext uri="{D42A27DB-BD31-4B8C-83A1-F6EECF244321}">
                <p14:modId xmlns:p14="http://schemas.microsoft.com/office/powerpoint/2010/main" val="1006136856"/>
              </p:ext>
            </p:extLst>
          </p:nvPr>
        </p:nvGraphicFramePr>
        <p:xfrm>
          <a:off x="762000" y="1524000"/>
          <a:ext cx="8167687" cy="996626"/>
        </p:xfrm>
        <a:graphic>
          <a:graphicData uri="http://schemas.openxmlformats.org/presentationml/2006/ole">
            <mc:AlternateContent xmlns:mc="http://schemas.openxmlformats.org/markup-compatibility/2006">
              <mc:Choice xmlns:v="urn:schemas-microsoft-com:vml" Requires="v">
                <p:oleObj spid="_x0000_s31799" name="Equation" r:id="rId4" imgW="3949560" imgH="482400" progId="Equation.DSMT4">
                  <p:embed/>
                </p:oleObj>
              </mc:Choice>
              <mc:Fallback>
                <p:oleObj name="Equation" r:id="rId4" imgW="3949560" imgH="482400" progId="Equation.DSMT4">
                  <p:embed/>
                  <p:pic>
                    <p:nvPicPr>
                      <p:cNvPr id="6" name="Object 5"/>
                      <p:cNvPicPr>
                        <a:picLocks noChangeAspect="1" noChangeArrowheads="1"/>
                      </p:cNvPicPr>
                      <p:nvPr/>
                    </p:nvPicPr>
                    <p:blipFill>
                      <a:blip r:embed="rId5"/>
                      <a:srcRect/>
                      <a:stretch>
                        <a:fillRect/>
                      </a:stretch>
                    </p:blipFill>
                    <p:spPr bwMode="auto">
                      <a:xfrm>
                        <a:off x="762000" y="1524000"/>
                        <a:ext cx="8167687" cy="996626"/>
                      </a:xfrm>
                      <a:prstGeom prst="rect">
                        <a:avLst/>
                      </a:prstGeom>
                      <a:noFill/>
                      <a:ln>
                        <a:noFill/>
                      </a:ln>
                    </p:spPr>
                  </p:pic>
                </p:oleObj>
              </mc:Fallback>
            </mc:AlternateContent>
          </a:graphicData>
        </a:graphic>
      </p:graphicFrame>
      <p:graphicFrame>
        <p:nvGraphicFramePr>
          <p:cNvPr id="7" name="Object 6">
            <a:extLst>
              <a:ext uri="{FF2B5EF4-FFF2-40B4-BE49-F238E27FC236}">
                <a16:creationId xmlns:a16="http://schemas.microsoft.com/office/drawing/2014/main" id="{2B5063AA-2852-4951-A95E-AE4AEECBE2D3}"/>
              </a:ext>
            </a:extLst>
          </p:cNvPr>
          <p:cNvGraphicFramePr>
            <a:graphicFrameLocks noChangeAspect="1"/>
          </p:cNvGraphicFramePr>
          <p:nvPr>
            <p:extLst>
              <p:ext uri="{D42A27DB-BD31-4B8C-83A1-F6EECF244321}">
                <p14:modId xmlns:p14="http://schemas.microsoft.com/office/powerpoint/2010/main" val="2066808299"/>
              </p:ext>
            </p:extLst>
          </p:nvPr>
        </p:nvGraphicFramePr>
        <p:xfrm>
          <a:off x="215900" y="3582413"/>
          <a:ext cx="8928100" cy="1798637"/>
        </p:xfrm>
        <a:graphic>
          <a:graphicData uri="http://schemas.openxmlformats.org/presentationml/2006/ole">
            <mc:AlternateContent xmlns:mc="http://schemas.openxmlformats.org/markup-compatibility/2006">
              <mc:Choice xmlns:v="urn:schemas-microsoft-com:vml" Requires="v">
                <p:oleObj spid="_x0000_s31800" name="Equation" r:id="rId6" imgW="4787640" imgH="965160" progId="Equation.DSMT4">
                  <p:embed/>
                </p:oleObj>
              </mc:Choice>
              <mc:Fallback>
                <p:oleObj name="Equation" r:id="rId6" imgW="4787640" imgH="965160" progId="Equation.DSMT4">
                  <p:embed/>
                  <p:pic>
                    <p:nvPicPr>
                      <p:cNvPr id="31" name="Object 30"/>
                      <p:cNvPicPr>
                        <a:picLocks noChangeAspect="1" noChangeArrowheads="1"/>
                      </p:cNvPicPr>
                      <p:nvPr/>
                    </p:nvPicPr>
                    <p:blipFill>
                      <a:blip r:embed="rId7"/>
                      <a:srcRect/>
                      <a:stretch>
                        <a:fillRect/>
                      </a:stretch>
                    </p:blipFill>
                    <p:spPr bwMode="auto">
                      <a:xfrm>
                        <a:off x="215900" y="3582413"/>
                        <a:ext cx="8928100" cy="179863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18784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6" name="TextBox 5"/>
          <p:cNvSpPr txBox="1"/>
          <p:nvPr/>
        </p:nvSpPr>
        <p:spPr>
          <a:xfrm>
            <a:off x="3659505" y="2207567"/>
            <a:ext cx="457200" cy="461665"/>
          </a:xfrm>
          <a:prstGeom prst="rect">
            <a:avLst/>
          </a:prstGeom>
          <a:noFill/>
        </p:spPr>
        <p:txBody>
          <a:bodyPr wrap="square" rtlCol="0">
            <a:spAutoFit/>
          </a:bodyPr>
          <a:lstStyle/>
          <a:p>
            <a:r>
              <a:rPr lang="en-US" sz="2400" b="1" dirty="0">
                <a:latin typeface="+mj-lt"/>
              </a:rPr>
              <a:t>y</a:t>
            </a:r>
          </a:p>
        </p:txBody>
      </p:sp>
      <p:grpSp>
        <p:nvGrpSpPr>
          <p:cNvPr id="7" name="Group 6"/>
          <p:cNvGrpSpPr/>
          <p:nvPr/>
        </p:nvGrpSpPr>
        <p:grpSpPr>
          <a:xfrm>
            <a:off x="685800" y="688031"/>
            <a:ext cx="2971800" cy="2819401"/>
            <a:chOff x="685800" y="688031"/>
            <a:chExt cx="2971800" cy="2819401"/>
          </a:xfrm>
        </p:grpSpPr>
        <p:cxnSp>
          <p:nvCxnSpPr>
            <p:cNvPr id="9" name="Straight Arrow Connector 8"/>
            <p:cNvCxnSpPr/>
            <p:nvPr/>
          </p:nvCxnSpPr>
          <p:spPr>
            <a:xfrm>
              <a:off x="1562100" y="2438400"/>
              <a:ext cx="20955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562100" y="766465"/>
              <a:ext cx="0" cy="16719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685800" y="2438400"/>
              <a:ext cx="8763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Right Arrow 11"/>
            <p:cNvSpPr/>
            <p:nvPr/>
          </p:nvSpPr>
          <p:spPr>
            <a:xfrm rot="18605538" flipH="1">
              <a:off x="1054422" y="2529840"/>
              <a:ext cx="575310" cy="190500"/>
            </a:xfrm>
            <a:prstGeom prst="rightArrow">
              <a:avLst/>
            </a:prstGeom>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1558290" y="2286000"/>
              <a:ext cx="361950" cy="2667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600200" y="688031"/>
              <a:ext cx="457200" cy="461665"/>
            </a:xfrm>
            <a:prstGeom prst="rect">
              <a:avLst/>
            </a:prstGeom>
            <a:noFill/>
          </p:spPr>
          <p:txBody>
            <a:bodyPr wrap="square" rtlCol="0">
              <a:spAutoFit/>
            </a:bodyPr>
            <a:lstStyle/>
            <a:p>
              <a:r>
                <a:rPr lang="en-US" sz="2400" b="1" dirty="0">
                  <a:latin typeface="+mj-lt"/>
                </a:rPr>
                <a:t>z</a:t>
              </a:r>
            </a:p>
          </p:txBody>
        </p:sp>
        <p:sp>
          <p:nvSpPr>
            <p:cNvPr id="15" name="TextBox 14"/>
            <p:cNvSpPr txBox="1"/>
            <p:nvPr/>
          </p:nvSpPr>
          <p:spPr>
            <a:xfrm>
              <a:off x="895350" y="3045767"/>
              <a:ext cx="457200" cy="461665"/>
            </a:xfrm>
            <a:prstGeom prst="rect">
              <a:avLst/>
            </a:prstGeom>
            <a:noFill/>
          </p:spPr>
          <p:txBody>
            <a:bodyPr wrap="square" rtlCol="0">
              <a:spAutoFit/>
            </a:bodyPr>
            <a:lstStyle/>
            <a:p>
              <a:r>
                <a:rPr lang="en-US" sz="2400" b="1" dirty="0">
                  <a:latin typeface="+mj-lt"/>
                </a:rPr>
                <a:t>x</a:t>
              </a:r>
            </a:p>
          </p:txBody>
        </p:sp>
        <p:sp>
          <p:nvSpPr>
            <p:cNvPr id="16" name="TextBox 15"/>
            <p:cNvSpPr txBox="1"/>
            <p:nvPr/>
          </p:nvSpPr>
          <p:spPr>
            <a:xfrm>
              <a:off x="1752600" y="1976735"/>
              <a:ext cx="457200" cy="461665"/>
            </a:xfrm>
            <a:prstGeom prst="rect">
              <a:avLst/>
            </a:prstGeom>
            <a:noFill/>
          </p:spPr>
          <p:txBody>
            <a:bodyPr wrap="square" rtlCol="0">
              <a:spAutoFit/>
            </a:bodyPr>
            <a:lstStyle/>
            <a:p>
              <a:r>
                <a:rPr lang="en-US" sz="2400" b="1" dirty="0">
                  <a:solidFill>
                    <a:srgbClr val="FF0000"/>
                  </a:solidFill>
                  <a:latin typeface="Symbol" pitchFamily="18" charset="2"/>
                </a:rPr>
                <a:t>b</a:t>
              </a:r>
            </a:p>
          </p:txBody>
        </p:sp>
        <p:sp>
          <p:nvSpPr>
            <p:cNvPr id="17" name="TextBox 16"/>
            <p:cNvSpPr txBox="1"/>
            <p:nvPr/>
          </p:nvSpPr>
          <p:spPr>
            <a:xfrm>
              <a:off x="914400" y="2433935"/>
              <a:ext cx="457200" cy="461665"/>
            </a:xfrm>
            <a:prstGeom prst="rect">
              <a:avLst/>
            </a:prstGeom>
            <a:noFill/>
          </p:spPr>
          <p:txBody>
            <a:bodyPr wrap="square" rtlCol="0">
              <a:spAutoFit/>
            </a:bodyPr>
            <a:lstStyle/>
            <a:p>
              <a:r>
                <a:rPr lang="en-US" sz="2400" b="1" dirty="0">
                  <a:solidFill>
                    <a:srgbClr val="0070C0"/>
                  </a:solidFill>
                  <a:latin typeface="Symbol" pitchFamily="18" charset="2"/>
                </a:rPr>
                <a:t>b</a:t>
              </a:r>
            </a:p>
          </p:txBody>
        </p:sp>
        <p:sp>
          <p:nvSpPr>
            <p:cNvPr id="18" name="TextBox 17"/>
            <p:cNvSpPr txBox="1"/>
            <p:nvPr/>
          </p:nvSpPr>
          <p:spPr>
            <a:xfrm>
              <a:off x="1813560" y="1676400"/>
              <a:ext cx="457200" cy="461665"/>
            </a:xfrm>
            <a:prstGeom prst="rect">
              <a:avLst/>
            </a:prstGeom>
            <a:noFill/>
          </p:spPr>
          <p:txBody>
            <a:bodyPr wrap="square" rtlCol="0">
              <a:spAutoFit/>
            </a:bodyPr>
            <a:lstStyle/>
            <a:p>
              <a:r>
                <a:rPr lang="en-US" sz="2400" b="1" dirty="0">
                  <a:solidFill>
                    <a:srgbClr val="FF0000"/>
                  </a:solidFill>
                  <a:latin typeface="Symbol" pitchFamily="18" charset="2"/>
                </a:rPr>
                <a:t>.</a:t>
              </a:r>
            </a:p>
          </p:txBody>
        </p:sp>
        <p:cxnSp>
          <p:nvCxnSpPr>
            <p:cNvPr id="19" name="Straight Arrow Connector 18"/>
            <p:cNvCxnSpPr>
              <a:stCxn id="13" idx="1"/>
            </p:cNvCxnSpPr>
            <p:nvPr/>
          </p:nvCxnSpPr>
          <p:spPr>
            <a:xfrm flipH="1" flipV="1">
              <a:off x="1386840" y="1676400"/>
              <a:ext cx="171450" cy="74295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143000" y="1595735"/>
              <a:ext cx="457200" cy="461665"/>
            </a:xfrm>
            <a:prstGeom prst="rect">
              <a:avLst/>
            </a:prstGeom>
            <a:noFill/>
          </p:spPr>
          <p:txBody>
            <a:bodyPr wrap="square" rtlCol="0">
              <a:spAutoFit/>
            </a:bodyPr>
            <a:lstStyle/>
            <a:p>
              <a:r>
                <a:rPr lang="en-US" sz="2400" b="1" dirty="0">
                  <a:latin typeface="+mj-lt"/>
                </a:rPr>
                <a:t>r</a:t>
              </a:r>
            </a:p>
          </p:txBody>
        </p:sp>
        <p:sp>
          <p:nvSpPr>
            <p:cNvPr id="21" name="TextBox 20"/>
            <p:cNvSpPr txBox="1"/>
            <p:nvPr/>
          </p:nvSpPr>
          <p:spPr>
            <a:xfrm>
              <a:off x="1143000" y="2055167"/>
              <a:ext cx="457200" cy="461665"/>
            </a:xfrm>
            <a:prstGeom prst="rect">
              <a:avLst/>
            </a:prstGeom>
            <a:noFill/>
          </p:spPr>
          <p:txBody>
            <a:bodyPr wrap="square" rtlCol="0">
              <a:spAutoFit/>
            </a:bodyPr>
            <a:lstStyle/>
            <a:p>
              <a:r>
                <a:rPr lang="en-US" sz="2400" b="1" dirty="0">
                  <a:latin typeface="Symbol" pitchFamily="18" charset="2"/>
                </a:rPr>
                <a:t>q</a:t>
              </a:r>
            </a:p>
          </p:txBody>
        </p:sp>
      </p:grpSp>
      <p:sp>
        <p:nvSpPr>
          <p:cNvPr id="8" name="Arc 7"/>
          <p:cNvSpPr/>
          <p:nvPr/>
        </p:nvSpPr>
        <p:spPr>
          <a:xfrm rot="14266887">
            <a:off x="1616197" y="1292773"/>
            <a:ext cx="2305963" cy="2508274"/>
          </a:xfrm>
          <a:prstGeom prst="arc">
            <a:avLst/>
          </a:prstGeom>
          <a:ln w="508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TextBox 21"/>
          <p:cNvSpPr txBox="1"/>
          <p:nvPr/>
        </p:nvSpPr>
        <p:spPr>
          <a:xfrm>
            <a:off x="518160" y="147935"/>
            <a:ext cx="7620000" cy="461665"/>
          </a:xfrm>
          <a:prstGeom prst="rect">
            <a:avLst/>
          </a:prstGeom>
          <a:noFill/>
        </p:spPr>
        <p:txBody>
          <a:bodyPr wrap="square" rtlCol="0">
            <a:spAutoFit/>
          </a:bodyPr>
          <a:lstStyle/>
          <a:p>
            <a:r>
              <a:rPr lang="en-US" sz="2400" dirty="0">
                <a:latin typeface="+mj-lt"/>
              </a:rPr>
              <a:t>Power distribution for circular acceleration</a:t>
            </a:r>
          </a:p>
        </p:txBody>
      </p:sp>
      <p:cxnSp>
        <p:nvCxnSpPr>
          <p:cNvPr id="28" name="Straight Connector 27"/>
          <p:cNvCxnSpPr/>
          <p:nvPr/>
        </p:nvCxnSpPr>
        <p:spPr>
          <a:xfrm>
            <a:off x="1386840" y="1750367"/>
            <a:ext cx="57150" cy="918865"/>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219200" y="2514600"/>
            <a:ext cx="457200" cy="461665"/>
          </a:xfrm>
          <a:prstGeom prst="rect">
            <a:avLst/>
          </a:prstGeom>
          <a:noFill/>
        </p:spPr>
        <p:txBody>
          <a:bodyPr wrap="square" rtlCol="0">
            <a:spAutoFit/>
          </a:bodyPr>
          <a:lstStyle/>
          <a:p>
            <a:r>
              <a:rPr lang="en-US" sz="2400" b="1" dirty="0">
                <a:latin typeface="Symbol" pitchFamily="18" charset="2"/>
              </a:rPr>
              <a:t>f</a:t>
            </a:r>
          </a:p>
        </p:txBody>
      </p:sp>
      <p:graphicFrame>
        <p:nvGraphicFramePr>
          <p:cNvPr id="31" name="Object 30"/>
          <p:cNvGraphicFramePr>
            <a:graphicFrameLocks noChangeAspect="1"/>
          </p:cNvGraphicFramePr>
          <p:nvPr>
            <p:extLst>
              <p:ext uri="{D42A27DB-BD31-4B8C-83A1-F6EECF244321}">
                <p14:modId xmlns:p14="http://schemas.microsoft.com/office/powerpoint/2010/main" val="2198213435"/>
              </p:ext>
            </p:extLst>
          </p:nvPr>
        </p:nvGraphicFramePr>
        <p:xfrm>
          <a:off x="1524000" y="3379788"/>
          <a:ext cx="7345362" cy="2868612"/>
        </p:xfrm>
        <a:graphic>
          <a:graphicData uri="http://schemas.openxmlformats.org/presentationml/2006/ole">
            <mc:AlternateContent xmlns:mc="http://schemas.openxmlformats.org/markup-compatibility/2006">
              <mc:Choice xmlns:v="urn:schemas-microsoft-com:vml" Requires="v">
                <p:oleObj spid="_x0000_s14421" name="Equation" r:id="rId4" imgW="3251160" imgH="1269720" progId="Equation.DSMT4">
                  <p:embed/>
                </p:oleObj>
              </mc:Choice>
              <mc:Fallback>
                <p:oleObj name="Equation" r:id="rId4" imgW="3251160" imgH="1269720" progId="Equation.DSMT4">
                  <p:embed/>
                  <p:pic>
                    <p:nvPicPr>
                      <p:cNvPr id="0" name="Object 22"/>
                      <p:cNvPicPr>
                        <a:picLocks noChangeAspect="1" noChangeArrowheads="1"/>
                      </p:cNvPicPr>
                      <p:nvPr/>
                    </p:nvPicPr>
                    <p:blipFill>
                      <a:blip r:embed="rId5"/>
                      <a:srcRect/>
                      <a:stretch>
                        <a:fillRect/>
                      </a:stretch>
                    </p:blipFill>
                    <p:spPr bwMode="auto">
                      <a:xfrm>
                        <a:off x="1524000" y="3379788"/>
                        <a:ext cx="7345362" cy="286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208312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p:cNvSpPr txBox="1"/>
          <p:nvPr/>
        </p:nvSpPr>
        <p:spPr>
          <a:xfrm>
            <a:off x="381000" y="304800"/>
            <a:ext cx="8382000" cy="1200329"/>
          </a:xfrm>
          <a:prstGeom prst="rect">
            <a:avLst/>
          </a:prstGeom>
          <a:noFill/>
        </p:spPr>
        <p:txBody>
          <a:bodyPr wrap="square" rtlCol="0">
            <a:spAutoFit/>
          </a:bodyPr>
          <a:lstStyle/>
          <a:p>
            <a:r>
              <a:rPr lang="en-US" sz="2400" dirty="0">
                <a:latin typeface="+mj-lt"/>
              </a:rPr>
              <a:t>Spectral composition of electromagnetic radiation</a:t>
            </a:r>
          </a:p>
          <a:p>
            <a:r>
              <a:rPr lang="en-US" sz="2400" dirty="0">
                <a:latin typeface="+mj-lt"/>
              </a:rPr>
              <a:t>     Previously we determined the power distribution from</a:t>
            </a:r>
          </a:p>
          <a:p>
            <a:r>
              <a:rPr lang="en-US" sz="2400" dirty="0">
                <a:latin typeface="+mj-lt"/>
              </a:rPr>
              <a:t>     a charged particle:</a:t>
            </a:r>
          </a:p>
        </p:txBody>
      </p:sp>
      <p:graphicFrame>
        <p:nvGraphicFramePr>
          <p:cNvPr id="6" name="Object 5"/>
          <p:cNvGraphicFramePr>
            <a:graphicFrameLocks noChangeAspect="1"/>
          </p:cNvGraphicFramePr>
          <p:nvPr>
            <p:extLst>
              <p:ext uri="{D42A27DB-BD31-4B8C-83A1-F6EECF244321}">
                <p14:modId xmlns:p14="http://schemas.microsoft.com/office/powerpoint/2010/main" val="3169198912"/>
              </p:ext>
            </p:extLst>
          </p:nvPr>
        </p:nvGraphicFramePr>
        <p:xfrm>
          <a:off x="846138" y="979488"/>
          <a:ext cx="7518400" cy="5789612"/>
        </p:xfrm>
        <a:graphic>
          <a:graphicData uri="http://schemas.openxmlformats.org/presentationml/2006/ole">
            <mc:AlternateContent xmlns:mc="http://schemas.openxmlformats.org/markup-compatibility/2006">
              <mc:Choice xmlns:v="urn:schemas-microsoft-com:vml" Requires="v">
                <p:oleObj spid="_x0000_s15437" name="Equation" r:id="rId4" imgW="3327120" imgH="2565360" progId="Equation.DSMT4">
                  <p:embed/>
                </p:oleObj>
              </mc:Choice>
              <mc:Fallback>
                <p:oleObj name="Equation" r:id="rId4" imgW="3327120" imgH="2565360" progId="Equation.DSMT4">
                  <p:embed/>
                  <p:pic>
                    <p:nvPicPr>
                      <p:cNvPr id="0" name=""/>
                      <p:cNvPicPr>
                        <a:picLocks noChangeAspect="1" noChangeArrowheads="1"/>
                      </p:cNvPicPr>
                      <p:nvPr/>
                    </p:nvPicPr>
                    <p:blipFill>
                      <a:blip r:embed="rId5"/>
                      <a:srcRect/>
                      <a:stretch>
                        <a:fillRect/>
                      </a:stretch>
                    </p:blipFill>
                    <p:spPr bwMode="auto">
                      <a:xfrm>
                        <a:off x="846138" y="979488"/>
                        <a:ext cx="7518400" cy="578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599991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228600" y="304800"/>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35223813"/>
              </p:ext>
            </p:extLst>
          </p:nvPr>
        </p:nvGraphicFramePr>
        <p:xfrm>
          <a:off x="525462" y="990600"/>
          <a:ext cx="8093075" cy="3152775"/>
        </p:xfrm>
        <a:graphic>
          <a:graphicData uri="http://schemas.openxmlformats.org/presentationml/2006/ole">
            <mc:AlternateContent xmlns:mc="http://schemas.openxmlformats.org/markup-compatibility/2006">
              <mc:Choice xmlns:v="urn:schemas-microsoft-com:vml" Requires="v">
                <p:oleObj spid="_x0000_s16461" name="数式" r:id="rId4" imgW="3581280" imgH="1396800" progId="Equation.3">
                  <p:embed/>
                </p:oleObj>
              </mc:Choice>
              <mc:Fallback>
                <p:oleObj name="数式" r:id="rId4" imgW="3581280" imgH="1396800" progId="Equation.3">
                  <p:embed/>
                  <p:pic>
                    <p:nvPicPr>
                      <p:cNvPr id="0" name=""/>
                      <p:cNvPicPr>
                        <a:picLocks noChangeAspect="1" noChangeArrowheads="1"/>
                      </p:cNvPicPr>
                      <p:nvPr/>
                    </p:nvPicPr>
                    <p:blipFill>
                      <a:blip r:embed="rId5"/>
                      <a:srcRect/>
                      <a:stretch>
                        <a:fillRect/>
                      </a:stretch>
                    </p:blipFill>
                    <p:spPr bwMode="auto">
                      <a:xfrm>
                        <a:off x="525462" y="990600"/>
                        <a:ext cx="8093075" cy="315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350520" y="4186535"/>
            <a:ext cx="8305800" cy="1569660"/>
          </a:xfrm>
          <a:prstGeom prst="rect">
            <a:avLst/>
          </a:prstGeom>
          <a:noFill/>
        </p:spPr>
        <p:txBody>
          <a:bodyPr wrap="square" rtlCol="0">
            <a:spAutoFit/>
          </a:bodyPr>
          <a:lstStyle/>
          <a:p>
            <a:r>
              <a:rPr lang="en-US" sz="2400" dirty="0" err="1"/>
              <a:t>Parseval’s</a:t>
            </a:r>
            <a:r>
              <a:rPr lang="en-US" sz="2400" dirty="0"/>
              <a:t> theorem</a:t>
            </a:r>
          </a:p>
          <a:p>
            <a:r>
              <a:rPr lang="en-US" sz="2400" dirty="0"/>
              <a:t>     </a:t>
            </a:r>
            <a:r>
              <a:rPr lang="en-US" sz="2400" b="1" dirty="0"/>
              <a:t>Marc-Antoine </a:t>
            </a:r>
            <a:r>
              <a:rPr lang="en-US" sz="2400" b="1" dirty="0" err="1"/>
              <a:t>Parseval</a:t>
            </a:r>
            <a:r>
              <a:rPr lang="en-US" sz="2400" b="1" dirty="0"/>
              <a:t> des </a:t>
            </a:r>
            <a:r>
              <a:rPr lang="en-US" sz="2400" b="1" dirty="0" err="1"/>
              <a:t>Chênes</a:t>
            </a:r>
            <a:r>
              <a:rPr lang="en-US" sz="2400" b="1" dirty="0"/>
              <a:t> 1755-1836</a:t>
            </a:r>
          </a:p>
          <a:p>
            <a:r>
              <a:rPr lang="en-US" sz="2400" b="1" dirty="0"/>
              <a:t>         </a:t>
            </a:r>
            <a:r>
              <a:rPr lang="en-US" b="1" dirty="0">
                <a:hlinkClick r:id="rId6"/>
              </a:rPr>
              <a:t>http://www-history.mcs.st-andrews.ac.uk/Biographies/Parseval.html</a:t>
            </a:r>
            <a:endParaRPr lang="en-US" b="1" dirty="0"/>
          </a:p>
          <a:p>
            <a:endParaRPr lang="en-US" sz="2400" dirty="0">
              <a:latin typeface="+mj-lt"/>
            </a:endParaRPr>
          </a:p>
        </p:txBody>
      </p:sp>
    </p:spTree>
    <p:extLst>
      <p:ext uri="{BB962C8B-B14F-4D97-AF65-F5344CB8AC3E}">
        <p14:creationId xmlns:p14="http://schemas.microsoft.com/office/powerpoint/2010/main" val="23497523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33400" y="4724400"/>
            <a:ext cx="2514600" cy="1143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p:cNvSpPr txBox="1"/>
          <p:nvPr/>
        </p:nvSpPr>
        <p:spPr>
          <a:xfrm>
            <a:off x="228600" y="304800"/>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755599447"/>
              </p:ext>
            </p:extLst>
          </p:nvPr>
        </p:nvGraphicFramePr>
        <p:xfrm>
          <a:off x="491490" y="1600200"/>
          <a:ext cx="8439150" cy="4187825"/>
        </p:xfrm>
        <a:graphic>
          <a:graphicData uri="http://schemas.openxmlformats.org/presentationml/2006/ole">
            <mc:AlternateContent xmlns:mc="http://schemas.openxmlformats.org/markup-compatibility/2006">
              <mc:Choice xmlns:v="urn:schemas-microsoft-com:vml" Requires="v">
                <p:oleObj spid="_x0000_s17484" name="数式" r:id="rId4" imgW="3733560" imgH="1854000" progId="Equation.3">
                  <p:embed/>
                </p:oleObj>
              </mc:Choice>
              <mc:Fallback>
                <p:oleObj name="数式" r:id="rId4" imgW="3733560" imgH="1854000" progId="Equation.3">
                  <p:embed/>
                  <p:pic>
                    <p:nvPicPr>
                      <p:cNvPr id="0" name=""/>
                      <p:cNvPicPr>
                        <a:picLocks noChangeAspect="1" noChangeArrowheads="1"/>
                      </p:cNvPicPr>
                      <p:nvPr/>
                    </p:nvPicPr>
                    <p:blipFill>
                      <a:blip r:embed="rId5"/>
                      <a:srcRect/>
                      <a:stretch>
                        <a:fillRect/>
                      </a:stretch>
                    </p:blipFill>
                    <p:spPr bwMode="auto">
                      <a:xfrm>
                        <a:off x="491490" y="1600200"/>
                        <a:ext cx="8439150"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54186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C39236-E67D-400D-8F2C-D1084C72E643}"/>
              </a:ext>
            </a:extLst>
          </p:cNvPr>
          <p:cNvSpPr>
            <a:spLocks noGrp="1"/>
          </p:cNvSpPr>
          <p:nvPr>
            <p:ph type="dt" sz="half" idx="10"/>
          </p:nvPr>
        </p:nvSpPr>
        <p:spPr/>
        <p:txBody>
          <a:bodyPr/>
          <a:lstStyle/>
          <a:p>
            <a:r>
              <a:rPr lang="en-US"/>
              <a:t>04/08/2022</a:t>
            </a:r>
            <a:endParaRPr lang="en-US" dirty="0"/>
          </a:p>
        </p:txBody>
      </p:sp>
      <p:sp>
        <p:nvSpPr>
          <p:cNvPr id="3" name="Footer Placeholder 2">
            <a:extLst>
              <a:ext uri="{FF2B5EF4-FFF2-40B4-BE49-F238E27FC236}">
                <a16:creationId xmlns:a16="http://schemas.microsoft.com/office/drawing/2014/main" id="{A1C8DFA8-C505-4042-BF2C-4867503C84DB}"/>
              </a:ext>
            </a:extLst>
          </p:cNvPr>
          <p:cNvSpPr>
            <a:spLocks noGrp="1"/>
          </p:cNvSpPr>
          <p:nvPr>
            <p:ph type="ftr" sz="quarter" idx="11"/>
          </p:nvPr>
        </p:nvSpPr>
        <p:spPr/>
        <p:txBody>
          <a:bodyPr/>
          <a:lstStyle/>
          <a:p>
            <a:r>
              <a:rPr lang="en-US"/>
              <a:t>PHY 712  Spring 2022 -- Lecture 27</a:t>
            </a:r>
            <a:endParaRPr lang="en-US" dirty="0"/>
          </a:p>
        </p:txBody>
      </p:sp>
      <p:sp>
        <p:nvSpPr>
          <p:cNvPr id="4" name="Slide Number Placeholder 3">
            <a:extLst>
              <a:ext uri="{FF2B5EF4-FFF2-40B4-BE49-F238E27FC236}">
                <a16:creationId xmlns:a16="http://schemas.microsoft.com/office/drawing/2014/main" id="{948AAD13-D3D8-42E3-94A2-3E510B070F53}"/>
              </a:ext>
            </a:extLst>
          </p:cNvPr>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6" name="Object 5">
            <a:extLst>
              <a:ext uri="{FF2B5EF4-FFF2-40B4-BE49-F238E27FC236}">
                <a16:creationId xmlns:a16="http://schemas.microsoft.com/office/drawing/2014/main" id="{C1D3203F-4633-41CF-B40C-21C5AFE7B75B}"/>
              </a:ext>
            </a:extLst>
          </p:cNvPr>
          <p:cNvGraphicFramePr>
            <a:graphicFrameLocks noChangeAspect="1"/>
          </p:cNvGraphicFramePr>
          <p:nvPr>
            <p:extLst>
              <p:ext uri="{D42A27DB-BD31-4B8C-83A1-F6EECF244321}">
                <p14:modId xmlns:p14="http://schemas.microsoft.com/office/powerpoint/2010/main" val="4054047187"/>
              </p:ext>
            </p:extLst>
          </p:nvPr>
        </p:nvGraphicFramePr>
        <p:xfrm>
          <a:off x="838200" y="457200"/>
          <a:ext cx="4217696" cy="795337"/>
        </p:xfrm>
        <a:graphic>
          <a:graphicData uri="http://schemas.openxmlformats.org/presentationml/2006/ole">
            <mc:AlternateContent xmlns:mc="http://schemas.openxmlformats.org/markup-compatibility/2006">
              <mc:Choice xmlns:v="urn:schemas-microsoft-com:vml" Requires="v">
                <p:oleObj spid="_x0000_s26664" name="Equation" r:id="rId4" imgW="2222280" imgH="419040" progId="Equation.DSMT4">
                  <p:embed/>
                </p:oleObj>
              </mc:Choice>
              <mc:Fallback>
                <p:oleObj name="Equation" r:id="rId4" imgW="2222280" imgH="419040" progId="Equation.DSMT4">
                  <p:embed/>
                  <p:pic>
                    <p:nvPicPr>
                      <p:cNvPr id="0" name=""/>
                      <p:cNvPicPr/>
                      <p:nvPr/>
                    </p:nvPicPr>
                    <p:blipFill>
                      <a:blip r:embed="rId5"/>
                      <a:stretch>
                        <a:fillRect/>
                      </a:stretch>
                    </p:blipFill>
                    <p:spPr>
                      <a:xfrm>
                        <a:off x="838200" y="457200"/>
                        <a:ext cx="4217696" cy="795337"/>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209DA9AE-1E4F-46D7-B6F7-D2A27D782F86}"/>
              </a:ext>
            </a:extLst>
          </p:cNvPr>
          <p:cNvSpPr txBox="1"/>
          <p:nvPr/>
        </p:nvSpPr>
        <p:spPr>
          <a:xfrm>
            <a:off x="1295400" y="1447800"/>
            <a:ext cx="6477000" cy="830997"/>
          </a:xfrm>
          <a:prstGeom prst="rect">
            <a:avLst/>
          </a:prstGeom>
          <a:noFill/>
        </p:spPr>
        <p:txBody>
          <a:bodyPr wrap="square" rtlCol="0">
            <a:spAutoFit/>
          </a:bodyPr>
          <a:lstStyle/>
          <a:p>
            <a:pPr marL="457200" indent="-457200">
              <a:buAutoNum type="arabicPeriod"/>
            </a:pPr>
            <a:r>
              <a:rPr lang="en-US" sz="2400" dirty="0">
                <a:latin typeface="+mj-lt"/>
              </a:rPr>
              <a:t>It is purely a mathematical construct</a:t>
            </a:r>
          </a:p>
          <a:p>
            <a:pPr marL="457200" indent="-457200">
              <a:buAutoNum type="arabicPeriod"/>
            </a:pPr>
            <a:r>
              <a:rPr lang="en-US" sz="2400" dirty="0">
                <a:latin typeface="+mj-lt"/>
              </a:rPr>
              <a:t>It can be measured</a:t>
            </a:r>
          </a:p>
        </p:txBody>
      </p:sp>
    </p:spTree>
    <p:extLst>
      <p:ext uri="{BB962C8B-B14F-4D97-AF65-F5344CB8AC3E}">
        <p14:creationId xmlns:p14="http://schemas.microsoft.com/office/powerpoint/2010/main" val="2272734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sp>
        <p:nvSpPr>
          <p:cNvPr id="5" name="TextBox 4"/>
          <p:cNvSpPr txBox="1"/>
          <p:nvPr/>
        </p:nvSpPr>
        <p:spPr>
          <a:xfrm>
            <a:off x="228600" y="73967"/>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812748737"/>
              </p:ext>
            </p:extLst>
          </p:nvPr>
        </p:nvGraphicFramePr>
        <p:xfrm>
          <a:off x="285750" y="461963"/>
          <a:ext cx="6819900" cy="1827212"/>
        </p:xfrm>
        <a:graphic>
          <a:graphicData uri="http://schemas.openxmlformats.org/presentationml/2006/ole">
            <mc:AlternateContent xmlns:mc="http://schemas.openxmlformats.org/markup-compatibility/2006">
              <mc:Choice xmlns:v="urn:schemas-microsoft-com:vml" Requires="v">
                <p:oleObj spid="_x0000_s18582" name="Equation" r:id="rId4" imgW="3504960" imgH="939600" progId="Equation.DSMT4">
                  <p:embed/>
                </p:oleObj>
              </mc:Choice>
              <mc:Fallback>
                <p:oleObj name="Equation" r:id="rId4" imgW="3504960" imgH="939600" progId="Equation.DSMT4">
                  <p:embed/>
                  <p:pic>
                    <p:nvPicPr>
                      <p:cNvPr id="0" name=""/>
                      <p:cNvPicPr>
                        <a:picLocks noChangeAspect="1" noChangeArrowheads="1"/>
                      </p:cNvPicPr>
                      <p:nvPr/>
                    </p:nvPicPr>
                    <p:blipFill>
                      <a:blip r:embed="rId5"/>
                      <a:srcRect/>
                      <a:stretch>
                        <a:fillRect/>
                      </a:stretch>
                    </p:blipFill>
                    <p:spPr bwMode="auto">
                      <a:xfrm>
                        <a:off x="285750" y="461963"/>
                        <a:ext cx="6819900" cy="1827212"/>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800034633"/>
              </p:ext>
            </p:extLst>
          </p:nvPr>
        </p:nvGraphicFramePr>
        <p:xfrm>
          <a:off x="598488" y="2165350"/>
          <a:ext cx="7404100" cy="3441700"/>
        </p:xfrm>
        <a:graphic>
          <a:graphicData uri="http://schemas.openxmlformats.org/presentationml/2006/ole">
            <mc:AlternateContent xmlns:mc="http://schemas.openxmlformats.org/markup-compatibility/2006">
              <mc:Choice xmlns:v="urn:schemas-microsoft-com:vml" Requires="v">
                <p:oleObj spid="_x0000_s18583" name="Equation" r:id="rId6" imgW="3111480" imgH="1447560" progId="Equation.DSMT4">
                  <p:embed/>
                </p:oleObj>
              </mc:Choice>
              <mc:Fallback>
                <p:oleObj name="Equation" r:id="rId6" imgW="3111480" imgH="1447560" progId="Equation.DSMT4">
                  <p:embed/>
                  <p:pic>
                    <p:nvPicPr>
                      <p:cNvPr id="0" name=""/>
                      <p:cNvPicPr>
                        <a:picLocks noChangeAspect="1" noChangeArrowheads="1"/>
                      </p:cNvPicPr>
                      <p:nvPr/>
                    </p:nvPicPr>
                    <p:blipFill>
                      <a:blip r:embed="rId7"/>
                      <a:srcRect/>
                      <a:stretch>
                        <a:fillRect/>
                      </a:stretch>
                    </p:blipFill>
                    <p:spPr bwMode="auto">
                      <a:xfrm>
                        <a:off x="598488" y="2165350"/>
                        <a:ext cx="7404100" cy="34417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129100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p:cNvSpPr txBox="1"/>
          <p:nvPr/>
        </p:nvSpPr>
        <p:spPr>
          <a:xfrm>
            <a:off x="0" y="73967"/>
            <a:ext cx="8382000" cy="830997"/>
          </a:xfrm>
          <a:prstGeom prst="rect">
            <a:avLst/>
          </a:prstGeom>
          <a:noFill/>
        </p:spPr>
        <p:txBody>
          <a:bodyPr wrap="square" rtlCol="0">
            <a:spAutoFit/>
          </a:bodyPr>
          <a:lstStyle/>
          <a:p>
            <a:r>
              <a:rPr lang="en-US" sz="2400" dirty="0">
                <a:latin typeface="+mj-lt"/>
              </a:rPr>
              <a:t>Radiation from a moving </a:t>
            </a:r>
          </a:p>
          <a:p>
            <a:r>
              <a:rPr lang="en-US" sz="2400" dirty="0">
                <a:latin typeface="+mj-lt"/>
              </a:rPr>
              <a:t>charged particle</a:t>
            </a:r>
          </a:p>
        </p:txBody>
      </p:sp>
      <p:cxnSp>
        <p:nvCxnSpPr>
          <p:cNvPr id="7" name="Straight Arrow Connector 6"/>
          <p:cNvCxnSpPr/>
          <p:nvPr/>
        </p:nvCxnSpPr>
        <p:spPr>
          <a:xfrm flipV="1">
            <a:off x="1752600" y="1600200"/>
            <a:ext cx="76200" cy="3657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752600" y="5257800"/>
            <a:ext cx="449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381000" y="5257800"/>
            <a:ext cx="1371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Freeform 11"/>
          <p:cNvSpPr/>
          <p:nvPr/>
        </p:nvSpPr>
        <p:spPr>
          <a:xfrm>
            <a:off x="1767840" y="3063240"/>
            <a:ext cx="1341120" cy="2209800"/>
          </a:xfrm>
          <a:custGeom>
            <a:avLst/>
            <a:gdLst>
              <a:gd name="connsiteX0" fmla="*/ 0 w 1341120"/>
              <a:gd name="connsiteY0" fmla="*/ 2209800 h 2209800"/>
              <a:gd name="connsiteX1" fmla="*/ 76200 w 1341120"/>
              <a:gd name="connsiteY1" fmla="*/ 2179320 h 2209800"/>
              <a:gd name="connsiteX2" fmla="*/ 121920 w 1341120"/>
              <a:gd name="connsiteY2" fmla="*/ 2164080 h 2209800"/>
              <a:gd name="connsiteX3" fmla="*/ 167640 w 1341120"/>
              <a:gd name="connsiteY3" fmla="*/ 2133600 h 2209800"/>
              <a:gd name="connsiteX4" fmla="*/ 228600 w 1341120"/>
              <a:gd name="connsiteY4" fmla="*/ 2057400 h 2209800"/>
              <a:gd name="connsiteX5" fmla="*/ 259080 w 1341120"/>
              <a:gd name="connsiteY5" fmla="*/ 2011680 h 2209800"/>
              <a:gd name="connsiteX6" fmla="*/ 304800 w 1341120"/>
              <a:gd name="connsiteY6" fmla="*/ 1965960 h 2209800"/>
              <a:gd name="connsiteX7" fmla="*/ 350520 w 1341120"/>
              <a:gd name="connsiteY7" fmla="*/ 1905000 h 2209800"/>
              <a:gd name="connsiteX8" fmla="*/ 365760 w 1341120"/>
              <a:gd name="connsiteY8" fmla="*/ 1859280 h 2209800"/>
              <a:gd name="connsiteX9" fmla="*/ 426720 w 1341120"/>
              <a:gd name="connsiteY9" fmla="*/ 1737360 h 2209800"/>
              <a:gd name="connsiteX10" fmla="*/ 457200 w 1341120"/>
              <a:gd name="connsiteY10" fmla="*/ 1645920 h 2209800"/>
              <a:gd name="connsiteX11" fmla="*/ 472440 w 1341120"/>
              <a:gd name="connsiteY11" fmla="*/ 1600200 h 2209800"/>
              <a:gd name="connsiteX12" fmla="*/ 487680 w 1341120"/>
              <a:gd name="connsiteY12" fmla="*/ 1508760 h 2209800"/>
              <a:gd name="connsiteX13" fmla="*/ 502920 w 1341120"/>
              <a:gd name="connsiteY13" fmla="*/ 1432560 h 2209800"/>
              <a:gd name="connsiteX14" fmla="*/ 533400 w 1341120"/>
              <a:gd name="connsiteY14" fmla="*/ 1219200 h 2209800"/>
              <a:gd name="connsiteX15" fmla="*/ 502920 w 1341120"/>
              <a:gd name="connsiteY15" fmla="*/ 960120 h 2209800"/>
              <a:gd name="connsiteX16" fmla="*/ 487680 w 1341120"/>
              <a:gd name="connsiteY16" fmla="*/ 899160 h 2209800"/>
              <a:gd name="connsiteX17" fmla="*/ 457200 w 1341120"/>
              <a:gd name="connsiteY17" fmla="*/ 853440 h 2209800"/>
              <a:gd name="connsiteX18" fmla="*/ 441960 w 1341120"/>
              <a:gd name="connsiteY18" fmla="*/ 792480 h 2209800"/>
              <a:gd name="connsiteX19" fmla="*/ 411480 w 1341120"/>
              <a:gd name="connsiteY19" fmla="*/ 746760 h 2209800"/>
              <a:gd name="connsiteX20" fmla="*/ 381000 w 1341120"/>
              <a:gd name="connsiteY20" fmla="*/ 685800 h 2209800"/>
              <a:gd name="connsiteX21" fmla="*/ 320040 w 1341120"/>
              <a:gd name="connsiteY21" fmla="*/ 548640 h 2209800"/>
              <a:gd name="connsiteX22" fmla="*/ 304800 w 1341120"/>
              <a:gd name="connsiteY22" fmla="*/ 487680 h 2209800"/>
              <a:gd name="connsiteX23" fmla="*/ 289560 w 1341120"/>
              <a:gd name="connsiteY23" fmla="*/ 441960 h 2209800"/>
              <a:gd name="connsiteX24" fmla="*/ 335280 w 1341120"/>
              <a:gd name="connsiteY24" fmla="*/ 228600 h 2209800"/>
              <a:gd name="connsiteX25" fmla="*/ 365760 w 1341120"/>
              <a:gd name="connsiteY25" fmla="*/ 167640 h 2209800"/>
              <a:gd name="connsiteX26" fmla="*/ 411480 w 1341120"/>
              <a:gd name="connsiteY26" fmla="*/ 106680 h 2209800"/>
              <a:gd name="connsiteX27" fmla="*/ 441960 w 1341120"/>
              <a:gd name="connsiteY27" fmla="*/ 60960 h 2209800"/>
              <a:gd name="connsiteX28" fmla="*/ 533400 w 1341120"/>
              <a:gd name="connsiteY28" fmla="*/ 76200 h 2209800"/>
              <a:gd name="connsiteX29" fmla="*/ 655320 w 1341120"/>
              <a:gd name="connsiteY29" fmla="*/ 106680 h 2209800"/>
              <a:gd name="connsiteX30" fmla="*/ 731520 w 1341120"/>
              <a:gd name="connsiteY30" fmla="*/ 152400 h 2209800"/>
              <a:gd name="connsiteX31" fmla="*/ 838200 w 1341120"/>
              <a:gd name="connsiteY31" fmla="*/ 182880 h 2209800"/>
              <a:gd name="connsiteX32" fmla="*/ 883920 w 1341120"/>
              <a:gd name="connsiteY32" fmla="*/ 213360 h 2209800"/>
              <a:gd name="connsiteX33" fmla="*/ 975360 w 1341120"/>
              <a:gd name="connsiteY33" fmla="*/ 243840 h 2209800"/>
              <a:gd name="connsiteX34" fmla="*/ 1097280 w 1341120"/>
              <a:gd name="connsiteY34" fmla="*/ 228600 h 2209800"/>
              <a:gd name="connsiteX35" fmla="*/ 1143000 w 1341120"/>
              <a:gd name="connsiteY35" fmla="*/ 213360 h 2209800"/>
              <a:gd name="connsiteX36" fmla="*/ 1188720 w 1341120"/>
              <a:gd name="connsiteY36" fmla="*/ 152400 h 2209800"/>
              <a:gd name="connsiteX37" fmla="*/ 1234440 w 1341120"/>
              <a:gd name="connsiteY37" fmla="*/ 121920 h 2209800"/>
              <a:gd name="connsiteX38" fmla="*/ 1280160 w 1341120"/>
              <a:gd name="connsiteY38" fmla="*/ 76200 h 2209800"/>
              <a:gd name="connsiteX39" fmla="*/ 1295400 w 1341120"/>
              <a:gd name="connsiteY39" fmla="*/ 30480 h 2209800"/>
              <a:gd name="connsiteX40" fmla="*/ 1341120 w 1341120"/>
              <a:gd name="connsiteY40"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41120" h="2209800">
                <a:moveTo>
                  <a:pt x="0" y="2209800"/>
                </a:moveTo>
                <a:cubicBezTo>
                  <a:pt x="25400" y="2199640"/>
                  <a:pt x="50585" y="2188926"/>
                  <a:pt x="76200" y="2179320"/>
                </a:cubicBezTo>
                <a:cubicBezTo>
                  <a:pt x="91242" y="2173679"/>
                  <a:pt x="107552" y="2171264"/>
                  <a:pt x="121920" y="2164080"/>
                </a:cubicBezTo>
                <a:cubicBezTo>
                  <a:pt x="138303" y="2155889"/>
                  <a:pt x="152400" y="2143760"/>
                  <a:pt x="167640" y="2133600"/>
                </a:cubicBezTo>
                <a:cubicBezTo>
                  <a:pt x="197309" y="2044593"/>
                  <a:pt x="159666" y="2126334"/>
                  <a:pt x="228600" y="2057400"/>
                </a:cubicBezTo>
                <a:cubicBezTo>
                  <a:pt x="241552" y="2044448"/>
                  <a:pt x="247354" y="2025751"/>
                  <a:pt x="259080" y="2011680"/>
                </a:cubicBezTo>
                <a:cubicBezTo>
                  <a:pt x="272878" y="1995123"/>
                  <a:pt x="290774" y="1982324"/>
                  <a:pt x="304800" y="1965960"/>
                </a:cubicBezTo>
                <a:cubicBezTo>
                  <a:pt x="321330" y="1946675"/>
                  <a:pt x="335280" y="1925320"/>
                  <a:pt x="350520" y="1905000"/>
                </a:cubicBezTo>
                <a:cubicBezTo>
                  <a:pt x="355600" y="1889760"/>
                  <a:pt x="359113" y="1873904"/>
                  <a:pt x="365760" y="1859280"/>
                </a:cubicBezTo>
                <a:cubicBezTo>
                  <a:pt x="384562" y="1817916"/>
                  <a:pt x="412352" y="1780465"/>
                  <a:pt x="426720" y="1737360"/>
                </a:cubicBezTo>
                <a:lnTo>
                  <a:pt x="457200" y="1645920"/>
                </a:lnTo>
                <a:cubicBezTo>
                  <a:pt x="462280" y="1630680"/>
                  <a:pt x="469799" y="1616046"/>
                  <a:pt x="472440" y="1600200"/>
                </a:cubicBezTo>
                <a:cubicBezTo>
                  <a:pt x="477520" y="1569720"/>
                  <a:pt x="482152" y="1539162"/>
                  <a:pt x="487680" y="1508760"/>
                </a:cubicBezTo>
                <a:cubicBezTo>
                  <a:pt x="492314" y="1483275"/>
                  <a:pt x="499257" y="1458203"/>
                  <a:pt x="502920" y="1432560"/>
                </a:cubicBezTo>
                <a:cubicBezTo>
                  <a:pt x="539121" y="1179153"/>
                  <a:pt x="498946" y="1391469"/>
                  <a:pt x="533400" y="1219200"/>
                </a:cubicBezTo>
                <a:cubicBezTo>
                  <a:pt x="509029" y="878004"/>
                  <a:pt x="542507" y="1098674"/>
                  <a:pt x="502920" y="960120"/>
                </a:cubicBezTo>
                <a:cubicBezTo>
                  <a:pt x="497166" y="939981"/>
                  <a:pt x="495931" y="918412"/>
                  <a:pt x="487680" y="899160"/>
                </a:cubicBezTo>
                <a:cubicBezTo>
                  <a:pt x="480465" y="882325"/>
                  <a:pt x="467360" y="868680"/>
                  <a:pt x="457200" y="853440"/>
                </a:cubicBezTo>
                <a:cubicBezTo>
                  <a:pt x="452120" y="833120"/>
                  <a:pt x="450211" y="811732"/>
                  <a:pt x="441960" y="792480"/>
                </a:cubicBezTo>
                <a:cubicBezTo>
                  <a:pt x="434745" y="775645"/>
                  <a:pt x="420567" y="762663"/>
                  <a:pt x="411480" y="746760"/>
                </a:cubicBezTo>
                <a:cubicBezTo>
                  <a:pt x="400208" y="727035"/>
                  <a:pt x="388977" y="707072"/>
                  <a:pt x="381000" y="685800"/>
                </a:cubicBezTo>
                <a:cubicBezTo>
                  <a:pt x="328677" y="546272"/>
                  <a:pt x="418820" y="713273"/>
                  <a:pt x="320040" y="548640"/>
                </a:cubicBezTo>
                <a:cubicBezTo>
                  <a:pt x="314960" y="528320"/>
                  <a:pt x="310554" y="507819"/>
                  <a:pt x="304800" y="487680"/>
                </a:cubicBezTo>
                <a:cubicBezTo>
                  <a:pt x="300387" y="472234"/>
                  <a:pt x="289560" y="458024"/>
                  <a:pt x="289560" y="441960"/>
                </a:cubicBezTo>
                <a:cubicBezTo>
                  <a:pt x="289560" y="381974"/>
                  <a:pt x="306930" y="285300"/>
                  <a:pt x="335280" y="228600"/>
                </a:cubicBezTo>
                <a:cubicBezTo>
                  <a:pt x="345440" y="208280"/>
                  <a:pt x="353719" y="186905"/>
                  <a:pt x="365760" y="167640"/>
                </a:cubicBezTo>
                <a:cubicBezTo>
                  <a:pt x="379222" y="146101"/>
                  <a:pt x="396717" y="127349"/>
                  <a:pt x="411480" y="106680"/>
                </a:cubicBezTo>
                <a:cubicBezTo>
                  <a:pt x="422126" y="91775"/>
                  <a:pt x="431800" y="76200"/>
                  <a:pt x="441960" y="60960"/>
                </a:cubicBezTo>
                <a:cubicBezTo>
                  <a:pt x="472440" y="66040"/>
                  <a:pt x="503185" y="69725"/>
                  <a:pt x="533400" y="76200"/>
                </a:cubicBezTo>
                <a:cubicBezTo>
                  <a:pt x="574361" y="84977"/>
                  <a:pt x="655320" y="106680"/>
                  <a:pt x="655320" y="106680"/>
                </a:cubicBezTo>
                <a:cubicBezTo>
                  <a:pt x="680720" y="121920"/>
                  <a:pt x="704452" y="140370"/>
                  <a:pt x="731520" y="152400"/>
                </a:cubicBezTo>
                <a:cubicBezTo>
                  <a:pt x="819413" y="191463"/>
                  <a:pt x="763906" y="145733"/>
                  <a:pt x="838200" y="182880"/>
                </a:cubicBezTo>
                <a:cubicBezTo>
                  <a:pt x="854583" y="191071"/>
                  <a:pt x="867182" y="205921"/>
                  <a:pt x="883920" y="213360"/>
                </a:cubicBezTo>
                <a:cubicBezTo>
                  <a:pt x="913280" y="226409"/>
                  <a:pt x="975360" y="243840"/>
                  <a:pt x="975360" y="243840"/>
                </a:cubicBezTo>
                <a:cubicBezTo>
                  <a:pt x="1016000" y="238760"/>
                  <a:pt x="1056984" y="235926"/>
                  <a:pt x="1097280" y="228600"/>
                </a:cubicBezTo>
                <a:cubicBezTo>
                  <a:pt x="1113085" y="225726"/>
                  <a:pt x="1130659" y="223644"/>
                  <a:pt x="1143000" y="213360"/>
                </a:cubicBezTo>
                <a:cubicBezTo>
                  <a:pt x="1162513" y="197099"/>
                  <a:pt x="1170759" y="170361"/>
                  <a:pt x="1188720" y="152400"/>
                </a:cubicBezTo>
                <a:cubicBezTo>
                  <a:pt x="1201672" y="139448"/>
                  <a:pt x="1220369" y="133646"/>
                  <a:pt x="1234440" y="121920"/>
                </a:cubicBezTo>
                <a:cubicBezTo>
                  <a:pt x="1250997" y="108122"/>
                  <a:pt x="1264920" y="91440"/>
                  <a:pt x="1280160" y="76200"/>
                </a:cubicBezTo>
                <a:cubicBezTo>
                  <a:pt x="1285240" y="60960"/>
                  <a:pt x="1285365" y="43024"/>
                  <a:pt x="1295400" y="30480"/>
                </a:cubicBezTo>
                <a:cubicBezTo>
                  <a:pt x="1306842" y="16177"/>
                  <a:pt x="1341120" y="0"/>
                  <a:pt x="1341120" y="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609600" y="6096000"/>
            <a:ext cx="685800" cy="461665"/>
          </a:xfrm>
          <a:prstGeom prst="rect">
            <a:avLst/>
          </a:prstGeom>
          <a:noFill/>
        </p:spPr>
        <p:txBody>
          <a:bodyPr wrap="square" rtlCol="0">
            <a:spAutoFit/>
          </a:bodyPr>
          <a:lstStyle/>
          <a:p>
            <a:r>
              <a:rPr lang="en-US" sz="2400" b="1" dirty="0">
                <a:latin typeface="+mj-lt"/>
              </a:rPr>
              <a:t>x</a:t>
            </a:r>
          </a:p>
        </p:txBody>
      </p:sp>
      <p:sp>
        <p:nvSpPr>
          <p:cNvPr id="14" name="TextBox 13"/>
          <p:cNvSpPr txBox="1"/>
          <p:nvPr/>
        </p:nvSpPr>
        <p:spPr>
          <a:xfrm>
            <a:off x="5867400" y="5334000"/>
            <a:ext cx="685800" cy="461665"/>
          </a:xfrm>
          <a:prstGeom prst="rect">
            <a:avLst/>
          </a:prstGeom>
          <a:noFill/>
        </p:spPr>
        <p:txBody>
          <a:bodyPr wrap="square" rtlCol="0">
            <a:spAutoFit/>
          </a:bodyPr>
          <a:lstStyle/>
          <a:p>
            <a:r>
              <a:rPr lang="en-US" sz="2400" b="1" dirty="0">
                <a:latin typeface="+mj-lt"/>
              </a:rPr>
              <a:t>y</a:t>
            </a:r>
          </a:p>
        </p:txBody>
      </p:sp>
      <p:sp>
        <p:nvSpPr>
          <p:cNvPr id="15" name="TextBox 14"/>
          <p:cNvSpPr txBox="1"/>
          <p:nvPr/>
        </p:nvSpPr>
        <p:spPr>
          <a:xfrm>
            <a:off x="1905000" y="1371600"/>
            <a:ext cx="685800" cy="461665"/>
          </a:xfrm>
          <a:prstGeom prst="rect">
            <a:avLst/>
          </a:prstGeom>
          <a:noFill/>
        </p:spPr>
        <p:txBody>
          <a:bodyPr wrap="square" rtlCol="0">
            <a:spAutoFit/>
          </a:bodyPr>
          <a:lstStyle/>
          <a:p>
            <a:r>
              <a:rPr lang="en-US" sz="2400" b="1" dirty="0">
                <a:latin typeface="+mj-lt"/>
              </a:rPr>
              <a:t>z</a:t>
            </a:r>
          </a:p>
        </p:txBody>
      </p:sp>
      <p:sp>
        <p:nvSpPr>
          <p:cNvPr id="16" name="Oval 15"/>
          <p:cNvSpPr/>
          <p:nvPr/>
        </p:nvSpPr>
        <p:spPr>
          <a:xfrm>
            <a:off x="2971800" y="297180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032760" y="3086100"/>
            <a:ext cx="1310640" cy="461665"/>
          </a:xfrm>
          <a:prstGeom prst="rect">
            <a:avLst/>
          </a:prstGeom>
          <a:noFill/>
        </p:spPr>
        <p:txBody>
          <a:bodyPr wrap="square" rtlCol="0">
            <a:spAutoFit/>
          </a:bodyPr>
          <a:lstStyle/>
          <a:p>
            <a:r>
              <a:rPr lang="en-US" sz="2400" b="1" dirty="0" err="1">
                <a:solidFill>
                  <a:srgbClr val="FF0000"/>
                </a:solidFill>
                <a:latin typeface="+mj-lt"/>
              </a:rPr>
              <a:t>R</a:t>
            </a:r>
            <a:r>
              <a:rPr lang="en-US" sz="2400" b="1" baseline="-25000" dirty="0" err="1">
                <a:solidFill>
                  <a:srgbClr val="FF0000"/>
                </a:solidFill>
                <a:latin typeface="+mj-lt"/>
              </a:rPr>
              <a:t>q</a:t>
            </a:r>
            <a:r>
              <a:rPr lang="en-US" sz="2400" b="1" dirty="0">
                <a:solidFill>
                  <a:srgbClr val="FF0000"/>
                </a:solidFill>
                <a:latin typeface="+mj-lt"/>
              </a:rPr>
              <a:t>(</a:t>
            </a:r>
            <a:r>
              <a:rPr lang="en-US" sz="2400" i="1" dirty="0">
                <a:solidFill>
                  <a:srgbClr val="FF0000"/>
                </a:solidFill>
                <a:latin typeface="+mj-lt"/>
              </a:rPr>
              <a:t>t</a:t>
            </a:r>
            <a:r>
              <a:rPr lang="en-US" sz="2400" b="1" dirty="0">
                <a:solidFill>
                  <a:srgbClr val="FF0000"/>
                </a:solidFill>
                <a:latin typeface="+mj-lt"/>
              </a:rPr>
              <a:t>)</a:t>
            </a:r>
          </a:p>
        </p:txBody>
      </p:sp>
      <p:cxnSp>
        <p:nvCxnSpPr>
          <p:cNvPr id="19" name="Straight Arrow Connector 18"/>
          <p:cNvCxnSpPr>
            <a:stCxn id="12" idx="0"/>
          </p:cNvCxnSpPr>
          <p:nvPr/>
        </p:nvCxnSpPr>
        <p:spPr>
          <a:xfrm flipV="1">
            <a:off x="1767840" y="2667000"/>
            <a:ext cx="6537960" cy="260604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8077200" y="2743200"/>
            <a:ext cx="685800" cy="461665"/>
          </a:xfrm>
          <a:prstGeom prst="rect">
            <a:avLst/>
          </a:prstGeom>
          <a:noFill/>
        </p:spPr>
        <p:txBody>
          <a:bodyPr wrap="square" rtlCol="0">
            <a:spAutoFit/>
          </a:bodyPr>
          <a:lstStyle/>
          <a:p>
            <a:r>
              <a:rPr lang="en-US" sz="2400" b="1" dirty="0">
                <a:solidFill>
                  <a:srgbClr val="DA32AA"/>
                </a:solidFill>
                <a:latin typeface="+mj-lt"/>
              </a:rPr>
              <a:t>r</a:t>
            </a:r>
          </a:p>
        </p:txBody>
      </p:sp>
      <p:cxnSp>
        <p:nvCxnSpPr>
          <p:cNvPr id="22" name="Straight Arrow Connector 21"/>
          <p:cNvCxnSpPr/>
          <p:nvPr/>
        </p:nvCxnSpPr>
        <p:spPr>
          <a:xfrm flipV="1">
            <a:off x="3086100" y="2667000"/>
            <a:ext cx="5219700" cy="4191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709160" y="2438400"/>
            <a:ext cx="1310640" cy="461665"/>
          </a:xfrm>
          <a:prstGeom prst="rect">
            <a:avLst/>
          </a:prstGeom>
          <a:noFill/>
        </p:spPr>
        <p:txBody>
          <a:bodyPr wrap="square" rtlCol="0">
            <a:spAutoFit/>
          </a:bodyPr>
          <a:lstStyle/>
          <a:p>
            <a:r>
              <a:rPr lang="en-US" sz="2400" b="1" i="1" dirty="0">
                <a:latin typeface="+mj-lt"/>
              </a:rPr>
              <a:t>r-</a:t>
            </a:r>
            <a:r>
              <a:rPr lang="en-US" sz="2400" b="1" dirty="0" err="1">
                <a:latin typeface="+mj-lt"/>
              </a:rPr>
              <a:t>R</a:t>
            </a:r>
            <a:r>
              <a:rPr lang="en-US" sz="2400" b="1" baseline="-25000" dirty="0" err="1">
                <a:latin typeface="+mj-lt"/>
              </a:rPr>
              <a:t>q</a:t>
            </a:r>
            <a:r>
              <a:rPr lang="en-US" sz="2400" b="1" dirty="0">
                <a:latin typeface="+mj-lt"/>
              </a:rPr>
              <a:t>(</a:t>
            </a:r>
            <a:r>
              <a:rPr lang="en-US" sz="2400" i="1" dirty="0">
                <a:latin typeface="+mj-lt"/>
              </a:rPr>
              <a:t>t</a:t>
            </a:r>
            <a:r>
              <a:rPr lang="en-US" sz="2400" b="1" dirty="0">
                <a:latin typeface="+mj-lt"/>
              </a:rPr>
              <a:t>)</a:t>
            </a:r>
          </a:p>
        </p:txBody>
      </p:sp>
      <p:sp>
        <p:nvSpPr>
          <p:cNvPr id="21" name="TextBox 20"/>
          <p:cNvSpPr txBox="1"/>
          <p:nvPr/>
        </p:nvSpPr>
        <p:spPr>
          <a:xfrm>
            <a:off x="2895600" y="2586335"/>
            <a:ext cx="685800" cy="461665"/>
          </a:xfrm>
          <a:prstGeom prst="rect">
            <a:avLst/>
          </a:prstGeom>
          <a:noFill/>
        </p:spPr>
        <p:txBody>
          <a:bodyPr wrap="square" rtlCol="0">
            <a:spAutoFit/>
          </a:bodyPr>
          <a:lstStyle/>
          <a:p>
            <a:r>
              <a:rPr lang="en-US" sz="2400" b="1" i="1" dirty="0">
                <a:latin typeface="+mj-lt"/>
              </a:rPr>
              <a:t>q</a:t>
            </a:r>
          </a:p>
        </p:txBody>
      </p:sp>
      <p:graphicFrame>
        <p:nvGraphicFramePr>
          <p:cNvPr id="10" name="Object 9"/>
          <p:cNvGraphicFramePr>
            <a:graphicFrameLocks noChangeAspect="1"/>
          </p:cNvGraphicFramePr>
          <p:nvPr>
            <p:extLst>
              <p:ext uri="{D42A27DB-BD31-4B8C-83A1-F6EECF244321}">
                <p14:modId xmlns:p14="http://schemas.microsoft.com/office/powerpoint/2010/main" val="2146372213"/>
              </p:ext>
            </p:extLst>
          </p:nvPr>
        </p:nvGraphicFramePr>
        <p:xfrm>
          <a:off x="2952750" y="319098"/>
          <a:ext cx="5962650" cy="2336800"/>
        </p:xfrm>
        <a:graphic>
          <a:graphicData uri="http://schemas.openxmlformats.org/presentationml/2006/ole">
            <mc:AlternateContent xmlns:mc="http://schemas.openxmlformats.org/markup-compatibility/2006">
              <mc:Choice xmlns:v="urn:schemas-microsoft-com:vml" Requires="v">
                <p:oleObj spid="_x0000_s2154" name="Equation" r:id="rId4" imgW="3009600" imgH="1180800" progId="Equation.DSMT4">
                  <p:embed/>
                </p:oleObj>
              </mc:Choice>
              <mc:Fallback>
                <p:oleObj name="Equation" r:id="rId4" imgW="3009600" imgH="1180800" progId="Equation.DSMT4">
                  <p:embed/>
                  <p:pic>
                    <p:nvPicPr>
                      <p:cNvPr id="0" name=""/>
                      <p:cNvPicPr/>
                      <p:nvPr/>
                    </p:nvPicPr>
                    <p:blipFill>
                      <a:blip r:embed="rId5"/>
                      <a:stretch>
                        <a:fillRect/>
                      </a:stretch>
                    </p:blipFill>
                    <p:spPr>
                      <a:xfrm>
                        <a:off x="2952750" y="319098"/>
                        <a:ext cx="5962650" cy="2336800"/>
                      </a:xfrm>
                      <a:prstGeom prst="rect">
                        <a:avLst/>
                      </a:prstGeom>
                    </p:spPr>
                  </p:pic>
                </p:oleObj>
              </mc:Fallback>
            </mc:AlternateContent>
          </a:graphicData>
        </a:graphic>
      </p:graphicFrame>
    </p:spTree>
    <p:extLst>
      <p:ext uri="{BB962C8B-B14F-4D97-AF65-F5344CB8AC3E}">
        <p14:creationId xmlns:p14="http://schemas.microsoft.com/office/powerpoint/2010/main" val="31158452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30</a:t>
            </a:fld>
            <a:endParaRPr lang="en-US" dirty="0"/>
          </a:p>
        </p:txBody>
      </p:sp>
      <p:sp>
        <p:nvSpPr>
          <p:cNvPr id="5" name="TextBox 4"/>
          <p:cNvSpPr txBox="1"/>
          <p:nvPr/>
        </p:nvSpPr>
        <p:spPr>
          <a:xfrm>
            <a:off x="228600" y="73967"/>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2627826160"/>
              </p:ext>
            </p:extLst>
          </p:nvPr>
        </p:nvGraphicFramePr>
        <p:xfrm>
          <a:off x="822325" y="838200"/>
          <a:ext cx="7346950" cy="5545138"/>
        </p:xfrm>
        <a:graphic>
          <a:graphicData uri="http://schemas.openxmlformats.org/presentationml/2006/ole">
            <mc:AlternateContent xmlns:mc="http://schemas.openxmlformats.org/markup-compatibility/2006">
              <mc:Choice xmlns:v="urn:schemas-microsoft-com:vml" Requires="v">
                <p:oleObj spid="_x0000_s19532" name="数式" r:id="rId4" imgW="3530520" imgH="2666880" progId="Equation.3">
                  <p:embed/>
                </p:oleObj>
              </mc:Choice>
              <mc:Fallback>
                <p:oleObj name="数式" r:id="rId4" imgW="3530520" imgH="2666880" progId="Equation.3">
                  <p:embed/>
                  <p:pic>
                    <p:nvPicPr>
                      <p:cNvPr id="0" name=""/>
                      <p:cNvPicPr>
                        <a:picLocks noChangeAspect="1" noChangeArrowheads="1"/>
                      </p:cNvPicPr>
                      <p:nvPr/>
                    </p:nvPicPr>
                    <p:blipFill>
                      <a:blip r:embed="rId5"/>
                      <a:srcRect/>
                      <a:stretch>
                        <a:fillRect/>
                      </a:stretch>
                    </p:blipFill>
                    <p:spPr bwMode="auto">
                      <a:xfrm>
                        <a:off x="822325" y="838200"/>
                        <a:ext cx="7346950" cy="55451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9265463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sp>
        <p:nvSpPr>
          <p:cNvPr id="5" name="TextBox 4"/>
          <p:cNvSpPr txBox="1"/>
          <p:nvPr/>
        </p:nvSpPr>
        <p:spPr>
          <a:xfrm>
            <a:off x="228600" y="73967"/>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1561749951"/>
              </p:ext>
            </p:extLst>
          </p:nvPr>
        </p:nvGraphicFramePr>
        <p:xfrm>
          <a:off x="898525" y="990600"/>
          <a:ext cx="6794500" cy="1795463"/>
        </p:xfrm>
        <a:graphic>
          <a:graphicData uri="http://schemas.openxmlformats.org/presentationml/2006/ole">
            <mc:AlternateContent xmlns:mc="http://schemas.openxmlformats.org/markup-compatibility/2006">
              <mc:Choice xmlns:v="urn:schemas-microsoft-com:vml" Requires="v">
                <p:oleObj spid="_x0000_s20630" name="数式" r:id="rId4" imgW="3263760" imgH="863280" progId="Equation.3">
                  <p:embed/>
                </p:oleObj>
              </mc:Choice>
              <mc:Fallback>
                <p:oleObj name="数式" r:id="rId4" imgW="3263760" imgH="863280" progId="Equation.3">
                  <p:embed/>
                  <p:pic>
                    <p:nvPicPr>
                      <p:cNvPr id="0" name=""/>
                      <p:cNvPicPr>
                        <a:picLocks noChangeAspect="1" noChangeArrowheads="1"/>
                      </p:cNvPicPr>
                      <p:nvPr/>
                    </p:nvPicPr>
                    <p:blipFill>
                      <a:blip r:embed="rId5"/>
                      <a:srcRect/>
                      <a:stretch>
                        <a:fillRect/>
                      </a:stretch>
                    </p:blipFill>
                    <p:spPr bwMode="auto">
                      <a:xfrm>
                        <a:off x="898525" y="990600"/>
                        <a:ext cx="6794500" cy="1795463"/>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452313795"/>
              </p:ext>
            </p:extLst>
          </p:nvPr>
        </p:nvGraphicFramePr>
        <p:xfrm>
          <a:off x="222250" y="2898775"/>
          <a:ext cx="8699500" cy="2555875"/>
        </p:xfrm>
        <a:graphic>
          <a:graphicData uri="http://schemas.openxmlformats.org/presentationml/2006/ole">
            <mc:AlternateContent xmlns:mc="http://schemas.openxmlformats.org/markup-compatibility/2006">
              <mc:Choice xmlns:v="urn:schemas-microsoft-com:vml" Requires="v">
                <p:oleObj spid="_x0000_s20631" name="Equation" r:id="rId6" imgW="3848040" imgH="1130040" progId="Equation.DSMT4">
                  <p:embed/>
                </p:oleObj>
              </mc:Choice>
              <mc:Fallback>
                <p:oleObj name="Equation" r:id="rId6" imgW="3848040" imgH="1130040" progId="Equation.DSMT4">
                  <p:embed/>
                  <p:pic>
                    <p:nvPicPr>
                      <p:cNvPr id="0" name=""/>
                      <p:cNvPicPr>
                        <a:picLocks noChangeAspect="1" noChangeArrowheads="1"/>
                      </p:cNvPicPr>
                      <p:nvPr/>
                    </p:nvPicPr>
                    <p:blipFill>
                      <a:blip r:embed="rId7"/>
                      <a:srcRect/>
                      <a:stretch>
                        <a:fillRect/>
                      </a:stretch>
                    </p:blipFill>
                    <p:spPr bwMode="auto">
                      <a:xfrm>
                        <a:off x="222250" y="2898775"/>
                        <a:ext cx="8699500" cy="255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214062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32</a:t>
            </a:fld>
            <a:endParaRPr lang="en-US" dirty="0"/>
          </a:p>
        </p:txBody>
      </p:sp>
      <p:sp>
        <p:nvSpPr>
          <p:cNvPr id="5" name="TextBox 4"/>
          <p:cNvSpPr txBox="1"/>
          <p:nvPr/>
        </p:nvSpPr>
        <p:spPr>
          <a:xfrm>
            <a:off x="228600" y="73967"/>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3754927585"/>
              </p:ext>
            </p:extLst>
          </p:nvPr>
        </p:nvGraphicFramePr>
        <p:xfrm>
          <a:off x="236538" y="603250"/>
          <a:ext cx="7931150" cy="3854450"/>
        </p:xfrm>
        <a:graphic>
          <a:graphicData uri="http://schemas.openxmlformats.org/presentationml/2006/ole">
            <mc:AlternateContent xmlns:mc="http://schemas.openxmlformats.org/markup-compatibility/2006">
              <mc:Choice xmlns:v="urn:schemas-microsoft-com:vml" Requires="v">
                <p:oleObj spid="_x0000_s21654" name="Equation" r:id="rId4" imgW="3809880" imgH="1854000" progId="Equation.DSMT4">
                  <p:embed/>
                </p:oleObj>
              </mc:Choice>
              <mc:Fallback>
                <p:oleObj name="Equation" r:id="rId4" imgW="3809880" imgH="1854000" progId="Equation.DSMT4">
                  <p:embed/>
                  <p:pic>
                    <p:nvPicPr>
                      <p:cNvPr id="0" name=""/>
                      <p:cNvPicPr>
                        <a:picLocks noChangeAspect="1" noChangeArrowheads="1"/>
                      </p:cNvPicPr>
                      <p:nvPr/>
                    </p:nvPicPr>
                    <p:blipFill>
                      <a:blip r:embed="rId5"/>
                      <a:srcRect/>
                      <a:stretch>
                        <a:fillRect/>
                      </a:stretch>
                    </p:blipFill>
                    <p:spPr bwMode="auto">
                      <a:xfrm>
                        <a:off x="236538" y="603250"/>
                        <a:ext cx="7931150" cy="3854450"/>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432619780"/>
              </p:ext>
            </p:extLst>
          </p:nvPr>
        </p:nvGraphicFramePr>
        <p:xfrm>
          <a:off x="473075" y="4392612"/>
          <a:ext cx="8442325" cy="2312988"/>
        </p:xfrm>
        <a:graphic>
          <a:graphicData uri="http://schemas.openxmlformats.org/presentationml/2006/ole">
            <mc:AlternateContent xmlns:mc="http://schemas.openxmlformats.org/markup-compatibility/2006">
              <mc:Choice xmlns:v="urn:schemas-microsoft-com:vml" Requires="v">
                <p:oleObj spid="_x0000_s21655" name="Equation" r:id="rId6" imgW="3517560" imgH="965160" progId="Equation.DSMT4">
                  <p:embed/>
                </p:oleObj>
              </mc:Choice>
              <mc:Fallback>
                <p:oleObj name="Equation" r:id="rId6" imgW="3517560" imgH="965160" progId="Equation.DSMT4">
                  <p:embed/>
                  <p:pic>
                    <p:nvPicPr>
                      <p:cNvPr id="0" name=""/>
                      <p:cNvPicPr>
                        <a:picLocks noChangeAspect="1" noChangeArrowheads="1"/>
                      </p:cNvPicPr>
                      <p:nvPr/>
                    </p:nvPicPr>
                    <p:blipFill>
                      <a:blip r:embed="rId7"/>
                      <a:srcRect/>
                      <a:stretch>
                        <a:fillRect/>
                      </a:stretch>
                    </p:blipFill>
                    <p:spPr bwMode="auto">
                      <a:xfrm>
                        <a:off x="473075" y="4392612"/>
                        <a:ext cx="8442325" cy="231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014837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33</a:t>
            </a:fld>
            <a:endParaRPr lang="en-US" dirty="0"/>
          </a:p>
        </p:txBody>
      </p:sp>
      <p:sp>
        <p:nvSpPr>
          <p:cNvPr id="5" name="TextBox 4"/>
          <p:cNvSpPr txBox="1"/>
          <p:nvPr/>
        </p:nvSpPr>
        <p:spPr>
          <a:xfrm>
            <a:off x="457200" y="228600"/>
            <a:ext cx="8458200" cy="461665"/>
          </a:xfrm>
          <a:prstGeom prst="rect">
            <a:avLst/>
          </a:prstGeom>
          <a:noFill/>
        </p:spPr>
        <p:txBody>
          <a:bodyPr wrap="square" rtlCol="0">
            <a:spAutoFit/>
          </a:bodyPr>
          <a:lstStyle/>
          <a:p>
            <a:r>
              <a:rPr lang="en-US" sz="2400" dirty="0">
                <a:latin typeface="+mj-lt"/>
              </a:rPr>
              <a:t>Example – radiation from a collinear acceleration burst</a:t>
            </a:r>
          </a:p>
        </p:txBody>
      </p:sp>
      <p:graphicFrame>
        <p:nvGraphicFramePr>
          <p:cNvPr id="6" name="Object 5"/>
          <p:cNvGraphicFramePr>
            <a:graphicFrameLocks noChangeAspect="1"/>
          </p:cNvGraphicFramePr>
          <p:nvPr>
            <p:extLst>
              <p:ext uri="{D42A27DB-BD31-4B8C-83A1-F6EECF244321}">
                <p14:modId xmlns:p14="http://schemas.microsoft.com/office/powerpoint/2010/main" val="2852844852"/>
              </p:ext>
            </p:extLst>
          </p:nvPr>
        </p:nvGraphicFramePr>
        <p:xfrm>
          <a:off x="473075" y="690265"/>
          <a:ext cx="8442325" cy="1765300"/>
        </p:xfrm>
        <a:graphic>
          <a:graphicData uri="http://schemas.openxmlformats.org/presentationml/2006/ole">
            <mc:AlternateContent xmlns:mc="http://schemas.openxmlformats.org/markup-compatibility/2006">
              <mc:Choice xmlns:v="urn:schemas-microsoft-com:vml" Requires="v">
                <p:oleObj spid="_x0000_s22678" name="Equation" r:id="rId4" imgW="3517560" imgH="736560" progId="Equation.DSMT4">
                  <p:embed/>
                </p:oleObj>
              </mc:Choice>
              <mc:Fallback>
                <p:oleObj name="Equation" r:id="rId4" imgW="3517560" imgH="736560" progId="Equation.DSMT4">
                  <p:embed/>
                  <p:pic>
                    <p:nvPicPr>
                      <p:cNvPr id="0" name=""/>
                      <p:cNvPicPr>
                        <a:picLocks noChangeAspect="1" noChangeArrowheads="1"/>
                      </p:cNvPicPr>
                      <p:nvPr/>
                    </p:nvPicPr>
                    <p:blipFill>
                      <a:blip r:embed="rId5"/>
                      <a:srcRect/>
                      <a:stretch>
                        <a:fillRect/>
                      </a:stretch>
                    </p:blipFill>
                    <p:spPr bwMode="auto">
                      <a:xfrm>
                        <a:off x="473075" y="690265"/>
                        <a:ext cx="8442325"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359098647"/>
              </p:ext>
            </p:extLst>
          </p:nvPr>
        </p:nvGraphicFramePr>
        <p:xfrm>
          <a:off x="489488" y="2362200"/>
          <a:ext cx="8153400" cy="4384325"/>
        </p:xfrm>
        <a:graphic>
          <a:graphicData uri="http://schemas.openxmlformats.org/presentationml/2006/ole">
            <mc:AlternateContent xmlns:mc="http://schemas.openxmlformats.org/markup-compatibility/2006">
              <mc:Choice xmlns:v="urn:schemas-microsoft-com:vml" Requires="v">
                <p:oleObj spid="_x0000_s22679" name="Equation" r:id="rId6" imgW="4101840" imgH="2209680" progId="Equation.DSMT4">
                  <p:embed/>
                </p:oleObj>
              </mc:Choice>
              <mc:Fallback>
                <p:oleObj name="Equation" r:id="rId6" imgW="4101840" imgH="2209680" progId="Equation.DSMT4">
                  <p:embed/>
                  <p:pic>
                    <p:nvPicPr>
                      <p:cNvPr id="0" name=""/>
                      <p:cNvPicPr>
                        <a:picLocks noChangeAspect="1" noChangeArrowheads="1"/>
                      </p:cNvPicPr>
                      <p:nvPr/>
                    </p:nvPicPr>
                    <p:blipFill>
                      <a:blip r:embed="rId7"/>
                      <a:srcRect/>
                      <a:stretch>
                        <a:fillRect/>
                      </a:stretch>
                    </p:blipFill>
                    <p:spPr bwMode="auto">
                      <a:xfrm>
                        <a:off x="489488" y="2362200"/>
                        <a:ext cx="8153400" cy="438432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108043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35553291"/>
              </p:ext>
            </p:extLst>
          </p:nvPr>
        </p:nvGraphicFramePr>
        <p:xfrm>
          <a:off x="609600" y="685800"/>
          <a:ext cx="6789737" cy="2520950"/>
        </p:xfrm>
        <a:graphic>
          <a:graphicData uri="http://schemas.openxmlformats.org/presentationml/2006/ole">
            <mc:AlternateContent xmlns:mc="http://schemas.openxmlformats.org/markup-compatibility/2006">
              <mc:Choice xmlns:v="urn:schemas-microsoft-com:vml" Requires="v">
                <p:oleObj spid="_x0000_s23627" name="Equation" r:id="rId4" imgW="3416040" imgH="1269720" progId="Equation.DSMT4">
                  <p:embed/>
                </p:oleObj>
              </mc:Choice>
              <mc:Fallback>
                <p:oleObj name="Equation" r:id="rId4" imgW="3416040" imgH="1269720" progId="Equation.DSMT4">
                  <p:embed/>
                  <p:pic>
                    <p:nvPicPr>
                      <p:cNvPr id="0" name=""/>
                      <p:cNvPicPr>
                        <a:picLocks noChangeAspect="1" noChangeArrowheads="1"/>
                      </p:cNvPicPr>
                      <p:nvPr/>
                    </p:nvPicPr>
                    <p:blipFill>
                      <a:blip r:embed="rId5"/>
                      <a:srcRect/>
                      <a:stretch>
                        <a:fillRect/>
                      </a:stretch>
                    </p:blipFill>
                    <p:spPr bwMode="auto">
                      <a:xfrm>
                        <a:off x="609600" y="685800"/>
                        <a:ext cx="6789737"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228600"/>
            <a:ext cx="7315200" cy="461665"/>
          </a:xfrm>
          <a:prstGeom prst="rect">
            <a:avLst/>
          </a:prstGeom>
          <a:noFill/>
        </p:spPr>
        <p:txBody>
          <a:bodyPr wrap="square" rtlCol="0">
            <a:spAutoFit/>
          </a:bodyPr>
          <a:lstStyle/>
          <a:p>
            <a:r>
              <a:rPr lang="en-US" sz="2400" dirty="0">
                <a:latin typeface="+mj-lt"/>
              </a:rPr>
              <a:t>Example:</a:t>
            </a:r>
          </a:p>
        </p:txBody>
      </p:sp>
      <p:cxnSp>
        <p:nvCxnSpPr>
          <p:cNvPr id="8" name="Straight Arrow Connector 7"/>
          <p:cNvCxnSpPr/>
          <p:nvPr/>
        </p:nvCxnSpPr>
        <p:spPr>
          <a:xfrm>
            <a:off x="1066800" y="4267200"/>
            <a:ext cx="3276600" cy="685800"/>
          </a:xfrm>
          <a:prstGeom prst="straightConnector1">
            <a:avLst/>
          </a:prstGeom>
          <a:ln w="635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9" name="Right Arrow 8"/>
          <p:cNvSpPr/>
          <p:nvPr/>
        </p:nvSpPr>
        <p:spPr>
          <a:xfrm rot="649350">
            <a:off x="2629535" y="4432532"/>
            <a:ext cx="424297" cy="346757"/>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flipV="1">
            <a:off x="2785708" y="3124200"/>
            <a:ext cx="5748692" cy="144187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162800" y="3657600"/>
            <a:ext cx="762000" cy="461665"/>
          </a:xfrm>
          <a:prstGeom prst="rect">
            <a:avLst/>
          </a:prstGeom>
          <a:noFill/>
        </p:spPr>
        <p:txBody>
          <a:bodyPr wrap="square" rtlCol="0">
            <a:spAutoFit/>
          </a:bodyPr>
          <a:lstStyle/>
          <a:p>
            <a:r>
              <a:rPr lang="en-US" sz="2400" b="1" i="1" dirty="0">
                <a:latin typeface="+mj-lt"/>
              </a:rPr>
              <a:t>r</a:t>
            </a:r>
          </a:p>
        </p:txBody>
      </p:sp>
      <p:sp>
        <p:nvSpPr>
          <p:cNvPr id="13" name="TextBox 12"/>
          <p:cNvSpPr txBox="1"/>
          <p:nvPr/>
        </p:nvSpPr>
        <p:spPr>
          <a:xfrm>
            <a:off x="3429000" y="4338935"/>
            <a:ext cx="762000" cy="461665"/>
          </a:xfrm>
          <a:prstGeom prst="rect">
            <a:avLst/>
          </a:prstGeom>
          <a:noFill/>
        </p:spPr>
        <p:txBody>
          <a:bodyPr wrap="square" rtlCol="0">
            <a:spAutoFit/>
          </a:bodyPr>
          <a:lstStyle/>
          <a:p>
            <a:r>
              <a:rPr lang="en-US" sz="2400" b="1" i="1" dirty="0">
                <a:latin typeface="Symbol" pitchFamily="18" charset="2"/>
              </a:rPr>
              <a:t>q</a:t>
            </a:r>
          </a:p>
        </p:txBody>
      </p:sp>
      <p:sp>
        <p:nvSpPr>
          <p:cNvPr id="14" name="TextBox 13"/>
          <p:cNvSpPr txBox="1"/>
          <p:nvPr/>
        </p:nvSpPr>
        <p:spPr>
          <a:xfrm>
            <a:off x="2438400" y="4724400"/>
            <a:ext cx="644214" cy="461665"/>
          </a:xfrm>
          <a:prstGeom prst="rect">
            <a:avLst/>
          </a:prstGeom>
          <a:noFill/>
        </p:spPr>
        <p:txBody>
          <a:bodyPr wrap="square" rtlCol="0">
            <a:spAutoFit/>
          </a:bodyPr>
          <a:lstStyle/>
          <a:p>
            <a:r>
              <a:rPr lang="en-US" sz="2400" b="1" i="1" dirty="0" err="1">
                <a:solidFill>
                  <a:srgbClr val="FF0000"/>
                </a:solidFill>
                <a:latin typeface="Symbol" pitchFamily="18" charset="2"/>
              </a:rPr>
              <a:t>D</a:t>
            </a:r>
            <a:r>
              <a:rPr lang="en-US" sz="2400" b="1" i="1" dirty="0" err="1">
                <a:solidFill>
                  <a:srgbClr val="FF0000"/>
                </a:solidFill>
                <a:latin typeface="+mj-lt"/>
              </a:rPr>
              <a:t>v</a:t>
            </a:r>
            <a:endParaRPr lang="en-US" sz="2400" b="1" i="1" dirty="0">
              <a:solidFill>
                <a:srgbClr val="FF0000"/>
              </a:solidFill>
              <a:latin typeface="+mj-lt"/>
            </a:endParaRPr>
          </a:p>
        </p:txBody>
      </p:sp>
      <p:sp>
        <p:nvSpPr>
          <p:cNvPr id="7" name="TextBox 6"/>
          <p:cNvSpPr txBox="1"/>
          <p:nvPr/>
        </p:nvSpPr>
        <p:spPr>
          <a:xfrm>
            <a:off x="762000" y="5626526"/>
            <a:ext cx="8077200" cy="461665"/>
          </a:xfrm>
          <a:prstGeom prst="rect">
            <a:avLst/>
          </a:prstGeom>
          <a:noFill/>
        </p:spPr>
        <p:txBody>
          <a:bodyPr wrap="square" rtlCol="0">
            <a:spAutoFit/>
          </a:bodyPr>
          <a:lstStyle/>
          <a:p>
            <a:r>
              <a:rPr lang="en-US" sz="2400" b="1" dirty="0">
                <a:latin typeface="+mj-lt"/>
              </a:rPr>
              <a:t>Example:  “</a:t>
            </a:r>
            <a:r>
              <a:rPr lang="en-US" sz="2400" b="1" dirty="0"/>
              <a:t>Bremsstrahlung” radiation</a:t>
            </a:r>
            <a:endParaRPr lang="en-US" sz="2400" b="1" dirty="0">
              <a:latin typeface="+mj-lt"/>
            </a:endParaRPr>
          </a:p>
        </p:txBody>
      </p:sp>
    </p:spTree>
    <p:extLst>
      <p:ext uri="{BB962C8B-B14F-4D97-AF65-F5344CB8AC3E}">
        <p14:creationId xmlns:p14="http://schemas.microsoft.com/office/powerpoint/2010/main" val="23315362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35</a:t>
            </a:fld>
            <a:endParaRPr lang="en-US" dirty="0"/>
          </a:p>
        </p:txBody>
      </p:sp>
      <p:sp>
        <p:nvSpPr>
          <p:cNvPr id="5" name="TextBox 4"/>
          <p:cNvSpPr txBox="1"/>
          <p:nvPr/>
        </p:nvSpPr>
        <p:spPr>
          <a:xfrm>
            <a:off x="228600" y="73967"/>
            <a:ext cx="8686800" cy="461665"/>
          </a:xfrm>
          <a:prstGeom prst="rect">
            <a:avLst/>
          </a:prstGeom>
          <a:noFill/>
        </p:spPr>
        <p:txBody>
          <a:bodyPr wrap="square" rtlCol="0">
            <a:spAutoFit/>
          </a:bodyPr>
          <a:lstStyle/>
          <a:p>
            <a:r>
              <a:rPr lang="en-US" sz="2400" dirty="0">
                <a:latin typeface="+mj-lt"/>
              </a:rPr>
              <a:t>Spectral composition of electromagnetic radiation -- continued</a:t>
            </a:r>
          </a:p>
        </p:txBody>
      </p:sp>
      <p:graphicFrame>
        <p:nvGraphicFramePr>
          <p:cNvPr id="7" name="Object 6"/>
          <p:cNvGraphicFramePr>
            <a:graphicFrameLocks noChangeAspect="1"/>
          </p:cNvGraphicFramePr>
          <p:nvPr>
            <p:extLst>
              <p:ext uri="{D42A27DB-BD31-4B8C-83A1-F6EECF244321}">
                <p14:modId xmlns:p14="http://schemas.microsoft.com/office/powerpoint/2010/main" val="4279158914"/>
              </p:ext>
            </p:extLst>
          </p:nvPr>
        </p:nvGraphicFramePr>
        <p:xfrm>
          <a:off x="122238" y="3505200"/>
          <a:ext cx="8899525" cy="2860675"/>
        </p:xfrm>
        <a:graphic>
          <a:graphicData uri="http://schemas.openxmlformats.org/presentationml/2006/ole">
            <mc:AlternateContent xmlns:mc="http://schemas.openxmlformats.org/markup-compatibility/2006">
              <mc:Choice xmlns:v="urn:schemas-microsoft-com:vml" Requires="v">
                <p:oleObj spid="_x0000_s24724" name="Equation" r:id="rId4" imgW="3708360" imgH="1193760" progId="Equation.DSMT4">
                  <p:embed/>
                </p:oleObj>
              </mc:Choice>
              <mc:Fallback>
                <p:oleObj name="Equation" r:id="rId4" imgW="3708360" imgH="1193760" progId="Equation.DSMT4">
                  <p:embed/>
                  <p:pic>
                    <p:nvPicPr>
                      <p:cNvPr id="0" name=""/>
                      <p:cNvPicPr>
                        <a:picLocks noChangeAspect="1" noChangeArrowheads="1"/>
                      </p:cNvPicPr>
                      <p:nvPr/>
                    </p:nvPicPr>
                    <p:blipFill>
                      <a:blip r:embed="rId5"/>
                      <a:srcRect/>
                      <a:stretch>
                        <a:fillRect/>
                      </a:stretch>
                    </p:blipFill>
                    <p:spPr bwMode="auto">
                      <a:xfrm>
                        <a:off x="122238" y="3505200"/>
                        <a:ext cx="8899525" cy="2860675"/>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878985652"/>
              </p:ext>
            </p:extLst>
          </p:nvPr>
        </p:nvGraphicFramePr>
        <p:xfrm>
          <a:off x="325438" y="1243013"/>
          <a:ext cx="4389437" cy="2032000"/>
        </p:xfrm>
        <a:graphic>
          <a:graphicData uri="http://schemas.openxmlformats.org/presentationml/2006/ole">
            <mc:AlternateContent xmlns:mc="http://schemas.openxmlformats.org/markup-compatibility/2006">
              <mc:Choice xmlns:v="urn:schemas-microsoft-com:vml" Requires="v">
                <p:oleObj spid="_x0000_s24725" name="Equation" r:id="rId6" imgW="2108160" imgH="977760" progId="Equation.DSMT4">
                  <p:embed/>
                </p:oleObj>
              </mc:Choice>
              <mc:Fallback>
                <p:oleObj name="Equation" r:id="rId6" imgW="2108160" imgH="977760" progId="Equation.DSMT4">
                  <p:embed/>
                  <p:pic>
                    <p:nvPicPr>
                      <p:cNvPr id="0" name=""/>
                      <p:cNvPicPr>
                        <a:picLocks noChangeAspect="1" noChangeArrowheads="1"/>
                      </p:cNvPicPr>
                      <p:nvPr/>
                    </p:nvPicPr>
                    <p:blipFill>
                      <a:blip r:embed="rId7"/>
                      <a:srcRect/>
                      <a:stretch>
                        <a:fillRect/>
                      </a:stretch>
                    </p:blipFill>
                    <p:spPr bwMode="auto">
                      <a:xfrm>
                        <a:off x="325438" y="1243013"/>
                        <a:ext cx="4389437"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58791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5577" t="23366" r="5042" b="8443"/>
          <a:stretch/>
        </p:blipFill>
        <p:spPr bwMode="auto">
          <a:xfrm>
            <a:off x="152400" y="1447800"/>
            <a:ext cx="8854082" cy="363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838200" y="457200"/>
            <a:ext cx="7162800" cy="461665"/>
          </a:xfrm>
          <a:prstGeom prst="rect">
            <a:avLst/>
          </a:prstGeom>
          <a:noFill/>
        </p:spPr>
        <p:txBody>
          <a:bodyPr wrap="square" rtlCol="0">
            <a:spAutoFit/>
          </a:bodyPr>
          <a:lstStyle/>
          <a:p>
            <a:r>
              <a:rPr lang="en-US" sz="2400" dirty="0" err="1">
                <a:latin typeface="+mj-lt"/>
              </a:rPr>
              <a:t>Li</a:t>
            </a:r>
            <a:r>
              <a:rPr lang="en-US" sz="2400" dirty="0" err="1"/>
              <a:t>é</a:t>
            </a:r>
            <a:r>
              <a:rPr lang="en-US" sz="2400" dirty="0" err="1">
                <a:latin typeface="+mj-lt"/>
              </a:rPr>
              <a:t>nard-Wiechert</a:t>
            </a:r>
            <a:r>
              <a:rPr lang="en-US" sz="2400" dirty="0">
                <a:latin typeface="+mj-lt"/>
              </a:rPr>
              <a:t> fields (</a:t>
            </a:r>
            <a:r>
              <a:rPr lang="en-US" sz="2400" dirty="0" err="1">
                <a:latin typeface="+mj-lt"/>
              </a:rPr>
              <a:t>cgs</a:t>
            </a:r>
            <a:r>
              <a:rPr lang="en-US" sz="2400" dirty="0">
                <a:latin typeface="+mj-lt"/>
              </a:rPr>
              <a:t> Gaussian units):</a:t>
            </a:r>
          </a:p>
        </p:txBody>
      </p:sp>
      <p:graphicFrame>
        <p:nvGraphicFramePr>
          <p:cNvPr id="6" name="Object 5"/>
          <p:cNvGraphicFramePr>
            <a:graphicFrameLocks noChangeAspect="1"/>
          </p:cNvGraphicFramePr>
          <p:nvPr>
            <p:extLst>
              <p:ext uri="{D42A27DB-BD31-4B8C-83A1-F6EECF244321}">
                <p14:modId xmlns:p14="http://schemas.microsoft.com/office/powerpoint/2010/main" val="92007142"/>
              </p:ext>
            </p:extLst>
          </p:nvPr>
        </p:nvGraphicFramePr>
        <p:xfrm>
          <a:off x="280988" y="5305425"/>
          <a:ext cx="8324850" cy="1089025"/>
        </p:xfrm>
        <a:graphic>
          <a:graphicData uri="http://schemas.openxmlformats.org/presentationml/2006/ole">
            <mc:AlternateContent xmlns:mc="http://schemas.openxmlformats.org/markup-compatibility/2006">
              <mc:Choice xmlns:v="urn:schemas-microsoft-com:vml" Requires="v">
                <p:oleObj spid="_x0000_s1125" name="数式" r:id="rId5" imgW="3682800" imgH="482400" progId="Equation.3">
                  <p:embed/>
                </p:oleObj>
              </mc:Choice>
              <mc:Fallback>
                <p:oleObj name="数式" r:id="rId5" imgW="3682800" imgH="482400" progId="Equation.3">
                  <p:embed/>
                  <p:pic>
                    <p:nvPicPr>
                      <p:cNvPr id="0" name="Object 9"/>
                      <p:cNvPicPr>
                        <a:picLocks noChangeAspect="1" noChangeArrowheads="1"/>
                      </p:cNvPicPr>
                      <p:nvPr/>
                    </p:nvPicPr>
                    <p:blipFill>
                      <a:blip r:embed="rId6"/>
                      <a:srcRect/>
                      <a:stretch>
                        <a:fillRect/>
                      </a:stretch>
                    </p:blipFill>
                    <p:spPr bwMode="auto">
                      <a:xfrm>
                        <a:off x="280988" y="5305425"/>
                        <a:ext cx="8324850"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65213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CD798E8A-A8C1-45D8-B3FD-4B5D56C4804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577" t="23366" r="5042" b="8443"/>
          <a:stretch/>
        </p:blipFill>
        <p:spPr bwMode="auto">
          <a:xfrm>
            <a:off x="289918" y="453717"/>
            <a:ext cx="8854082" cy="363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a:extLst>
              <a:ext uri="{FF2B5EF4-FFF2-40B4-BE49-F238E27FC236}">
                <a16:creationId xmlns:a16="http://schemas.microsoft.com/office/drawing/2014/main" id="{4208A18A-E119-4BC8-A4C5-265F5829F261}"/>
              </a:ext>
            </a:extLst>
          </p:cNvPr>
          <p:cNvSpPr>
            <a:spLocks noGrp="1"/>
          </p:cNvSpPr>
          <p:nvPr>
            <p:ph type="dt" sz="half" idx="10"/>
          </p:nvPr>
        </p:nvSpPr>
        <p:spPr/>
        <p:txBody>
          <a:bodyPr/>
          <a:lstStyle/>
          <a:p>
            <a:r>
              <a:rPr lang="en-US"/>
              <a:t>04/08/2022</a:t>
            </a:r>
            <a:endParaRPr lang="en-US" dirty="0"/>
          </a:p>
        </p:txBody>
      </p:sp>
      <p:sp>
        <p:nvSpPr>
          <p:cNvPr id="3" name="Footer Placeholder 2">
            <a:extLst>
              <a:ext uri="{FF2B5EF4-FFF2-40B4-BE49-F238E27FC236}">
                <a16:creationId xmlns:a16="http://schemas.microsoft.com/office/drawing/2014/main" id="{668A594E-CFE2-4FE3-8A31-5C3A53263E1E}"/>
              </a:ext>
            </a:extLst>
          </p:cNvPr>
          <p:cNvSpPr>
            <a:spLocks noGrp="1"/>
          </p:cNvSpPr>
          <p:nvPr>
            <p:ph type="ftr" sz="quarter" idx="11"/>
          </p:nvPr>
        </p:nvSpPr>
        <p:spPr/>
        <p:txBody>
          <a:bodyPr/>
          <a:lstStyle/>
          <a:p>
            <a:r>
              <a:rPr lang="en-US"/>
              <a:t>PHY 712  Spring 2022 -- Lecture 27</a:t>
            </a:r>
            <a:endParaRPr lang="en-US" dirty="0"/>
          </a:p>
        </p:txBody>
      </p:sp>
      <p:sp>
        <p:nvSpPr>
          <p:cNvPr id="4" name="Slide Number Placeholder 3">
            <a:extLst>
              <a:ext uri="{FF2B5EF4-FFF2-40B4-BE49-F238E27FC236}">
                <a16:creationId xmlns:a16="http://schemas.microsoft.com/office/drawing/2014/main" id="{54754455-F209-4086-8CDE-CCD40544AB7C}"/>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1F153875-6080-4436-A56B-BAA587C60571}"/>
              </a:ext>
            </a:extLst>
          </p:cNvPr>
          <p:cNvSpPr txBox="1"/>
          <p:nvPr/>
        </p:nvSpPr>
        <p:spPr>
          <a:xfrm>
            <a:off x="457200" y="171450"/>
            <a:ext cx="7924800" cy="461665"/>
          </a:xfrm>
          <a:prstGeom prst="rect">
            <a:avLst/>
          </a:prstGeom>
          <a:noFill/>
        </p:spPr>
        <p:txBody>
          <a:bodyPr wrap="square" rtlCol="0">
            <a:spAutoFit/>
          </a:bodyPr>
          <a:lstStyle/>
          <a:p>
            <a:r>
              <a:rPr lang="en-US" sz="2400" dirty="0">
                <a:latin typeface="+mj-lt"/>
              </a:rPr>
              <a:t>Comment --</a:t>
            </a:r>
          </a:p>
        </p:txBody>
      </p:sp>
      <p:sp>
        <p:nvSpPr>
          <p:cNvPr id="7" name="TextBox 6">
            <a:extLst>
              <a:ext uri="{FF2B5EF4-FFF2-40B4-BE49-F238E27FC236}">
                <a16:creationId xmlns:a16="http://schemas.microsoft.com/office/drawing/2014/main" id="{FFA1A4A1-752C-4674-892E-7F252E16ED9B}"/>
              </a:ext>
            </a:extLst>
          </p:cNvPr>
          <p:cNvSpPr txBox="1"/>
          <p:nvPr/>
        </p:nvSpPr>
        <p:spPr>
          <a:xfrm>
            <a:off x="297359" y="4038600"/>
            <a:ext cx="8846641" cy="1692771"/>
          </a:xfrm>
          <a:prstGeom prst="rect">
            <a:avLst/>
          </a:prstGeom>
          <a:noFill/>
        </p:spPr>
        <p:txBody>
          <a:bodyPr wrap="square" rtlCol="0">
            <a:spAutoFit/>
          </a:bodyPr>
          <a:lstStyle/>
          <a:p>
            <a:r>
              <a:rPr lang="en-US" sz="2400" dirty="0">
                <a:latin typeface="+mj-lt"/>
              </a:rPr>
              <a:t>Note that (21)   can be demonstrated by evaluating </a:t>
            </a:r>
            <a:r>
              <a:rPr lang="en-US" sz="2400" b="1" i="1" dirty="0">
                <a:latin typeface="+mj-lt"/>
              </a:rPr>
              <a:t>R x E(</a:t>
            </a:r>
            <a:r>
              <a:rPr lang="en-US" sz="2400" b="1" i="1" dirty="0" err="1">
                <a:latin typeface="+mj-lt"/>
              </a:rPr>
              <a:t>r,</a:t>
            </a:r>
            <a:r>
              <a:rPr lang="en-US" sz="2400" i="1" dirty="0" err="1">
                <a:latin typeface="+mj-lt"/>
              </a:rPr>
              <a:t>t</a:t>
            </a:r>
            <a:r>
              <a:rPr lang="en-US" sz="2400" b="1" i="1" dirty="0">
                <a:latin typeface="+mj-lt"/>
              </a:rPr>
              <a:t>)</a:t>
            </a:r>
          </a:p>
          <a:p>
            <a:endParaRPr lang="en-US" sz="2400" b="1" i="1" dirty="0">
              <a:latin typeface="+mj-lt"/>
            </a:endParaRPr>
          </a:p>
          <a:p>
            <a:r>
              <a:rPr lang="en-US" sz="2400" dirty="0">
                <a:latin typeface="+mj-lt"/>
              </a:rPr>
              <a:t>Other helpful identities:         </a:t>
            </a:r>
            <a:r>
              <a:rPr lang="en-US" sz="2400" b="1" i="1" dirty="0">
                <a:latin typeface="+mj-lt"/>
              </a:rPr>
              <a:t>ax(</a:t>
            </a:r>
            <a:r>
              <a:rPr lang="en-US" sz="2400" b="1" i="1" dirty="0" err="1">
                <a:latin typeface="+mj-lt"/>
              </a:rPr>
              <a:t>bxc</a:t>
            </a:r>
            <a:r>
              <a:rPr lang="en-US" sz="2400" b="1" i="1" dirty="0">
                <a:latin typeface="+mj-lt"/>
              </a:rPr>
              <a:t>)=b(</a:t>
            </a:r>
            <a:r>
              <a:rPr lang="en-US" sz="2400" b="1" i="1" dirty="0" err="1">
                <a:latin typeface="+mj-lt"/>
              </a:rPr>
              <a:t>a</a:t>
            </a:r>
            <a:r>
              <a:rPr lang="en-US" sz="3200" b="1" dirty="0" err="1">
                <a:latin typeface="Symbol" panose="05050102010706020507" pitchFamily="18" charset="2"/>
              </a:rPr>
              <a:t>×</a:t>
            </a:r>
            <a:r>
              <a:rPr lang="en-US" sz="2400" b="1" i="1" dirty="0" err="1">
                <a:latin typeface="+mj-lt"/>
              </a:rPr>
              <a:t>c</a:t>
            </a:r>
            <a:r>
              <a:rPr lang="en-US" sz="2400" b="1" i="1" dirty="0">
                <a:latin typeface="+mj-lt"/>
              </a:rPr>
              <a:t>)-c(</a:t>
            </a:r>
            <a:r>
              <a:rPr lang="en-US" sz="2400" b="1" i="1" dirty="0" err="1">
                <a:latin typeface="+mj-lt"/>
              </a:rPr>
              <a:t>a</a:t>
            </a:r>
            <a:r>
              <a:rPr lang="en-US" sz="2400" b="1" dirty="0" err="1">
                <a:latin typeface="Symbol" panose="05050102010706020507" pitchFamily="18" charset="2"/>
              </a:rPr>
              <a:t>×</a:t>
            </a:r>
            <a:r>
              <a:rPr lang="en-US" sz="2400" b="1" i="1" dirty="0" err="1">
                <a:latin typeface="+mj-lt"/>
              </a:rPr>
              <a:t>b</a:t>
            </a:r>
            <a:r>
              <a:rPr lang="en-US" sz="2400" b="1" i="1" dirty="0">
                <a:latin typeface="+mj-lt"/>
              </a:rPr>
              <a:t>)</a:t>
            </a:r>
          </a:p>
          <a:p>
            <a:r>
              <a:rPr lang="en-US" sz="2400" b="1" i="1" dirty="0">
                <a:latin typeface="+mj-lt"/>
              </a:rPr>
              <a:t>                                              a</a:t>
            </a:r>
            <a:r>
              <a:rPr lang="en-US" sz="2400" b="1" i="1" dirty="0">
                <a:latin typeface="Symbol" panose="05050102010706020507" pitchFamily="18" charset="2"/>
              </a:rPr>
              <a:t>×(</a:t>
            </a:r>
            <a:r>
              <a:rPr lang="en-US" sz="2400" b="1" i="1" dirty="0" err="1"/>
              <a:t>bxc</a:t>
            </a:r>
            <a:r>
              <a:rPr lang="en-US" sz="2400" b="1" i="1" dirty="0"/>
              <a:t>)</a:t>
            </a:r>
            <a:r>
              <a:rPr lang="en-US" sz="2400" b="1" i="1" dirty="0">
                <a:latin typeface="+mj-lt"/>
              </a:rPr>
              <a:t> = </a:t>
            </a:r>
            <a:r>
              <a:rPr lang="en-US" sz="2400" b="1" i="1" dirty="0"/>
              <a:t>b</a:t>
            </a:r>
            <a:r>
              <a:rPr lang="en-US" sz="2400" b="1" i="1" dirty="0">
                <a:latin typeface="Symbol" panose="05050102010706020507" pitchFamily="18" charset="2"/>
              </a:rPr>
              <a:t>×(</a:t>
            </a:r>
            <a:r>
              <a:rPr lang="en-US" sz="2400" b="1" i="1" dirty="0" err="1"/>
              <a:t>cxa</a:t>
            </a:r>
            <a:r>
              <a:rPr lang="en-US" sz="2400" b="1" i="1" dirty="0"/>
              <a:t>) = c</a:t>
            </a:r>
            <a:r>
              <a:rPr lang="en-US" sz="2400" b="1" i="1" dirty="0">
                <a:latin typeface="Symbol" panose="05050102010706020507" pitchFamily="18" charset="2"/>
              </a:rPr>
              <a:t>×(</a:t>
            </a:r>
            <a:r>
              <a:rPr lang="en-US" sz="2400" b="1" i="1" dirty="0" err="1"/>
              <a:t>axb</a:t>
            </a:r>
            <a:r>
              <a:rPr lang="en-US" sz="2400" b="1" i="1" dirty="0"/>
              <a:t>) </a:t>
            </a:r>
            <a:endParaRPr lang="en-US" sz="2400" b="1" i="1" dirty="0">
              <a:latin typeface="+mj-lt"/>
            </a:endParaRPr>
          </a:p>
        </p:txBody>
      </p:sp>
    </p:spTree>
    <p:extLst>
      <p:ext uri="{BB962C8B-B14F-4D97-AF65-F5344CB8AC3E}">
        <p14:creationId xmlns:p14="http://schemas.microsoft.com/office/powerpoint/2010/main" val="281197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685800" y="381000"/>
            <a:ext cx="7467600" cy="461665"/>
          </a:xfrm>
          <a:prstGeom prst="rect">
            <a:avLst/>
          </a:prstGeom>
          <a:noFill/>
        </p:spPr>
        <p:txBody>
          <a:bodyPr wrap="square" rtlCol="0">
            <a:spAutoFit/>
          </a:bodyPr>
          <a:lstStyle/>
          <a:p>
            <a:r>
              <a:rPr lang="en-US" sz="2400" dirty="0">
                <a:latin typeface="+mj-lt"/>
              </a:rPr>
              <a:t>Electric field far from source:</a:t>
            </a:r>
          </a:p>
        </p:txBody>
      </p:sp>
      <p:graphicFrame>
        <p:nvGraphicFramePr>
          <p:cNvPr id="6" name="Object 5"/>
          <p:cNvGraphicFramePr>
            <a:graphicFrameLocks noChangeAspect="1"/>
          </p:cNvGraphicFramePr>
          <p:nvPr>
            <p:extLst>
              <p:ext uri="{D42A27DB-BD31-4B8C-83A1-F6EECF244321}">
                <p14:modId xmlns:p14="http://schemas.microsoft.com/office/powerpoint/2010/main" val="4102729873"/>
              </p:ext>
            </p:extLst>
          </p:nvPr>
        </p:nvGraphicFramePr>
        <p:xfrm>
          <a:off x="789940" y="1315721"/>
          <a:ext cx="6199188" cy="2465387"/>
        </p:xfrm>
        <a:graphic>
          <a:graphicData uri="http://schemas.openxmlformats.org/presentationml/2006/ole">
            <mc:AlternateContent xmlns:mc="http://schemas.openxmlformats.org/markup-compatibility/2006">
              <mc:Choice xmlns:v="urn:schemas-microsoft-com:vml" Requires="v">
                <p:oleObj spid="_x0000_s3277" name="数式" r:id="rId4" imgW="2743200" imgH="1091880" progId="Equation.3">
                  <p:embed/>
                </p:oleObj>
              </mc:Choice>
              <mc:Fallback>
                <p:oleObj name="数式" r:id="rId4" imgW="2743200" imgH="1091880" progId="Equation.3">
                  <p:embed/>
                  <p:pic>
                    <p:nvPicPr>
                      <p:cNvPr id="0" name="Object 5"/>
                      <p:cNvPicPr>
                        <a:picLocks noChangeAspect="1" noChangeArrowheads="1"/>
                      </p:cNvPicPr>
                      <p:nvPr/>
                    </p:nvPicPr>
                    <p:blipFill>
                      <a:blip r:embed="rId5"/>
                      <a:srcRect/>
                      <a:stretch>
                        <a:fillRect/>
                      </a:stretch>
                    </p:blipFill>
                    <p:spPr bwMode="auto">
                      <a:xfrm>
                        <a:off x="789940" y="1315721"/>
                        <a:ext cx="6199188" cy="246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45613462"/>
              </p:ext>
            </p:extLst>
          </p:nvPr>
        </p:nvGraphicFramePr>
        <p:xfrm>
          <a:off x="805180" y="3733800"/>
          <a:ext cx="5251450" cy="2579687"/>
        </p:xfrm>
        <a:graphic>
          <a:graphicData uri="http://schemas.openxmlformats.org/presentationml/2006/ole">
            <mc:AlternateContent xmlns:mc="http://schemas.openxmlformats.org/markup-compatibility/2006">
              <mc:Choice xmlns:v="urn:schemas-microsoft-com:vml" Requires="v">
                <p:oleObj spid="_x0000_s3278" name="数式" r:id="rId6" imgW="2323800" imgH="1143000" progId="Equation.3">
                  <p:embed/>
                </p:oleObj>
              </mc:Choice>
              <mc:Fallback>
                <p:oleObj name="数式" r:id="rId6" imgW="2323800" imgH="1143000" progId="Equation.3">
                  <p:embed/>
                  <p:pic>
                    <p:nvPicPr>
                      <p:cNvPr id="0" name="Object 5"/>
                      <p:cNvPicPr>
                        <a:picLocks noChangeAspect="1" noChangeArrowheads="1"/>
                      </p:cNvPicPr>
                      <p:nvPr/>
                    </p:nvPicPr>
                    <p:blipFill>
                      <a:blip r:embed="rId7"/>
                      <a:srcRect/>
                      <a:stretch>
                        <a:fillRect/>
                      </a:stretch>
                    </p:blipFill>
                    <p:spPr bwMode="auto">
                      <a:xfrm>
                        <a:off x="805180" y="3733800"/>
                        <a:ext cx="5251450" cy="257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a:extLst>
              <a:ext uri="{FF2B5EF4-FFF2-40B4-BE49-F238E27FC236}">
                <a16:creationId xmlns:a16="http://schemas.microsoft.com/office/drawing/2014/main" id="{F92351E1-A1FF-4BDB-A927-A6F07220922E}"/>
              </a:ext>
            </a:extLst>
          </p:cNvPr>
          <p:cNvSpPr txBox="1"/>
          <p:nvPr/>
        </p:nvSpPr>
        <p:spPr>
          <a:xfrm>
            <a:off x="4572000" y="2470288"/>
            <a:ext cx="4572000" cy="1200329"/>
          </a:xfrm>
          <a:prstGeom prst="rect">
            <a:avLst/>
          </a:prstGeom>
          <a:noFill/>
        </p:spPr>
        <p:txBody>
          <a:bodyPr wrap="square" rtlCol="0">
            <a:spAutoFit/>
          </a:bodyPr>
          <a:lstStyle/>
          <a:p>
            <a:r>
              <a:rPr lang="en-US" sz="2400" b="1" dirty="0">
                <a:solidFill>
                  <a:srgbClr val="FF0000"/>
                </a:solidFill>
                <a:latin typeface="+mj-lt"/>
              </a:rPr>
              <a:t>Note that all of the variables on the right hand side of the equations depend on </a:t>
            </a:r>
            <a:r>
              <a:rPr lang="en-US" sz="2400" b="1" i="1" dirty="0">
                <a:solidFill>
                  <a:srgbClr val="FF0000"/>
                </a:solidFill>
                <a:latin typeface="+mj-lt"/>
              </a:rPr>
              <a:t>t</a:t>
            </a:r>
            <a:r>
              <a:rPr lang="en-US" sz="2400" b="1" i="1" baseline="-25000" dirty="0">
                <a:solidFill>
                  <a:srgbClr val="FF0000"/>
                </a:solidFill>
                <a:latin typeface="+mj-lt"/>
              </a:rPr>
              <a:t>r</a:t>
            </a:r>
            <a:r>
              <a:rPr lang="en-US" sz="2400" b="1" dirty="0">
                <a:solidFill>
                  <a:srgbClr val="FF0000"/>
                </a:solidFill>
                <a:latin typeface="+mj-lt"/>
              </a:rPr>
              <a:t> .</a:t>
            </a:r>
          </a:p>
        </p:txBody>
      </p:sp>
    </p:spTree>
    <p:extLst>
      <p:ext uri="{BB962C8B-B14F-4D97-AF65-F5344CB8AC3E}">
        <p14:creationId xmlns:p14="http://schemas.microsoft.com/office/powerpoint/2010/main" val="1337121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609600" y="381000"/>
            <a:ext cx="7086600" cy="461665"/>
          </a:xfrm>
          <a:prstGeom prst="rect">
            <a:avLst/>
          </a:prstGeom>
          <a:noFill/>
        </p:spPr>
        <p:txBody>
          <a:bodyPr wrap="square" rtlCol="0">
            <a:spAutoFit/>
          </a:bodyPr>
          <a:lstStyle/>
          <a:p>
            <a:r>
              <a:rPr lang="en-US" sz="2400" dirty="0" err="1">
                <a:latin typeface="+mj-lt"/>
              </a:rPr>
              <a:t>Poynting</a:t>
            </a:r>
            <a:r>
              <a:rPr lang="en-US" sz="2400" dirty="0">
                <a:latin typeface="+mj-lt"/>
              </a:rPr>
              <a:t> vector:</a:t>
            </a:r>
          </a:p>
        </p:txBody>
      </p:sp>
      <p:graphicFrame>
        <p:nvGraphicFramePr>
          <p:cNvPr id="6" name="Object 5"/>
          <p:cNvGraphicFramePr>
            <a:graphicFrameLocks noChangeAspect="1"/>
          </p:cNvGraphicFramePr>
          <p:nvPr>
            <p:extLst>
              <p:ext uri="{D42A27DB-BD31-4B8C-83A1-F6EECF244321}">
                <p14:modId xmlns:p14="http://schemas.microsoft.com/office/powerpoint/2010/main" val="1476121331"/>
              </p:ext>
            </p:extLst>
          </p:nvPr>
        </p:nvGraphicFramePr>
        <p:xfrm>
          <a:off x="80963" y="781050"/>
          <a:ext cx="9128125" cy="4471988"/>
        </p:xfrm>
        <a:graphic>
          <a:graphicData uri="http://schemas.openxmlformats.org/presentationml/2006/ole">
            <mc:AlternateContent xmlns:mc="http://schemas.openxmlformats.org/markup-compatibility/2006">
              <mc:Choice xmlns:v="urn:schemas-microsoft-com:vml" Requires="v">
                <p:oleObj spid="_x0000_s4293" name="Equation" r:id="rId4" imgW="4038480" imgH="1981080" progId="Equation.DSMT4">
                  <p:embed/>
                </p:oleObj>
              </mc:Choice>
              <mc:Fallback>
                <p:oleObj name="Equation" r:id="rId4" imgW="4038480" imgH="1981080" progId="Equation.DSMT4">
                  <p:embed/>
                  <p:pic>
                    <p:nvPicPr>
                      <p:cNvPr id="0" name="Object 6"/>
                      <p:cNvPicPr>
                        <a:picLocks noChangeAspect="1" noChangeArrowheads="1"/>
                      </p:cNvPicPr>
                      <p:nvPr/>
                    </p:nvPicPr>
                    <p:blipFill>
                      <a:blip r:embed="rId5"/>
                      <a:srcRect/>
                      <a:stretch>
                        <a:fillRect/>
                      </a:stretch>
                    </p:blipFill>
                    <p:spPr bwMode="auto">
                      <a:xfrm>
                        <a:off x="80963" y="781050"/>
                        <a:ext cx="9128125" cy="447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78226010"/>
              </p:ext>
            </p:extLst>
          </p:nvPr>
        </p:nvGraphicFramePr>
        <p:xfrm>
          <a:off x="879475" y="5265896"/>
          <a:ext cx="7807325" cy="1089025"/>
        </p:xfrm>
        <a:graphic>
          <a:graphicData uri="http://schemas.openxmlformats.org/presentationml/2006/ole">
            <mc:AlternateContent xmlns:mc="http://schemas.openxmlformats.org/markup-compatibility/2006">
              <mc:Choice xmlns:v="urn:schemas-microsoft-com:vml" Requires="v">
                <p:oleObj spid="_x0000_s4294" name="Equation" r:id="rId6" imgW="3454200" imgH="482400" progId="Equation.DSMT4">
                  <p:embed/>
                </p:oleObj>
              </mc:Choice>
              <mc:Fallback>
                <p:oleObj name="Equation" r:id="rId6" imgW="3454200" imgH="482400" progId="Equation.DSMT4">
                  <p:embed/>
                  <p:pic>
                    <p:nvPicPr>
                      <p:cNvPr id="0" name="Object 5"/>
                      <p:cNvPicPr>
                        <a:picLocks noChangeAspect="1" noChangeArrowheads="1"/>
                      </p:cNvPicPr>
                      <p:nvPr/>
                    </p:nvPicPr>
                    <p:blipFill>
                      <a:blip r:embed="rId7"/>
                      <a:srcRect/>
                      <a:stretch>
                        <a:fillRect/>
                      </a:stretch>
                    </p:blipFill>
                    <p:spPr bwMode="auto">
                      <a:xfrm>
                        <a:off x="879475" y="5265896"/>
                        <a:ext cx="7807325"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81637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609600" y="533400"/>
            <a:ext cx="7162800" cy="461665"/>
          </a:xfrm>
          <a:prstGeom prst="rect">
            <a:avLst/>
          </a:prstGeom>
          <a:noFill/>
        </p:spPr>
        <p:txBody>
          <a:bodyPr wrap="square" rtlCol="0">
            <a:spAutoFit/>
          </a:bodyPr>
          <a:lstStyle/>
          <a:p>
            <a:r>
              <a:rPr lang="en-US" sz="2400" dirty="0">
                <a:latin typeface="+mj-lt"/>
              </a:rPr>
              <a:t>Power radiated</a:t>
            </a:r>
          </a:p>
        </p:txBody>
      </p:sp>
      <p:graphicFrame>
        <p:nvGraphicFramePr>
          <p:cNvPr id="6" name="Object 5"/>
          <p:cNvGraphicFramePr>
            <a:graphicFrameLocks noChangeAspect="1"/>
          </p:cNvGraphicFramePr>
          <p:nvPr>
            <p:extLst>
              <p:ext uri="{D42A27DB-BD31-4B8C-83A1-F6EECF244321}">
                <p14:modId xmlns:p14="http://schemas.microsoft.com/office/powerpoint/2010/main" val="641945259"/>
              </p:ext>
            </p:extLst>
          </p:nvPr>
        </p:nvGraphicFramePr>
        <p:xfrm>
          <a:off x="850900" y="922338"/>
          <a:ext cx="7605713" cy="4645025"/>
        </p:xfrm>
        <a:graphic>
          <a:graphicData uri="http://schemas.openxmlformats.org/presentationml/2006/ole">
            <mc:AlternateContent xmlns:mc="http://schemas.openxmlformats.org/markup-compatibility/2006">
              <mc:Choice xmlns:v="urn:schemas-microsoft-com:vml" Requires="v">
                <p:oleObj spid="_x0000_s5223" name="Equation" r:id="rId4" imgW="3365280" imgH="2057400" progId="Equation.DSMT4">
                  <p:embed/>
                </p:oleObj>
              </mc:Choice>
              <mc:Fallback>
                <p:oleObj name="Equation" r:id="rId4" imgW="3365280" imgH="2057400" progId="Equation.DSMT4">
                  <p:embed/>
                  <p:pic>
                    <p:nvPicPr>
                      <p:cNvPr id="0" name="Object 5"/>
                      <p:cNvPicPr>
                        <a:picLocks noChangeAspect="1" noChangeArrowheads="1"/>
                      </p:cNvPicPr>
                      <p:nvPr/>
                    </p:nvPicPr>
                    <p:blipFill>
                      <a:blip r:embed="rId5"/>
                      <a:srcRect/>
                      <a:stretch>
                        <a:fillRect/>
                      </a:stretch>
                    </p:blipFill>
                    <p:spPr bwMode="auto">
                      <a:xfrm>
                        <a:off x="850900" y="922338"/>
                        <a:ext cx="7605713" cy="464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63040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04/08/2022</a:t>
            </a:r>
            <a:endParaRPr lang="en-US" dirty="0"/>
          </a:p>
        </p:txBody>
      </p:sp>
      <p:sp>
        <p:nvSpPr>
          <p:cNvPr id="3" name="Footer Placeholder 2"/>
          <p:cNvSpPr>
            <a:spLocks noGrp="1"/>
          </p:cNvSpPr>
          <p:nvPr>
            <p:ph type="ftr" sz="quarter" idx="11"/>
          </p:nvPr>
        </p:nvSpPr>
        <p:spPr/>
        <p:txBody>
          <a:bodyPr/>
          <a:lstStyle/>
          <a:p>
            <a:r>
              <a:rPr lang="en-US"/>
              <a:t>PHY 712  Spring 2022 -- Lecture 27</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0" y="73967"/>
            <a:ext cx="8382000" cy="461665"/>
          </a:xfrm>
          <a:prstGeom prst="rect">
            <a:avLst/>
          </a:prstGeom>
          <a:noFill/>
        </p:spPr>
        <p:txBody>
          <a:bodyPr wrap="square" rtlCol="0">
            <a:spAutoFit/>
          </a:bodyPr>
          <a:lstStyle/>
          <a:p>
            <a:r>
              <a:rPr lang="en-US" sz="2400" dirty="0">
                <a:latin typeface="+mj-lt"/>
              </a:rPr>
              <a:t>Radiation from a moving charged particle</a:t>
            </a:r>
          </a:p>
        </p:txBody>
      </p:sp>
      <p:cxnSp>
        <p:nvCxnSpPr>
          <p:cNvPr id="7" name="Straight Arrow Connector 6"/>
          <p:cNvCxnSpPr/>
          <p:nvPr/>
        </p:nvCxnSpPr>
        <p:spPr>
          <a:xfrm flipV="1">
            <a:off x="1752600" y="1600200"/>
            <a:ext cx="76200" cy="3657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752600" y="5257800"/>
            <a:ext cx="449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381000" y="5257800"/>
            <a:ext cx="1371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Freeform 11"/>
          <p:cNvSpPr/>
          <p:nvPr/>
        </p:nvSpPr>
        <p:spPr>
          <a:xfrm>
            <a:off x="1767840" y="3063240"/>
            <a:ext cx="1341120" cy="2209800"/>
          </a:xfrm>
          <a:custGeom>
            <a:avLst/>
            <a:gdLst>
              <a:gd name="connsiteX0" fmla="*/ 0 w 1341120"/>
              <a:gd name="connsiteY0" fmla="*/ 2209800 h 2209800"/>
              <a:gd name="connsiteX1" fmla="*/ 76200 w 1341120"/>
              <a:gd name="connsiteY1" fmla="*/ 2179320 h 2209800"/>
              <a:gd name="connsiteX2" fmla="*/ 121920 w 1341120"/>
              <a:gd name="connsiteY2" fmla="*/ 2164080 h 2209800"/>
              <a:gd name="connsiteX3" fmla="*/ 167640 w 1341120"/>
              <a:gd name="connsiteY3" fmla="*/ 2133600 h 2209800"/>
              <a:gd name="connsiteX4" fmla="*/ 228600 w 1341120"/>
              <a:gd name="connsiteY4" fmla="*/ 2057400 h 2209800"/>
              <a:gd name="connsiteX5" fmla="*/ 259080 w 1341120"/>
              <a:gd name="connsiteY5" fmla="*/ 2011680 h 2209800"/>
              <a:gd name="connsiteX6" fmla="*/ 304800 w 1341120"/>
              <a:gd name="connsiteY6" fmla="*/ 1965960 h 2209800"/>
              <a:gd name="connsiteX7" fmla="*/ 350520 w 1341120"/>
              <a:gd name="connsiteY7" fmla="*/ 1905000 h 2209800"/>
              <a:gd name="connsiteX8" fmla="*/ 365760 w 1341120"/>
              <a:gd name="connsiteY8" fmla="*/ 1859280 h 2209800"/>
              <a:gd name="connsiteX9" fmla="*/ 426720 w 1341120"/>
              <a:gd name="connsiteY9" fmla="*/ 1737360 h 2209800"/>
              <a:gd name="connsiteX10" fmla="*/ 457200 w 1341120"/>
              <a:gd name="connsiteY10" fmla="*/ 1645920 h 2209800"/>
              <a:gd name="connsiteX11" fmla="*/ 472440 w 1341120"/>
              <a:gd name="connsiteY11" fmla="*/ 1600200 h 2209800"/>
              <a:gd name="connsiteX12" fmla="*/ 487680 w 1341120"/>
              <a:gd name="connsiteY12" fmla="*/ 1508760 h 2209800"/>
              <a:gd name="connsiteX13" fmla="*/ 502920 w 1341120"/>
              <a:gd name="connsiteY13" fmla="*/ 1432560 h 2209800"/>
              <a:gd name="connsiteX14" fmla="*/ 533400 w 1341120"/>
              <a:gd name="connsiteY14" fmla="*/ 1219200 h 2209800"/>
              <a:gd name="connsiteX15" fmla="*/ 502920 w 1341120"/>
              <a:gd name="connsiteY15" fmla="*/ 960120 h 2209800"/>
              <a:gd name="connsiteX16" fmla="*/ 487680 w 1341120"/>
              <a:gd name="connsiteY16" fmla="*/ 899160 h 2209800"/>
              <a:gd name="connsiteX17" fmla="*/ 457200 w 1341120"/>
              <a:gd name="connsiteY17" fmla="*/ 853440 h 2209800"/>
              <a:gd name="connsiteX18" fmla="*/ 441960 w 1341120"/>
              <a:gd name="connsiteY18" fmla="*/ 792480 h 2209800"/>
              <a:gd name="connsiteX19" fmla="*/ 411480 w 1341120"/>
              <a:gd name="connsiteY19" fmla="*/ 746760 h 2209800"/>
              <a:gd name="connsiteX20" fmla="*/ 381000 w 1341120"/>
              <a:gd name="connsiteY20" fmla="*/ 685800 h 2209800"/>
              <a:gd name="connsiteX21" fmla="*/ 320040 w 1341120"/>
              <a:gd name="connsiteY21" fmla="*/ 548640 h 2209800"/>
              <a:gd name="connsiteX22" fmla="*/ 304800 w 1341120"/>
              <a:gd name="connsiteY22" fmla="*/ 487680 h 2209800"/>
              <a:gd name="connsiteX23" fmla="*/ 289560 w 1341120"/>
              <a:gd name="connsiteY23" fmla="*/ 441960 h 2209800"/>
              <a:gd name="connsiteX24" fmla="*/ 335280 w 1341120"/>
              <a:gd name="connsiteY24" fmla="*/ 228600 h 2209800"/>
              <a:gd name="connsiteX25" fmla="*/ 365760 w 1341120"/>
              <a:gd name="connsiteY25" fmla="*/ 167640 h 2209800"/>
              <a:gd name="connsiteX26" fmla="*/ 411480 w 1341120"/>
              <a:gd name="connsiteY26" fmla="*/ 106680 h 2209800"/>
              <a:gd name="connsiteX27" fmla="*/ 441960 w 1341120"/>
              <a:gd name="connsiteY27" fmla="*/ 60960 h 2209800"/>
              <a:gd name="connsiteX28" fmla="*/ 533400 w 1341120"/>
              <a:gd name="connsiteY28" fmla="*/ 76200 h 2209800"/>
              <a:gd name="connsiteX29" fmla="*/ 655320 w 1341120"/>
              <a:gd name="connsiteY29" fmla="*/ 106680 h 2209800"/>
              <a:gd name="connsiteX30" fmla="*/ 731520 w 1341120"/>
              <a:gd name="connsiteY30" fmla="*/ 152400 h 2209800"/>
              <a:gd name="connsiteX31" fmla="*/ 838200 w 1341120"/>
              <a:gd name="connsiteY31" fmla="*/ 182880 h 2209800"/>
              <a:gd name="connsiteX32" fmla="*/ 883920 w 1341120"/>
              <a:gd name="connsiteY32" fmla="*/ 213360 h 2209800"/>
              <a:gd name="connsiteX33" fmla="*/ 975360 w 1341120"/>
              <a:gd name="connsiteY33" fmla="*/ 243840 h 2209800"/>
              <a:gd name="connsiteX34" fmla="*/ 1097280 w 1341120"/>
              <a:gd name="connsiteY34" fmla="*/ 228600 h 2209800"/>
              <a:gd name="connsiteX35" fmla="*/ 1143000 w 1341120"/>
              <a:gd name="connsiteY35" fmla="*/ 213360 h 2209800"/>
              <a:gd name="connsiteX36" fmla="*/ 1188720 w 1341120"/>
              <a:gd name="connsiteY36" fmla="*/ 152400 h 2209800"/>
              <a:gd name="connsiteX37" fmla="*/ 1234440 w 1341120"/>
              <a:gd name="connsiteY37" fmla="*/ 121920 h 2209800"/>
              <a:gd name="connsiteX38" fmla="*/ 1280160 w 1341120"/>
              <a:gd name="connsiteY38" fmla="*/ 76200 h 2209800"/>
              <a:gd name="connsiteX39" fmla="*/ 1295400 w 1341120"/>
              <a:gd name="connsiteY39" fmla="*/ 30480 h 2209800"/>
              <a:gd name="connsiteX40" fmla="*/ 1341120 w 1341120"/>
              <a:gd name="connsiteY40"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341120" h="2209800">
                <a:moveTo>
                  <a:pt x="0" y="2209800"/>
                </a:moveTo>
                <a:cubicBezTo>
                  <a:pt x="25400" y="2199640"/>
                  <a:pt x="50585" y="2188926"/>
                  <a:pt x="76200" y="2179320"/>
                </a:cubicBezTo>
                <a:cubicBezTo>
                  <a:pt x="91242" y="2173679"/>
                  <a:pt x="107552" y="2171264"/>
                  <a:pt x="121920" y="2164080"/>
                </a:cubicBezTo>
                <a:cubicBezTo>
                  <a:pt x="138303" y="2155889"/>
                  <a:pt x="152400" y="2143760"/>
                  <a:pt x="167640" y="2133600"/>
                </a:cubicBezTo>
                <a:cubicBezTo>
                  <a:pt x="197309" y="2044593"/>
                  <a:pt x="159666" y="2126334"/>
                  <a:pt x="228600" y="2057400"/>
                </a:cubicBezTo>
                <a:cubicBezTo>
                  <a:pt x="241552" y="2044448"/>
                  <a:pt x="247354" y="2025751"/>
                  <a:pt x="259080" y="2011680"/>
                </a:cubicBezTo>
                <a:cubicBezTo>
                  <a:pt x="272878" y="1995123"/>
                  <a:pt x="290774" y="1982324"/>
                  <a:pt x="304800" y="1965960"/>
                </a:cubicBezTo>
                <a:cubicBezTo>
                  <a:pt x="321330" y="1946675"/>
                  <a:pt x="335280" y="1925320"/>
                  <a:pt x="350520" y="1905000"/>
                </a:cubicBezTo>
                <a:cubicBezTo>
                  <a:pt x="355600" y="1889760"/>
                  <a:pt x="359113" y="1873904"/>
                  <a:pt x="365760" y="1859280"/>
                </a:cubicBezTo>
                <a:cubicBezTo>
                  <a:pt x="384562" y="1817916"/>
                  <a:pt x="412352" y="1780465"/>
                  <a:pt x="426720" y="1737360"/>
                </a:cubicBezTo>
                <a:lnTo>
                  <a:pt x="457200" y="1645920"/>
                </a:lnTo>
                <a:cubicBezTo>
                  <a:pt x="462280" y="1630680"/>
                  <a:pt x="469799" y="1616046"/>
                  <a:pt x="472440" y="1600200"/>
                </a:cubicBezTo>
                <a:cubicBezTo>
                  <a:pt x="477520" y="1569720"/>
                  <a:pt x="482152" y="1539162"/>
                  <a:pt x="487680" y="1508760"/>
                </a:cubicBezTo>
                <a:cubicBezTo>
                  <a:pt x="492314" y="1483275"/>
                  <a:pt x="499257" y="1458203"/>
                  <a:pt x="502920" y="1432560"/>
                </a:cubicBezTo>
                <a:cubicBezTo>
                  <a:pt x="539121" y="1179153"/>
                  <a:pt x="498946" y="1391469"/>
                  <a:pt x="533400" y="1219200"/>
                </a:cubicBezTo>
                <a:cubicBezTo>
                  <a:pt x="509029" y="878004"/>
                  <a:pt x="542507" y="1098674"/>
                  <a:pt x="502920" y="960120"/>
                </a:cubicBezTo>
                <a:cubicBezTo>
                  <a:pt x="497166" y="939981"/>
                  <a:pt x="495931" y="918412"/>
                  <a:pt x="487680" y="899160"/>
                </a:cubicBezTo>
                <a:cubicBezTo>
                  <a:pt x="480465" y="882325"/>
                  <a:pt x="467360" y="868680"/>
                  <a:pt x="457200" y="853440"/>
                </a:cubicBezTo>
                <a:cubicBezTo>
                  <a:pt x="452120" y="833120"/>
                  <a:pt x="450211" y="811732"/>
                  <a:pt x="441960" y="792480"/>
                </a:cubicBezTo>
                <a:cubicBezTo>
                  <a:pt x="434745" y="775645"/>
                  <a:pt x="420567" y="762663"/>
                  <a:pt x="411480" y="746760"/>
                </a:cubicBezTo>
                <a:cubicBezTo>
                  <a:pt x="400208" y="727035"/>
                  <a:pt x="388977" y="707072"/>
                  <a:pt x="381000" y="685800"/>
                </a:cubicBezTo>
                <a:cubicBezTo>
                  <a:pt x="328677" y="546272"/>
                  <a:pt x="418820" y="713273"/>
                  <a:pt x="320040" y="548640"/>
                </a:cubicBezTo>
                <a:cubicBezTo>
                  <a:pt x="314960" y="528320"/>
                  <a:pt x="310554" y="507819"/>
                  <a:pt x="304800" y="487680"/>
                </a:cubicBezTo>
                <a:cubicBezTo>
                  <a:pt x="300387" y="472234"/>
                  <a:pt x="289560" y="458024"/>
                  <a:pt x="289560" y="441960"/>
                </a:cubicBezTo>
                <a:cubicBezTo>
                  <a:pt x="289560" y="381974"/>
                  <a:pt x="306930" y="285300"/>
                  <a:pt x="335280" y="228600"/>
                </a:cubicBezTo>
                <a:cubicBezTo>
                  <a:pt x="345440" y="208280"/>
                  <a:pt x="353719" y="186905"/>
                  <a:pt x="365760" y="167640"/>
                </a:cubicBezTo>
                <a:cubicBezTo>
                  <a:pt x="379222" y="146101"/>
                  <a:pt x="396717" y="127349"/>
                  <a:pt x="411480" y="106680"/>
                </a:cubicBezTo>
                <a:cubicBezTo>
                  <a:pt x="422126" y="91775"/>
                  <a:pt x="431800" y="76200"/>
                  <a:pt x="441960" y="60960"/>
                </a:cubicBezTo>
                <a:cubicBezTo>
                  <a:pt x="472440" y="66040"/>
                  <a:pt x="503185" y="69725"/>
                  <a:pt x="533400" y="76200"/>
                </a:cubicBezTo>
                <a:cubicBezTo>
                  <a:pt x="574361" y="84977"/>
                  <a:pt x="655320" y="106680"/>
                  <a:pt x="655320" y="106680"/>
                </a:cubicBezTo>
                <a:cubicBezTo>
                  <a:pt x="680720" y="121920"/>
                  <a:pt x="704452" y="140370"/>
                  <a:pt x="731520" y="152400"/>
                </a:cubicBezTo>
                <a:cubicBezTo>
                  <a:pt x="819413" y="191463"/>
                  <a:pt x="763906" y="145733"/>
                  <a:pt x="838200" y="182880"/>
                </a:cubicBezTo>
                <a:cubicBezTo>
                  <a:pt x="854583" y="191071"/>
                  <a:pt x="867182" y="205921"/>
                  <a:pt x="883920" y="213360"/>
                </a:cubicBezTo>
                <a:cubicBezTo>
                  <a:pt x="913280" y="226409"/>
                  <a:pt x="975360" y="243840"/>
                  <a:pt x="975360" y="243840"/>
                </a:cubicBezTo>
                <a:cubicBezTo>
                  <a:pt x="1016000" y="238760"/>
                  <a:pt x="1056984" y="235926"/>
                  <a:pt x="1097280" y="228600"/>
                </a:cubicBezTo>
                <a:cubicBezTo>
                  <a:pt x="1113085" y="225726"/>
                  <a:pt x="1130659" y="223644"/>
                  <a:pt x="1143000" y="213360"/>
                </a:cubicBezTo>
                <a:cubicBezTo>
                  <a:pt x="1162513" y="197099"/>
                  <a:pt x="1170759" y="170361"/>
                  <a:pt x="1188720" y="152400"/>
                </a:cubicBezTo>
                <a:cubicBezTo>
                  <a:pt x="1201672" y="139448"/>
                  <a:pt x="1220369" y="133646"/>
                  <a:pt x="1234440" y="121920"/>
                </a:cubicBezTo>
                <a:cubicBezTo>
                  <a:pt x="1250997" y="108122"/>
                  <a:pt x="1264920" y="91440"/>
                  <a:pt x="1280160" y="76200"/>
                </a:cubicBezTo>
                <a:cubicBezTo>
                  <a:pt x="1285240" y="60960"/>
                  <a:pt x="1285365" y="43024"/>
                  <a:pt x="1295400" y="30480"/>
                </a:cubicBezTo>
                <a:cubicBezTo>
                  <a:pt x="1306842" y="16177"/>
                  <a:pt x="1341120" y="0"/>
                  <a:pt x="1341120" y="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609600" y="6096000"/>
            <a:ext cx="685800" cy="461665"/>
          </a:xfrm>
          <a:prstGeom prst="rect">
            <a:avLst/>
          </a:prstGeom>
          <a:noFill/>
        </p:spPr>
        <p:txBody>
          <a:bodyPr wrap="square" rtlCol="0">
            <a:spAutoFit/>
          </a:bodyPr>
          <a:lstStyle/>
          <a:p>
            <a:r>
              <a:rPr lang="en-US" sz="2400" b="1" dirty="0">
                <a:latin typeface="+mj-lt"/>
              </a:rPr>
              <a:t>x</a:t>
            </a:r>
          </a:p>
        </p:txBody>
      </p:sp>
      <p:sp>
        <p:nvSpPr>
          <p:cNvPr id="14" name="TextBox 13"/>
          <p:cNvSpPr txBox="1"/>
          <p:nvPr/>
        </p:nvSpPr>
        <p:spPr>
          <a:xfrm>
            <a:off x="5867400" y="5334000"/>
            <a:ext cx="685800" cy="461665"/>
          </a:xfrm>
          <a:prstGeom prst="rect">
            <a:avLst/>
          </a:prstGeom>
          <a:noFill/>
        </p:spPr>
        <p:txBody>
          <a:bodyPr wrap="square" rtlCol="0">
            <a:spAutoFit/>
          </a:bodyPr>
          <a:lstStyle/>
          <a:p>
            <a:r>
              <a:rPr lang="en-US" sz="2400" b="1" dirty="0">
                <a:latin typeface="+mj-lt"/>
              </a:rPr>
              <a:t>y</a:t>
            </a:r>
          </a:p>
        </p:txBody>
      </p:sp>
      <p:sp>
        <p:nvSpPr>
          <p:cNvPr id="15" name="TextBox 14"/>
          <p:cNvSpPr txBox="1"/>
          <p:nvPr/>
        </p:nvSpPr>
        <p:spPr>
          <a:xfrm>
            <a:off x="1905000" y="1371600"/>
            <a:ext cx="685800" cy="461665"/>
          </a:xfrm>
          <a:prstGeom prst="rect">
            <a:avLst/>
          </a:prstGeom>
          <a:noFill/>
        </p:spPr>
        <p:txBody>
          <a:bodyPr wrap="square" rtlCol="0">
            <a:spAutoFit/>
          </a:bodyPr>
          <a:lstStyle/>
          <a:p>
            <a:r>
              <a:rPr lang="en-US" sz="2400" b="1" dirty="0">
                <a:latin typeface="+mj-lt"/>
              </a:rPr>
              <a:t>z</a:t>
            </a:r>
          </a:p>
        </p:txBody>
      </p:sp>
      <p:sp>
        <p:nvSpPr>
          <p:cNvPr id="16" name="Oval 15"/>
          <p:cNvSpPr/>
          <p:nvPr/>
        </p:nvSpPr>
        <p:spPr>
          <a:xfrm>
            <a:off x="2971800" y="2971800"/>
            <a:ext cx="228600" cy="2286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032760" y="3086100"/>
            <a:ext cx="1310640" cy="461665"/>
          </a:xfrm>
          <a:prstGeom prst="rect">
            <a:avLst/>
          </a:prstGeom>
          <a:noFill/>
        </p:spPr>
        <p:txBody>
          <a:bodyPr wrap="square" rtlCol="0">
            <a:spAutoFit/>
          </a:bodyPr>
          <a:lstStyle/>
          <a:p>
            <a:r>
              <a:rPr lang="en-US" sz="2400" b="1" dirty="0" err="1">
                <a:solidFill>
                  <a:srgbClr val="FF0000"/>
                </a:solidFill>
                <a:latin typeface="+mj-lt"/>
              </a:rPr>
              <a:t>R</a:t>
            </a:r>
            <a:r>
              <a:rPr lang="en-US" sz="2400" b="1" baseline="-25000" dirty="0" err="1">
                <a:solidFill>
                  <a:srgbClr val="FF0000"/>
                </a:solidFill>
                <a:latin typeface="+mj-lt"/>
              </a:rPr>
              <a:t>q</a:t>
            </a:r>
            <a:r>
              <a:rPr lang="en-US" sz="2400" b="1" dirty="0">
                <a:solidFill>
                  <a:srgbClr val="FF0000"/>
                </a:solidFill>
                <a:latin typeface="+mj-lt"/>
              </a:rPr>
              <a:t>(</a:t>
            </a:r>
            <a:r>
              <a:rPr lang="en-US" sz="2400" i="1" dirty="0">
                <a:solidFill>
                  <a:srgbClr val="FF0000"/>
                </a:solidFill>
                <a:latin typeface="+mj-lt"/>
              </a:rPr>
              <a:t>t</a:t>
            </a:r>
            <a:r>
              <a:rPr lang="en-US" sz="2400" b="1" dirty="0">
                <a:solidFill>
                  <a:srgbClr val="FF0000"/>
                </a:solidFill>
                <a:latin typeface="+mj-lt"/>
              </a:rPr>
              <a:t>)</a:t>
            </a:r>
          </a:p>
        </p:txBody>
      </p:sp>
      <p:cxnSp>
        <p:nvCxnSpPr>
          <p:cNvPr id="19" name="Straight Arrow Connector 18"/>
          <p:cNvCxnSpPr>
            <a:stCxn id="12" idx="0"/>
          </p:cNvCxnSpPr>
          <p:nvPr/>
        </p:nvCxnSpPr>
        <p:spPr>
          <a:xfrm flipV="1">
            <a:off x="1767840" y="2667000"/>
            <a:ext cx="6537960" cy="2606040"/>
          </a:xfrm>
          <a:prstGeom prst="straightConnector1">
            <a:avLst/>
          </a:prstGeom>
          <a:ln w="25400">
            <a:solidFill>
              <a:srgbClr val="DA32AA"/>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8077200" y="2743200"/>
            <a:ext cx="685800" cy="461665"/>
          </a:xfrm>
          <a:prstGeom prst="rect">
            <a:avLst/>
          </a:prstGeom>
          <a:noFill/>
        </p:spPr>
        <p:txBody>
          <a:bodyPr wrap="square" rtlCol="0">
            <a:spAutoFit/>
          </a:bodyPr>
          <a:lstStyle/>
          <a:p>
            <a:r>
              <a:rPr lang="en-US" sz="2400" b="1" dirty="0">
                <a:solidFill>
                  <a:srgbClr val="DA32AA"/>
                </a:solidFill>
                <a:latin typeface="+mj-lt"/>
              </a:rPr>
              <a:t>r</a:t>
            </a:r>
          </a:p>
        </p:txBody>
      </p:sp>
      <p:cxnSp>
        <p:nvCxnSpPr>
          <p:cNvPr id="22" name="Straight Arrow Connector 21"/>
          <p:cNvCxnSpPr/>
          <p:nvPr/>
        </p:nvCxnSpPr>
        <p:spPr>
          <a:xfrm flipV="1">
            <a:off x="3086100" y="2667000"/>
            <a:ext cx="5219700" cy="4191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709160" y="2438400"/>
            <a:ext cx="1844040" cy="461665"/>
          </a:xfrm>
          <a:prstGeom prst="rect">
            <a:avLst/>
          </a:prstGeom>
          <a:noFill/>
        </p:spPr>
        <p:txBody>
          <a:bodyPr wrap="square" rtlCol="0">
            <a:spAutoFit/>
          </a:bodyPr>
          <a:lstStyle/>
          <a:p>
            <a:r>
              <a:rPr lang="en-US" sz="2400" b="1" i="1" dirty="0">
                <a:latin typeface="+mj-lt"/>
              </a:rPr>
              <a:t>r-</a:t>
            </a:r>
            <a:r>
              <a:rPr lang="en-US" sz="2400" b="1" dirty="0" err="1">
                <a:latin typeface="+mj-lt"/>
              </a:rPr>
              <a:t>R</a:t>
            </a:r>
            <a:r>
              <a:rPr lang="en-US" sz="2400" b="1" baseline="-25000" dirty="0" err="1">
                <a:latin typeface="+mj-lt"/>
              </a:rPr>
              <a:t>q</a:t>
            </a:r>
            <a:r>
              <a:rPr lang="en-US" sz="2400" b="1" dirty="0">
                <a:latin typeface="+mj-lt"/>
              </a:rPr>
              <a:t>(</a:t>
            </a:r>
            <a:r>
              <a:rPr lang="en-US" sz="2400" i="1" dirty="0" err="1">
                <a:latin typeface="+mj-lt"/>
              </a:rPr>
              <a:t>t</a:t>
            </a:r>
            <a:r>
              <a:rPr lang="en-US" sz="2400" i="1" baseline="-25000" dirty="0" err="1">
                <a:latin typeface="+mj-lt"/>
              </a:rPr>
              <a:t>r</a:t>
            </a:r>
            <a:r>
              <a:rPr lang="en-US" sz="2400" b="1" dirty="0">
                <a:latin typeface="+mj-lt"/>
              </a:rPr>
              <a:t>)=R</a:t>
            </a:r>
          </a:p>
        </p:txBody>
      </p:sp>
      <p:sp>
        <p:nvSpPr>
          <p:cNvPr id="21" name="TextBox 20"/>
          <p:cNvSpPr txBox="1"/>
          <p:nvPr/>
        </p:nvSpPr>
        <p:spPr>
          <a:xfrm>
            <a:off x="2895600" y="2586335"/>
            <a:ext cx="685800" cy="461665"/>
          </a:xfrm>
          <a:prstGeom prst="rect">
            <a:avLst/>
          </a:prstGeom>
          <a:noFill/>
        </p:spPr>
        <p:txBody>
          <a:bodyPr wrap="square" rtlCol="0">
            <a:spAutoFit/>
          </a:bodyPr>
          <a:lstStyle/>
          <a:p>
            <a:r>
              <a:rPr lang="en-US" sz="2400" b="1" i="1" dirty="0">
                <a:latin typeface="+mj-lt"/>
              </a:rPr>
              <a:t>q</a:t>
            </a:r>
          </a:p>
        </p:txBody>
      </p:sp>
      <p:graphicFrame>
        <p:nvGraphicFramePr>
          <p:cNvPr id="10" name="Object 9"/>
          <p:cNvGraphicFramePr>
            <a:graphicFrameLocks noChangeAspect="1"/>
          </p:cNvGraphicFramePr>
          <p:nvPr>
            <p:extLst>
              <p:ext uri="{D42A27DB-BD31-4B8C-83A1-F6EECF244321}">
                <p14:modId xmlns:p14="http://schemas.microsoft.com/office/powerpoint/2010/main" val="1387257473"/>
              </p:ext>
            </p:extLst>
          </p:nvPr>
        </p:nvGraphicFramePr>
        <p:xfrm>
          <a:off x="5886450" y="304800"/>
          <a:ext cx="3071813" cy="2095500"/>
        </p:xfrm>
        <a:graphic>
          <a:graphicData uri="http://schemas.openxmlformats.org/presentationml/2006/ole">
            <mc:AlternateContent xmlns:mc="http://schemas.openxmlformats.org/markup-compatibility/2006">
              <mc:Choice xmlns:v="urn:schemas-microsoft-com:vml" Requires="v">
                <p:oleObj spid="_x0000_s6342" name="数式" r:id="rId4" imgW="1358640" imgH="927000" progId="Equation.3">
                  <p:embed/>
                </p:oleObj>
              </mc:Choice>
              <mc:Fallback>
                <p:oleObj name="数式" r:id="rId4" imgW="1358640" imgH="927000" progId="Equation.3">
                  <p:embed/>
                  <p:pic>
                    <p:nvPicPr>
                      <p:cNvPr id="0" name=""/>
                      <p:cNvPicPr/>
                      <p:nvPr/>
                    </p:nvPicPr>
                    <p:blipFill>
                      <a:blip r:embed="rId5"/>
                      <a:stretch>
                        <a:fillRect/>
                      </a:stretch>
                    </p:blipFill>
                    <p:spPr>
                      <a:xfrm>
                        <a:off x="5886450" y="304800"/>
                        <a:ext cx="3071813" cy="2095500"/>
                      </a:xfrm>
                      <a:prstGeom prst="rect">
                        <a:avLst/>
                      </a:prstGeom>
                    </p:spPr>
                  </p:pic>
                </p:oleObj>
              </mc:Fallback>
            </mc:AlternateContent>
          </a:graphicData>
        </a:graphic>
      </p:graphicFrame>
      <p:cxnSp>
        <p:nvCxnSpPr>
          <p:cNvPr id="8" name="Straight Arrow Connector 7"/>
          <p:cNvCxnSpPr/>
          <p:nvPr/>
        </p:nvCxnSpPr>
        <p:spPr>
          <a:xfrm flipV="1">
            <a:off x="3048000" y="2438400"/>
            <a:ext cx="381000" cy="6477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276600" y="2590800"/>
            <a:ext cx="822960" cy="461665"/>
          </a:xfrm>
          <a:prstGeom prst="rect">
            <a:avLst/>
          </a:prstGeom>
          <a:noFill/>
        </p:spPr>
        <p:txBody>
          <a:bodyPr wrap="square" rtlCol="0">
            <a:spAutoFit/>
          </a:bodyPr>
          <a:lstStyle/>
          <a:p>
            <a:r>
              <a:rPr lang="en-US" sz="2400" dirty="0">
                <a:latin typeface="Symbol" pitchFamily="18" charset="2"/>
              </a:rPr>
              <a:t>Q</a:t>
            </a:r>
          </a:p>
        </p:txBody>
      </p:sp>
      <p:graphicFrame>
        <p:nvGraphicFramePr>
          <p:cNvPr id="25" name="Object 24"/>
          <p:cNvGraphicFramePr>
            <a:graphicFrameLocks noChangeAspect="1"/>
          </p:cNvGraphicFramePr>
          <p:nvPr>
            <p:extLst>
              <p:ext uri="{D42A27DB-BD31-4B8C-83A1-F6EECF244321}">
                <p14:modId xmlns:p14="http://schemas.microsoft.com/office/powerpoint/2010/main" val="2258175292"/>
              </p:ext>
            </p:extLst>
          </p:nvPr>
        </p:nvGraphicFramePr>
        <p:xfrm>
          <a:off x="5867400" y="3886200"/>
          <a:ext cx="3043237" cy="946150"/>
        </p:xfrm>
        <a:graphic>
          <a:graphicData uri="http://schemas.openxmlformats.org/presentationml/2006/ole">
            <mc:AlternateContent xmlns:mc="http://schemas.openxmlformats.org/markup-compatibility/2006">
              <mc:Choice xmlns:v="urn:schemas-microsoft-com:vml" Requires="v">
                <p:oleObj spid="_x0000_s6343" name="数式" r:id="rId6" imgW="1346040" imgH="419040" progId="Equation.3">
                  <p:embed/>
                </p:oleObj>
              </mc:Choice>
              <mc:Fallback>
                <p:oleObj name="数式" r:id="rId6" imgW="1346040" imgH="419040" progId="Equation.3">
                  <p:embed/>
                  <p:pic>
                    <p:nvPicPr>
                      <p:cNvPr id="0" name="Object 5"/>
                      <p:cNvPicPr>
                        <a:picLocks noChangeAspect="1" noChangeArrowheads="1"/>
                      </p:cNvPicPr>
                      <p:nvPr/>
                    </p:nvPicPr>
                    <p:blipFill>
                      <a:blip r:embed="rId7"/>
                      <a:srcRect/>
                      <a:stretch>
                        <a:fillRect/>
                      </a:stretch>
                    </p:blipFill>
                    <p:spPr bwMode="auto">
                      <a:xfrm>
                        <a:off x="5867400" y="3886200"/>
                        <a:ext cx="304323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7" name="Group 26"/>
          <p:cNvGrpSpPr/>
          <p:nvPr/>
        </p:nvGrpSpPr>
        <p:grpSpPr>
          <a:xfrm>
            <a:off x="3352800" y="2052935"/>
            <a:ext cx="381000" cy="694730"/>
            <a:chOff x="3352800" y="2052935"/>
            <a:chExt cx="381000" cy="694730"/>
          </a:xfrm>
        </p:grpSpPr>
        <p:sp>
          <p:nvSpPr>
            <p:cNvPr id="18" name="TextBox 17"/>
            <p:cNvSpPr txBox="1"/>
            <p:nvPr/>
          </p:nvSpPr>
          <p:spPr>
            <a:xfrm>
              <a:off x="3352800" y="2286000"/>
              <a:ext cx="381000" cy="461665"/>
            </a:xfrm>
            <a:prstGeom prst="rect">
              <a:avLst/>
            </a:prstGeom>
            <a:noFill/>
          </p:spPr>
          <p:txBody>
            <a:bodyPr wrap="square" rtlCol="0">
              <a:spAutoFit/>
            </a:bodyPr>
            <a:lstStyle/>
            <a:p>
              <a:r>
                <a:rPr lang="en-US" sz="2400" b="1" dirty="0">
                  <a:latin typeface="+mj-lt"/>
                </a:rPr>
                <a:t>v</a:t>
              </a:r>
            </a:p>
          </p:txBody>
        </p:sp>
        <p:sp>
          <p:nvSpPr>
            <p:cNvPr id="26" name="TextBox 25"/>
            <p:cNvSpPr txBox="1"/>
            <p:nvPr/>
          </p:nvSpPr>
          <p:spPr>
            <a:xfrm>
              <a:off x="3383280" y="2052935"/>
              <a:ext cx="304800" cy="461665"/>
            </a:xfrm>
            <a:prstGeom prst="rect">
              <a:avLst/>
            </a:prstGeom>
            <a:noFill/>
          </p:spPr>
          <p:txBody>
            <a:bodyPr wrap="square" rtlCol="0">
              <a:spAutoFit/>
            </a:bodyPr>
            <a:lstStyle/>
            <a:p>
              <a:r>
                <a:rPr lang="en-US" sz="2400" b="1" dirty="0">
                  <a:latin typeface="+mj-lt"/>
                </a:rPr>
                <a:t>.</a:t>
              </a:r>
            </a:p>
          </p:txBody>
        </p:sp>
      </p:grpSp>
      <p:sp>
        <p:nvSpPr>
          <p:cNvPr id="6" name="TextBox 5"/>
          <p:cNvSpPr txBox="1"/>
          <p:nvPr/>
        </p:nvSpPr>
        <p:spPr>
          <a:xfrm>
            <a:off x="6062663" y="3486037"/>
            <a:ext cx="2357437" cy="461665"/>
          </a:xfrm>
          <a:prstGeom prst="rect">
            <a:avLst/>
          </a:prstGeom>
          <a:noFill/>
        </p:spPr>
        <p:txBody>
          <a:bodyPr wrap="square" rtlCol="0">
            <a:spAutoFit/>
          </a:bodyPr>
          <a:lstStyle/>
          <a:p>
            <a:r>
              <a:rPr lang="en-US" sz="2400" dirty="0">
                <a:latin typeface="+mj-lt"/>
              </a:rPr>
              <a:t>When  </a:t>
            </a:r>
            <a:r>
              <a:rPr lang="en-US" sz="2400" i="1" dirty="0">
                <a:latin typeface="+mj-lt"/>
              </a:rPr>
              <a:t>v&lt;&lt;c:</a:t>
            </a:r>
          </a:p>
        </p:txBody>
      </p:sp>
    </p:spTree>
    <p:extLst>
      <p:ext uri="{BB962C8B-B14F-4D97-AF65-F5344CB8AC3E}">
        <p14:creationId xmlns:p14="http://schemas.microsoft.com/office/powerpoint/2010/main" val="41204183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21768</TotalTime>
  <Words>1626</Words>
  <Application>Microsoft Office PowerPoint</Application>
  <PresentationFormat>On-screen Show (4:3)</PresentationFormat>
  <Paragraphs>307</Paragraphs>
  <Slides>35</Slides>
  <Notes>35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1" baseType="lpstr">
      <vt:lpstr>Arial</vt:lpstr>
      <vt:lpstr>Calibri</vt:lpstr>
      <vt:lpstr>Symbol</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1226</cp:revision>
  <cp:lastPrinted>2021-04-08T18:05:02Z</cp:lastPrinted>
  <dcterms:created xsi:type="dcterms:W3CDTF">2012-01-10T18:32:24Z</dcterms:created>
  <dcterms:modified xsi:type="dcterms:W3CDTF">2022-04-07T16:11:32Z</dcterms:modified>
</cp:coreProperties>
</file>