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82" r:id="rId3"/>
    <p:sldId id="356" r:id="rId4"/>
    <p:sldId id="358" r:id="rId5"/>
    <p:sldId id="359" r:id="rId6"/>
    <p:sldId id="360" r:id="rId7"/>
    <p:sldId id="371" r:id="rId8"/>
    <p:sldId id="372" r:id="rId9"/>
    <p:sldId id="373" r:id="rId10"/>
    <p:sldId id="374" r:id="rId11"/>
    <p:sldId id="375" r:id="rId12"/>
    <p:sldId id="376" r:id="rId13"/>
    <p:sldId id="377" r:id="rId14"/>
    <p:sldId id="402" r:id="rId15"/>
    <p:sldId id="380"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9728" autoAdjust="0"/>
  </p:normalViewPr>
  <p:slideViewPr>
    <p:cSldViewPr>
      <p:cViewPr varScale="1">
        <p:scale>
          <a:sx n="54" d="100"/>
          <a:sy n="54" d="100"/>
        </p:scale>
        <p:origin x="1854" y="72"/>
      </p:cViewPr>
      <p:guideLst>
        <p:guide orient="horz" pos="2160"/>
        <p:guide pos="2880"/>
      </p:guideLst>
    </p:cSldViewPr>
  </p:slideViewPr>
  <p:notesTextViewPr>
    <p:cViewPr>
      <p:scale>
        <a:sx n="1" d="1"/>
        <a:sy n="1" d="1"/>
      </p:scale>
      <p:origin x="0" y="0"/>
    </p:cViewPr>
  </p:notesTextViewPr>
  <p:sorterViewPr>
    <p:cViewPr>
      <p:scale>
        <a:sx n="200" d="100"/>
        <a:sy n="200" d="100"/>
      </p:scale>
      <p:origin x="0" y="-16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4/10/2022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4/10/2022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analyze the power amplitude in order to take its Fourier transform.      Apparently, if we can evaluate this integral, we can determine the intensity spectrum. </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6913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integral must be performed over the field time, but the argument of the integral is expressed in terms of the retarded time.    Fortunately, we can use the relationship between the two in order to perform the actual integral in terms of the retarded time.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69863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some approximations valid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25251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75447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attempted a simple example.   Here we will jump into the synchrotron case directly.</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48803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this expression for synchrotron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44696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20618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to evaluate the expressions,    we will first consider some the large synchrotron radiation installations currently available today.   (Actually some of these facilities have shutdown due to the pandemic unless they are being used for studying certain viruses.    This is an aerial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general diagram we have been using to denote the field point r and the trajectory </a:t>
            </a:r>
            <a:r>
              <a:rPr lang="en-US" dirty="0" err="1"/>
              <a:t>R_q</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81868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the equations to fields in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422754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Poynting vector for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11697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expression for the power per unit solid angle.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29859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return to the power measured with respect to the field time (as opposed to the retarded time).     In this way will be able to use the beautiful mathematics of Fourier transforms to analyze the spectral properties of the radiation.     Here we imagine that the radiation is measured  at a given location for a long period of time so that we will want to evaluate the time integrated power 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77382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the Parseval’s theorem which allows us to relate the time integral of the power to the frequency integral of its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9978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the theorem involves integrals over all frequencies, while physically negative frequencies are not measured.     By using the fact that the power amplitude must be real (mathematically),   we can then derive a formula for the intensity I as a function of frequency and solid angle.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41691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04/11/2022</a:t>
            </a:r>
            <a:endParaRPr lang="en-US" dirty="0"/>
          </a:p>
        </p:txBody>
      </p:sp>
      <p:sp>
        <p:nvSpPr>
          <p:cNvPr id="5" name="Footer Placeholder 4"/>
          <p:cNvSpPr>
            <a:spLocks noGrp="1"/>
          </p:cNvSpPr>
          <p:nvPr>
            <p:ph type="ftr" sz="quarter" idx="11"/>
          </p:nvPr>
        </p:nvSpPr>
        <p:spPr/>
        <p:txBody>
          <a:bodyPr/>
          <a:lstStyle/>
          <a:p>
            <a:r>
              <a:rPr lang="en-US"/>
              <a:t>PHY 712  Spring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04/11/2022</a:t>
            </a:r>
            <a:endParaRPr lang="en-US" dirty="0"/>
          </a:p>
        </p:txBody>
      </p:sp>
      <p:sp>
        <p:nvSpPr>
          <p:cNvPr id="5" name="Footer Placeholder 4"/>
          <p:cNvSpPr>
            <a:spLocks noGrp="1"/>
          </p:cNvSpPr>
          <p:nvPr>
            <p:ph type="ftr" sz="quarter" idx="11"/>
          </p:nvPr>
        </p:nvSpPr>
        <p:spPr/>
        <p:txBody>
          <a:bodyPr/>
          <a:lstStyle/>
          <a:p>
            <a:r>
              <a:rPr lang="en-US"/>
              <a:t>PHY 712  Spring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04/11/2022</a:t>
            </a:r>
            <a:endParaRPr lang="en-US" dirty="0"/>
          </a:p>
        </p:txBody>
      </p:sp>
      <p:sp>
        <p:nvSpPr>
          <p:cNvPr id="5" name="Footer Placeholder 4"/>
          <p:cNvSpPr>
            <a:spLocks noGrp="1"/>
          </p:cNvSpPr>
          <p:nvPr>
            <p:ph type="ftr" sz="quarter" idx="11"/>
          </p:nvPr>
        </p:nvSpPr>
        <p:spPr/>
        <p:txBody>
          <a:bodyPr/>
          <a:lstStyle/>
          <a:p>
            <a:r>
              <a:rPr lang="en-US"/>
              <a:t>PHY 712  Spring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04/11/2022</a:t>
            </a:r>
            <a:endParaRPr lang="en-US" dirty="0"/>
          </a:p>
        </p:txBody>
      </p:sp>
      <p:sp>
        <p:nvSpPr>
          <p:cNvPr id="5" name="Footer Placeholder 4"/>
          <p:cNvSpPr>
            <a:spLocks noGrp="1"/>
          </p:cNvSpPr>
          <p:nvPr>
            <p:ph type="ftr" sz="quarter" idx="11"/>
          </p:nvPr>
        </p:nvSpPr>
        <p:spPr/>
        <p:txBody>
          <a:bodyPr/>
          <a:lstStyle/>
          <a:p>
            <a:r>
              <a:rPr lang="en-US"/>
              <a:t>PHY 712  Spring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04/11/2022</a:t>
            </a:r>
            <a:endParaRPr lang="en-US" dirty="0"/>
          </a:p>
        </p:txBody>
      </p:sp>
      <p:sp>
        <p:nvSpPr>
          <p:cNvPr id="5" name="Footer Placeholder 4"/>
          <p:cNvSpPr>
            <a:spLocks noGrp="1"/>
          </p:cNvSpPr>
          <p:nvPr>
            <p:ph type="ftr" sz="quarter" idx="11"/>
          </p:nvPr>
        </p:nvSpPr>
        <p:spPr/>
        <p:txBody>
          <a:bodyPr/>
          <a:lstStyle/>
          <a:p>
            <a:r>
              <a:rPr lang="en-US"/>
              <a:t>PHY 712  Spring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04/11/2022</a:t>
            </a:r>
            <a:endParaRPr lang="en-US" dirty="0"/>
          </a:p>
        </p:txBody>
      </p:sp>
      <p:sp>
        <p:nvSpPr>
          <p:cNvPr id="6" name="Footer Placeholder 5"/>
          <p:cNvSpPr>
            <a:spLocks noGrp="1"/>
          </p:cNvSpPr>
          <p:nvPr>
            <p:ph type="ftr" sz="quarter" idx="11"/>
          </p:nvPr>
        </p:nvSpPr>
        <p:spPr/>
        <p:txBody>
          <a:bodyPr/>
          <a:lstStyle/>
          <a:p>
            <a:r>
              <a:rPr lang="en-US"/>
              <a:t>PHY 712  Spring 2022 --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04/11/2022</a:t>
            </a:r>
            <a:endParaRPr lang="en-US" dirty="0"/>
          </a:p>
        </p:txBody>
      </p:sp>
      <p:sp>
        <p:nvSpPr>
          <p:cNvPr id="8" name="Footer Placeholder 7"/>
          <p:cNvSpPr>
            <a:spLocks noGrp="1"/>
          </p:cNvSpPr>
          <p:nvPr>
            <p:ph type="ftr" sz="quarter" idx="11"/>
          </p:nvPr>
        </p:nvSpPr>
        <p:spPr/>
        <p:txBody>
          <a:bodyPr/>
          <a:lstStyle/>
          <a:p>
            <a:r>
              <a:rPr lang="en-US"/>
              <a:t>PHY 712  Spring 2022 -- Lecture 28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04/11/2022</a:t>
            </a:r>
            <a:endParaRPr lang="en-US" dirty="0"/>
          </a:p>
        </p:txBody>
      </p:sp>
      <p:sp>
        <p:nvSpPr>
          <p:cNvPr id="4" name="Footer Placeholder 3"/>
          <p:cNvSpPr>
            <a:spLocks noGrp="1"/>
          </p:cNvSpPr>
          <p:nvPr>
            <p:ph type="ftr" sz="quarter" idx="11"/>
          </p:nvPr>
        </p:nvSpPr>
        <p:spPr/>
        <p:txBody>
          <a:bodyPr/>
          <a:lstStyle/>
          <a:p>
            <a:r>
              <a:rPr lang="en-US"/>
              <a:t>PHY 712  Spring 2022 -- Lecture 28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04/11/2022</a:t>
            </a:r>
            <a:endParaRPr lang="en-US" dirty="0"/>
          </a:p>
        </p:txBody>
      </p:sp>
      <p:sp>
        <p:nvSpPr>
          <p:cNvPr id="6" name="Footer Placeholder 5"/>
          <p:cNvSpPr>
            <a:spLocks noGrp="1"/>
          </p:cNvSpPr>
          <p:nvPr>
            <p:ph type="ftr" sz="quarter" idx="11"/>
          </p:nvPr>
        </p:nvSpPr>
        <p:spPr/>
        <p:txBody>
          <a:bodyPr/>
          <a:lstStyle/>
          <a:p>
            <a:r>
              <a:rPr lang="en-US"/>
              <a:t>PHY 712  Spring 2022 --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04/11/2022</a:t>
            </a:r>
            <a:endParaRPr lang="en-US" dirty="0"/>
          </a:p>
        </p:txBody>
      </p:sp>
      <p:sp>
        <p:nvSpPr>
          <p:cNvPr id="6" name="Footer Placeholder 5"/>
          <p:cNvSpPr>
            <a:spLocks noGrp="1"/>
          </p:cNvSpPr>
          <p:nvPr>
            <p:ph type="ftr" sz="quarter" idx="11"/>
          </p:nvPr>
        </p:nvSpPr>
        <p:spPr/>
        <p:txBody>
          <a:bodyPr/>
          <a:lstStyle/>
          <a:p>
            <a:r>
              <a:rPr lang="en-US"/>
              <a:t>PHY 712  Spring 2022 --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04/11/2022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6.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7.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bnl.gov/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9.bin"/><Relationship Id="rId5" Type="http://schemas.openxmlformats.org/officeDocument/2006/relationships/image" Target="../media/image34.w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4.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40.wmf"/><Relationship Id="rId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7.bin"/><Relationship Id="rId5" Type="http://schemas.openxmlformats.org/officeDocument/2006/relationships/image" Target="../media/image42.wmf"/><Relationship Id="rId4"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oleObject" Target="../embeddings/oleObject42.bin"/><Relationship Id="rId18" Type="http://schemas.openxmlformats.org/officeDocument/2006/relationships/image" Target="../media/image50.wmf"/><Relationship Id="rId3" Type="http://schemas.openxmlformats.org/officeDocument/2006/relationships/notesSlide" Target="../notesSlides/notesSlide27.xml"/><Relationship Id="rId7" Type="http://schemas.openxmlformats.org/officeDocument/2006/relationships/image" Target="../media/image45.wmf"/><Relationship Id="rId12" Type="http://schemas.openxmlformats.org/officeDocument/2006/relationships/image" Target="../media/image47.wmf"/><Relationship Id="rId17" Type="http://schemas.openxmlformats.org/officeDocument/2006/relationships/oleObject" Target="../embeddings/oleObject44.bin"/><Relationship Id="rId2" Type="http://schemas.openxmlformats.org/officeDocument/2006/relationships/slideLayout" Target="../slideLayouts/slideLayout7.xml"/><Relationship Id="rId16" Type="http://schemas.openxmlformats.org/officeDocument/2006/relationships/image" Target="../media/image49.wmf"/><Relationship Id="rId1" Type="http://schemas.openxmlformats.org/officeDocument/2006/relationships/vmlDrawing" Target="../drawings/vmlDrawing21.vml"/><Relationship Id="rId6" Type="http://schemas.openxmlformats.org/officeDocument/2006/relationships/oleObject" Target="../embeddings/oleObject39.bin"/><Relationship Id="rId11" Type="http://schemas.openxmlformats.org/officeDocument/2006/relationships/oleObject" Target="../embeddings/oleObject41.bin"/><Relationship Id="rId5" Type="http://schemas.openxmlformats.org/officeDocument/2006/relationships/image" Target="../media/image44.wmf"/><Relationship Id="rId15" Type="http://schemas.openxmlformats.org/officeDocument/2006/relationships/oleObject" Target="../embeddings/oleObject43.bin"/><Relationship Id="rId10" Type="http://schemas.openxmlformats.org/officeDocument/2006/relationships/image" Target="../media/image46.wmf"/><Relationship Id="rId4" Type="http://schemas.openxmlformats.org/officeDocument/2006/relationships/oleObject" Target="../embeddings/oleObject38.bin"/><Relationship Id="rId9" Type="http://schemas.openxmlformats.org/officeDocument/2006/relationships/oleObject" Target="../embeddings/oleObject40.bin"/><Relationship Id="rId14" Type="http://schemas.openxmlformats.org/officeDocument/2006/relationships/image" Target="../media/image48.wmf"/></Relationships>
</file>

<file path=ppt/slides/_rels/slide28.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9.bin"/><Relationship Id="rId3" Type="http://schemas.openxmlformats.org/officeDocument/2006/relationships/notesSlide" Target="../notesSlides/notesSlide28.xml"/><Relationship Id="rId7" Type="http://schemas.openxmlformats.org/officeDocument/2006/relationships/oleObject" Target="../embeddings/oleObject46.bin"/><Relationship Id="rId12"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7.png"/><Relationship Id="rId11" Type="http://schemas.openxmlformats.org/officeDocument/2006/relationships/oleObject" Target="../embeddings/oleObject48.bin"/><Relationship Id="rId5" Type="http://schemas.openxmlformats.org/officeDocument/2006/relationships/image" Target="../media/image52.wmf"/><Relationship Id="rId10" Type="http://schemas.openxmlformats.org/officeDocument/2006/relationships/image" Target="../media/image54.wmf"/><Relationship Id="rId4" Type="http://schemas.openxmlformats.org/officeDocument/2006/relationships/oleObject" Target="../embeddings/oleObject45.bin"/><Relationship Id="rId9" Type="http://schemas.openxmlformats.org/officeDocument/2006/relationships/oleObject" Target="../embeddings/oleObject47.bin"/><Relationship Id="rId14"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http://www-history.mcs.st-andrews.ac.uk/Biographies/Parseval.html" TargetMode="External"/><Relationship Id="rId5" Type="http://schemas.openxmlformats.org/officeDocument/2006/relationships/image" Target="../media/image9.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7709" y="228600"/>
            <a:ext cx="9144000" cy="5570756"/>
          </a:xfrm>
          <a:prstGeom prst="rect">
            <a:avLst/>
          </a:prstGeom>
          <a:noFill/>
          <a:ln>
            <a:noFill/>
          </a:ln>
        </p:spPr>
        <p:txBody>
          <a:bodyPr wrap="square" rtlCol="0">
            <a:spAutoFit/>
          </a:bodyPr>
          <a:lstStyle/>
          <a:p>
            <a:pPr algn="ctr"/>
            <a:r>
              <a:rPr lang="en-US" sz="3200" b="1" dirty="0"/>
              <a:t>PHY 712 Electrodynamics</a:t>
            </a:r>
          </a:p>
          <a:p>
            <a:pPr algn="ctr"/>
            <a:r>
              <a:rPr lang="en-US" sz="3200" b="1" dirty="0"/>
              <a:t>11-11:50 AM  MWF  Olin 103</a:t>
            </a:r>
          </a:p>
          <a:p>
            <a:pPr algn="ctr"/>
            <a:endParaRPr lang="en-US" sz="3200" b="1" dirty="0"/>
          </a:p>
          <a:p>
            <a:pPr algn="ctr"/>
            <a:r>
              <a:rPr lang="en-US" sz="3200" b="1" dirty="0"/>
              <a:t>Notes  for Lecture 28:</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Angular dependence of radiation from an accelerating particle</a:t>
            </a:r>
          </a:p>
          <a:p>
            <a:pPr marL="2343150" lvl="5" indent="-514350">
              <a:spcBef>
                <a:spcPct val="50000"/>
              </a:spcBef>
              <a:buFont typeface="+mj-lt"/>
              <a:buAutoNum type="arabicPeriod"/>
            </a:pPr>
            <a:r>
              <a:rPr lang="en-US" sz="2400" b="1" dirty="0">
                <a:solidFill>
                  <a:schemeClr val="folHlink"/>
                </a:solidFill>
              </a:rPr>
              <a:t>Spectral analysis of radiation</a:t>
            </a:r>
          </a:p>
          <a:p>
            <a:pPr marL="2343150" lvl="5" indent="-514350">
              <a:spcBef>
                <a:spcPct val="50000"/>
              </a:spcBef>
              <a:buAutoNum type="arabicPeriod" startAt="3"/>
            </a:pPr>
            <a:r>
              <a:rPr lang="en-US" sz="2400" b="1" dirty="0">
                <a:solidFill>
                  <a:schemeClr val="folHlink"/>
                </a:solidFill>
              </a:rPr>
              <a:t>Detailed analysis of synchrotron radiation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spid="_x0000_s18592" name="Equation" r:id="rId4" imgW="3504960" imgH="939600" progId="Equation.DSMT4">
                  <p:embed/>
                </p:oleObj>
              </mc:Choice>
              <mc:Fallback>
                <p:oleObj name="Equation" r:id="rId4" imgW="3504960" imgH="939600" progId="Equation.DSMT4">
                  <p:embed/>
                  <p:pic>
                    <p:nvPicPr>
                      <p:cNvPr id="0" name=""/>
                      <p:cNvPicPr>
                        <a:picLocks noChangeAspect="1" noChangeArrowheads="1"/>
                      </p:cNvPicPr>
                      <p:nvPr/>
                    </p:nvPicPr>
                    <p:blipFill>
                      <a:blip r:embed="rId5"/>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spid="_x0000_s18593" name="Equation" r:id="rId6" imgW="3111480" imgH="1447560" progId="Equation.DSMT4">
                  <p:embed/>
                </p:oleObj>
              </mc:Choice>
              <mc:Fallback>
                <p:oleObj name="Equation" r:id="rId6" imgW="3111480" imgH="1447560" progId="Equation.DSMT4">
                  <p:embed/>
                  <p:pic>
                    <p:nvPicPr>
                      <p:cNvPr id="0" name=""/>
                      <p:cNvPicPr>
                        <a:picLocks noChangeAspect="1" noChangeArrowheads="1"/>
                      </p:cNvPicPr>
                      <p:nvPr/>
                    </p:nvPicPr>
                    <p:blipFill>
                      <a:blip r:embed="rId7"/>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10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627826160"/>
              </p:ext>
            </p:extLst>
          </p:nvPr>
        </p:nvGraphicFramePr>
        <p:xfrm>
          <a:off x="822325" y="838200"/>
          <a:ext cx="7346950" cy="5545138"/>
        </p:xfrm>
        <a:graphic>
          <a:graphicData uri="http://schemas.openxmlformats.org/presentationml/2006/ole">
            <mc:AlternateContent xmlns:mc="http://schemas.openxmlformats.org/markup-compatibility/2006">
              <mc:Choice xmlns:v="urn:schemas-microsoft-com:vml" Requires="v">
                <p:oleObj spid="_x0000_s19537" name="数式" r:id="rId4" imgW="3530520" imgH="2666880" progId="Equation.3">
                  <p:embed/>
                </p:oleObj>
              </mc:Choice>
              <mc:Fallback>
                <p:oleObj name="数式" r:id="rId4" imgW="3530520" imgH="2666880" progId="Equation.3">
                  <p:embed/>
                  <p:pic>
                    <p:nvPicPr>
                      <p:cNvPr id="0" name=""/>
                      <p:cNvPicPr>
                        <a:picLocks noChangeAspect="1" noChangeArrowheads="1"/>
                      </p:cNvPicPr>
                      <p:nvPr/>
                    </p:nvPicPr>
                    <p:blipFill>
                      <a:blip r:embed="rId5"/>
                      <a:srcRect/>
                      <a:stretch>
                        <a:fillRect/>
                      </a:stretch>
                    </p:blipFill>
                    <p:spPr bwMode="auto">
                      <a:xfrm>
                        <a:off x="822325" y="838200"/>
                        <a:ext cx="7346950" cy="5545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654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561749951"/>
              </p:ext>
            </p:extLst>
          </p:nvPr>
        </p:nvGraphicFramePr>
        <p:xfrm>
          <a:off x="898525" y="990600"/>
          <a:ext cx="6794500" cy="1795463"/>
        </p:xfrm>
        <a:graphic>
          <a:graphicData uri="http://schemas.openxmlformats.org/presentationml/2006/ole">
            <mc:AlternateContent xmlns:mc="http://schemas.openxmlformats.org/markup-compatibility/2006">
              <mc:Choice xmlns:v="urn:schemas-microsoft-com:vml" Requires="v">
                <p:oleObj spid="_x0000_s20640" name="数式" r:id="rId4" imgW="3263760" imgH="863280" progId="Equation.3">
                  <p:embed/>
                </p:oleObj>
              </mc:Choice>
              <mc:Fallback>
                <p:oleObj name="数式" r:id="rId4" imgW="3263760" imgH="863280" progId="Equation.3">
                  <p:embed/>
                  <p:pic>
                    <p:nvPicPr>
                      <p:cNvPr id="0" name=""/>
                      <p:cNvPicPr>
                        <a:picLocks noChangeAspect="1" noChangeArrowheads="1"/>
                      </p:cNvPicPr>
                      <p:nvPr/>
                    </p:nvPicPr>
                    <p:blipFill>
                      <a:blip r:embed="rId5"/>
                      <a:srcRect/>
                      <a:stretch>
                        <a:fillRect/>
                      </a:stretch>
                    </p:blipFill>
                    <p:spPr bwMode="auto">
                      <a:xfrm>
                        <a:off x="898525" y="990600"/>
                        <a:ext cx="6794500" cy="17954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313795"/>
              </p:ext>
            </p:extLst>
          </p:nvPr>
        </p:nvGraphicFramePr>
        <p:xfrm>
          <a:off x="222250" y="2898775"/>
          <a:ext cx="8699500" cy="2555875"/>
        </p:xfrm>
        <a:graphic>
          <a:graphicData uri="http://schemas.openxmlformats.org/presentationml/2006/ole">
            <mc:AlternateContent xmlns:mc="http://schemas.openxmlformats.org/markup-compatibility/2006">
              <mc:Choice xmlns:v="urn:schemas-microsoft-com:vml" Requires="v">
                <p:oleObj spid="_x0000_s20641" name="Equation" r:id="rId6" imgW="3848040" imgH="1130040" progId="Equation.DSMT4">
                  <p:embed/>
                </p:oleObj>
              </mc:Choice>
              <mc:Fallback>
                <p:oleObj name="Equation" r:id="rId6" imgW="3848040" imgH="1130040" progId="Equation.DSMT4">
                  <p:embed/>
                  <p:pic>
                    <p:nvPicPr>
                      <p:cNvPr id="0" name=""/>
                      <p:cNvPicPr>
                        <a:picLocks noChangeAspect="1" noChangeArrowheads="1"/>
                      </p:cNvPicPr>
                      <p:nvPr/>
                    </p:nvPicPr>
                    <p:blipFill>
                      <a:blip r:embed="rId7"/>
                      <a:srcRect/>
                      <a:stretch>
                        <a:fillRect/>
                      </a:stretch>
                    </p:blipFill>
                    <p:spPr bwMode="auto">
                      <a:xfrm>
                        <a:off x="222250" y="2898775"/>
                        <a:ext cx="8699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40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4927585"/>
              </p:ext>
            </p:extLst>
          </p:nvPr>
        </p:nvGraphicFramePr>
        <p:xfrm>
          <a:off x="236538" y="603250"/>
          <a:ext cx="7931150" cy="3854450"/>
        </p:xfrm>
        <a:graphic>
          <a:graphicData uri="http://schemas.openxmlformats.org/presentationml/2006/ole">
            <mc:AlternateContent xmlns:mc="http://schemas.openxmlformats.org/markup-compatibility/2006">
              <mc:Choice xmlns:v="urn:schemas-microsoft-com:vml" Requires="v">
                <p:oleObj spid="_x0000_s21664" name="Equation" r:id="rId4" imgW="3809880" imgH="1854000" progId="Equation.DSMT4">
                  <p:embed/>
                </p:oleObj>
              </mc:Choice>
              <mc:Fallback>
                <p:oleObj name="Equation" r:id="rId4" imgW="3809880" imgH="1854000" progId="Equation.DSMT4">
                  <p:embed/>
                  <p:pic>
                    <p:nvPicPr>
                      <p:cNvPr id="0" name=""/>
                      <p:cNvPicPr>
                        <a:picLocks noChangeAspect="1" noChangeArrowheads="1"/>
                      </p:cNvPicPr>
                      <p:nvPr/>
                    </p:nvPicPr>
                    <p:blipFill>
                      <a:blip r:embed="rId5"/>
                      <a:srcRect/>
                      <a:stretch>
                        <a:fillRect/>
                      </a:stretch>
                    </p:blipFill>
                    <p:spPr bwMode="auto">
                      <a:xfrm>
                        <a:off x="236538" y="603250"/>
                        <a:ext cx="7931150"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619780"/>
              </p:ext>
            </p:extLst>
          </p:nvPr>
        </p:nvGraphicFramePr>
        <p:xfrm>
          <a:off x="473075" y="4392612"/>
          <a:ext cx="8442325" cy="2312988"/>
        </p:xfrm>
        <a:graphic>
          <a:graphicData uri="http://schemas.openxmlformats.org/presentationml/2006/ole">
            <mc:AlternateContent xmlns:mc="http://schemas.openxmlformats.org/markup-compatibility/2006">
              <mc:Choice xmlns:v="urn:schemas-microsoft-com:vml" Requires="v">
                <p:oleObj spid="_x0000_s21665" name="Equation" r:id="rId6" imgW="3517560" imgH="965160" progId="Equation.DSMT4">
                  <p:embed/>
                </p:oleObj>
              </mc:Choice>
              <mc:Fallback>
                <p:oleObj name="Equation" r:id="rId6" imgW="3517560" imgH="965160" progId="Equation.DSMT4">
                  <p:embed/>
                  <p:pic>
                    <p:nvPicPr>
                      <p:cNvPr id="0" name=""/>
                      <p:cNvPicPr>
                        <a:picLocks noChangeAspect="1" noChangeArrowheads="1"/>
                      </p:cNvPicPr>
                      <p:nvPr/>
                    </p:nvPicPr>
                    <p:blipFill>
                      <a:blip r:embed="rId7"/>
                      <a:srcRect/>
                      <a:stretch>
                        <a:fillRect/>
                      </a:stretch>
                    </p:blipFill>
                    <p:spPr bwMode="auto">
                      <a:xfrm>
                        <a:off x="473075" y="4392612"/>
                        <a:ext cx="84423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48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78FAE-EA85-410C-AF79-2A92F91B015B}"/>
              </a:ext>
            </a:extLst>
          </p:cNvPr>
          <p:cNvSpPr>
            <a:spLocks noGrp="1"/>
          </p:cNvSpPr>
          <p:nvPr>
            <p:ph type="dt" sz="half" idx="10"/>
          </p:nvPr>
        </p:nvSpPr>
        <p:spPr/>
        <p:txBody>
          <a:bodyPr/>
          <a:lstStyle/>
          <a:p>
            <a:r>
              <a:rPr lang="en-US"/>
              <a:t>04/11/2022</a:t>
            </a:r>
            <a:endParaRPr lang="en-US" dirty="0"/>
          </a:p>
        </p:txBody>
      </p:sp>
      <p:sp>
        <p:nvSpPr>
          <p:cNvPr id="3" name="Footer Placeholder 2">
            <a:extLst>
              <a:ext uri="{FF2B5EF4-FFF2-40B4-BE49-F238E27FC236}">
                <a16:creationId xmlns:a16="http://schemas.microsoft.com/office/drawing/2014/main" id="{3D0E04DF-0D02-4489-BE7C-063A5F335A3F}"/>
              </a:ext>
            </a:extLst>
          </p:cNvPr>
          <p:cNvSpPr>
            <a:spLocks noGrp="1"/>
          </p:cNvSpPr>
          <p:nvPr>
            <p:ph type="ftr" sz="quarter" idx="11"/>
          </p:nvPr>
        </p:nvSpPr>
        <p:spPr/>
        <p:txBody>
          <a:bodyPr/>
          <a:lstStyle/>
          <a:p>
            <a:r>
              <a:rPr lang="en-US"/>
              <a:t>PHY 712  Spring 2022 -- Lecture 28</a:t>
            </a:r>
            <a:endParaRPr lang="en-US" dirty="0"/>
          </a:p>
        </p:txBody>
      </p:sp>
      <p:sp>
        <p:nvSpPr>
          <p:cNvPr id="4" name="Slide Number Placeholder 3">
            <a:extLst>
              <a:ext uri="{FF2B5EF4-FFF2-40B4-BE49-F238E27FC236}">
                <a16:creationId xmlns:a16="http://schemas.microsoft.com/office/drawing/2014/main" id="{2D9ED3BD-36C8-410A-BCD1-799AD1E65BA6}"/>
              </a:ext>
            </a:extLst>
          </p:cNvPr>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6" name="Object 5">
            <a:extLst>
              <a:ext uri="{FF2B5EF4-FFF2-40B4-BE49-F238E27FC236}">
                <a16:creationId xmlns:a16="http://schemas.microsoft.com/office/drawing/2014/main" id="{009C7A06-939D-4F90-9678-B4E3019EC4DD}"/>
              </a:ext>
            </a:extLst>
          </p:cNvPr>
          <p:cNvGraphicFramePr>
            <a:graphicFrameLocks noChangeAspect="1"/>
          </p:cNvGraphicFramePr>
          <p:nvPr>
            <p:extLst>
              <p:ext uri="{D42A27DB-BD31-4B8C-83A1-F6EECF244321}">
                <p14:modId xmlns:p14="http://schemas.microsoft.com/office/powerpoint/2010/main" val="2080215037"/>
              </p:ext>
            </p:extLst>
          </p:nvPr>
        </p:nvGraphicFramePr>
        <p:xfrm>
          <a:off x="473075" y="690265"/>
          <a:ext cx="8442325" cy="1765300"/>
        </p:xfrm>
        <a:graphic>
          <a:graphicData uri="http://schemas.openxmlformats.org/presentationml/2006/ole">
            <mc:AlternateContent xmlns:mc="http://schemas.openxmlformats.org/markup-compatibility/2006">
              <mc:Choice xmlns:v="urn:schemas-microsoft-com:vml" Requires="v">
                <p:oleObj spid="_x0000_s45070" name="Equation" r:id="rId4" imgW="3517560" imgH="736560" progId="Equation.DSMT4">
                  <p:embed/>
                </p:oleObj>
              </mc:Choice>
              <mc:Fallback>
                <p:oleObj name="Equation" r:id="rId4" imgW="3517560" imgH="736560" progId="Equation.DSMT4">
                  <p:embed/>
                  <p:pic>
                    <p:nvPicPr>
                      <p:cNvPr id="6" name="Object 5"/>
                      <p:cNvPicPr>
                        <a:picLocks noChangeAspect="1" noChangeArrowheads="1"/>
                      </p:cNvPicPr>
                      <p:nvPr/>
                    </p:nvPicPr>
                    <p:blipFill>
                      <a:blip r:embed="rId5"/>
                      <a:srcRect/>
                      <a:stretch>
                        <a:fillRect/>
                      </a:stretch>
                    </p:blipFill>
                    <p:spPr bwMode="auto">
                      <a:xfrm>
                        <a:off x="473075" y="690265"/>
                        <a:ext cx="84423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C6780C5B-7C57-40AA-A01F-8ADF73DFE9CB}"/>
              </a:ext>
            </a:extLst>
          </p:cNvPr>
          <p:cNvSpPr txBox="1"/>
          <p:nvPr/>
        </p:nvSpPr>
        <p:spPr>
          <a:xfrm>
            <a:off x="152400" y="228600"/>
            <a:ext cx="8763000" cy="461665"/>
          </a:xfrm>
          <a:prstGeom prst="rect">
            <a:avLst/>
          </a:prstGeom>
          <a:noFill/>
        </p:spPr>
        <p:txBody>
          <a:bodyPr wrap="square" rtlCol="0">
            <a:spAutoFit/>
          </a:bodyPr>
          <a:lstStyle/>
          <a:p>
            <a:r>
              <a:rPr lang="en-US" sz="2400" dirty="0">
                <a:latin typeface="+mj-lt"/>
                <a:sym typeface="Wingdings" panose="05000000000000000000" pitchFamily="2" charset="2"/>
              </a:rPr>
              <a:t>Spectral form of radiation far from source:</a:t>
            </a:r>
            <a:endParaRPr lang="en-US" sz="2400" dirty="0">
              <a:latin typeface="+mj-lt"/>
            </a:endParaRPr>
          </a:p>
        </p:txBody>
      </p:sp>
      <p:graphicFrame>
        <p:nvGraphicFramePr>
          <p:cNvPr id="18" name="Object 17">
            <a:extLst>
              <a:ext uri="{FF2B5EF4-FFF2-40B4-BE49-F238E27FC236}">
                <a16:creationId xmlns:a16="http://schemas.microsoft.com/office/drawing/2014/main" id="{85F95FA5-DC7C-41EF-BB39-3F76AEE40D3B}"/>
              </a:ext>
            </a:extLst>
          </p:cNvPr>
          <p:cNvGraphicFramePr>
            <a:graphicFrameLocks noChangeAspect="1"/>
          </p:cNvGraphicFramePr>
          <p:nvPr>
            <p:extLst>
              <p:ext uri="{D42A27DB-BD31-4B8C-83A1-F6EECF244321}">
                <p14:modId xmlns:p14="http://schemas.microsoft.com/office/powerpoint/2010/main" val="1073637129"/>
              </p:ext>
            </p:extLst>
          </p:nvPr>
        </p:nvGraphicFramePr>
        <p:xfrm>
          <a:off x="227793" y="3085951"/>
          <a:ext cx="8898278" cy="3010198"/>
        </p:xfrm>
        <a:graphic>
          <a:graphicData uri="http://schemas.openxmlformats.org/presentationml/2006/ole">
            <mc:AlternateContent xmlns:mc="http://schemas.openxmlformats.org/markup-compatibility/2006">
              <mc:Choice xmlns:v="urn:schemas-microsoft-com:vml" Requires="v">
                <p:oleObj spid="_x0000_s45071" name="Equation" r:id="rId6" imgW="3416040" imgH="1155600" progId="Equation.DSMT4">
                  <p:embed/>
                </p:oleObj>
              </mc:Choice>
              <mc:Fallback>
                <p:oleObj name="Equation" r:id="rId6" imgW="3416040" imgH="1155600" progId="Equation.DSMT4">
                  <p:embed/>
                  <p:pic>
                    <p:nvPicPr>
                      <p:cNvPr id="0" name=""/>
                      <p:cNvPicPr/>
                      <p:nvPr/>
                    </p:nvPicPr>
                    <p:blipFill>
                      <a:blip r:embed="rId7"/>
                      <a:stretch>
                        <a:fillRect/>
                      </a:stretch>
                    </p:blipFill>
                    <p:spPr>
                      <a:xfrm>
                        <a:off x="227793" y="3085951"/>
                        <a:ext cx="8898278" cy="3010198"/>
                      </a:xfrm>
                      <a:prstGeom prst="rect">
                        <a:avLst/>
                      </a:prstGeom>
                    </p:spPr>
                  </p:pic>
                </p:oleObj>
              </mc:Fallback>
            </mc:AlternateContent>
          </a:graphicData>
        </a:graphic>
      </p:graphicFrame>
    </p:spTree>
    <p:extLst>
      <p:ext uri="{BB962C8B-B14F-4D97-AF65-F5344CB8AC3E}">
        <p14:creationId xmlns:p14="http://schemas.microsoft.com/office/powerpoint/2010/main" val="113121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73967"/>
            <a:ext cx="8686800" cy="830997"/>
          </a:xfrm>
          <a:prstGeom prst="rect">
            <a:avLst/>
          </a:prstGeom>
          <a:noFill/>
        </p:spPr>
        <p:txBody>
          <a:bodyPr wrap="square" rtlCol="0">
            <a:spAutoFit/>
          </a:bodyPr>
          <a:lstStyle/>
          <a:p>
            <a:r>
              <a:rPr lang="en-US" sz="2400" dirty="0">
                <a:latin typeface="+mj-lt"/>
              </a:rPr>
              <a:t>Spectral composition of electromagnetic radiation – more detailed treatment  --</a:t>
            </a:r>
          </a:p>
        </p:txBody>
      </p:sp>
      <p:graphicFrame>
        <p:nvGraphicFramePr>
          <p:cNvPr id="7" name="Object 6"/>
          <p:cNvGraphicFramePr>
            <a:graphicFrameLocks noChangeAspect="1"/>
          </p:cNvGraphicFramePr>
          <p:nvPr>
            <p:extLst>
              <p:ext uri="{D42A27DB-BD31-4B8C-83A1-F6EECF244321}">
                <p14:modId xmlns:p14="http://schemas.microsoft.com/office/powerpoint/2010/main" val="4279158914"/>
              </p:ext>
            </p:extLst>
          </p:nvPr>
        </p:nvGraphicFramePr>
        <p:xfrm>
          <a:off x="122238" y="3505200"/>
          <a:ext cx="8899525" cy="2860675"/>
        </p:xfrm>
        <a:graphic>
          <a:graphicData uri="http://schemas.openxmlformats.org/presentationml/2006/ole">
            <mc:AlternateContent xmlns:mc="http://schemas.openxmlformats.org/markup-compatibility/2006">
              <mc:Choice xmlns:v="urn:schemas-microsoft-com:vml" Requires="v">
                <p:oleObj spid="_x0000_s24736" name="Equation" r:id="rId4" imgW="3708360" imgH="1193760" progId="Equation.DSMT4">
                  <p:embed/>
                </p:oleObj>
              </mc:Choice>
              <mc:Fallback>
                <p:oleObj name="Equation" r:id="rId4" imgW="3708360" imgH="1193760" progId="Equation.DSMT4">
                  <p:embed/>
                  <p:pic>
                    <p:nvPicPr>
                      <p:cNvPr id="0" name=""/>
                      <p:cNvPicPr>
                        <a:picLocks noChangeAspect="1" noChangeArrowheads="1"/>
                      </p:cNvPicPr>
                      <p:nvPr/>
                    </p:nvPicPr>
                    <p:blipFill>
                      <a:blip r:embed="rId5"/>
                      <a:srcRect/>
                      <a:stretch>
                        <a:fillRect/>
                      </a:stretch>
                    </p:blipFill>
                    <p:spPr bwMode="auto">
                      <a:xfrm>
                        <a:off x="122238" y="3505200"/>
                        <a:ext cx="8899525"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8985652"/>
              </p:ext>
            </p:extLst>
          </p:nvPr>
        </p:nvGraphicFramePr>
        <p:xfrm>
          <a:off x="325438" y="1243013"/>
          <a:ext cx="4389437" cy="2032000"/>
        </p:xfrm>
        <a:graphic>
          <a:graphicData uri="http://schemas.openxmlformats.org/presentationml/2006/ole">
            <mc:AlternateContent xmlns:mc="http://schemas.openxmlformats.org/markup-compatibility/2006">
              <mc:Choice xmlns:v="urn:schemas-microsoft-com:vml" Requires="v">
                <p:oleObj spid="_x0000_s24737" name="Equation" r:id="rId6" imgW="2108160" imgH="977760" progId="Equation.DSMT4">
                  <p:embed/>
                </p:oleObj>
              </mc:Choice>
              <mc:Fallback>
                <p:oleObj name="Equation" r:id="rId6" imgW="2108160" imgH="977760" progId="Equation.DSMT4">
                  <p:embed/>
                  <p:pic>
                    <p:nvPicPr>
                      <p:cNvPr id="0" name=""/>
                      <p:cNvPicPr>
                        <a:picLocks noChangeAspect="1" noChangeArrowheads="1"/>
                      </p:cNvPicPr>
                      <p:nvPr/>
                    </p:nvPicPr>
                    <p:blipFill>
                      <a:blip r:embed="rId7"/>
                      <a:srcRect/>
                      <a:stretch>
                        <a:fillRect/>
                      </a:stretch>
                    </p:blipFill>
                    <p:spPr bwMode="auto">
                      <a:xfrm>
                        <a:off x="325438" y="1243013"/>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71584-F562-4A0B-ADDD-A979823146DE}"/>
              </a:ext>
            </a:extLst>
          </p:cNvPr>
          <p:cNvSpPr>
            <a:spLocks noGrp="1"/>
          </p:cNvSpPr>
          <p:nvPr>
            <p:ph type="dt" sz="half" idx="10"/>
          </p:nvPr>
        </p:nvSpPr>
        <p:spPr/>
        <p:txBody>
          <a:bodyPr/>
          <a:lstStyle/>
          <a:p>
            <a:r>
              <a:rPr lang="en-US"/>
              <a:t>04/11/2022</a:t>
            </a:r>
            <a:endParaRPr lang="en-US" dirty="0"/>
          </a:p>
        </p:txBody>
      </p:sp>
      <p:sp>
        <p:nvSpPr>
          <p:cNvPr id="3" name="Footer Placeholder 2">
            <a:extLst>
              <a:ext uri="{FF2B5EF4-FFF2-40B4-BE49-F238E27FC236}">
                <a16:creationId xmlns:a16="http://schemas.microsoft.com/office/drawing/2014/main" id="{26637913-13C3-40BF-9BD4-3078CA798881}"/>
              </a:ext>
            </a:extLst>
          </p:cNvPr>
          <p:cNvSpPr>
            <a:spLocks noGrp="1"/>
          </p:cNvSpPr>
          <p:nvPr>
            <p:ph type="ftr" sz="quarter" idx="11"/>
          </p:nvPr>
        </p:nvSpPr>
        <p:spPr/>
        <p:txBody>
          <a:bodyPr/>
          <a:lstStyle/>
          <a:p>
            <a:r>
              <a:rPr lang="en-US"/>
              <a:t>PHY 712  Spring 2022 -- Lecture 28</a:t>
            </a:r>
            <a:endParaRPr lang="en-US" dirty="0"/>
          </a:p>
        </p:txBody>
      </p:sp>
      <p:sp>
        <p:nvSpPr>
          <p:cNvPr id="4" name="Slide Number Placeholder 3">
            <a:extLst>
              <a:ext uri="{FF2B5EF4-FFF2-40B4-BE49-F238E27FC236}">
                <a16:creationId xmlns:a16="http://schemas.microsoft.com/office/drawing/2014/main" id="{F4329935-15E5-49B4-9116-8EFE7BE0C1EA}"/>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69E579A0-B33D-4413-A705-2B177647D410}"/>
              </a:ext>
            </a:extLst>
          </p:cNvPr>
          <p:cNvSpPr txBox="1"/>
          <p:nvPr/>
        </p:nvSpPr>
        <p:spPr>
          <a:xfrm>
            <a:off x="147577" y="24775"/>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8629172B-6666-4041-9AC2-B59CA456081F}"/>
              </a:ext>
            </a:extLst>
          </p:cNvPr>
          <p:cNvGraphicFramePr>
            <a:graphicFrameLocks noChangeAspect="1"/>
          </p:cNvGraphicFramePr>
          <p:nvPr>
            <p:extLst>
              <p:ext uri="{D42A27DB-BD31-4B8C-83A1-F6EECF244321}">
                <p14:modId xmlns:p14="http://schemas.microsoft.com/office/powerpoint/2010/main" val="1571915224"/>
              </p:ext>
            </p:extLst>
          </p:nvPr>
        </p:nvGraphicFramePr>
        <p:xfrm>
          <a:off x="569138" y="499995"/>
          <a:ext cx="7726363" cy="2061622"/>
        </p:xfrm>
        <a:graphic>
          <a:graphicData uri="http://schemas.openxmlformats.org/presentationml/2006/ole">
            <mc:AlternateContent xmlns:mc="http://schemas.openxmlformats.org/markup-compatibility/2006">
              <mc:Choice xmlns:v="urn:schemas-microsoft-com:vml" Requires="v">
                <p:oleObj spid="_x0000_s35874" name="Equation" r:id="rId4" imgW="3517560" imgH="939600" progId="Equation.DSMT4">
                  <p:embed/>
                </p:oleObj>
              </mc:Choice>
              <mc:Fallback>
                <p:oleObj name="Equation" r:id="rId4" imgW="3517560" imgH="939600" progId="Equation.DSMT4">
                  <p:embed/>
                  <p:pic>
                    <p:nvPicPr>
                      <p:cNvPr id="6" name="Object 5">
                        <a:extLst>
                          <a:ext uri="{FF2B5EF4-FFF2-40B4-BE49-F238E27FC236}">
                            <a16:creationId xmlns:a16="http://schemas.microsoft.com/office/drawing/2014/main" id="{8629172B-6666-4041-9AC2-B59CA456081F}"/>
                          </a:ext>
                        </a:extLst>
                      </p:cNvPr>
                      <p:cNvPicPr>
                        <a:picLocks noChangeAspect="1" noChangeArrowheads="1"/>
                      </p:cNvPicPr>
                      <p:nvPr/>
                    </p:nvPicPr>
                    <p:blipFill>
                      <a:blip r:embed="rId5"/>
                      <a:srcRect/>
                      <a:stretch>
                        <a:fillRect/>
                      </a:stretch>
                    </p:blipFill>
                    <p:spPr bwMode="auto">
                      <a:xfrm>
                        <a:off x="569138" y="499995"/>
                        <a:ext cx="7726363" cy="2061622"/>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1A7BC78-EF5F-4E77-B225-F724E949A09D}"/>
              </a:ext>
            </a:extLst>
          </p:cNvPr>
          <p:cNvGraphicFramePr>
            <a:graphicFrameLocks noChangeAspect="1"/>
          </p:cNvGraphicFramePr>
          <p:nvPr>
            <p:extLst>
              <p:ext uri="{D42A27DB-BD31-4B8C-83A1-F6EECF244321}">
                <p14:modId xmlns:p14="http://schemas.microsoft.com/office/powerpoint/2010/main" val="2454976796"/>
              </p:ext>
            </p:extLst>
          </p:nvPr>
        </p:nvGraphicFramePr>
        <p:xfrm>
          <a:off x="569138" y="2457556"/>
          <a:ext cx="7503239" cy="1094956"/>
        </p:xfrm>
        <a:graphic>
          <a:graphicData uri="http://schemas.openxmlformats.org/presentationml/2006/ole">
            <mc:AlternateContent xmlns:mc="http://schemas.openxmlformats.org/markup-compatibility/2006">
              <mc:Choice xmlns:v="urn:schemas-microsoft-com:vml" Requires="v">
                <p:oleObj spid="_x0000_s35875" name="Equation" r:id="rId6" imgW="3568680" imgH="520560" progId="Equation.DSMT4">
                  <p:embed/>
                </p:oleObj>
              </mc:Choice>
              <mc:Fallback>
                <p:oleObj name="Equation" r:id="rId6" imgW="3568680" imgH="520560" progId="Equation.DSMT4">
                  <p:embed/>
                  <p:pic>
                    <p:nvPicPr>
                      <p:cNvPr id="7" name="Object 6">
                        <a:extLst>
                          <a:ext uri="{FF2B5EF4-FFF2-40B4-BE49-F238E27FC236}">
                            <a16:creationId xmlns:a16="http://schemas.microsoft.com/office/drawing/2014/main" id="{C1A7BC78-EF5F-4E77-B225-F724E949A09D}"/>
                          </a:ext>
                        </a:extLst>
                      </p:cNvPr>
                      <p:cNvPicPr/>
                      <p:nvPr/>
                    </p:nvPicPr>
                    <p:blipFill>
                      <a:blip r:embed="rId7"/>
                      <a:stretch>
                        <a:fillRect/>
                      </a:stretch>
                    </p:blipFill>
                    <p:spPr>
                      <a:xfrm>
                        <a:off x="569138" y="2457556"/>
                        <a:ext cx="7503239" cy="109495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E485860-5141-4402-8AAB-8DEA950A408B}"/>
              </a:ext>
            </a:extLst>
          </p:cNvPr>
          <p:cNvGraphicFramePr>
            <a:graphicFrameLocks noChangeAspect="1"/>
          </p:cNvGraphicFramePr>
          <p:nvPr>
            <p:extLst>
              <p:ext uri="{D42A27DB-BD31-4B8C-83A1-F6EECF244321}">
                <p14:modId xmlns:p14="http://schemas.microsoft.com/office/powerpoint/2010/main" val="2504515559"/>
              </p:ext>
            </p:extLst>
          </p:nvPr>
        </p:nvGraphicFramePr>
        <p:xfrm>
          <a:off x="156368" y="3552512"/>
          <a:ext cx="8831263" cy="2101850"/>
        </p:xfrm>
        <a:graphic>
          <a:graphicData uri="http://schemas.openxmlformats.org/presentationml/2006/ole">
            <mc:AlternateContent xmlns:mc="http://schemas.openxmlformats.org/markup-compatibility/2006">
              <mc:Choice xmlns:v="urn:schemas-microsoft-com:vml" Requires="v">
                <p:oleObj spid="_x0000_s35876" name="Equation" r:id="rId8" imgW="5016240" imgH="1193760" progId="Equation.DSMT4">
                  <p:embed/>
                </p:oleObj>
              </mc:Choice>
              <mc:Fallback>
                <p:oleObj name="Equation" r:id="rId8" imgW="5016240" imgH="11937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9"/>
                      <a:stretch>
                        <a:fillRect/>
                      </a:stretch>
                    </p:blipFill>
                    <p:spPr>
                      <a:xfrm>
                        <a:off x="156368" y="3552512"/>
                        <a:ext cx="8831263" cy="210185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1CCA1595-ED5C-4E07-9E0E-DC2D0335CF8E}"/>
              </a:ext>
            </a:extLst>
          </p:cNvPr>
          <p:cNvSpPr/>
          <p:nvPr/>
        </p:nvSpPr>
        <p:spPr>
          <a:xfrm rot="18848233">
            <a:off x="2395503" y="4468784"/>
            <a:ext cx="609600" cy="1837172"/>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AE695C-A01D-4317-8E48-849FFA4FFD3C}"/>
              </a:ext>
            </a:extLst>
          </p:cNvPr>
          <p:cNvSpPr txBox="1"/>
          <p:nvPr/>
        </p:nvSpPr>
        <p:spPr>
          <a:xfrm>
            <a:off x="3379808" y="5835879"/>
            <a:ext cx="762000" cy="461665"/>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224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26717690"/>
              </p:ext>
            </p:extLst>
          </p:nvPr>
        </p:nvGraphicFramePr>
        <p:xfrm>
          <a:off x="228600" y="436039"/>
          <a:ext cx="8728075" cy="2641600"/>
        </p:xfrm>
        <a:graphic>
          <a:graphicData uri="http://schemas.openxmlformats.org/presentationml/2006/ole">
            <mc:AlternateContent xmlns:mc="http://schemas.openxmlformats.org/markup-compatibility/2006">
              <mc:Choice xmlns:v="urn:schemas-microsoft-com:vml" Requires="v">
                <p:oleObj spid="_x0000_s36889" name="Equation" r:id="rId4" imgW="3225600" imgH="977760" progId="Equation.DSMT4">
                  <p:embed/>
                </p:oleObj>
              </mc:Choice>
              <mc:Fallback>
                <p:oleObj name="Equation" r:id="rId4" imgW="3225600" imgH="977760" progId="Equation.DSMT4">
                  <p:embed/>
                  <p:pic>
                    <p:nvPicPr>
                      <p:cNvPr id="7" name="Object 6"/>
                      <p:cNvPicPr>
                        <a:picLocks noChangeAspect="1" noChangeArrowheads="1"/>
                      </p:cNvPicPr>
                      <p:nvPr/>
                    </p:nvPicPr>
                    <p:blipFill>
                      <a:blip r:embed="rId5"/>
                      <a:srcRect/>
                      <a:stretch>
                        <a:fillRect/>
                      </a:stretch>
                    </p:blipFill>
                    <p:spPr bwMode="auto">
                      <a:xfrm>
                        <a:off x="228600" y="436039"/>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1160647"/>
              </p:ext>
            </p:extLst>
          </p:nvPr>
        </p:nvGraphicFramePr>
        <p:xfrm>
          <a:off x="345204" y="4196876"/>
          <a:ext cx="6674099" cy="2305050"/>
        </p:xfrm>
        <a:graphic>
          <a:graphicData uri="http://schemas.openxmlformats.org/presentationml/2006/ole">
            <mc:AlternateContent xmlns:mc="http://schemas.openxmlformats.org/markup-compatibility/2006">
              <mc:Choice xmlns:v="urn:schemas-microsoft-com:vml" Requires="v">
                <p:oleObj spid="_x0000_s36890" name="Equation" r:id="rId6" imgW="3898800" imgH="1346040" progId="Equation.DSMT4">
                  <p:embed/>
                </p:oleObj>
              </mc:Choice>
              <mc:Fallback>
                <p:oleObj name="Equation" r:id="rId6" imgW="3898800" imgH="1346040" progId="Equation.DSMT4">
                  <p:embed/>
                  <p:pic>
                    <p:nvPicPr>
                      <p:cNvPr id="6" name="Object 5"/>
                      <p:cNvPicPr/>
                      <p:nvPr/>
                    </p:nvPicPr>
                    <p:blipFill>
                      <a:blip r:embed="rId7"/>
                      <a:stretch>
                        <a:fillRect/>
                      </a:stretch>
                    </p:blipFill>
                    <p:spPr>
                      <a:xfrm>
                        <a:off x="345204" y="4196876"/>
                        <a:ext cx="6674099" cy="23050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C379C2-8BC0-4027-AA57-AAC3793BB709}"/>
              </a:ext>
            </a:extLst>
          </p:cNvPr>
          <p:cNvGraphicFramePr>
            <a:graphicFrameLocks noChangeAspect="1"/>
          </p:cNvGraphicFramePr>
          <p:nvPr>
            <p:extLst>
              <p:ext uri="{D42A27DB-BD31-4B8C-83A1-F6EECF244321}">
                <p14:modId xmlns:p14="http://schemas.microsoft.com/office/powerpoint/2010/main" val="889563745"/>
              </p:ext>
            </p:extLst>
          </p:nvPr>
        </p:nvGraphicFramePr>
        <p:xfrm>
          <a:off x="385015" y="2921973"/>
          <a:ext cx="8373969" cy="1055354"/>
        </p:xfrm>
        <a:graphic>
          <a:graphicData uri="http://schemas.openxmlformats.org/presentationml/2006/ole">
            <mc:AlternateContent xmlns:mc="http://schemas.openxmlformats.org/markup-compatibility/2006">
              <mc:Choice xmlns:v="urn:schemas-microsoft-com:vml" Requires="v">
                <p:oleObj spid="_x0000_s36891" name="Equation" r:id="rId8" imgW="3632040" imgH="457200" progId="Equation.DSMT4">
                  <p:embed/>
                </p:oleObj>
              </mc:Choice>
              <mc:Fallback>
                <p:oleObj name="Equation" r:id="rId8" imgW="3632040" imgH="457200" progId="Equation.DSMT4">
                  <p:embed/>
                  <p:pic>
                    <p:nvPicPr>
                      <p:cNvPr id="18" name="Object 17">
                        <a:extLst>
                          <a:ext uri="{FF2B5EF4-FFF2-40B4-BE49-F238E27FC236}">
                            <a16:creationId xmlns:a16="http://schemas.microsoft.com/office/drawing/2014/main" id="{85F95FA5-DC7C-41EF-BB39-3F76AEE40D3B}"/>
                          </a:ext>
                        </a:extLst>
                      </p:cNvPr>
                      <p:cNvPicPr/>
                      <p:nvPr/>
                    </p:nvPicPr>
                    <p:blipFill>
                      <a:blip r:embed="rId9"/>
                      <a:stretch>
                        <a:fillRect/>
                      </a:stretch>
                    </p:blipFill>
                    <p:spPr>
                      <a:xfrm>
                        <a:off x="385015" y="2921973"/>
                        <a:ext cx="8373969" cy="1055354"/>
                      </a:xfrm>
                      <a:prstGeom prst="rect">
                        <a:avLst/>
                      </a:prstGeom>
                    </p:spPr>
                  </p:pic>
                </p:oleObj>
              </mc:Fallback>
            </mc:AlternateContent>
          </a:graphicData>
        </a:graphic>
      </p:graphicFrame>
    </p:spTree>
    <p:extLst>
      <p:ext uri="{BB962C8B-B14F-4D97-AF65-F5344CB8AC3E}">
        <p14:creationId xmlns:p14="http://schemas.microsoft.com/office/powerpoint/2010/main" val="425190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80865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322458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2E1FEC-4223-479B-B8F9-05E779BE5DC8}"/>
              </a:ext>
            </a:extLst>
          </p:cNvPr>
          <p:cNvPicPr>
            <a:picLocks noChangeAspect="1"/>
          </p:cNvPicPr>
          <p:nvPr/>
        </p:nvPicPr>
        <p:blipFill>
          <a:blip r:embed="rId3"/>
          <a:stretch>
            <a:fillRect/>
          </a:stretch>
        </p:blipFill>
        <p:spPr>
          <a:xfrm>
            <a:off x="6927" y="261653"/>
            <a:ext cx="9144000" cy="3259422"/>
          </a:xfrm>
          <a:prstGeom prst="rect">
            <a:avLst/>
          </a:prstGeom>
        </p:spPr>
      </p:pic>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83127" y="2209800"/>
            <a:ext cx="8991600" cy="457200"/>
          </a:xfrm>
          <a:prstGeom prst="rect">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F5E0B55-4466-4FD3-8588-16980FC74B2B}"/>
              </a:ext>
            </a:extLst>
          </p:cNvPr>
          <p:cNvPicPr>
            <a:picLocks noChangeAspect="1"/>
          </p:cNvPicPr>
          <p:nvPr/>
        </p:nvPicPr>
        <p:blipFill>
          <a:blip r:embed="rId4"/>
          <a:stretch>
            <a:fillRect/>
          </a:stretch>
        </p:blipFill>
        <p:spPr>
          <a:xfrm>
            <a:off x="-6927" y="3521075"/>
            <a:ext cx="9144000" cy="2856625"/>
          </a:xfrm>
          <a:prstGeom prst="rect">
            <a:avLst/>
          </a:prstGeom>
        </p:spPr>
      </p:pic>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50093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83191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spid="_x0000_s37911" name="Equation" r:id="rId4" imgW="3200400" imgH="736560" progId="Equation.DSMT4">
                  <p:embed/>
                </p:oleObj>
              </mc:Choice>
              <mc:Fallback>
                <p:oleObj name="Equation" r:id="rId4" imgW="3200400" imgH="736560" progId="Equation.DSMT4">
                  <p:embed/>
                  <p:pic>
                    <p:nvPicPr>
                      <p:cNvPr id="22" name="Object 21"/>
                      <p:cNvPicPr>
                        <a:picLocks noChangeAspect="1" noChangeArrowheads="1"/>
                      </p:cNvPicPr>
                      <p:nvPr/>
                    </p:nvPicPr>
                    <p:blipFill>
                      <a:blip r:embed="rId5"/>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spid="_x0000_s37912" name="Equation" r:id="rId6" imgW="2489040" imgH="1231560" progId="Equation.DSMT4">
                  <p:embed/>
                </p:oleObj>
              </mc:Choice>
              <mc:Fallback>
                <p:oleObj name="Equation" r:id="rId6" imgW="2489040" imgH="1231560" progId="Equation.DSMT4">
                  <p:embed/>
                  <p:pic>
                    <p:nvPicPr>
                      <p:cNvPr id="33" name="Object 32"/>
                      <p:cNvPicPr>
                        <a:picLocks noChangeAspect="1" noChangeArrowheads="1"/>
                      </p:cNvPicPr>
                      <p:nvPr/>
                    </p:nvPicPr>
                    <p:blipFill>
                      <a:blip r:embed="rId7"/>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spid="_x0000_s38935" name="Equation" r:id="rId4" imgW="2489040" imgH="1231560" progId="Equation.DSMT4">
                  <p:embed/>
                </p:oleObj>
              </mc:Choice>
              <mc:Fallback>
                <p:oleObj name="Equation" r:id="rId4" imgW="2489040" imgH="1231560" progId="Equation.DSMT4">
                  <p:embed/>
                  <p:pic>
                    <p:nvPicPr>
                      <p:cNvPr id="22" name="Object 21"/>
                      <p:cNvPicPr>
                        <a:picLocks noChangeAspect="1" noChangeArrowheads="1"/>
                      </p:cNvPicPr>
                      <p:nvPr/>
                    </p:nvPicPr>
                    <p:blipFill>
                      <a:blip r:embed="rId5"/>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38936" name="Equation" r:id="rId6" imgW="5816520" imgH="1777680" progId="Equation.DSMT4">
                  <p:embed/>
                </p:oleObj>
              </mc:Choice>
              <mc:Fallback>
                <p:oleObj name="Equation" r:id="rId6" imgW="5816520" imgH="1777680" progId="Equation.DSMT4">
                  <p:embed/>
                  <p:pic>
                    <p:nvPicPr>
                      <p:cNvPr id="23" name="Object 22"/>
                      <p:cNvPicPr>
                        <a:picLocks noChangeAspect="1" noChangeArrowheads="1"/>
                      </p:cNvPicPr>
                      <p:nvPr/>
                    </p:nvPicPr>
                    <p:blipFill>
                      <a:blip r:embed="rId7"/>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39981"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39982"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39983"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39984"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spid="_x0000_s40983" name="Equation" r:id="rId4" imgW="4597200" imgH="2234880" progId="Equation.DSMT4">
                  <p:embed/>
                </p:oleObj>
              </mc:Choice>
              <mc:Fallback>
                <p:oleObj name="Equation" r:id="rId4" imgW="4597200" imgH="2234880" progId="Equation.DSMT4">
                  <p:embed/>
                  <p:pic>
                    <p:nvPicPr>
                      <p:cNvPr id="5" name="Object 4"/>
                      <p:cNvPicPr>
                        <a:picLocks noChangeAspect="1" noChangeArrowheads="1"/>
                      </p:cNvPicPr>
                      <p:nvPr/>
                    </p:nvPicPr>
                    <p:blipFill>
                      <a:blip r:embed="rId5"/>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spid="_x0000_s40984" name="Equation" r:id="rId6" imgW="3695400" imgH="1193760" progId="Equation.DSMT4">
                  <p:embed/>
                </p:oleObj>
              </mc:Choice>
              <mc:Fallback>
                <p:oleObj name="Equation" r:id="rId6" imgW="3695400" imgH="1193760" progId="Equation.DSMT4">
                  <p:embed/>
                  <p:pic>
                    <p:nvPicPr>
                      <p:cNvPr id="6" name="Object 5"/>
                      <p:cNvPicPr>
                        <a:picLocks noChangeAspect="1" noChangeArrowheads="1"/>
                      </p:cNvPicPr>
                      <p:nvPr/>
                    </p:nvPicPr>
                    <p:blipFill>
                      <a:blip r:embed="rId7"/>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spid="_x0000_s42007" name="数式" r:id="rId4" imgW="4356000" imgH="482400" progId="Equation.3">
                  <p:embed/>
                </p:oleObj>
              </mc:Choice>
              <mc:Fallback>
                <p:oleObj name="数式" r:id="rId4" imgW="4356000" imgH="482400" progId="Equation.3">
                  <p:embed/>
                  <p:pic>
                    <p:nvPicPr>
                      <p:cNvPr id="6" name="Object 5"/>
                      <p:cNvPicPr>
                        <a:picLocks noChangeAspect="1" noChangeArrowheads="1"/>
                      </p:cNvPicPr>
                      <p:nvPr/>
                    </p:nvPicPr>
                    <p:blipFill>
                      <a:blip r:embed="rId5"/>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9554277"/>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spid="_x0000_s42008" name="Equation" r:id="rId6" imgW="5600520" imgH="2806560" progId="Equation.DSMT4">
                  <p:embed/>
                </p:oleObj>
              </mc:Choice>
              <mc:Fallback>
                <p:oleObj name="Equation" r:id="rId6" imgW="5600520" imgH="2806560" progId="Equation.DSMT4">
                  <p:embed/>
                  <p:pic>
                    <p:nvPicPr>
                      <p:cNvPr id="7" name="Object 6"/>
                      <p:cNvPicPr>
                        <a:picLocks noChangeAspect="1" noChangeArrowheads="1"/>
                      </p:cNvPicPr>
                      <p:nvPr/>
                    </p:nvPicPr>
                    <p:blipFill>
                      <a:blip r:embed="rId7"/>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43086" name="Equation" r:id="rId4" imgW="3619440" imgH="672840" progId="Equation.DSMT4">
                  <p:embed/>
                </p:oleObj>
              </mc:Choice>
              <mc:Fallback>
                <p:oleObj name="Equation" r:id="rId4" imgW="3619440" imgH="672840" progId="Equation.DSMT4">
                  <p:embed/>
                  <p:pic>
                    <p:nvPicPr>
                      <p:cNvPr id="5"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43087" name="Equation" r:id="rId6" imgW="469800" imgH="419040" progId="Equation.DSMT4">
                  <p:embed/>
                </p:oleObj>
              </mc:Choice>
              <mc:Fallback>
                <p:oleObj name="Equation" r:id="rId6" imgW="469800" imgH="419040" progId="Equation.DSMT4">
                  <p:embed/>
                  <p:pic>
                    <p:nvPicPr>
                      <p:cNvPr id="6"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43088" name="Equation" r:id="rId9" imgW="444240" imgH="228600" progId="Equation.DSMT4">
                  <p:embed/>
                </p:oleObj>
              </mc:Choice>
              <mc:Fallback>
                <p:oleObj name="Equation" r:id="rId9" imgW="444240" imgH="228600" progId="Equation.DSMT4">
                  <p:embed/>
                  <p:pic>
                    <p:nvPicPr>
                      <p:cNvPr id="7" name="Object 6"/>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43089" name="Equation" r:id="rId11" imgW="3720960" imgH="1193760" progId="Equation.DSMT4">
                  <p:embed/>
                </p:oleObj>
              </mc:Choice>
              <mc:Fallback>
                <p:oleObj name="Equation" r:id="rId11" imgW="3720960" imgH="1193760" progId="Equation.DSMT4">
                  <p:embed/>
                  <p:pic>
                    <p:nvPicPr>
                      <p:cNvPr id="8" name="Object 7"/>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43090" name="Equation" r:id="rId13" imgW="393480" imgH="203040" progId="Equation.DSMT4">
                  <p:embed/>
                </p:oleObj>
              </mc:Choice>
              <mc:Fallback>
                <p:oleObj name="Equation" r:id="rId13" imgW="393480" imgH="203040" progId="Equation.DSMT4">
                  <p:embed/>
                  <p:pic>
                    <p:nvPicPr>
                      <p:cNvPr id="9" name="Object 8"/>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43091" name="Equation" r:id="rId15" imgW="507960" imgH="203040" progId="Equation.DSMT4">
                  <p:embed/>
                </p:oleObj>
              </mc:Choice>
              <mc:Fallback>
                <p:oleObj name="Equation" r:id="rId15" imgW="507960" imgH="203040" progId="Equation.DSMT4">
                  <p:embed/>
                  <p:pic>
                    <p:nvPicPr>
                      <p:cNvPr id="10" name="Object 9"/>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43092" name="Equation" r:id="rId17" imgW="393480" imgH="203040" progId="Equation.DSMT4">
                  <p:embed/>
                </p:oleObj>
              </mc:Choice>
              <mc:Fallback>
                <p:oleObj name="Equation" r:id="rId17" imgW="393480" imgH="203040" progId="Equation.DSMT4">
                  <p:embed/>
                  <p:pic>
                    <p:nvPicPr>
                      <p:cNvPr id="11" name="Object 10"/>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spid="_x0000_s44088" name="Equation" r:id="rId4" imgW="4127400" imgH="1523880" progId="Equation.DSMT4">
                  <p:embed/>
                </p:oleObj>
              </mc:Choice>
              <mc:Fallback>
                <p:oleObj name="Equation" r:id="rId4" imgW="4127400" imgH="1523880" progId="Equation.DSMT4">
                  <p:embed/>
                  <p:pic>
                    <p:nvPicPr>
                      <p:cNvPr id="5" name="Object 4"/>
                      <p:cNvPicPr>
                        <a:picLocks noChangeAspect="1" noChangeArrowheads="1"/>
                      </p:cNvPicPr>
                      <p:nvPr/>
                    </p:nvPicPr>
                    <p:blipFill>
                      <a:blip r:embed="rId5"/>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6"/>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spid="_x0000_s44089" name="Equation" r:id="rId7" imgW="558720" imgH="291960" progId="Equation.DSMT4">
                  <p:embed/>
                </p:oleObj>
              </mc:Choice>
              <mc:Fallback>
                <p:oleObj name="Equation" r:id="rId7" imgW="558720" imgH="291960" progId="Equation.DSMT4">
                  <p:embed/>
                  <p:pic>
                    <p:nvPicPr>
                      <p:cNvPr id="8" name="Object 7"/>
                      <p:cNvPicPr/>
                      <p:nvPr/>
                    </p:nvPicPr>
                    <p:blipFill>
                      <a:blip r:embed="rId8"/>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spid="_x0000_s44090" name="Equation" r:id="rId9" imgW="1625400" imgH="622080" progId="Equation.DSMT4">
                  <p:embed/>
                </p:oleObj>
              </mc:Choice>
              <mc:Fallback>
                <p:oleObj name="Equation" r:id="rId9" imgW="1625400" imgH="622080" progId="Equation.DSMT4">
                  <p:embed/>
                  <p:pic>
                    <p:nvPicPr>
                      <p:cNvPr id="9" name="Object 8"/>
                      <p:cNvPicPr/>
                      <p:nvPr/>
                    </p:nvPicPr>
                    <p:blipFill>
                      <a:blip r:embed="rId10"/>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spid="_x0000_s44091" name="Equation" r:id="rId11" imgW="1587240" imgH="622080" progId="Equation.DSMT4">
                  <p:embed/>
                </p:oleObj>
              </mc:Choice>
              <mc:Fallback>
                <p:oleObj name="Equation" r:id="rId11" imgW="1587240" imgH="622080" progId="Equation.DSMT4">
                  <p:embed/>
                  <p:pic>
                    <p:nvPicPr>
                      <p:cNvPr id="10" name="Object 9"/>
                      <p:cNvPicPr/>
                      <p:nvPr/>
                    </p:nvPicPr>
                    <p:blipFill>
                      <a:blip r:embed="rId12"/>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spid="_x0000_s44092" name="Equation" r:id="rId13" imgW="1587240" imgH="596880" progId="Equation.DSMT4">
                  <p:embed/>
                </p:oleObj>
              </mc:Choice>
              <mc:Fallback>
                <p:oleObj name="Equation" r:id="rId13" imgW="1587240" imgH="596880" progId="Equation.DSMT4">
                  <p:embed/>
                  <p:pic>
                    <p:nvPicPr>
                      <p:cNvPr id="11" name="Object 10"/>
                      <p:cNvPicPr/>
                      <p:nvPr/>
                    </p:nvPicPr>
                    <p:blipFill>
                      <a:blip r:embed="rId14"/>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04/11/2022</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2022 -- Lecture 28</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0" y="73967"/>
            <a:ext cx="8382000" cy="830997"/>
          </a:xfrm>
          <a:prstGeom prst="rect">
            <a:avLst/>
          </a:prstGeom>
          <a:noFill/>
        </p:spPr>
        <p:txBody>
          <a:bodyPr wrap="square" rtlCol="0">
            <a:spAutoFit/>
          </a:bodyPr>
          <a:lstStyle/>
          <a:p>
            <a:r>
              <a:rPr lang="en-US" sz="2400" dirty="0">
                <a:latin typeface="+mj-lt"/>
              </a:rPr>
              <a:t>Radiation from a moving </a:t>
            </a:r>
          </a:p>
          <a:p>
            <a:r>
              <a:rPr lang="en-US" sz="2400" dirty="0">
                <a:latin typeface="+mj-lt"/>
              </a:rPr>
              <a:t>charged particle</a:t>
            </a:r>
          </a:p>
        </p:txBody>
      </p:sp>
      <p:cxnSp>
        <p:nvCxnSpPr>
          <p:cNvPr id="7" name="Straight Arrow Connector 6"/>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6" name="Oval 15"/>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9" name="Straight Arrow Connector 18"/>
          <p:cNvCxnSpPr>
            <a:stCxn id="12"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22" name="Straight Arrow Connector 21"/>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09160" y="2438400"/>
            <a:ext cx="13106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a:latin typeface="+mj-lt"/>
              </a:rPr>
              <a:t>t</a:t>
            </a:r>
            <a:r>
              <a:rPr lang="en-US" sz="2400" b="1" dirty="0">
                <a:latin typeface="+mj-lt"/>
              </a:rPr>
              <a:t>)</a:t>
            </a:r>
          </a:p>
        </p:txBody>
      </p:sp>
      <p:sp>
        <p:nvSpPr>
          <p:cNvPr id="21" name="TextBox 20"/>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10" name="Object 9"/>
          <p:cNvGraphicFramePr>
            <a:graphicFrameLocks noChangeAspect="1"/>
          </p:cNvGraphicFramePr>
          <p:nvPr>
            <p:extLst>
              <p:ext uri="{D42A27DB-BD31-4B8C-83A1-F6EECF244321}">
                <p14:modId xmlns:p14="http://schemas.microsoft.com/office/powerpoint/2010/main" val="2146372213"/>
              </p:ext>
            </p:extLst>
          </p:nvPr>
        </p:nvGraphicFramePr>
        <p:xfrm>
          <a:off x="2952750" y="319098"/>
          <a:ext cx="5962650" cy="2336800"/>
        </p:xfrm>
        <a:graphic>
          <a:graphicData uri="http://schemas.openxmlformats.org/presentationml/2006/ole">
            <mc:AlternateContent xmlns:mc="http://schemas.openxmlformats.org/markup-compatibility/2006">
              <mc:Choice xmlns:v="urn:schemas-microsoft-com:vml" Requires="v">
                <p:oleObj spid="_x0000_s2159" name="Equation" r:id="rId4" imgW="3009600" imgH="1180800" progId="Equation.DSMT4">
                  <p:embed/>
                </p:oleObj>
              </mc:Choice>
              <mc:Fallback>
                <p:oleObj name="Equation" r:id="rId4" imgW="3009600" imgH="1180800" progId="Equation.DSMT4">
                  <p:embed/>
                  <p:pic>
                    <p:nvPicPr>
                      <p:cNvPr id="0" name=""/>
                      <p:cNvPicPr/>
                      <p:nvPr/>
                    </p:nvPicPr>
                    <p:blipFill>
                      <a:blip r:embed="rId5"/>
                      <a:stretch>
                        <a:fillRect/>
                      </a:stretch>
                    </p:blipFill>
                    <p:spPr>
                      <a:xfrm>
                        <a:off x="2952750" y="319098"/>
                        <a:ext cx="5962650" cy="2336800"/>
                      </a:xfrm>
                      <a:prstGeom prst="rect">
                        <a:avLst/>
                      </a:prstGeom>
                    </p:spPr>
                  </p:pic>
                </p:oleObj>
              </mc:Fallback>
            </mc:AlternateContent>
          </a:graphicData>
        </a:graphic>
      </p:graphicFrame>
    </p:spTree>
    <p:extLst>
      <p:ext uri="{BB962C8B-B14F-4D97-AF65-F5344CB8AC3E}">
        <p14:creationId xmlns:p14="http://schemas.microsoft.com/office/powerpoint/2010/main" val="311584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04/11/2022</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2022 -- Lecture 28</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field far from source:</a:t>
            </a:r>
          </a:p>
        </p:txBody>
      </p:sp>
      <p:graphicFrame>
        <p:nvGraphicFramePr>
          <p:cNvPr id="6" name="Object 5"/>
          <p:cNvGraphicFramePr>
            <a:graphicFrameLocks noChangeAspect="1"/>
          </p:cNvGraphicFramePr>
          <p:nvPr>
            <p:extLst>
              <p:ext uri="{D42A27DB-BD31-4B8C-83A1-F6EECF244321}">
                <p14:modId xmlns:p14="http://schemas.microsoft.com/office/powerpoint/2010/main" val="4102729873"/>
              </p:ext>
            </p:extLst>
          </p:nvPr>
        </p:nvGraphicFramePr>
        <p:xfrm>
          <a:off x="789940" y="1315721"/>
          <a:ext cx="6199188" cy="2465387"/>
        </p:xfrm>
        <a:graphic>
          <a:graphicData uri="http://schemas.openxmlformats.org/presentationml/2006/ole">
            <mc:AlternateContent xmlns:mc="http://schemas.openxmlformats.org/markup-compatibility/2006">
              <mc:Choice xmlns:v="urn:schemas-microsoft-com:vml" Requires="v">
                <p:oleObj spid="_x0000_s3287" name="数式" r:id="rId4" imgW="2743200" imgH="1091880" progId="Equation.3">
                  <p:embed/>
                </p:oleObj>
              </mc:Choice>
              <mc:Fallback>
                <p:oleObj name="数式" r:id="rId4" imgW="2743200" imgH="1091880" progId="Equation.3">
                  <p:embed/>
                  <p:pic>
                    <p:nvPicPr>
                      <p:cNvPr id="0" name="Object 5"/>
                      <p:cNvPicPr>
                        <a:picLocks noChangeAspect="1" noChangeArrowheads="1"/>
                      </p:cNvPicPr>
                      <p:nvPr/>
                    </p:nvPicPr>
                    <p:blipFill>
                      <a:blip r:embed="rId5"/>
                      <a:srcRect/>
                      <a:stretch>
                        <a:fillRect/>
                      </a:stretch>
                    </p:blipFill>
                    <p:spPr bwMode="auto">
                      <a:xfrm>
                        <a:off x="789940" y="1315721"/>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5613462"/>
              </p:ext>
            </p:extLst>
          </p:nvPr>
        </p:nvGraphicFramePr>
        <p:xfrm>
          <a:off x="805180" y="3733800"/>
          <a:ext cx="5251450" cy="2579687"/>
        </p:xfrm>
        <a:graphic>
          <a:graphicData uri="http://schemas.openxmlformats.org/presentationml/2006/ole">
            <mc:AlternateContent xmlns:mc="http://schemas.openxmlformats.org/markup-compatibility/2006">
              <mc:Choice xmlns:v="urn:schemas-microsoft-com:vml" Requires="v">
                <p:oleObj spid="_x0000_s3288" name="数式" r:id="rId6" imgW="2323800" imgH="1143000" progId="Equation.3">
                  <p:embed/>
                </p:oleObj>
              </mc:Choice>
              <mc:Fallback>
                <p:oleObj name="数式" r:id="rId6" imgW="2323800" imgH="1143000" progId="Equation.3">
                  <p:embed/>
                  <p:pic>
                    <p:nvPicPr>
                      <p:cNvPr id="0" name="Object 5"/>
                      <p:cNvPicPr>
                        <a:picLocks noChangeAspect="1" noChangeArrowheads="1"/>
                      </p:cNvPicPr>
                      <p:nvPr/>
                    </p:nvPicPr>
                    <p:blipFill>
                      <a:blip r:embed="rId7"/>
                      <a:srcRect/>
                      <a:stretch>
                        <a:fillRect/>
                      </a:stretch>
                    </p:blipFill>
                    <p:spPr bwMode="auto">
                      <a:xfrm>
                        <a:off x="805180" y="3733800"/>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92351E1-A1FF-4BDB-A927-A6F07220922E}"/>
              </a:ext>
            </a:extLst>
          </p:cNvPr>
          <p:cNvSpPr txBox="1"/>
          <p:nvPr/>
        </p:nvSpPr>
        <p:spPr>
          <a:xfrm>
            <a:off x="4572000" y="2470288"/>
            <a:ext cx="4572000" cy="1200329"/>
          </a:xfrm>
          <a:prstGeom prst="rect">
            <a:avLst/>
          </a:prstGeom>
          <a:noFill/>
        </p:spPr>
        <p:txBody>
          <a:bodyPr wrap="square" rtlCol="0">
            <a:spAutoFit/>
          </a:bodyPr>
          <a:lstStyle/>
          <a:p>
            <a:r>
              <a:rPr lang="en-US" sz="2400" b="1" dirty="0">
                <a:solidFill>
                  <a:srgbClr val="FF0000"/>
                </a:solidFill>
                <a:latin typeface="+mj-lt"/>
              </a:rPr>
              <a:t>Note that all of the variables on the right hand side of the equations depend on </a:t>
            </a:r>
            <a:r>
              <a:rPr lang="en-US" sz="2400" b="1" i="1" dirty="0">
                <a:solidFill>
                  <a:srgbClr val="FF0000"/>
                </a:solidFill>
                <a:latin typeface="+mj-lt"/>
              </a:rPr>
              <a:t>t</a:t>
            </a:r>
            <a:r>
              <a:rPr lang="en-US" sz="2400" b="1" i="1" baseline="-25000" dirty="0">
                <a:solidFill>
                  <a:srgbClr val="FF0000"/>
                </a:solidFill>
                <a:latin typeface="+mj-lt"/>
              </a:rPr>
              <a:t>r</a:t>
            </a:r>
            <a:r>
              <a:rPr lang="en-US" sz="2400" b="1" dirty="0">
                <a:solidFill>
                  <a:srgbClr val="FF0000"/>
                </a:solidFill>
                <a:latin typeface="+mj-lt"/>
              </a:rPr>
              <a:t> .</a:t>
            </a:r>
          </a:p>
        </p:txBody>
      </p:sp>
    </p:spTree>
    <p:extLst>
      <p:ext uri="{BB962C8B-B14F-4D97-AF65-F5344CB8AC3E}">
        <p14:creationId xmlns:p14="http://schemas.microsoft.com/office/powerpoint/2010/main" val="133712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09600" y="381000"/>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extLst>
              <p:ext uri="{D42A27DB-BD31-4B8C-83A1-F6EECF244321}">
                <p14:modId xmlns:p14="http://schemas.microsoft.com/office/powerpoint/2010/main" val="457094785"/>
              </p:ext>
            </p:extLst>
          </p:nvPr>
        </p:nvGraphicFramePr>
        <p:xfrm>
          <a:off x="819150" y="950913"/>
          <a:ext cx="7578725" cy="4356100"/>
        </p:xfrm>
        <a:graphic>
          <a:graphicData uri="http://schemas.openxmlformats.org/presentationml/2006/ole">
            <mc:AlternateContent xmlns:mc="http://schemas.openxmlformats.org/markup-compatibility/2006">
              <mc:Choice xmlns:v="urn:schemas-microsoft-com:vml" Requires="v">
                <p:oleObj spid="_x0000_s4294" name="Equation" r:id="rId4" imgW="3352680" imgH="1930320" progId="Equation.DSMT4">
                  <p:embed/>
                </p:oleObj>
              </mc:Choice>
              <mc:Fallback>
                <p:oleObj name="Equation" r:id="rId4" imgW="3352680" imgH="1930320" progId="Equation.DSMT4">
                  <p:embed/>
                  <p:pic>
                    <p:nvPicPr>
                      <p:cNvPr id="0" name="Object 6"/>
                      <p:cNvPicPr>
                        <a:picLocks noChangeAspect="1" noChangeArrowheads="1"/>
                      </p:cNvPicPr>
                      <p:nvPr/>
                    </p:nvPicPr>
                    <p:blipFill>
                      <a:blip r:embed="rId5"/>
                      <a:srcRect/>
                      <a:stretch>
                        <a:fillRect/>
                      </a:stretch>
                    </p:blipFill>
                    <p:spPr bwMode="auto">
                      <a:xfrm>
                        <a:off x="819150" y="950913"/>
                        <a:ext cx="7578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163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609600" y="533400"/>
            <a:ext cx="7162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p:cNvGraphicFramePr>
            <a:graphicFrameLocks noChangeAspect="1"/>
          </p:cNvGraphicFramePr>
          <p:nvPr>
            <p:extLst>
              <p:ext uri="{D42A27DB-BD31-4B8C-83A1-F6EECF244321}">
                <p14:modId xmlns:p14="http://schemas.microsoft.com/office/powerpoint/2010/main" val="2632980769"/>
              </p:ext>
            </p:extLst>
          </p:nvPr>
        </p:nvGraphicFramePr>
        <p:xfrm>
          <a:off x="865188" y="1668463"/>
          <a:ext cx="7577137" cy="3152775"/>
        </p:xfrm>
        <a:graphic>
          <a:graphicData uri="http://schemas.openxmlformats.org/presentationml/2006/ole">
            <mc:AlternateContent xmlns:mc="http://schemas.openxmlformats.org/markup-compatibility/2006">
              <mc:Choice xmlns:v="urn:schemas-microsoft-com:vml" Requires="v">
                <p:oleObj spid="_x0000_s5229" name="Equation" r:id="rId4" imgW="3352680" imgH="1396800" progId="Equation.DSMT4">
                  <p:embed/>
                </p:oleObj>
              </mc:Choice>
              <mc:Fallback>
                <p:oleObj name="Equation" r:id="rId4" imgW="3352680" imgH="1396800" progId="Equation.DSMT4">
                  <p:embed/>
                  <p:pic>
                    <p:nvPicPr>
                      <p:cNvPr id="0" name="Object 5"/>
                      <p:cNvPicPr>
                        <a:picLocks noChangeAspect="1" noChangeArrowheads="1"/>
                      </p:cNvPicPr>
                      <p:nvPr/>
                    </p:nvPicPr>
                    <p:blipFill>
                      <a:blip r:embed="rId5"/>
                      <a:srcRect/>
                      <a:stretch>
                        <a:fillRect/>
                      </a:stretch>
                    </p:blipFill>
                    <p:spPr bwMode="auto">
                      <a:xfrm>
                        <a:off x="865188" y="1668463"/>
                        <a:ext cx="75771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304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Previously we determined the power distribution from</a:t>
            </a:r>
          </a:p>
          <a:p>
            <a:r>
              <a:rPr lang="en-US" sz="2400" dirty="0">
                <a:latin typeface="+mj-lt"/>
              </a:rPr>
              <a:t>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3169198912"/>
              </p:ext>
            </p:extLst>
          </p:nvPr>
        </p:nvGraphicFramePr>
        <p:xfrm>
          <a:off x="846138" y="979488"/>
          <a:ext cx="7518400" cy="5789612"/>
        </p:xfrm>
        <a:graphic>
          <a:graphicData uri="http://schemas.openxmlformats.org/presentationml/2006/ole">
            <mc:AlternateContent xmlns:mc="http://schemas.openxmlformats.org/markup-compatibility/2006">
              <mc:Choice xmlns:v="urn:schemas-microsoft-com:vml" Requires="v">
                <p:oleObj spid="_x0000_s15442" name="Equation" r:id="rId4" imgW="3327120" imgH="2565360" progId="Equation.DSMT4">
                  <p:embed/>
                </p:oleObj>
              </mc:Choice>
              <mc:Fallback>
                <p:oleObj name="Equation" r:id="rId4" imgW="3327120" imgH="2565360" progId="Equation.DSMT4">
                  <p:embed/>
                  <p:pic>
                    <p:nvPicPr>
                      <p:cNvPr id="0" name=""/>
                      <p:cNvPicPr>
                        <a:picLocks noChangeAspect="1" noChangeArrowheads="1"/>
                      </p:cNvPicPr>
                      <p:nvPr/>
                    </p:nvPicPr>
                    <p:blipFill>
                      <a:blip r:embed="rId5"/>
                      <a:srcRect/>
                      <a:stretch>
                        <a:fillRect/>
                      </a:stretch>
                    </p:blipFill>
                    <p:spPr bwMode="auto">
                      <a:xfrm>
                        <a:off x="846138" y="979488"/>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9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23813"/>
              </p:ext>
            </p:extLst>
          </p:nvPr>
        </p:nvGraphicFramePr>
        <p:xfrm>
          <a:off x="525462" y="990600"/>
          <a:ext cx="8093075" cy="3152775"/>
        </p:xfrm>
        <a:graphic>
          <a:graphicData uri="http://schemas.openxmlformats.org/presentationml/2006/ole">
            <mc:AlternateContent xmlns:mc="http://schemas.openxmlformats.org/markup-compatibility/2006">
              <mc:Choice xmlns:v="urn:schemas-microsoft-com:vml" Requires="v">
                <p:oleObj spid="_x0000_s16466" name="数式" r:id="rId4" imgW="3581280" imgH="1396800" progId="Equation.3">
                  <p:embed/>
                </p:oleObj>
              </mc:Choice>
              <mc:Fallback>
                <p:oleObj name="数式" r:id="rId4" imgW="3581280" imgH="1396800" progId="Equation.3">
                  <p:embed/>
                  <p:pic>
                    <p:nvPicPr>
                      <p:cNvPr id="0" name=""/>
                      <p:cNvPicPr>
                        <a:picLocks noChangeAspect="1" noChangeArrowheads="1"/>
                      </p:cNvPicPr>
                      <p:nvPr/>
                    </p:nvPicPr>
                    <p:blipFill>
                      <a:blip r:embed="rId5"/>
                      <a:srcRect/>
                      <a:stretch>
                        <a:fillRect/>
                      </a:stretch>
                    </p:blipFill>
                    <p:spPr bwMode="auto">
                      <a:xfrm>
                        <a:off x="525462" y="990600"/>
                        <a:ext cx="80930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0520" y="4186535"/>
            <a:ext cx="8305800" cy="1569660"/>
          </a:xfrm>
          <a:prstGeom prst="rect">
            <a:avLst/>
          </a:prstGeom>
          <a:noFill/>
        </p:spPr>
        <p:txBody>
          <a:bodyPr wrap="square" rtlCol="0">
            <a:spAutoFit/>
          </a:bodyPr>
          <a:lstStyle/>
          <a:p>
            <a:r>
              <a:rPr lang="en-US" sz="2400" dirty="0" err="1"/>
              <a:t>Parseval’s</a:t>
            </a:r>
            <a:r>
              <a:rPr lang="en-US" sz="2400" dirty="0"/>
              <a:t> theorem</a:t>
            </a:r>
          </a:p>
          <a:p>
            <a:r>
              <a:rPr lang="en-US" sz="2400" dirty="0"/>
              <a:t>     </a:t>
            </a:r>
            <a:r>
              <a:rPr lang="en-US" sz="2400" b="1" dirty="0"/>
              <a:t>Marc-Antoine </a:t>
            </a:r>
            <a:r>
              <a:rPr lang="en-US" sz="2400" b="1" dirty="0" err="1"/>
              <a:t>Parseval</a:t>
            </a:r>
            <a:r>
              <a:rPr lang="en-US" sz="2400" b="1" dirty="0"/>
              <a:t> des </a:t>
            </a:r>
            <a:r>
              <a:rPr lang="en-US" sz="2400" b="1" dirty="0" err="1"/>
              <a:t>Chênes</a:t>
            </a:r>
            <a:r>
              <a:rPr lang="en-US" sz="2400" b="1" dirty="0"/>
              <a:t> 1755-1836</a:t>
            </a:r>
          </a:p>
          <a:p>
            <a:r>
              <a:rPr lang="en-US" sz="2400" b="1" dirty="0"/>
              <a:t>         </a:t>
            </a:r>
            <a:r>
              <a:rPr lang="en-US" b="1" dirty="0">
                <a:hlinkClick r:id="rId6"/>
              </a:rPr>
              <a:t>http://www-history.mcs.st-andrews.ac.uk/Biographies/Parseval.html</a:t>
            </a:r>
            <a:endParaRPr lang="en-US" b="1" dirty="0"/>
          </a:p>
          <a:p>
            <a:endParaRPr lang="en-US" sz="2400" dirty="0">
              <a:latin typeface="+mj-lt"/>
            </a:endParaRPr>
          </a:p>
        </p:txBody>
      </p:sp>
    </p:spTree>
    <p:extLst>
      <p:ext uri="{BB962C8B-B14F-4D97-AF65-F5344CB8AC3E}">
        <p14:creationId xmlns:p14="http://schemas.microsoft.com/office/powerpoint/2010/main" val="234975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2440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04/11/2022</a:t>
            </a:r>
            <a:endParaRPr lang="en-US" dirty="0"/>
          </a:p>
        </p:txBody>
      </p:sp>
      <p:sp>
        <p:nvSpPr>
          <p:cNvPr id="3" name="Footer Placeholder 2"/>
          <p:cNvSpPr>
            <a:spLocks noGrp="1"/>
          </p:cNvSpPr>
          <p:nvPr>
            <p:ph type="ftr" sz="quarter" idx="11"/>
          </p:nvPr>
        </p:nvSpPr>
        <p:spPr/>
        <p:txBody>
          <a:bodyPr/>
          <a:lstStyle/>
          <a:p>
            <a:r>
              <a:rPr lang="en-US"/>
              <a:t>PHY 712  Spring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55599447"/>
              </p:ext>
            </p:extLst>
          </p:nvPr>
        </p:nvGraphicFramePr>
        <p:xfrm>
          <a:off x="491490" y="1600200"/>
          <a:ext cx="8439150" cy="4187825"/>
        </p:xfrm>
        <a:graphic>
          <a:graphicData uri="http://schemas.openxmlformats.org/presentationml/2006/ole">
            <mc:AlternateContent xmlns:mc="http://schemas.openxmlformats.org/markup-compatibility/2006">
              <mc:Choice xmlns:v="urn:schemas-microsoft-com:vml" Requires="v">
                <p:oleObj spid="_x0000_s17489" name="数式" r:id="rId4" imgW="3733560" imgH="1854000" progId="Equation.3">
                  <p:embed/>
                </p:oleObj>
              </mc:Choice>
              <mc:Fallback>
                <p:oleObj name="数式" r:id="rId4" imgW="3733560" imgH="1854000" progId="Equation.3">
                  <p:embed/>
                  <p:pic>
                    <p:nvPicPr>
                      <p:cNvPr id="0" name=""/>
                      <p:cNvPicPr>
                        <a:picLocks noChangeAspect="1" noChangeArrowheads="1"/>
                      </p:cNvPicPr>
                      <p:nvPr/>
                    </p:nvPicPr>
                    <p:blipFill>
                      <a:blip r:embed="rId5"/>
                      <a:srcRect/>
                      <a:stretch>
                        <a:fillRect/>
                      </a:stretch>
                    </p:blipFill>
                    <p:spPr bwMode="auto">
                      <a:xfrm>
                        <a:off x="491490" y="1600200"/>
                        <a:ext cx="84391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22254</TotalTime>
  <Words>1372</Words>
  <Application>Microsoft Office PowerPoint</Application>
  <PresentationFormat>On-screen Show (4:3)</PresentationFormat>
  <Paragraphs>226</Paragraphs>
  <Slides>30</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1237</cp:revision>
  <cp:lastPrinted>2021-04-08T18:05:02Z</cp:lastPrinted>
  <dcterms:created xsi:type="dcterms:W3CDTF">2012-01-10T18:32:24Z</dcterms:created>
  <dcterms:modified xsi:type="dcterms:W3CDTF">2022-04-11T01:28:55Z</dcterms:modified>
</cp:coreProperties>
</file>