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6" r:id="rId2"/>
    <p:sldId id="400" r:id="rId3"/>
    <p:sldId id="382" r:id="rId4"/>
    <p:sldId id="401" r:id="rId5"/>
    <p:sldId id="391" r:id="rId6"/>
    <p:sldId id="392" r:id="rId7"/>
    <p:sldId id="393" r:id="rId8"/>
    <p:sldId id="394" r:id="rId9"/>
    <p:sldId id="396" r:id="rId10"/>
    <p:sldId id="397" r:id="rId11"/>
    <p:sldId id="410" r:id="rId12"/>
    <p:sldId id="409" r:id="rId13"/>
    <p:sldId id="405" r:id="rId14"/>
    <p:sldId id="411" r:id="rId15"/>
    <p:sldId id="412" r:id="rId16"/>
    <p:sldId id="398" r:id="rId17"/>
    <p:sldId id="399" r:id="rId18"/>
    <p:sldId id="407" r:id="rId19"/>
    <p:sldId id="402" r:id="rId20"/>
    <p:sldId id="408" r:id="rId21"/>
    <p:sldId id="403" r:id="rId22"/>
    <p:sldId id="404" r:id="rId23"/>
    <p:sldId id="406"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4" autoAdjust="0"/>
  </p:normalViewPr>
  <p:slideViewPr>
    <p:cSldViewPr>
      <p:cViewPr varScale="1">
        <p:scale>
          <a:sx n="66" d="100"/>
          <a:sy n="66" d="100"/>
        </p:scale>
        <p:origin x="1546" y="43"/>
      </p:cViewPr>
      <p:guideLst>
        <p:guide orient="horz" pos="2160"/>
        <p:guide pos="2880"/>
      </p:guideLst>
    </p:cSldViewPr>
  </p:slid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4/12/2022</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4/12/2022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64064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357404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43732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82981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the relevance of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71204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11835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a review article on Free Electron Lasers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48098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04/13/2022</a:t>
            </a:r>
            <a:endParaRPr lang="en-US" dirty="0"/>
          </a:p>
        </p:txBody>
      </p:sp>
      <p:sp>
        <p:nvSpPr>
          <p:cNvPr id="5" name="Footer Placeholder 4"/>
          <p:cNvSpPr>
            <a:spLocks noGrp="1"/>
          </p:cNvSpPr>
          <p:nvPr>
            <p:ph type="ftr" sz="quarter" idx="11"/>
          </p:nvPr>
        </p:nvSpPr>
        <p:spPr/>
        <p:txBody>
          <a:bodyPr/>
          <a:lstStyle/>
          <a:p>
            <a:r>
              <a:rPr lang="en-US"/>
              <a:t>PHY 712  Spring 2022 --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04/13/2022</a:t>
            </a:r>
            <a:endParaRPr lang="en-US" dirty="0"/>
          </a:p>
        </p:txBody>
      </p:sp>
      <p:sp>
        <p:nvSpPr>
          <p:cNvPr id="5" name="Footer Placeholder 4"/>
          <p:cNvSpPr>
            <a:spLocks noGrp="1"/>
          </p:cNvSpPr>
          <p:nvPr>
            <p:ph type="ftr" sz="quarter" idx="11"/>
          </p:nvPr>
        </p:nvSpPr>
        <p:spPr/>
        <p:txBody>
          <a:bodyPr/>
          <a:lstStyle/>
          <a:p>
            <a:r>
              <a:rPr lang="en-US"/>
              <a:t>PHY 712  Spring 2022 --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04/13/2022</a:t>
            </a:r>
            <a:endParaRPr lang="en-US" dirty="0"/>
          </a:p>
        </p:txBody>
      </p:sp>
      <p:sp>
        <p:nvSpPr>
          <p:cNvPr id="5" name="Footer Placeholder 4"/>
          <p:cNvSpPr>
            <a:spLocks noGrp="1"/>
          </p:cNvSpPr>
          <p:nvPr>
            <p:ph type="ftr" sz="quarter" idx="11"/>
          </p:nvPr>
        </p:nvSpPr>
        <p:spPr/>
        <p:txBody>
          <a:bodyPr/>
          <a:lstStyle/>
          <a:p>
            <a:r>
              <a:rPr lang="en-US"/>
              <a:t>PHY 712  Spring 2022 --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04/13/2022</a:t>
            </a:r>
            <a:endParaRPr lang="en-US" dirty="0"/>
          </a:p>
        </p:txBody>
      </p:sp>
      <p:sp>
        <p:nvSpPr>
          <p:cNvPr id="5" name="Footer Placeholder 4"/>
          <p:cNvSpPr>
            <a:spLocks noGrp="1"/>
          </p:cNvSpPr>
          <p:nvPr>
            <p:ph type="ftr" sz="quarter" idx="11"/>
          </p:nvPr>
        </p:nvSpPr>
        <p:spPr/>
        <p:txBody>
          <a:bodyPr/>
          <a:lstStyle/>
          <a:p>
            <a:r>
              <a:rPr lang="en-US"/>
              <a:t>PHY 712  Spring 2022 --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04/13/2022</a:t>
            </a:r>
            <a:endParaRPr lang="en-US" dirty="0"/>
          </a:p>
        </p:txBody>
      </p:sp>
      <p:sp>
        <p:nvSpPr>
          <p:cNvPr id="5" name="Footer Placeholder 4"/>
          <p:cNvSpPr>
            <a:spLocks noGrp="1"/>
          </p:cNvSpPr>
          <p:nvPr>
            <p:ph type="ftr" sz="quarter" idx="11"/>
          </p:nvPr>
        </p:nvSpPr>
        <p:spPr/>
        <p:txBody>
          <a:bodyPr/>
          <a:lstStyle/>
          <a:p>
            <a:r>
              <a:rPr lang="en-US"/>
              <a:t>PHY 712  Spring 2022 --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04/13/2022</a:t>
            </a:r>
            <a:endParaRPr lang="en-US" dirty="0"/>
          </a:p>
        </p:txBody>
      </p:sp>
      <p:sp>
        <p:nvSpPr>
          <p:cNvPr id="6" name="Footer Placeholder 5"/>
          <p:cNvSpPr>
            <a:spLocks noGrp="1"/>
          </p:cNvSpPr>
          <p:nvPr>
            <p:ph type="ftr" sz="quarter" idx="11"/>
          </p:nvPr>
        </p:nvSpPr>
        <p:spPr/>
        <p:txBody>
          <a:bodyPr/>
          <a:lstStyle/>
          <a:p>
            <a:r>
              <a:rPr lang="en-US"/>
              <a:t>PHY 712  Spring 2022 --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04/13/2022</a:t>
            </a:r>
            <a:endParaRPr lang="en-US" dirty="0"/>
          </a:p>
        </p:txBody>
      </p:sp>
      <p:sp>
        <p:nvSpPr>
          <p:cNvPr id="8" name="Footer Placeholder 7"/>
          <p:cNvSpPr>
            <a:spLocks noGrp="1"/>
          </p:cNvSpPr>
          <p:nvPr>
            <p:ph type="ftr" sz="quarter" idx="11"/>
          </p:nvPr>
        </p:nvSpPr>
        <p:spPr/>
        <p:txBody>
          <a:bodyPr/>
          <a:lstStyle/>
          <a:p>
            <a:r>
              <a:rPr lang="en-US"/>
              <a:t>PHY 712  Spring 2022 -- Lecture 29</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04/13/2022</a:t>
            </a:r>
            <a:endParaRPr lang="en-US" dirty="0"/>
          </a:p>
        </p:txBody>
      </p:sp>
      <p:sp>
        <p:nvSpPr>
          <p:cNvPr id="4" name="Footer Placeholder 3"/>
          <p:cNvSpPr>
            <a:spLocks noGrp="1"/>
          </p:cNvSpPr>
          <p:nvPr>
            <p:ph type="ftr" sz="quarter" idx="11"/>
          </p:nvPr>
        </p:nvSpPr>
        <p:spPr/>
        <p:txBody>
          <a:bodyPr/>
          <a:lstStyle/>
          <a:p>
            <a:r>
              <a:rPr lang="en-US"/>
              <a:t>PHY 712  Spring 2022 -- Lecture 29</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04/13/2022</a:t>
            </a:r>
            <a:endParaRPr lang="en-US" dirty="0"/>
          </a:p>
        </p:txBody>
      </p:sp>
      <p:sp>
        <p:nvSpPr>
          <p:cNvPr id="6" name="Footer Placeholder 5"/>
          <p:cNvSpPr>
            <a:spLocks noGrp="1"/>
          </p:cNvSpPr>
          <p:nvPr>
            <p:ph type="ftr" sz="quarter" idx="11"/>
          </p:nvPr>
        </p:nvSpPr>
        <p:spPr/>
        <p:txBody>
          <a:bodyPr/>
          <a:lstStyle/>
          <a:p>
            <a:r>
              <a:rPr lang="en-US"/>
              <a:t>PHY 712  Spring 2022 --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04/13/2022</a:t>
            </a:r>
            <a:endParaRPr lang="en-US" dirty="0"/>
          </a:p>
        </p:txBody>
      </p:sp>
      <p:sp>
        <p:nvSpPr>
          <p:cNvPr id="6" name="Footer Placeholder 5"/>
          <p:cNvSpPr>
            <a:spLocks noGrp="1"/>
          </p:cNvSpPr>
          <p:nvPr>
            <p:ph type="ftr" sz="quarter" idx="11"/>
          </p:nvPr>
        </p:nvSpPr>
        <p:spPr/>
        <p:txBody>
          <a:bodyPr/>
          <a:lstStyle/>
          <a:p>
            <a:r>
              <a:rPr lang="en-US"/>
              <a:t>PHY 712  Spring 2022 --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04/13/2022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2022 -- Lecture 29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4.bin"/><Relationship Id="rId3" Type="http://schemas.openxmlformats.org/officeDocument/2006/relationships/notesSlide" Target="../notesSlides/notesSlide8.xml"/><Relationship Id="rId7" Type="http://schemas.openxmlformats.org/officeDocument/2006/relationships/oleObject" Target="../embeddings/oleObject21.bin"/><Relationship Id="rId12"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png"/><Relationship Id="rId11" Type="http://schemas.openxmlformats.org/officeDocument/2006/relationships/oleObject" Target="../embeddings/oleObject23.bin"/><Relationship Id="rId5" Type="http://schemas.openxmlformats.org/officeDocument/2006/relationships/image" Target="../media/image23.wmf"/><Relationship Id="rId10" Type="http://schemas.openxmlformats.org/officeDocument/2006/relationships/image" Target="../media/image25.wmf"/><Relationship Id="rId4" Type="http://schemas.openxmlformats.org/officeDocument/2006/relationships/oleObject" Target="../embeddings/oleObject20.bin"/><Relationship Id="rId9" Type="http://schemas.openxmlformats.org/officeDocument/2006/relationships/oleObject" Target="../embeddings/oleObject22.bin"/><Relationship Id="rId14" Type="http://schemas.openxmlformats.org/officeDocument/2006/relationships/image" Target="../media/image27.wm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ghtsources.org/lightsources-of-the-worl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oi.org/10.1016/j.xinn.2021.10009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1.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0.bin"/><Relationship Id="rId5" Type="http://schemas.openxmlformats.org/officeDocument/2006/relationships/image" Target="../media/image37.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image" Target="../media/image37.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4.bin"/><Relationship Id="rId5" Type="http://schemas.openxmlformats.org/officeDocument/2006/relationships/image" Target="../media/image40.wmf"/><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6.bin"/><Relationship Id="rId5" Type="http://schemas.openxmlformats.org/officeDocument/2006/relationships/image" Target="../media/image42.wmf"/><Relationship Id="rId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4.wmf"/><Relationship Id="rId4" Type="http://schemas.openxmlformats.org/officeDocument/2006/relationships/oleObject" Target="../embeddings/oleObject37.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oleObject" Target="../embeddings/oleObject17.bin"/><Relationship Id="rId18" Type="http://schemas.openxmlformats.org/officeDocument/2006/relationships/image" Target="../media/image21.wmf"/><Relationship Id="rId3" Type="http://schemas.openxmlformats.org/officeDocument/2006/relationships/notesSlide" Target="../notesSlides/notesSlide7.xml"/><Relationship Id="rId7" Type="http://schemas.openxmlformats.org/officeDocument/2006/relationships/image" Target="../media/image16.wmf"/><Relationship Id="rId12" Type="http://schemas.openxmlformats.org/officeDocument/2006/relationships/image" Target="../media/image18.wmf"/><Relationship Id="rId17"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20.wmf"/><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oleObject" Target="../embeddings/oleObject16.bin"/><Relationship Id="rId5" Type="http://schemas.openxmlformats.org/officeDocument/2006/relationships/image" Target="../media/image15.wmf"/><Relationship Id="rId15" Type="http://schemas.openxmlformats.org/officeDocument/2006/relationships/oleObject" Target="../embeddings/oleObject18.bin"/><Relationship Id="rId10" Type="http://schemas.openxmlformats.org/officeDocument/2006/relationships/image" Target="../media/image17.wmf"/><Relationship Id="rId4" Type="http://schemas.openxmlformats.org/officeDocument/2006/relationships/oleObject" Target="../embeddings/oleObject13.bin"/><Relationship Id="rId9" Type="http://schemas.openxmlformats.org/officeDocument/2006/relationships/oleObject" Target="../embeddings/oleObject15.bin"/><Relationship Id="rId1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28600" y="220444"/>
            <a:ext cx="9144000" cy="5940088"/>
          </a:xfrm>
          <a:prstGeom prst="rect">
            <a:avLst/>
          </a:prstGeom>
          <a:noFill/>
          <a:ln>
            <a:noFill/>
          </a:ln>
        </p:spPr>
        <p:txBody>
          <a:bodyPr wrap="square" rtlCol="0">
            <a:spAutoFit/>
          </a:bodyPr>
          <a:lstStyle/>
          <a:p>
            <a:pPr algn="ctr"/>
            <a:r>
              <a:rPr lang="en-US" sz="3200" b="1" dirty="0"/>
              <a:t>PHY 712 Electrodynamics</a:t>
            </a:r>
          </a:p>
          <a:p>
            <a:pPr algn="ctr"/>
            <a:r>
              <a:rPr lang="en-US" sz="3200" b="1" dirty="0"/>
              <a:t>11-11:50 AM  MWF  Olin 103</a:t>
            </a:r>
          </a:p>
          <a:p>
            <a:pPr algn="ctr"/>
            <a:endParaRPr lang="en-US" sz="3200" b="1" dirty="0"/>
          </a:p>
          <a:p>
            <a:pPr algn="ctr"/>
            <a:r>
              <a:rPr lang="en-US" sz="3200" b="1" dirty="0"/>
              <a:t>Notes  for Lecture 29:</a:t>
            </a:r>
            <a:endParaRPr lang="en-US" sz="3200" b="1" dirty="0">
              <a:solidFill>
                <a:schemeClr val="folHlink"/>
              </a:solidFill>
            </a:endParaRPr>
          </a:p>
          <a:p>
            <a:pPr marL="457200" lvl="2" algn="ctr">
              <a:spcBef>
                <a:spcPct val="50000"/>
              </a:spcBef>
            </a:pPr>
            <a:r>
              <a:rPr lang="en-US" sz="3200" b="1" dirty="0">
                <a:solidFill>
                  <a:schemeClr val="folHlink"/>
                </a:solidFill>
              </a:rPr>
              <a:t>Continue reading Chap. 14 – </a:t>
            </a:r>
          </a:p>
          <a:p>
            <a:pPr marL="457200" lvl="2" algn="ctr">
              <a:spcBef>
                <a:spcPct val="50000"/>
              </a:spcBef>
            </a:pPr>
            <a:r>
              <a:rPr lang="en-US" sz="32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Recap of results for  synchrotron radiation from land based sources</a:t>
            </a:r>
          </a:p>
          <a:p>
            <a:pPr marL="2343150" lvl="5" indent="-514350">
              <a:spcBef>
                <a:spcPct val="50000"/>
              </a:spcBef>
              <a:buFont typeface="+mj-lt"/>
              <a:buAutoNum type="arabicPeriod"/>
            </a:pPr>
            <a:r>
              <a:rPr lang="en-US" sz="2400" b="1" dirty="0">
                <a:solidFill>
                  <a:schemeClr val="folHlink"/>
                </a:solidFill>
              </a:rPr>
              <a:t>Synchrotron radiation from astronomical sources</a:t>
            </a:r>
          </a:p>
          <a:p>
            <a:pPr marL="2343150" lvl="5" indent="-514350">
              <a:spcBef>
                <a:spcPct val="50000"/>
              </a:spcBef>
              <a:buFont typeface="+mj-lt"/>
              <a:buAutoNum type="arabicPeriod"/>
            </a:pPr>
            <a:r>
              <a:rPr lang="en-US" sz="2400" b="1" dirty="0">
                <a:solidFill>
                  <a:schemeClr val="folHlink"/>
                </a:solidFill>
              </a:rPr>
              <a:t>Compton scattering – for next time</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spid="_x0000_s44148" name="Equation" r:id="rId4" imgW="4127400" imgH="1523880" progId="Equation.DSMT4">
                  <p:embed/>
                </p:oleObj>
              </mc:Choice>
              <mc:Fallback>
                <p:oleObj name="Equation" r:id="rId4" imgW="4127400" imgH="1523880" progId="Equation.DSMT4">
                  <p:embed/>
                  <p:pic>
                    <p:nvPicPr>
                      <p:cNvPr id="5" name="Object 4"/>
                      <p:cNvPicPr>
                        <a:picLocks noChangeAspect="1" noChangeArrowheads="1"/>
                      </p:cNvPicPr>
                      <p:nvPr/>
                    </p:nvPicPr>
                    <p:blipFill>
                      <a:blip r:embed="rId5"/>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6"/>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spid="_x0000_s44149" name="Equation" r:id="rId7" imgW="558720" imgH="291960" progId="Equation.DSMT4">
                  <p:embed/>
                </p:oleObj>
              </mc:Choice>
              <mc:Fallback>
                <p:oleObj name="Equation" r:id="rId7" imgW="558720" imgH="291960" progId="Equation.DSMT4">
                  <p:embed/>
                  <p:pic>
                    <p:nvPicPr>
                      <p:cNvPr id="8" name="Object 7"/>
                      <p:cNvPicPr/>
                      <p:nvPr/>
                    </p:nvPicPr>
                    <p:blipFill>
                      <a:blip r:embed="rId8"/>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spid="_x0000_s44150" name="Equation" r:id="rId9" imgW="1625400" imgH="622080" progId="Equation.DSMT4">
                  <p:embed/>
                </p:oleObj>
              </mc:Choice>
              <mc:Fallback>
                <p:oleObj name="Equation" r:id="rId9" imgW="1625400" imgH="622080" progId="Equation.DSMT4">
                  <p:embed/>
                  <p:pic>
                    <p:nvPicPr>
                      <p:cNvPr id="9" name="Object 8"/>
                      <p:cNvPicPr/>
                      <p:nvPr/>
                    </p:nvPicPr>
                    <p:blipFill>
                      <a:blip r:embed="rId10"/>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spid="_x0000_s44151" name="Equation" r:id="rId11" imgW="1587240" imgH="622080" progId="Equation.DSMT4">
                  <p:embed/>
                </p:oleObj>
              </mc:Choice>
              <mc:Fallback>
                <p:oleObj name="Equation" r:id="rId11" imgW="1587240" imgH="622080" progId="Equation.DSMT4">
                  <p:embed/>
                  <p:pic>
                    <p:nvPicPr>
                      <p:cNvPr id="10" name="Object 9"/>
                      <p:cNvPicPr/>
                      <p:nvPr/>
                    </p:nvPicPr>
                    <p:blipFill>
                      <a:blip r:embed="rId12"/>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spid="_x0000_s44152" name="Equation" r:id="rId13" imgW="1587240" imgH="596880" progId="Equation.DSMT4">
                  <p:embed/>
                </p:oleObj>
              </mc:Choice>
              <mc:Fallback>
                <p:oleObj name="Equation" r:id="rId13" imgW="1587240" imgH="596880" progId="Equation.DSMT4">
                  <p:embed/>
                  <p:pic>
                    <p:nvPicPr>
                      <p:cNvPr id="11" name="Object 10"/>
                      <p:cNvPicPr/>
                      <p:nvPr/>
                    </p:nvPicPr>
                    <p:blipFill>
                      <a:blip r:embed="rId14"/>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FBFF5-6F53-4606-B7CE-86BA0336DE17}"/>
              </a:ext>
            </a:extLst>
          </p:cNvPr>
          <p:cNvSpPr>
            <a:spLocks noGrp="1"/>
          </p:cNvSpPr>
          <p:nvPr>
            <p:ph type="dt" sz="half" idx="10"/>
          </p:nvPr>
        </p:nvSpPr>
        <p:spPr/>
        <p:txBody>
          <a:bodyPr/>
          <a:lstStyle/>
          <a:p>
            <a:r>
              <a:rPr lang="en-US"/>
              <a:t>04/13/2022</a:t>
            </a:r>
            <a:endParaRPr lang="en-US" dirty="0"/>
          </a:p>
        </p:txBody>
      </p:sp>
      <p:sp>
        <p:nvSpPr>
          <p:cNvPr id="3" name="Footer Placeholder 2">
            <a:extLst>
              <a:ext uri="{FF2B5EF4-FFF2-40B4-BE49-F238E27FC236}">
                <a16:creationId xmlns:a16="http://schemas.microsoft.com/office/drawing/2014/main" id="{DCE00FFD-15AC-4E20-B181-3D34A66F5B7A}"/>
              </a:ext>
            </a:extLst>
          </p:cNvPr>
          <p:cNvSpPr>
            <a:spLocks noGrp="1"/>
          </p:cNvSpPr>
          <p:nvPr>
            <p:ph type="ftr" sz="quarter" idx="11"/>
          </p:nvPr>
        </p:nvSpPr>
        <p:spPr/>
        <p:txBody>
          <a:bodyPr/>
          <a:lstStyle/>
          <a:p>
            <a:r>
              <a:rPr lang="en-US"/>
              <a:t>PHY 712  Spring 2022 -- Lecture 29</a:t>
            </a:r>
            <a:endParaRPr lang="en-US" dirty="0"/>
          </a:p>
        </p:txBody>
      </p:sp>
      <p:sp>
        <p:nvSpPr>
          <p:cNvPr id="4" name="Slide Number Placeholder 3">
            <a:extLst>
              <a:ext uri="{FF2B5EF4-FFF2-40B4-BE49-F238E27FC236}">
                <a16:creationId xmlns:a16="http://schemas.microsoft.com/office/drawing/2014/main" id="{853CAB54-96A6-496F-A681-4331C0251912}"/>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2F2C80AA-52FA-4F11-A1FA-1FEA68FDE88C}"/>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hlinkClick r:id="rId2"/>
              </a:rPr>
              <a:t>https://lightsources.org/lightsources-of-the-world/</a:t>
            </a:r>
            <a:endParaRPr lang="en-US" sz="2400" dirty="0">
              <a:latin typeface="+mj-lt"/>
            </a:endParaRPr>
          </a:p>
        </p:txBody>
      </p:sp>
      <p:pic>
        <p:nvPicPr>
          <p:cNvPr id="6" name="Picture 5">
            <a:extLst>
              <a:ext uri="{FF2B5EF4-FFF2-40B4-BE49-F238E27FC236}">
                <a16:creationId xmlns:a16="http://schemas.microsoft.com/office/drawing/2014/main" id="{A45A5BA4-BAA4-4FE2-B660-6ADC0CAD0550}"/>
              </a:ext>
            </a:extLst>
          </p:cNvPr>
          <p:cNvPicPr>
            <a:picLocks noChangeAspect="1"/>
          </p:cNvPicPr>
          <p:nvPr/>
        </p:nvPicPr>
        <p:blipFill rotWithShape="1">
          <a:blip r:embed="rId3"/>
          <a:srcRect l="15000"/>
          <a:stretch/>
        </p:blipFill>
        <p:spPr>
          <a:xfrm>
            <a:off x="228600" y="876905"/>
            <a:ext cx="8686800" cy="5369004"/>
          </a:xfrm>
          <a:prstGeom prst="rect">
            <a:avLst/>
          </a:prstGeom>
        </p:spPr>
      </p:pic>
    </p:spTree>
    <p:extLst>
      <p:ext uri="{BB962C8B-B14F-4D97-AF65-F5344CB8AC3E}">
        <p14:creationId xmlns:p14="http://schemas.microsoft.com/office/powerpoint/2010/main" val="158592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9A597-977D-46F2-8AE3-90563A3D5566}"/>
              </a:ext>
            </a:extLst>
          </p:cNvPr>
          <p:cNvSpPr>
            <a:spLocks noGrp="1"/>
          </p:cNvSpPr>
          <p:nvPr>
            <p:ph type="dt" sz="half" idx="10"/>
          </p:nvPr>
        </p:nvSpPr>
        <p:spPr/>
        <p:txBody>
          <a:bodyPr/>
          <a:lstStyle/>
          <a:p>
            <a:r>
              <a:rPr lang="en-US"/>
              <a:t>04/13/2022</a:t>
            </a:r>
            <a:endParaRPr lang="en-US" dirty="0"/>
          </a:p>
        </p:txBody>
      </p:sp>
      <p:sp>
        <p:nvSpPr>
          <p:cNvPr id="3" name="Footer Placeholder 2">
            <a:extLst>
              <a:ext uri="{FF2B5EF4-FFF2-40B4-BE49-F238E27FC236}">
                <a16:creationId xmlns:a16="http://schemas.microsoft.com/office/drawing/2014/main" id="{71D4FAEA-8B4B-4B6F-B615-19D866117D13}"/>
              </a:ext>
            </a:extLst>
          </p:cNvPr>
          <p:cNvSpPr>
            <a:spLocks noGrp="1"/>
          </p:cNvSpPr>
          <p:nvPr>
            <p:ph type="ftr" sz="quarter" idx="11"/>
          </p:nvPr>
        </p:nvSpPr>
        <p:spPr/>
        <p:txBody>
          <a:bodyPr/>
          <a:lstStyle/>
          <a:p>
            <a:r>
              <a:rPr lang="en-US"/>
              <a:t>PHY 712  Spring 2022 -- Lecture 29</a:t>
            </a:r>
            <a:endParaRPr lang="en-US" dirty="0"/>
          </a:p>
        </p:txBody>
      </p:sp>
      <p:sp>
        <p:nvSpPr>
          <p:cNvPr id="4" name="Slide Number Placeholder 3">
            <a:extLst>
              <a:ext uri="{FF2B5EF4-FFF2-40B4-BE49-F238E27FC236}">
                <a16:creationId xmlns:a16="http://schemas.microsoft.com/office/drawing/2014/main" id="{83BE999D-6162-4D54-91EA-9846707EB3F5}"/>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65A06D3F-12FD-4B8E-BB41-1C1D54F81DA9}"/>
              </a:ext>
            </a:extLst>
          </p:cNvPr>
          <p:cNvSpPr txBox="1"/>
          <p:nvPr/>
        </p:nvSpPr>
        <p:spPr>
          <a:xfrm>
            <a:off x="304800" y="914400"/>
            <a:ext cx="7696200" cy="830997"/>
          </a:xfrm>
          <a:prstGeom prst="rect">
            <a:avLst/>
          </a:prstGeom>
          <a:noFill/>
        </p:spPr>
        <p:txBody>
          <a:bodyPr wrap="square" rtlCol="0">
            <a:spAutoFit/>
          </a:bodyPr>
          <a:lstStyle/>
          <a:p>
            <a:r>
              <a:rPr lang="en-US" sz="2400" dirty="0">
                <a:latin typeface="+mj-lt"/>
              </a:rPr>
              <a:t>Comment on light source facilities  and the newer free electron laser technology </a:t>
            </a:r>
          </a:p>
        </p:txBody>
      </p:sp>
      <p:pic>
        <p:nvPicPr>
          <p:cNvPr id="6" name="Picture 5">
            <a:extLst>
              <a:ext uri="{FF2B5EF4-FFF2-40B4-BE49-F238E27FC236}">
                <a16:creationId xmlns:a16="http://schemas.microsoft.com/office/drawing/2014/main" id="{27880F03-10DA-4F19-AD4B-2F82F5638298}"/>
              </a:ext>
            </a:extLst>
          </p:cNvPr>
          <p:cNvPicPr>
            <a:picLocks noChangeAspect="1"/>
          </p:cNvPicPr>
          <p:nvPr/>
        </p:nvPicPr>
        <p:blipFill>
          <a:blip r:embed="rId2"/>
          <a:stretch>
            <a:fillRect/>
          </a:stretch>
        </p:blipFill>
        <p:spPr>
          <a:xfrm>
            <a:off x="209550" y="1676400"/>
            <a:ext cx="8724900" cy="3505200"/>
          </a:xfrm>
          <a:prstGeom prst="rect">
            <a:avLst/>
          </a:prstGeom>
        </p:spPr>
      </p:pic>
      <p:sp>
        <p:nvSpPr>
          <p:cNvPr id="7" name="TextBox 6">
            <a:extLst>
              <a:ext uri="{FF2B5EF4-FFF2-40B4-BE49-F238E27FC236}">
                <a16:creationId xmlns:a16="http://schemas.microsoft.com/office/drawing/2014/main" id="{B63C31FE-DDBC-4A34-8FEA-6A3474D645B1}"/>
              </a:ext>
            </a:extLst>
          </p:cNvPr>
          <p:cNvSpPr txBox="1"/>
          <p:nvPr/>
        </p:nvSpPr>
        <p:spPr>
          <a:xfrm>
            <a:off x="209550" y="5410200"/>
            <a:ext cx="8724900" cy="461665"/>
          </a:xfrm>
          <a:prstGeom prst="rect">
            <a:avLst/>
          </a:prstGeom>
          <a:noFill/>
        </p:spPr>
        <p:txBody>
          <a:bodyPr wrap="square" rtlCol="0">
            <a:spAutoFit/>
          </a:bodyPr>
          <a:lstStyle/>
          <a:p>
            <a:r>
              <a:rPr lang="en-US" sz="2400" dirty="0"/>
              <a:t>DOI: 10.1126/science.1055718</a:t>
            </a:r>
            <a:endParaRPr lang="en-US" sz="2400" dirty="0">
              <a:latin typeface="+mj-lt"/>
            </a:endParaRPr>
          </a:p>
        </p:txBody>
      </p:sp>
    </p:spTree>
    <p:extLst>
      <p:ext uri="{BB962C8B-B14F-4D97-AF65-F5344CB8AC3E}">
        <p14:creationId xmlns:p14="http://schemas.microsoft.com/office/powerpoint/2010/main" val="404195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3200400" y="914400"/>
            <a:ext cx="5867400" cy="5867400"/>
          </a:xfrm>
          <a:prstGeom prst="rect">
            <a:avLst/>
          </a:prstGeom>
        </p:spPr>
      </p:pic>
      <p:pic>
        <p:nvPicPr>
          <p:cNvPr id="6" name="Picture 5"/>
          <p:cNvPicPr>
            <a:picLocks noChangeAspect="1"/>
          </p:cNvPicPr>
          <p:nvPr/>
        </p:nvPicPr>
        <p:blipFill>
          <a:blip r:embed="rId4"/>
          <a:stretch>
            <a:fillRect/>
          </a:stretch>
        </p:blipFill>
        <p:spPr>
          <a:xfrm>
            <a:off x="0" y="0"/>
            <a:ext cx="4648200" cy="822907"/>
          </a:xfrm>
          <a:prstGeom prst="rect">
            <a:avLst/>
          </a:prstGeom>
        </p:spPr>
      </p:pic>
      <p:pic>
        <p:nvPicPr>
          <p:cNvPr id="7" name="Picture 6"/>
          <p:cNvPicPr>
            <a:picLocks noChangeAspect="1"/>
          </p:cNvPicPr>
          <p:nvPr/>
        </p:nvPicPr>
        <p:blipFill>
          <a:blip r:embed="rId5"/>
          <a:stretch>
            <a:fillRect/>
          </a:stretch>
        </p:blipFill>
        <p:spPr>
          <a:xfrm>
            <a:off x="295275" y="964856"/>
            <a:ext cx="2828925" cy="352425"/>
          </a:xfrm>
          <a:prstGeom prst="rect">
            <a:avLst/>
          </a:prstGeom>
        </p:spPr>
      </p:pic>
    </p:spTree>
    <p:extLst>
      <p:ext uri="{BB962C8B-B14F-4D97-AF65-F5344CB8AC3E}">
        <p14:creationId xmlns:p14="http://schemas.microsoft.com/office/powerpoint/2010/main" val="23808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5B5EA-6C97-4475-A771-9CDB4BAE14EA}"/>
              </a:ext>
            </a:extLst>
          </p:cNvPr>
          <p:cNvSpPr>
            <a:spLocks noGrp="1"/>
          </p:cNvSpPr>
          <p:nvPr>
            <p:ph type="dt" sz="half" idx="10"/>
          </p:nvPr>
        </p:nvSpPr>
        <p:spPr/>
        <p:txBody>
          <a:bodyPr/>
          <a:lstStyle/>
          <a:p>
            <a:r>
              <a:rPr lang="en-US"/>
              <a:t>04/13/2022</a:t>
            </a:r>
            <a:endParaRPr lang="en-US" dirty="0"/>
          </a:p>
        </p:txBody>
      </p:sp>
      <p:sp>
        <p:nvSpPr>
          <p:cNvPr id="3" name="Footer Placeholder 2">
            <a:extLst>
              <a:ext uri="{FF2B5EF4-FFF2-40B4-BE49-F238E27FC236}">
                <a16:creationId xmlns:a16="http://schemas.microsoft.com/office/drawing/2014/main" id="{DD1C54BA-8A99-450E-9F99-30C3D53A3944}"/>
              </a:ext>
            </a:extLst>
          </p:cNvPr>
          <p:cNvSpPr>
            <a:spLocks noGrp="1"/>
          </p:cNvSpPr>
          <p:nvPr>
            <p:ph type="ftr" sz="quarter" idx="11"/>
          </p:nvPr>
        </p:nvSpPr>
        <p:spPr/>
        <p:txBody>
          <a:bodyPr/>
          <a:lstStyle/>
          <a:p>
            <a:r>
              <a:rPr lang="en-US"/>
              <a:t>PHY 712  Spring 2022 -- Lecture 29</a:t>
            </a:r>
            <a:endParaRPr lang="en-US" dirty="0"/>
          </a:p>
        </p:txBody>
      </p:sp>
      <p:sp>
        <p:nvSpPr>
          <p:cNvPr id="4" name="Slide Number Placeholder 3">
            <a:extLst>
              <a:ext uri="{FF2B5EF4-FFF2-40B4-BE49-F238E27FC236}">
                <a16:creationId xmlns:a16="http://schemas.microsoft.com/office/drawing/2014/main" id="{AB841DB3-6196-42D0-9E6E-D4292F25C202}"/>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EC5DDE07-306C-4A86-9FC7-65D4BCD8800A}"/>
              </a:ext>
            </a:extLst>
          </p:cNvPr>
          <p:cNvSpPr txBox="1"/>
          <p:nvPr/>
        </p:nvSpPr>
        <p:spPr>
          <a:xfrm>
            <a:off x="228600" y="228600"/>
            <a:ext cx="8610600" cy="1200329"/>
          </a:xfrm>
          <a:prstGeom prst="rect">
            <a:avLst/>
          </a:prstGeom>
          <a:noFill/>
        </p:spPr>
        <p:txBody>
          <a:bodyPr wrap="square" rtlCol="0">
            <a:spAutoFit/>
          </a:bodyPr>
          <a:lstStyle/>
          <a:p>
            <a:r>
              <a:rPr lang="en-US" sz="2400" dirty="0">
                <a:latin typeface="+mj-lt"/>
              </a:rPr>
              <a:t>Additional references on Free Electron Lasers</a:t>
            </a:r>
          </a:p>
          <a:p>
            <a:endParaRPr lang="en-US" sz="2400" dirty="0">
              <a:latin typeface="+mj-lt"/>
            </a:endParaRPr>
          </a:p>
          <a:p>
            <a:r>
              <a:rPr lang="en-US" sz="2400" dirty="0">
                <a:hlinkClick r:id="rId2" tooltip="Persistent link using digital object identifier"/>
              </a:rPr>
              <a:t>https://doi.org/10.1016/j.xinn.2021.100097</a:t>
            </a:r>
            <a:endParaRPr lang="en-US" sz="2400" dirty="0">
              <a:latin typeface="+mj-lt"/>
            </a:endParaRPr>
          </a:p>
        </p:txBody>
      </p:sp>
      <p:pic>
        <p:nvPicPr>
          <p:cNvPr id="6" name="Picture 5">
            <a:extLst>
              <a:ext uri="{FF2B5EF4-FFF2-40B4-BE49-F238E27FC236}">
                <a16:creationId xmlns:a16="http://schemas.microsoft.com/office/drawing/2014/main" id="{96723BEA-6788-4365-84F1-59AD19D4F176}"/>
              </a:ext>
            </a:extLst>
          </p:cNvPr>
          <p:cNvPicPr>
            <a:picLocks noChangeAspect="1"/>
          </p:cNvPicPr>
          <p:nvPr/>
        </p:nvPicPr>
        <p:blipFill>
          <a:blip r:embed="rId3"/>
          <a:stretch>
            <a:fillRect/>
          </a:stretch>
        </p:blipFill>
        <p:spPr>
          <a:xfrm>
            <a:off x="177862" y="1905000"/>
            <a:ext cx="8633366" cy="3748088"/>
          </a:xfrm>
          <a:prstGeom prst="rect">
            <a:avLst/>
          </a:prstGeom>
        </p:spPr>
      </p:pic>
    </p:spTree>
    <p:extLst>
      <p:ext uri="{BB962C8B-B14F-4D97-AF65-F5344CB8AC3E}">
        <p14:creationId xmlns:p14="http://schemas.microsoft.com/office/powerpoint/2010/main" val="365786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9114B-750E-43E4-81FA-78038FDFE475}"/>
              </a:ext>
            </a:extLst>
          </p:cNvPr>
          <p:cNvSpPr>
            <a:spLocks noGrp="1"/>
          </p:cNvSpPr>
          <p:nvPr>
            <p:ph type="dt" sz="half" idx="10"/>
          </p:nvPr>
        </p:nvSpPr>
        <p:spPr/>
        <p:txBody>
          <a:bodyPr/>
          <a:lstStyle/>
          <a:p>
            <a:r>
              <a:rPr lang="en-US"/>
              <a:t>04/13/2022</a:t>
            </a:r>
            <a:endParaRPr lang="en-US" dirty="0"/>
          </a:p>
        </p:txBody>
      </p:sp>
      <p:sp>
        <p:nvSpPr>
          <p:cNvPr id="3" name="Footer Placeholder 2">
            <a:extLst>
              <a:ext uri="{FF2B5EF4-FFF2-40B4-BE49-F238E27FC236}">
                <a16:creationId xmlns:a16="http://schemas.microsoft.com/office/drawing/2014/main" id="{0F67EA80-C05B-4342-9FC7-EE757BCFFA1A}"/>
              </a:ext>
            </a:extLst>
          </p:cNvPr>
          <p:cNvSpPr>
            <a:spLocks noGrp="1"/>
          </p:cNvSpPr>
          <p:nvPr>
            <p:ph type="ftr" sz="quarter" idx="11"/>
          </p:nvPr>
        </p:nvSpPr>
        <p:spPr/>
        <p:txBody>
          <a:bodyPr/>
          <a:lstStyle/>
          <a:p>
            <a:r>
              <a:rPr lang="en-US"/>
              <a:t>PHY 712  Spring 2022 -- Lecture 29</a:t>
            </a:r>
            <a:endParaRPr lang="en-US" dirty="0"/>
          </a:p>
        </p:txBody>
      </p:sp>
      <p:sp>
        <p:nvSpPr>
          <p:cNvPr id="4" name="Slide Number Placeholder 3">
            <a:extLst>
              <a:ext uri="{FF2B5EF4-FFF2-40B4-BE49-F238E27FC236}">
                <a16:creationId xmlns:a16="http://schemas.microsoft.com/office/drawing/2014/main" id="{896135DB-6309-4797-BB4F-BA0B8060FDDF}"/>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EBBC1FA1-5A3E-4D72-8318-CCA15F6F3E36}"/>
              </a:ext>
            </a:extLst>
          </p:cNvPr>
          <p:cNvSpPr txBox="1"/>
          <p:nvPr/>
        </p:nvSpPr>
        <p:spPr>
          <a:xfrm>
            <a:off x="457200" y="228600"/>
            <a:ext cx="7848600" cy="3785652"/>
          </a:xfrm>
          <a:prstGeom prst="rect">
            <a:avLst/>
          </a:prstGeom>
          <a:noFill/>
        </p:spPr>
        <p:txBody>
          <a:bodyPr wrap="square" rtlCol="0">
            <a:spAutoFit/>
          </a:bodyPr>
          <a:lstStyle/>
          <a:p>
            <a:r>
              <a:rPr lang="en-US" sz="2400" dirty="0">
                <a:latin typeface="+mj-lt"/>
              </a:rPr>
              <a:t>Components of the FEL</a:t>
            </a:r>
          </a:p>
          <a:p>
            <a:pPr marL="914400" lvl="1" indent="-457200">
              <a:buFont typeface="+mj-lt"/>
              <a:buAutoNum type="arabicPeriod"/>
            </a:pPr>
            <a:r>
              <a:rPr lang="en-US" sz="2400" dirty="0">
                <a:latin typeface="+mj-lt"/>
              </a:rPr>
              <a:t>Electrons moving in circular paths</a:t>
            </a:r>
          </a:p>
          <a:p>
            <a:pPr marL="914400" lvl="1" indent="-457200">
              <a:buFont typeface="+mj-lt"/>
              <a:buAutoNum type="arabicPeriod"/>
            </a:pPr>
            <a:r>
              <a:rPr lang="en-US" sz="2400" dirty="0"/>
              <a:t>Self-amplified spontaneous emission (SASE)</a:t>
            </a:r>
          </a:p>
          <a:p>
            <a:pPr marL="914400" lvl="1" indent="-457200">
              <a:buFont typeface="+mj-lt"/>
              <a:buAutoNum type="arabicPeriod"/>
            </a:pPr>
            <a:r>
              <a:rPr lang="en-US" sz="2400" dirty="0"/>
              <a:t>+++</a:t>
            </a:r>
          </a:p>
          <a:p>
            <a:pPr marL="914400" lvl="1" indent="-457200">
              <a:buFont typeface="+mj-lt"/>
              <a:buAutoNum type="arabicPeriod"/>
            </a:pPr>
            <a:endParaRPr lang="en-US" sz="2400" dirty="0"/>
          </a:p>
          <a:p>
            <a:r>
              <a:rPr lang="en-US" sz="2400" dirty="0"/>
              <a:t>Often designed for the X-ray range</a:t>
            </a:r>
          </a:p>
          <a:p>
            <a:endParaRPr lang="en-US" sz="2400" dirty="0"/>
          </a:p>
          <a:p>
            <a:r>
              <a:rPr lang="en-US" sz="2400" dirty="0"/>
              <a:t>Jefferson Free Electron Laser Lab in VA is designed in the microwave</a:t>
            </a:r>
            <a:r>
              <a:rPr lang="en-US" sz="2400" dirty="0">
                <a:sym typeface="Wingdings" panose="05000000000000000000" pitchFamily="2" charset="2"/>
              </a:rPr>
              <a:t>infrared range</a:t>
            </a:r>
            <a:endParaRPr lang="en-US" sz="2400" dirty="0"/>
          </a:p>
          <a:p>
            <a:pPr marL="914400" lvl="1" indent="-457200">
              <a:buFont typeface="+mj-lt"/>
              <a:buAutoNum type="arabicPeriod"/>
            </a:pPr>
            <a:endParaRPr lang="en-US" sz="2400" dirty="0">
              <a:latin typeface="+mj-lt"/>
            </a:endParaRPr>
          </a:p>
        </p:txBody>
      </p:sp>
      <p:pic>
        <p:nvPicPr>
          <p:cNvPr id="6" name="Picture 5">
            <a:extLst>
              <a:ext uri="{FF2B5EF4-FFF2-40B4-BE49-F238E27FC236}">
                <a16:creationId xmlns:a16="http://schemas.microsoft.com/office/drawing/2014/main" id="{B69BC840-27BD-47A9-AE87-32CE71858311}"/>
              </a:ext>
            </a:extLst>
          </p:cNvPr>
          <p:cNvPicPr>
            <a:picLocks noChangeAspect="1"/>
          </p:cNvPicPr>
          <p:nvPr/>
        </p:nvPicPr>
        <p:blipFill>
          <a:blip r:embed="rId2"/>
          <a:stretch>
            <a:fillRect/>
          </a:stretch>
        </p:blipFill>
        <p:spPr>
          <a:xfrm>
            <a:off x="0" y="3587168"/>
            <a:ext cx="9144000" cy="3134307"/>
          </a:xfrm>
          <a:prstGeom prst="rect">
            <a:avLst/>
          </a:prstGeom>
        </p:spPr>
      </p:pic>
    </p:spTree>
    <p:extLst>
      <p:ext uri="{BB962C8B-B14F-4D97-AF65-F5344CB8AC3E}">
        <p14:creationId xmlns:p14="http://schemas.microsoft.com/office/powerpoint/2010/main" val="197260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04/13/2022</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2022 -- Lecture 29</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3810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
        <p:nvSpPr>
          <p:cNvPr id="6" name="TextBox 5">
            <a:extLst>
              <a:ext uri="{FF2B5EF4-FFF2-40B4-BE49-F238E27FC236}">
                <a16:creationId xmlns:a16="http://schemas.microsoft.com/office/drawing/2014/main" id="{2536A056-473A-46D8-A710-65F5B6A12F17}"/>
              </a:ext>
            </a:extLst>
          </p:cNvPr>
          <p:cNvSpPr txBox="1"/>
          <p:nvPr/>
        </p:nvSpPr>
        <p:spPr>
          <a:xfrm>
            <a:off x="304800" y="3276600"/>
            <a:ext cx="8382000" cy="1200329"/>
          </a:xfrm>
          <a:prstGeom prst="rect">
            <a:avLst/>
          </a:prstGeom>
          <a:noFill/>
        </p:spPr>
        <p:txBody>
          <a:bodyPr wrap="square" rtlCol="0">
            <a:spAutoFit/>
          </a:bodyPr>
          <a:lstStyle/>
          <a:p>
            <a:r>
              <a:rPr lang="en-US" sz="2400" dirty="0">
                <a:latin typeface="+mj-lt"/>
              </a:rPr>
              <a:t>Synchrotron radiation is also produced by astronomical sources as analyzed by Julian Schwinger –</a:t>
            </a:r>
          </a:p>
          <a:p>
            <a:endParaRPr lang="en-US" sz="2400" dirty="0">
              <a:latin typeface="+mj-lt"/>
            </a:endParaRPr>
          </a:p>
        </p:txBody>
      </p:sp>
    </p:spTree>
    <p:extLst>
      <p:ext uri="{BB962C8B-B14F-4D97-AF65-F5344CB8AC3E}">
        <p14:creationId xmlns:p14="http://schemas.microsoft.com/office/powerpoint/2010/main" val="125746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04/13/2022</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2022 -- Lecture 29</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39" name="Object 38"/>
          <p:cNvGraphicFramePr>
            <a:graphicFrameLocks noChangeAspect="1"/>
          </p:cNvGraphicFramePr>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spid="_x0000_s49214" name="Equation" r:id="rId4" imgW="2577960" imgH="774360" progId="Equation.DSMT4">
                  <p:embed/>
                </p:oleObj>
              </mc:Choice>
              <mc:Fallback>
                <p:oleObj name="Equation" r:id="rId4" imgW="2577960" imgH="774360" progId="Equation.DSMT4">
                  <p:embed/>
                  <p:pic>
                    <p:nvPicPr>
                      <p:cNvPr id="39" name="Object 38"/>
                      <p:cNvPicPr>
                        <a:picLocks noChangeAspect="1" noChangeArrowheads="1"/>
                      </p:cNvPicPr>
                      <p:nvPr/>
                    </p:nvPicPr>
                    <p:blipFill>
                      <a:blip r:embed="rId5"/>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49215" name="Equation" r:id="rId6" imgW="139680" imgH="241200" progId="Equation.DSMT4">
                    <p:embed/>
                  </p:oleObj>
                </mc:Choice>
                <mc:Fallback>
                  <p:oleObj name="Equation" r:id="rId6" imgW="139680" imgH="241200" progId="Equation.DSMT4">
                    <p:embed/>
                    <p:pic>
                      <p:nvPicPr>
                        <p:cNvPr id="42" name="Object 41"/>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49216" name="Equation" r:id="rId8" imgW="177480" imgH="228600" progId="Equation.DSMT4">
                    <p:embed/>
                  </p:oleObj>
                </mc:Choice>
                <mc:Fallback>
                  <p:oleObj name="Equation" r:id="rId8" imgW="177480" imgH="228600" progId="Equation.DSMT4">
                    <p:embed/>
                    <p:pic>
                      <p:nvPicPr>
                        <p:cNvPr id="43" name="Object 42"/>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spid="_x0000_s49217" name="Equation" r:id="rId10" imgW="2781000" imgH="1650960" progId="Equation.DSMT4">
                  <p:embed/>
                </p:oleObj>
              </mc:Choice>
              <mc:Fallback>
                <p:oleObj name="Equation" r:id="rId10" imgW="2781000" imgH="1650960" progId="Equation.DSMT4">
                  <p:embed/>
                  <p:pic>
                    <p:nvPicPr>
                      <p:cNvPr id="44" name="Object 43"/>
                      <p:cNvPicPr>
                        <a:picLocks noChangeAspect="1" noChangeArrowheads="1"/>
                      </p:cNvPicPr>
                      <p:nvPr/>
                    </p:nvPicPr>
                    <p:blipFill>
                      <a:blip r:embed="rId11"/>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2E57A165-49BB-4788-A01B-EFAAC2408CE2}"/>
              </a:ext>
            </a:extLst>
          </p:cNvPr>
          <p:cNvSpPr txBox="1"/>
          <p:nvPr/>
        </p:nvSpPr>
        <p:spPr>
          <a:xfrm>
            <a:off x="1783682" y="154634"/>
            <a:ext cx="7131718" cy="468312"/>
          </a:xfrm>
          <a:prstGeom prst="rect">
            <a:avLst/>
          </a:prstGeom>
          <a:noFill/>
        </p:spPr>
        <p:txBody>
          <a:bodyPr wrap="square" rtlCol="0">
            <a:spAutoFit/>
          </a:bodyPr>
          <a:lstStyle/>
          <a:p>
            <a:r>
              <a:rPr lang="en-US" sz="2400" dirty="0">
                <a:latin typeface="+mj-lt"/>
              </a:rPr>
              <a:t>Recalling general results of analysis --</a:t>
            </a:r>
          </a:p>
        </p:txBody>
      </p:sp>
    </p:spTree>
    <p:extLst>
      <p:ext uri="{BB962C8B-B14F-4D97-AF65-F5344CB8AC3E}">
        <p14:creationId xmlns:p14="http://schemas.microsoft.com/office/powerpoint/2010/main" val="120872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49124083"/>
              </p:ext>
            </p:extLst>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spid="_x0000_s1056" name="Equation" r:id="rId4" imgW="2730240" imgH="1104840" progId="Equation.DSMT4">
                  <p:embed/>
                </p:oleObj>
              </mc:Choice>
              <mc:Fallback>
                <p:oleObj name="Equation" r:id="rId4" imgW="2730240" imgH="1104840" progId="Equation.DSMT4">
                  <p:embed/>
                  <p:pic>
                    <p:nvPicPr>
                      <p:cNvPr id="6" name="Object 5"/>
                      <p:cNvPicPr>
                        <a:picLocks noChangeAspect="1" noChangeArrowheads="1"/>
                      </p:cNvPicPr>
                      <p:nvPr/>
                    </p:nvPicPr>
                    <p:blipFill>
                      <a:blip r:embed="rId5"/>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817276"/>
              </p:ext>
            </p:extLst>
          </p:nvPr>
        </p:nvGraphicFramePr>
        <p:xfrm>
          <a:off x="766011" y="3389349"/>
          <a:ext cx="7722062" cy="2967001"/>
        </p:xfrm>
        <a:graphic>
          <a:graphicData uri="http://schemas.openxmlformats.org/presentationml/2006/ole">
            <mc:AlternateContent xmlns:mc="http://schemas.openxmlformats.org/markup-compatibility/2006">
              <mc:Choice xmlns:v="urn:schemas-microsoft-com:vml" Requires="v">
                <p:oleObj spid="_x0000_s1057" name="Equation" r:id="rId6" imgW="3174840" imgH="1307880" progId="Equation.DSMT4">
                  <p:embed/>
                </p:oleObj>
              </mc:Choice>
              <mc:Fallback>
                <p:oleObj name="Equation" r:id="rId6" imgW="3174840" imgH="1307880" progId="Equation.DSMT4">
                  <p:embed/>
                  <p:pic>
                    <p:nvPicPr>
                      <p:cNvPr id="7" name="Object 6"/>
                      <p:cNvPicPr>
                        <a:picLocks noChangeAspect="1" noChangeArrowheads="1"/>
                      </p:cNvPicPr>
                      <p:nvPr/>
                    </p:nvPicPr>
                    <p:blipFill>
                      <a:blip r:embed="rId7"/>
                      <a:srcRect/>
                      <a:stretch>
                        <a:fillRect/>
                      </a:stretch>
                    </p:blipFill>
                    <p:spPr bwMode="auto">
                      <a:xfrm>
                        <a:off x="766011" y="3389349"/>
                        <a:ext cx="7722062" cy="2967001"/>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Useful identity  involving Bessel functions</a:t>
            </a:r>
          </a:p>
        </p:txBody>
      </p:sp>
    </p:spTree>
    <p:extLst>
      <p:ext uri="{BB962C8B-B14F-4D97-AF65-F5344CB8AC3E}">
        <p14:creationId xmlns:p14="http://schemas.microsoft.com/office/powerpoint/2010/main" val="78504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BD614-286C-4857-B584-01A6613D4466}"/>
              </a:ext>
            </a:extLst>
          </p:cNvPr>
          <p:cNvSpPr>
            <a:spLocks noGrp="1"/>
          </p:cNvSpPr>
          <p:nvPr>
            <p:ph type="dt" sz="half" idx="10"/>
          </p:nvPr>
        </p:nvSpPr>
        <p:spPr/>
        <p:txBody>
          <a:bodyPr/>
          <a:lstStyle/>
          <a:p>
            <a:r>
              <a:rPr lang="en-US"/>
              <a:t>04/13/2022</a:t>
            </a:r>
            <a:endParaRPr lang="en-US" dirty="0"/>
          </a:p>
        </p:txBody>
      </p:sp>
      <p:sp>
        <p:nvSpPr>
          <p:cNvPr id="3" name="Footer Placeholder 2">
            <a:extLst>
              <a:ext uri="{FF2B5EF4-FFF2-40B4-BE49-F238E27FC236}">
                <a16:creationId xmlns:a16="http://schemas.microsoft.com/office/drawing/2014/main" id="{2981248D-F838-425B-8214-64BD94D16B95}"/>
              </a:ext>
            </a:extLst>
          </p:cNvPr>
          <p:cNvSpPr>
            <a:spLocks noGrp="1"/>
          </p:cNvSpPr>
          <p:nvPr>
            <p:ph type="ftr" sz="quarter" idx="11"/>
          </p:nvPr>
        </p:nvSpPr>
        <p:spPr/>
        <p:txBody>
          <a:bodyPr/>
          <a:lstStyle/>
          <a:p>
            <a:r>
              <a:rPr lang="en-US"/>
              <a:t>PHY 712  Spring 2022 -- Lecture 29</a:t>
            </a:r>
            <a:endParaRPr lang="en-US" dirty="0"/>
          </a:p>
        </p:txBody>
      </p:sp>
      <p:sp>
        <p:nvSpPr>
          <p:cNvPr id="4" name="Slide Number Placeholder 3">
            <a:extLst>
              <a:ext uri="{FF2B5EF4-FFF2-40B4-BE49-F238E27FC236}">
                <a16:creationId xmlns:a16="http://schemas.microsoft.com/office/drawing/2014/main" id="{4DB3737D-0A99-4413-BB85-12A7B112F0CA}"/>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7" name="Picture 6">
            <a:extLst>
              <a:ext uri="{FF2B5EF4-FFF2-40B4-BE49-F238E27FC236}">
                <a16:creationId xmlns:a16="http://schemas.microsoft.com/office/drawing/2014/main" id="{4831810E-3C9C-49BA-960A-388664930A58}"/>
              </a:ext>
            </a:extLst>
          </p:cNvPr>
          <p:cNvPicPr>
            <a:picLocks noChangeAspect="1"/>
          </p:cNvPicPr>
          <p:nvPr/>
        </p:nvPicPr>
        <p:blipFill rotWithShape="1">
          <a:blip r:embed="rId2"/>
          <a:srcRect b="82671"/>
          <a:stretch/>
        </p:blipFill>
        <p:spPr>
          <a:xfrm>
            <a:off x="93637" y="652199"/>
            <a:ext cx="9050363" cy="506314"/>
          </a:xfrm>
          <a:prstGeom prst="rect">
            <a:avLst/>
          </a:prstGeom>
        </p:spPr>
      </p:pic>
      <p:sp>
        <p:nvSpPr>
          <p:cNvPr id="8" name="TextBox 7">
            <a:extLst>
              <a:ext uri="{FF2B5EF4-FFF2-40B4-BE49-F238E27FC236}">
                <a16:creationId xmlns:a16="http://schemas.microsoft.com/office/drawing/2014/main" id="{2DEACECE-71B0-490D-A857-6895C47FAC6D}"/>
              </a:ext>
            </a:extLst>
          </p:cNvPr>
          <p:cNvSpPr txBox="1"/>
          <p:nvPr/>
        </p:nvSpPr>
        <p:spPr>
          <a:xfrm>
            <a:off x="228600" y="2109033"/>
            <a:ext cx="8686800" cy="4247317"/>
          </a:xfrm>
          <a:prstGeom prst="rect">
            <a:avLst/>
          </a:prstGeom>
          <a:noFill/>
        </p:spPr>
        <p:txBody>
          <a:bodyPr wrap="square" rtlCol="0">
            <a:spAutoFit/>
          </a:bodyPr>
          <a:lstStyle/>
          <a:p>
            <a:r>
              <a:rPr lang="en-US" b="1" dirty="0"/>
              <a:t>Annelise Brigham </a:t>
            </a:r>
            <a:r>
              <a:rPr lang="en-US" dirty="0"/>
              <a:t>— “Mechanical Properties of </a:t>
            </a:r>
            <a:r>
              <a:rPr lang="en-US" dirty="0" err="1"/>
              <a:t>Electrospun</a:t>
            </a:r>
            <a:r>
              <a:rPr lang="en-US" dirty="0"/>
              <a:t> </a:t>
            </a:r>
            <a:r>
              <a:rPr lang="en-US" dirty="0" err="1"/>
              <a:t>PCL:Fibrinogen</a:t>
            </a:r>
            <a:r>
              <a:rPr lang="en-US" dirty="0"/>
              <a:t> Fibers” — Mentor:  Prof. </a:t>
            </a:r>
            <a:r>
              <a:rPr lang="en-US" dirty="0" err="1"/>
              <a:t>Guthold</a:t>
            </a:r>
            <a:endParaRPr lang="en-US" dirty="0"/>
          </a:p>
          <a:p>
            <a:endParaRPr lang="en-US" dirty="0"/>
          </a:p>
          <a:p>
            <a:r>
              <a:rPr lang="en-US" b="1" dirty="0"/>
              <a:t>Rich Pope </a:t>
            </a:r>
            <a:r>
              <a:rPr lang="en-US" dirty="0"/>
              <a:t>— “The Effects of LDL on the Mechanical Properties of Single Fibrin Fibers” — Mentor: Prof. </a:t>
            </a:r>
            <a:r>
              <a:rPr lang="en-US" dirty="0" err="1"/>
              <a:t>Guthold</a:t>
            </a:r>
            <a:endParaRPr lang="en-US" dirty="0"/>
          </a:p>
          <a:p>
            <a:endParaRPr lang="en-US" dirty="0"/>
          </a:p>
          <a:p>
            <a:r>
              <a:rPr lang="en-US" b="1" dirty="0"/>
              <a:t>Will </a:t>
            </a:r>
            <a:r>
              <a:rPr lang="en-US" b="1" dirty="0" err="1"/>
              <a:t>Caulkins</a:t>
            </a:r>
            <a:r>
              <a:rPr lang="en-US" b="1" dirty="0"/>
              <a:t> </a:t>
            </a:r>
            <a:r>
              <a:rPr lang="en-US" dirty="0"/>
              <a:t>— “Characterization of a Novel Diffractive Optical Element for 3-Dimensional Tracking of Fluorescent Particles” — Mentor: Prof. Bonin</a:t>
            </a:r>
          </a:p>
          <a:p>
            <a:endParaRPr lang="en-US" dirty="0"/>
          </a:p>
          <a:p>
            <a:r>
              <a:rPr lang="en-US" b="1" dirty="0" err="1"/>
              <a:t>Jash</a:t>
            </a:r>
            <a:r>
              <a:rPr lang="en-US" b="1" dirty="0"/>
              <a:t> Desai </a:t>
            </a:r>
            <a:r>
              <a:rPr lang="en-US" dirty="0"/>
              <a:t>— “Convolutional Neural Nets and Applications to 3D Imaging ” — Mentor: Prof. Bonin</a:t>
            </a:r>
          </a:p>
          <a:p>
            <a:endParaRPr lang="en-US" dirty="0"/>
          </a:p>
          <a:p>
            <a:r>
              <a:rPr lang="en-US" dirty="0"/>
              <a:t> </a:t>
            </a:r>
            <a:r>
              <a:rPr lang="en-US" b="1" dirty="0"/>
              <a:t>Zach Scofield </a:t>
            </a:r>
            <a:r>
              <a:rPr lang="en-US" dirty="0"/>
              <a:t>— “Symmetric Two-Point Function for a Massive, Minimally Coupled Scalar Field in Two-Dimensional Schwarzschild de-Sitter Spacetime” — Mentor: Prof. Anderson</a:t>
            </a:r>
          </a:p>
        </p:txBody>
      </p:sp>
      <p:sp>
        <p:nvSpPr>
          <p:cNvPr id="9" name="TextBox 8">
            <a:extLst>
              <a:ext uri="{FF2B5EF4-FFF2-40B4-BE49-F238E27FC236}">
                <a16:creationId xmlns:a16="http://schemas.microsoft.com/office/drawing/2014/main" id="{8D8F3901-E697-40C9-8EAE-6667D9004850}"/>
              </a:ext>
            </a:extLst>
          </p:cNvPr>
          <p:cNvSpPr txBox="1"/>
          <p:nvPr/>
        </p:nvSpPr>
        <p:spPr>
          <a:xfrm>
            <a:off x="228600" y="1143000"/>
            <a:ext cx="8534400" cy="830997"/>
          </a:xfrm>
          <a:prstGeom prst="rect">
            <a:avLst/>
          </a:prstGeom>
          <a:noFill/>
        </p:spPr>
        <p:txBody>
          <a:bodyPr wrap="square" rtlCol="0">
            <a:spAutoFit/>
          </a:bodyPr>
          <a:lstStyle/>
          <a:p>
            <a:r>
              <a:rPr lang="en-US" sz="2400" b="1" dirty="0"/>
              <a:t>Location:  Olin 101  </a:t>
            </a:r>
          </a:p>
          <a:p>
            <a:r>
              <a:rPr lang="en-US" sz="2400" b="1" dirty="0"/>
              <a:t>Time:  Thursday, April 14, 2022 at 4 PM</a:t>
            </a:r>
            <a:endParaRPr lang="en-US" sz="2400" dirty="0">
              <a:latin typeface="+mj-lt"/>
            </a:endParaRPr>
          </a:p>
        </p:txBody>
      </p:sp>
      <p:sp>
        <p:nvSpPr>
          <p:cNvPr id="10" name="TextBox 9">
            <a:extLst>
              <a:ext uri="{FF2B5EF4-FFF2-40B4-BE49-F238E27FC236}">
                <a16:creationId xmlns:a16="http://schemas.microsoft.com/office/drawing/2014/main" id="{728B5AAF-16B5-49A7-A5B7-225FA695BA68}"/>
              </a:ext>
            </a:extLst>
          </p:cNvPr>
          <p:cNvSpPr txBox="1"/>
          <p:nvPr/>
        </p:nvSpPr>
        <p:spPr>
          <a:xfrm>
            <a:off x="228600" y="136525"/>
            <a:ext cx="8915400" cy="473075"/>
          </a:xfrm>
          <a:prstGeom prst="rect">
            <a:avLst/>
          </a:prstGeom>
          <a:noFill/>
        </p:spPr>
        <p:txBody>
          <a:bodyPr wrap="square" rtlCol="0">
            <a:spAutoFit/>
          </a:bodyPr>
          <a:lstStyle/>
          <a:p>
            <a:r>
              <a:rPr lang="en-US" sz="2400" b="1" dirty="0">
                <a:solidFill>
                  <a:srgbClr val="FF0000"/>
                </a:solidFill>
                <a:latin typeface="+mj-lt"/>
              </a:rPr>
              <a:t>Physics Colloquium this week --</a:t>
            </a:r>
          </a:p>
        </p:txBody>
      </p:sp>
    </p:spTree>
    <p:extLst>
      <p:ext uri="{BB962C8B-B14F-4D97-AF65-F5344CB8AC3E}">
        <p14:creationId xmlns:p14="http://schemas.microsoft.com/office/powerpoint/2010/main" val="354386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6" name="Object 5"/>
          <p:cNvGraphicFramePr>
            <a:graphicFrameLocks noChangeAspect="1"/>
          </p:cNvGraphicFramePr>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spid="_x0000_s50206" name="Equation" r:id="rId4" imgW="2730240" imgH="1104840" progId="Equation.DSMT4">
                  <p:embed/>
                </p:oleObj>
              </mc:Choice>
              <mc:Fallback>
                <p:oleObj name="Equation" r:id="rId4" imgW="2730240" imgH="1104840" progId="Equation.DSMT4">
                  <p:embed/>
                  <p:pic>
                    <p:nvPicPr>
                      <p:cNvPr id="6" name="Object 5"/>
                      <p:cNvPicPr>
                        <a:picLocks noChangeAspect="1" noChangeArrowheads="1"/>
                      </p:cNvPicPr>
                      <p:nvPr/>
                    </p:nvPicPr>
                    <p:blipFill>
                      <a:blip r:embed="rId5"/>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21895078"/>
              </p:ext>
            </p:extLst>
          </p:nvPr>
        </p:nvGraphicFramePr>
        <p:xfrm>
          <a:off x="442913" y="3863975"/>
          <a:ext cx="8369300" cy="2016125"/>
        </p:xfrm>
        <a:graphic>
          <a:graphicData uri="http://schemas.openxmlformats.org/presentationml/2006/ole">
            <mc:AlternateContent xmlns:mc="http://schemas.openxmlformats.org/markup-compatibility/2006">
              <mc:Choice xmlns:v="urn:schemas-microsoft-com:vml" Requires="v">
                <p:oleObj spid="_x0000_s50207" name="Equation" r:id="rId6" imgW="3441600" imgH="888840" progId="Equation.DSMT4">
                  <p:embed/>
                </p:oleObj>
              </mc:Choice>
              <mc:Fallback>
                <p:oleObj name="Equation" r:id="rId6" imgW="3441600" imgH="888840" progId="Equation.DSMT4">
                  <p:embed/>
                  <p:pic>
                    <p:nvPicPr>
                      <p:cNvPr id="7" name="Object 6"/>
                      <p:cNvPicPr>
                        <a:picLocks noChangeAspect="1" noChangeArrowheads="1"/>
                      </p:cNvPicPr>
                      <p:nvPr/>
                    </p:nvPicPr>
                    <p:blipFill>
                      <a:blip r:embed="rId7"/>
                      <a:srcRect/>
                      <a:stretch>
                        <a:fillRect/>
                      </a:stretch>
                    </p:blipFill>
                    <p:spPr bwMode="auto">
                      <a:xfrm>
                        <a:off x="442913" y="3863975"/>
                        <a:ext cx="8369300" cy="2016125"/>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Some details for last step --</a:t>
            </a:r>
          </a:p>
        </p:txBody>
      </p:sp>
    </p:spTree>
    <p:extLst>
      <p:ext uri="{BB962C8B-B14F-4D97-AF65-F5344CB8AC3E}">
        <p14:creationId xmlns:p14="http://schemas.microsoft.com/office/powerpoint/2010/main" val="3122856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04800" y="152400"/>
            <a:ext cx="7391400" cy="461665"/>
          </a:xfrm>
          <a:prstGeom prst="rect">
            <a:avLst/>
          </a:prstGeom>
          <a:noFill/>
        </p:spPr>
        <p:txBody>
          <a:bodyPr wrap="square" rtlCol="0">
            <a:spAutoFit/>
          </a:bodyPr>
          <a:lstStyle/>
          <a:p>
            <a:r>
              <a:rPr lang="en-US" sz="2400" dirty="0">
                <a:latin typeface="+mj-lt"/>
              </a:rPr>
              <a:t>Astronomical synchrotron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2084604"/>
              </p:ext>
            </p:extLst>
          </p:nvPr>
        </p:nvGraphicFramePr>
        <p:xfrm>
          <a:off x="914400" y="3886200"/>
          <a:ext cx="6546850" cy="2166938"/>
        </p:xfrm>
        <a:graphic>
          <a:graphicData uri="http://schemas.openxmlformats.org/presentationml/2006/ole">
            <mc:AlternateContent xmlns:mc="http://schemas.openxmlformats.org/markup-compatibility/2006">
              <mc:Choice xmlns:v="urn:schemas-microsoft-com:vml" Requires="v">
                <p:oleObj spid="_x0000_s46111" name="Equation" r:id="rId4" imgW="2971800" imgH="1054080" progId="Equation.DSMT4">
                  <p:embed/>
                </p:oleObj>
              </mc:Choice>
              <mc:Fallback>
                <p:oleObj name="Equation" r:id="rId4" imgW="2971800" imgH="1054080" progId="Equation.DSMT4">
                  <p:embed/>
                  <p:pic>
                    <p:nvPicPr>
                      <p:cNvPr id="6" name="Object 5"/>
                      <p:cNvPicPr>
                        <a:picLocks noChangeAspect="1" noChangeArrowheads="1"/>
                      </p:cNvPicPr>
                      <p:nvPr/>
                    </p:nvPicPr>
                    <p:blipFill>
                      <a:blip r:embed="rId5"/>
                      <a:srcRect/>
                      <a:stretch>
                        <a:fillRect/>
                      </a:stretch>
                    </p:blipFill>
                    <p:spPr bwMode="auto">
                      <a:xfrm>
                        <a:off x="914400" y="3886200"/>
                        <a:ext cx="65468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7343621"/>
              </p:ext>
            </p:extLst>
          </p:nvPr>
        </p:nvGraphicFramePr>
        <p:xfrm>
          <a:off x="762000" y="622086"/>
          <a:ext cx="6265862" cy="3184525"/>
        </p:xfrm>
        <a:graphic>
          <a:graphicData uri="http://schemas.openxmlformats.org/presentationml/2006/ole">
            <mc:AlternateContent xmlns:mc="http://schemas.openxmlformats.org/markup-compatibility/2006">
              <mc:Choice xmlns:v="urn:schemas-microsoft-com:vml" Requires="v">
                <p:oleObj spid="_x0000_s46112" name="Equation" r:id="rId6" imgW="2844720" imgH="1549080" progId="Equation.DSMT4">
                  <p:embed/>
                </p:oleObj>
              </mc:Choice>
              <mc:Fallback>
                <p:oleObj name="Equation" r:id="rId6" imgW="2844720" imgH="1549080" progId="Equation.DSMT4">
                  <p:embed/>
                  <p:pic>
                    <p:nvPicPr>
                      <p:cNvPr id="7" name="Object 6"/>
                      <p:cNvPicPr>
                        <a:picLocks noChangeAspect="1" noChangeArrowheads="1"/>
                      </p:cNvPicPr>
                      <p:nvPr/>
                    </p:nvPicPr>
                    <p:blipFill>
                      <a:blip r:embed="rId7"/>
                      <a:srcRect/>
                      <a:stretch>
                        <a:fillRect/>
                      </a:stretch>
                    </p:blipFill>
                    <p:spPr bwMode="auto">
                      <a:xfrm>
                        <a:off x="762000" y="622086"/>
                        <a:ext cx="626586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312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04800" y="152400"/>
            <a:ext cx="8458200" cy="2677656"/>
          </a:xfrm>
          <a:prstGeom prst="rect">
            <a:avLst/>
          </a:prstGeom>
          <a:noFill/>
        </p:spPr>
        <p:txBody>
          <a:bodyPr wrap="square" rtlCol="0">
            <a:spAutoFit/>
          </a:bodyPr>
          <a:lstStyle/>
          <a:p>
            <a:r>
              <a:rPr lang="en-US" sz="2400" dirty="0">
                <a:latin typeface="+mj-lt"/>
              </a:rPr>
              <a:t>Astronomical synchrotron radiation -- continued:</a:t>
            </a:r>
          </a:p>
          <a:p>
            <a:pPr lvl="1"/>
            <a:r>
              <a:rPr lang="en-US" sz="2400" dirty="0"/>
              <a:t>In both of the expressions, the sum over </a:t>
            </a:r>
            <a:r>
              <a:rPr lang="en-US" sz="2400" i="1" dirty="0"/>
              <a:t>m </a:t>
            </a:r>
            <a:r>
              <a:rPr lang="en-US" sz="2400" dirty="0"/>
              <a:t>includes both negative and positive values. However, only the positive values of </a:t>
            </a:r>
            <a:r>
              <a:rPr lang="en-US" sz="2400" dirty="0">
                <a:latin typeface="Symbol" pitchFamily="18" charset="2"/>
              </a:rPr>
              <a:t>w </a:t>
            </a:r>
            <a:r>
              <a:rPr lang="en-US" sz="2400" dirty="0"/>
              <a:t>and therefore positive values of </a:t>
            </a:r>
            <a:r>
              <a:rPr lang="en-US" sz="2400" i="1" dirty="0"/>
              <a:t>m</a:t>
            </a:r>
            <a:r>
              <a:rPr lang="en-US" sz="2400" dirty="0"/>
              <a:t> are of interest. Using the identity:                                      the</a:t>
            </a:r>
          </a:p>
          <a:p>
            <a:pPr lvl="1"/>
            <a:r>
              <a:rPr lang="en-US" sz="2400" dirty="0"/>
              <a:t>result becomes:</a:t>
            </a:r>
          </a:p>
          <a:p>
            <a:pPr lvl="1"/>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1423271"/>
              </p:ext>
            </p:extLst>
          </p:nvPr>
        </p:nvGraphicFramePr>
        <p:xfrm>
          <a:off x="4495006" y="1600200"/>
          <a:ext cx="3049588" cy="496888"/>
        </p:xfrm>
        <a:graphic>
          <a:graphicData uri="http://schemas.openxmlformats.org/presentationml/2006/ole">
            <mc:AlternateContent xmlns:mc="http://schemas.openxmlformats.org/markup-compatibility/2006">
              <mc:Choice xmlns:v="urn:schemas-microsoft-com:vml" Requires="v">
                <p:oleObj spid="_x0000_s47135" name="Equation" r:id="rId4" imgW="1384200" imgH="241200" progId="Equation.DSMT4">
                  <p:embed/>
                </p:oleObj>
              </mc:Choice>
              <mc:Fallback>
                <p:oleObj name="Equation" r:id="rId4" imgW="1384200" imgH="241200" progId="Equation.DSMT4">
                  <p:embed/>
                  <p:pic>
                    <p:nvPicPr>
                      <p:cNvPr id="6" name="Object 5"/>
                      <p:cNvPicPr>
                        <a:picLocks noChangeAspect="1" noChangeArrowheads="1"/>
                      </p:cNvPicPr>
                      <p:nvPr/>
                    </p:nvPicPr>
                    <p:blipFill>
                      <a:blip r:embed="rId5"/>
                      <a:srcRect/>
                      <a:stretch>
                        <a:fillRect/>
                      </a:stretch>
                    </p:blipFill>
                    <p:spPr bwMode="auto">
                      <a:xfrm>
                        <a:off x="4495006" y="1600200"/>
                        <a:ext cx="3049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7434408"/>
              </p:ext>
            </p:extLst>
          </p:nvPr>
        </p:nvGraphicFramePr>
        <p:xfrm>
          <a:off x="152400" y="2577295"/>
          <a:ext cx="8928774" cy="1842305"/>
        </p:xfrm>
        <a:graphic>
          <a:graphicData uri="http://schemas.openxmlformats.org/presentationml/2006/ole">
            <mc:AlternateContent xmlns:mc="http://schemas.openxmlformats.org/markup-compatibility/2006">
              <mc:Choice xmlns:v="urn:schemas-microsoft-com:vml" Requires="v">
                <p:oleObj spid="_x0000_s47136" name="Equation" r:id="rId6" imgW="4368600" imgH="965160" progId="Equation.DSMT4">
                  <p:embed/>
                </p:oleObj>
              </mc:Choice>
              <mc:Fallback>
                <p:oleObj name="Equation" r:id="rId6" imgW="4368600" imgH="965160" progId="Equation.DSMT4">
                  <p:embed/>
                  <p:pic>
                    <p:nvPicPr>
                      <p:cNvPr id="7" name="Object 6"/>
                      <p:cNvPicPr>
                        <a:picLocks noChangeAspect="1" noChangeArrowheads="1"/>
                      </p:cNvPicPr>
                      <p:nvPr/>
                    </p:nvPicPr>
                    <p:blipFill>
                      <a:blip r:embed="rId7"/>
                      <a:srcRect/>
                      <a:stretch>
                        <a:fillRect/>
                      </a:stretch>
                    </p:blipFill>
                    <p:spPr bwMode="auto">
                      <a:xfrm>
                        <a:off x="152400" y="2577295"/>
                        <a:ext cx="8928774" cy="1842305"/>
                      </a:xfrm>
                      <a:prstGeom prst="rect">
                        <a:avLst/>
                      </a:prstGeom>
                      <a:noFill/>
                      <a:ln>
                        <a:noFill/>
                      </a:ln>
                    </p:spPr>
                  </p:pic>
                </p:oleObj>
              </mc:Fallback>
            </mc:AlternateContent>
          </a:graphicData>
        </a:graphic>
      </p:graphicFrame>
      <p:sp>
        <p:nvSpPr>
          <p:cNvPr id="9" name="TextBox 8"/>
          <p:cNvSpPr txBox="1"/>
          <p:nvPr/>
        </p:nvSpPr>
        <p:spPr>
          <a:xfrm>
            <a:off x="414964" y="4694431"/>
            <a:ext cx="8458200" cy="1200329"/>
          </a:xfrm>
          <a:prstGeom prst="rect">
            <a:avLst/>
          </a:prstGeom>
          <a:noFill/>
        </p:spPr>
        <p:txBody>
          <a:bodyPr wrap="square" rtlCol="0">
            <a:spAutoFit/>
          </a:bodyPr>
          <a:lstStyle/>
          <a:p>
            <a:r>
              <a:rPr lang="en-US" sz="2400" dirty="0"/>
              <a:t>These results were derived by Julian Schwinger (Phys. Rev. </a:t>
            </a:r>
            <a:r>
              <a:rPr lang="en-US" sz="2400" b="1" dirty="0"/>
              <a:t>75</a:t>
            </a:r>
            <a:r>
              <a:rPr lang="en-US" sz="2400" dirty="0"/>
              <a:t>, 1912-1925 (1949)). The discrete case is similar to the result quoted in Problem 14.15 in Jackson's text. </a:t>
            </a:r>
            <a:endParaRPr lang="en-US" sz="2400" dirty="0">
              <a:latin typeface="+mj-lt"/>
            </a:endParaRPr>
          </a:p>
        </p:txBody>
      </p:sp>
    </p:spTree>
    <p:extLst>
      <p:ext uri="{BB962C8B-B14F-4D97-AF65-F5344CB8AC3E}">
        <p14:creationId xmlns:p14="http://schemas.microsoft.com/office/powerpoint/2010/main" val="122927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04800" y="1431061"/>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28803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0574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956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956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25146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2971800" y="33756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36576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718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76550" y="41910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28956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051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71800" y="479613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33528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24765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98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66327486"/>
              </p:ext>
            </p:extLst>
          </p:nvPr>
        </p:nvGraphicFramePr>
        <p:xfrm>
          <a:off x="3518848" y="5200556"/>
          <a:ext cx="5174107" cy="876488"/>
        </p:xfrm>
        <a:graphic>
          <a:graphicData uri="http://schemas.openxmlformats.org/presentationml/2006/ole">
            <mc:AlternateContent xmlns:mc="http://schemas.openxmlformats.org/markup-compatibility/2006">
              <mc:Choice xmlns:v="urn:schemas-microsoft-com:vml" Requires="v">
                <p:oleObj spid="_x0000_s48144" name="Equation" r:id="rId4" imgW="2323800" imgH="393480" progId="Equation.DSMT4">
                  <p:embed/>
                </p:oleObj>
              </mc:Choice>
              <mc:Fallback>
                <p:oleObj name="Equation" r:id="rId4" imgW="2323800" imgH="393480" progId="Equation.DSMT4">
                  <p:embed/>
                  <p:pic>
                    <p:nvPicPr>
                      <p:cNvPr id="22" name="Object 21"/>
                      <p:cNvPicPr/>
                      <p:nvPr/>
                    </p:nvPicPr>
                    <p:blipFill>
                      <a:blip r:embed="rId5"/>
                      <a:stretch>
                        <a:fillRect/>
                      </a:stretch>
                    </p:blipFill>
                    <p:spPr>
                      <a:xfrm>
                        <a:off x="3518848" y="5200556"/>
                        <a:ext cx="5174107" cy="876488"/>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0FC5ACE0-9E0B-4CDB-A2B6-3F0F01C171C0}"/>
              </a:ext>
            </a:extLst>
          </p:cNvPr>
          <p:cNvSpPr txBox="1"/>
          <p:nvPr/>
        </p:nvSpPr>
        <p:spPr>
          <a:xfrm>
            <a:off x="0" y="152400"/>
            <a:ext cx="8686800" cy="830997"/>
          </a:xfrm>
          <a:prstGeom prst="rect">
            <a:avLst/>
          </a:prstGeom>
          <a:noFill/>
        </p:spPr>
        <p:txBody>
          <a:bodyPr wrap="square" rtlCol="0">
            <a:spAutoFit/>
          </a:bodyPr>
          <a:lstStyle/>
          <a:p>
            <a:r>
              <a:rPr lang="en-US" sz="2400" dirty="0">
                <a:latin typeface="+mj-lt"/>
              </a:rPr>
              <a:t>Back to fundamental processes – Thompson and Compton scattering (see section </a:t>
            </a:r>
            <a:r>
              <a:rPr lang="en-US" sz="2400">
                <a:latin typeface="+mj-lt"/>
              </a:rPr>
              <a:t>14.8 in Jackson)</a:t>
            </a:r>
            <a:endParaRPr lang="en-US" sz="2400" dirty="0">
              <a:latin typeface="+mj-lt"/>
            </a:endParaRPr>
          </a:p>
        </p:txBody>
      </p:sp>
    </p:spTree>
    <p:extLst>
      <p:ext uri="{BB962C8B-B14F-4D97-AF65-F5344CB8AC3E}">
        <p14:creationId xmlns:p14="http://schemas.microsoft.com/office/powerpoint/2010/main" val="112206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8E0291-1774-4EAC-A812-7B4B49900B63}"/>
              </a:ext>
            </a:extLst>
          </p:cNvPr>
          <p:cNvPicPr>
            <a:picLocks noChangeAspect="1"/>
          </p:cNvPicPr>
          <p:nvPr/>
        </p:nvPicPr>
        <p:blipFill>
          <a:blip r:embed="rId3"/>
          <a:stretch>
            <a:fillRect/>
          </a:stretch>
        </p:blipFill>
        <p:spPr>
          <a:xfrm>
            <a:off x="44844" y="1219200"/>
            <a:ext cx="9144000" cy="4547145"/>
          </a:xfrm>
          <a:prstGeom prst="rect">
            <a:avLst/>
          </a:prstGeom>
        </p:spPr>
      </p:pic>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6" name="Rectangle 5"/>
          <p:cNvSpPr/>
          <p:nvPr/>
        </p:nvSpPr>
        <p:spPr>
          <a:xfrm>
            <a:off x="183756" y="4495800"/>
            <a:ext cx="8884044" cy="381000"/>
          </a:xfrm>
          <a:prstGeom prst="rect">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04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E5029-DC30-4399-A0F0-2BBF46647FB2}"/>
              </a:ext>
            </a:extLst>
          </p:cNvPr>
          <p:cNvSpPr>
            <a:spLocks noGrp="1"/>
          </p:cNvSpPr>
          <p:nvPr>
            <p:ph type="dt" sz="half" idx="10"/>
          </p:nvPr>
        </p:nvSpPr>
        <p:spPr/>
        <p:txBody>
          <a:bodyPr/>
          <a:lstStyle/>
          <a:p>
            <a:r>
              <a:rPr lang="en-US"/>
              <a:t>04/13/2022</a:t>
            </a:r>
            <a:endParaRPr lang="en-US" dirty="0"/>
          </a:p>
        </p:txBody>
      </p:sp>
      <p:sp>
        <p:nvSpPr>
          <p:cNvPr id="3" name="Footer Placeholder 2">
            <a:extLst>
              <a:ext uri="{FF2B5EF4-FFF2-40B4-BE49-F238E27FC236}">
                <a16:creationId xmlns:a16="http://schemas.microsoft.com/office/drawing/2014/main" id="{F3353910-B7A2-4372-9CB6-94EB315A803C}"/>
              </a:ext>
            </a:extLst>
          </p:cNvPr>
          <p:cNvSpPr>
            <a:spLocks noGrp="1"/>
          </p:cNvSpPr>
          <p:nvPr>
            <p:ph type="ftr" sz="quarter" idx="11"/>
          </p:nvPr>
        </p:nvSpPr>
        <p:spPr/>
        <p:txBody>
          <a:bodyPr/>
          <a:lstStyle/>
          <a:p>
            <a:r>
              <a:rPr lang="en-US"/>
              <a:t>PHY 712  Spring 2022 -- Lecture 29</a:t>
            </a:r>
            <a:endParaRPr lang="en-US" dirty="0"/>
          </a:p>
        </p:txBody>
      </p:sp>
      <p:sp>
        <p:nvSpPr>
          <p:cNvPr id="4" name="Slide Number Placeholder 3">
            <a:extLst>
              <a:ext uri="{FF2B5EF4-FFF2-40B4-BE49-F238E27FC236}">
                <a16:creationId xmlns:a16="http://schemas.microsoft.com/office/drawing/2014/main" id="{4F92607D-EDD8-425B-B2E0-0CC16CEC80D3}"/>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7A487F2E-892D-44FB-82C2-C56F3CA5A445}"/>
              </a:ext>
            </a:extLst>
          </p:cNvPr>
          <p:cNvSpPr txBox="1"/>
          <p:nvPr/>
        </p:nvSpPr>
        <p:spPr>
          <a:xfrm>
            <a:off x="381000" y="4953000"/>
            <a:ext cx="8001000" cy="830997"/>
          </a:xfrm>
          <a:prstGeom prst="rect">
            <a:avLst/>
          </a:prstGeom>
          <a:noFill/>
        </p:spPr>
        <p:txBody>
          <a:bodyPr wrap="square" rtlCol="0">
            <a:spAutoFit/>
          </a:bodyPr>
          <a:lstStyle/>
          <a:p>
            <a:r>
              <a:rPr lang="en-US" sz="2400" dirty="0">
                <a:latin typeface="+mj-lt"/>
              </a:rPr>
              <a:t>Main results from synchrotron radiation spectra from man made sources --</a:t>
            </a:r>
          </a:p>
        </p:txBody>
      </p:sp>
      <p:graphicFrame>
        <p:nvGraphicFramePr>
          <p:cNvPr id="6" name="Object 5">
            <a:extLst>
              <a:ext uri="{FF2B5EF4-FFF2-40B4-BE49-F238E27FC236}">
                <a16:creationId xmlns:a16="http://schemas.microsoft.com/office/drawing/2014/main" id="{6D6F7CA1-D893-4FB6-B6FA-80AC07AFDCA2}"/>
              </a:ext>
            </a:extLst>
          </p:cNvPr>
          <p:cNvGraphicFramePr>
            <a:graphicFrameLocks noChangeAspect="1"/>
          </p:cNvGraphicFramePr>
          <p:nvPr>
            <p:extLst>
              <p:ext uri="{D42A27DB-BD31-4B8C-83A1-F6EECF244321}">
                <p14:modId xmlns:p14="http://schemas.microsoft.com/office/powerpoint/2010/main" val="2727963597"/>
              </p:ext>
            </p:extLst>
          </p:nvPr>
        </p:nvGraphicFramePr>
        <p:xfrm>
          <a:off x="442452" y="1657529"/>
          <a:ext cx="3397001" cy="1309687"/>
        </p:xfrm>
        <a:graphic>
          <a:graphicData uri="http://schemas.openxmlformats.org/presentationml/2006/ole">
            <mc:AlternateContent xmlns:mc="http://schemas.openxmlformats.org/markup-compatibility/2006">
              <mc:Choice xmlns:v="urn:schemas-microsoft-com:vml" Requires="v">
                <p:oleObj spid="_x0000_s45088" name="Equation" r:id="rId3" imgW="2108160" imgH="812520" progId="Equation.DSMT4">
                  <p:embed/>
                </p:oleObj>
              </mc:Choice>
              <mc:Fallback>
                <p:oleObj name="Equation" r:id="rId3" imgW="2108160" imgH="812520" progId="Equation.DSMT4">
                  <p:embed/>
                  <p:pic>
                    <p:nvPicPr>
                      <p:cNvPr id="6" name="Object 5">
                        <a:extLst>
                          <a:ext uri="{FF2B5EF4-FFF2-40B4-BE49-F238E27FC236}">
                            <a16:creationId xmlns:a16="http://schemas.microsoft.com/office/drawing/2014/main" id="{DCDD15EE-876C-4355-925E-40ABBCD777A8}"/>
                          </a:ext>
                        </a:extLst>
                      </p:cNvPr>
                      <p:cNvPicPr/>
                      <p:nvPr/>
                    </p:nvPicPr>
                    <p:blipFill>
                      <a:blip r:embed="rId4"/>
                      <a:stretch>
                        <a:fillRect/>
                      </a:stretch>
                    </p:blipFill>
                    <p:spPr>
                      <a:xfrm>
                        <a:off x="442452" y="1657529"/>
                        <a:ext cx="3397001" cy="13096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704AF81-8944-4940-AA07-8FFF546CAD61}"/>
              </a:ext>
            </a:extLst>
          </p:cNvPr>
          <p:cNvGraphicFramePr>
            <a:graphicFrameLocks noChangeAspect="1"/>
          </p:cNvGraphicFramePr>
          <p:nvPr>
            <p:extLst>
              <p:ext uri="{D42A27DB-BD31-4B8C-83A1-F6EECF244321}">
                <p14:modId xmlns:p14="http://schemas.microsoft.com/office/powerpoint/2010/main" val="3780909743"/>
              </p:ext>
            </p:extLst>
          </p:nvPr>
        </p:nvGraphicFramePr>
        <p:xfrm>
          <a:off x="4572000" y="1657528"/>
          <a:ext cx="3826742" cy="1309687"/>
        </p:xfrm>
        <a:graphic>
          <a:graphicData uri="http://schemas.openxmlformats.org/presentationml/2006/ole">
            <mc:AlternateContent xmlns:mc="http://schemas.openxmlformats.org/markup-compatibility/2006">
              <mc:Choice xmlns:v="urn:schemas-microsoft-com:vml" Requires="v">
                <p:oleObj spid="_x0000_s45089" name="Equation" r:id="rId5" imgW="2374560" imgH="812520" progId="Equation.DSMT4">
                  <p:embed/>
                </p:oleObj>
              </mc:Choice>
              <mc:Fallback>
                <p:oleObj name="Equation" r:id="rId5" imgW="2374560" imgH="812520" progId="Equation.DSMT4">
                  <p:embed/>
                  <p:pic>
                    <p:nvPicPr>
                      <p:cNvPr id="7" name="Object 6">
                        <a:extLst>
                          <a:ext uri="{FF2B5EF4-FFF2-40B4-BE49-F238E27FC236}">
                            <a16:creationId xmlns:a16="http://schemas.microsoft.com/office/drawing/2014/main" id="{FF6B3851-B663-4886-9DE6-4C15619E5079}"/>
                          </a:ext>
                        </a:extLst>
                      </p:cNvPr>
                      <p:cNvPicPr/>
                      <p:nvPr/>
                    </p:nvPicPr>
                    <p:blipFill>
                      <a:blip r:embed="rId6"/>
                      <a:stretch>
                        <a:fillRect/>
                      </a:stretch>
                    </p:blipFill>
                    <p:spPr>
                      <a:xfrm>
                        <a:off x="4572000" y="1657528"/>
                        <a:ext cx="3826742" cy="13096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CFC4506-302D-4ECC-8992-A14DA4A09A08}"/>
              </a:ext>
            </a:extLst>
          </p:cNvPr>
          <p:cNvSpPr txBox="1"/>
          <p:nvPr/>
        </p:nvSpPr>
        <p:spPr>
          <a:xfrm>
            <a:off x="114300" y="3292319"/>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a:t>
            </a:r>
            <a:r>
              <a:rPr lang="en-US" sz="2400" dirty="0" err="1">
                <a:latin typeface="+mj-lt"/>
              </a:rPr>
              <a:t>Statcoulombs</a:t>
            </a:r>
            <a:endParaRPr lang="en-US" sz="2400" dirty="0">
              <a:latin typeface="+mj-lt"/>
            </a:endParaRPr>
          </a:p>
          <a:p>
            <a:r>
              <a:rPr lang="en-US" sz="2400" dirty="0">
                <a:latin typeface="+mj-lt"/>
              </a:rPr>
              <a:t>Length measured in cm</a:t>
            </a:r>
          </a:p>
          <a:p>
            <a:r>
              <a:rPr lang="en-US" sz="2400" dirty="0">
                <a:latin typeface="+mj-lt"/>
              </a:rPr>
              <a:t>Energy measured in ergs</a:t>
            </a:r>
          </a:p>
        </p:txBody>
      </p:sp>
      <p:sp>
        <p:nvSpPr>
          <p:cNvPr id="9" name="TextBox 8">
            <a:extLst>
              <a:ext uri="{FF2B5EF4-FFF2-40B4-BE49-F238E27FC236}">
                <a16:creationId xmlns:a16="http://schemas.microsoft.com/office/drawing/2014/main" id="{807DDD16-C6D0-4E9A-9015-2B076FDC75FE}"/>
              </a:ext>
            </a:extLst>
          </p:cNvPr>
          <p:cNvSpPr txBox="1"/>
          <p:nvPr/>
        </p:nvSpPr>
        <p:spPr>
          <a:xfrm>
            <a:off x="4495800" y="3276600"/>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Coulombs</a:t>
            </a:r>
          </a:p>
          <a:p>
            <a:r>
              <a:rPr lang="en-US" sz="2400" dirty="0">
                <a:latin typeface="+mj-lt"/>
              </a:rPr>
              <a:t>Length measured in m</a:t>
            </a:r>
          </a:p>
          <a:p>
            <a:r>
              <a:rPr lang="en-US" sz="2400" dirty="0">
                <a:latin typeface="+mj-lt"/>
              </a:rPr>
              <a:t>Energy measured in joules</a:t>
            </a:r>
          </a:p>
        </p:txBody>
      </p:sp>
      <p:sp>
        <p:nvSpPr>
          <p:cNvPr id="10" name="TextBox 9">
            <a:extLst>
              <a:ext uri="{FF2B5EF4-FFF2-40B4-BE49-F238E27FC236}">
                <a16:creationId xmlns:a16="http://schemas.microsoft.com/office/drawing/2014/main" id="{2317AE89-8C4B-44CA-A0B3-37EEDA37FFD4}"/>
              </a:ext>
            </a:extLst>
          </p:cNvPr>
          <p:cNvSpPr txBox="1"/>
          <p:nvPr/>
        </p:nvSpPr>
        <p:spPr>
          <a:xfrm>
            <a:off x="228600" y="304800"/>
            <a:ext cx="8458200" cy="461665"/>
          </a:xfrm>
          <a:prstGeom prst="rect">
            <a:avLst/>
          </a:prstGeom>
          <a:noFill/>
        </p:spPr>
        <p:txBody>
          <a:bodyPr wrap="square" rtlCol="0">
            <a:spAutoFit/>
          </a:bodyPr>
          <a:lstStyle/>
          <a:p>
            <a:r>
              <a:rPr lang="en-US" sz="2400" dirty="0">
                <a:latin typeface="+mj-lt"/>
              </a:rPr>
              <a:t>Comment about units</a:t>
            </a:r>
          </a:p>
        </p:txBody>
      </p:sp>
    </p:spTree>
    <p:extLst>
      <p:ext uri="{BB962C8B-B14F-4D97-AF65-F5344CB8AC3E}">
        <p14:creationId xmlns:p14="http://schemas.microsoft.com/office/powerpoint/2010/main" val="288226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spid="_x0000_s37935" name="Equation" r:id="rId4" imgW="3200400" imgH="736560" progId="Equation.DSMT4">
                  <p:embed/>
                </p:oleObj>
              </mc:Choice>
              <mc:Fallback>
                <p:oleObj name="Equation" r:id="rId4" imgW="3200400" imgH="736560" progId="Equation.DSMT4">
                  <p:embed/>
                  <p:pic>
                    <p:nvPicPr>
                      <p:cNvPr id="22" name="Object 21"/>
                      <p:cNvPicPr>
                        <a:picLocks noChangeAspect="1" noChangeArrowheads="1"/>
                      </p:cNvPicPr>
                      <p:nvPr/>
                    </p:nvPicPr>
                    <p:blipFill>
                      <a:blip r:embed="rId5"/>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spid="_x0000_s37936" name="Equation" r:id="rId6" imgW="2489040" imgH="1231560" progId="Equation.DSMT4">
                  <p:embed/>
                </p:oleObj>
              </mc:Choice>
              <mc:Fallback>
                <p:oleObj name="Equation" r:id="rId6" imgW="2489040" imgH="1231560" progId="Equation.DSMT4">
                  <p:embed/>
                  <p:pic>
                    <p:nvPicPr>
                      <p:cNvPr id="33" name="Object 32"/>
                      <p:cNvPicPr>
                        <a:picLocks noChangeAspect="1" noChangeArrowheads="1"/>
                      </p:cNvPicPr>
                      <p:nvPr/>
                    </p:nvPicPr>
                    <p:blipFill>
                      <a:blip r:embed="rId7"/>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spid="_x0000_s38959" name="Equation" r:id="rId4" imgW="2489040" imgH="1231560" progId="Equation.DSMT4">
                  <p:embed/>
                </p:oleObj>
              </mc:Choice>
              <mc:Fallback>
                <p:oleObj name="Equation" r:id="rId4" imgW="2489040" imgH="1231560" progId="Equation.DSMT4">
                  <p:embed/>
                  <p:pic>
                    <p:nvPicPr>
                      <p:cNvPr id="22" name="Object 21"/>
                      <p:cNvPicPr>
                        <a:picLocks noChangeAspect="1" noChangeArrowheads="1"/>
                      </p:cNvPicPr>
                      <p:nvPr/>
                    </p:nvPicPr>
                    <p:blipFill>
                      <a:blip r:embed="rId5"/>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spid="_x0000_s38960" name="Equation" r:id="rId6" imgW="5816520" imgH="1777680" progId="Equation.DSMT4">
                  <p:embed/>
                </p:oleObj>
              </mc:Choice>
              <mc:Fallback>
                <p:oleObj name="Equation" r:id="rId6" imgW="5816520" imgH="1777680" progId="Equation.DSMT4">
                  <p:embed/>
                  <p:pic>
                    <p:nvPicPr>
                      <p:cNvPr id="23" name="Object 22"/>
                      <p:cNvPicPr>
                        <a:picLocks noChangeAspect="1" noChangeArrowheads="1"/>
                      </p:cNvPicPr>
                      <p:nvPr/>
                    </p:nvPicPr>
                    <p:blipFill>
                      <a:blip r:embed="rId7"/>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spid="_x0000_s40029" name="Equation" r:id="rId4" imgW="2577960" imgH="774360" progId="Equation.DSMT4">
                  <p:embed/>
                </p:oleObj>
              </mc:Choice>
              <mc:Fallback>
                <p:oleObj name="Equation" r:id="rId4" imgW="2577960" imgH="774360" progId="Equation.DSMT4">
                  <p:embed/>
                  <p:pic>
                    <p:nvPicPr>
                      <p:cNvPr id="39" name="Object 38"/>
                      <p:cNvPicPr>
                        <a:picLocks noChangeAspect="1" noChangeArrowheads="1"/>
                      </p:cNvPicPr>
                      <p:nvPr/>
                    </p:nvPicPr>
                    <p:blipFill>
                      <a:blip r:embed="rId5"/>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40030" name="Equation" r:id="rId6" imgW="139680" imgH="241200" progId="Equation.DSMT4">
                    <p:embed/>
                  </p:oleObj>
                </mc:Choice>
                <mc:Fallback>
                  <p:oleObj name="Equation" r:id="rId6" imgW="139680" imgH="241200" progId="Equation.DSMT4">
                    <p:embed/>
                    <p:pic>
                      <p:nvPicPr>
                        <p:cNvPr id="42" name="Object 41"/>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40031" name="Equation" r:id="rId8" imgW="177480" imgH="228600" progId="Equation.DSMT4">
                    <p:embed/>
                  </p:oleObj>
                </mc:Choice>
                <mc:Fallback>
                  <p:oleObj name="Equation" r:id="rId8" imgW="177480" imgH="228600" progId="Equation.DSMT4">
                    <p:embed/>
                    <p:pic>
                      <p:nvPicPr>
                        <p:cNvPr id="43" name="Object 42"/>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spid="_x0000_s40032" name="Equation" r:id="rId10" imgW="2781000" imgH="1650960" progId="Equation.DSMT4">
                  <p:embed/>
                </p:oleObj>
              </mc:Choice>
              <mc:Fallback>
                <p:oleObj name="Equation" r:id="rId10" imgW="2781000" imgH="1650960" progId="Equation.DSMT4">
                  <p:embed/>
                  <p:pic>
                    <p:nvPicPr>
                      <p:cNvPr id="44" name="Object 43"/>
                      <p:cNvPicPr>
                        <a:picLocks noChangeAspect="1" noChangeArrowheads="1"/>
                      </p:cNvPicPr>
                      <p:nvPr/>
                    </p:nvPicPr>
                    <p:blipFill>
                      <a:blip r:embed="rId11"/>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spid="_x0000_s41007" name="Equation" r:id="rId4" imgW="4597200" imgH="2234880" progId="Equation.DSMT4">
                  <p:embed/>
                </p:oleObj>
              </mc:Choice>
              <mc:Fallback>
                <p:oleObj name="Equation" r:id="rId4" imgW="4597200" imgH="2234880" progId="Equation.DSMT4">
                  <p:embed/>
                  <p:pic>
                    <p:nvPicPr>
                      <p:cNvPr id="5" name="Object 4"/>
                      <p:cNvPicPr>
                        <a:picLocks noChangeAspect="1" noChangeArrowheads="1"/>
                      </p:cNvPicPr>
                      <p:nvPr/>
                    </p:nvPicPr>
                    <p:blipFill>
                      <a:blip r:embed="rId5"/>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spid="_x0000_s41008" name="Equation" r:id="rId6" imgW="3695400" imgH="1193760" progId="Equation.DSMT4">
                  <p:embed/>
                </p:oleObj>
              </mc:Choice>
              <mc:Fallback>
                <p:oleObj name="Equation" r:id="rId6" imgW="3695400" imgH="1193760" progId="Equation.DSMT4">
                  <p:embed/>
                  <p:pic>
                    <p:nvPicPr>
                      <p:cNvPr id="6" name="Object 5"/>
                      <p:cNvPicPr>
                        <a:picLocks noChangeAspect="1" noChangeArrowheads="1"/>
                      </p:cNvPicPr>
                      <p:nvPr/>
                    </p:nvPicPr>
                    <p:blipFill>
                      <a:blip r:embed="rId7"/>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04/13/2022</a:t>
            </a:r>
            <a:endParaRPr lang="en-US" dirty="0"/>
          </a:p>
        </p:txBody>
      </p:sp>
      <p:sp>
        <p:nvSpPr>
          <p:cNvPr id="3" name="Footer Placeholder 2"/>
          <p:cNvSpPr>
            <a:spLocks noGrp="1"/>
          </p:cNvSpPr>
          <p:nvPr>
            <p:ph type="ftr" sz="quarter" idx="11"/>
          </p:nvPr>
        </p:nvSpPr>
        <p:spPr/>
        <p:txBody>
          <a:bodyPr/>
          <a:lstStyle/>
          <a:p>
            <a:r>
              <a:rPr lang="en-US"/>
              <a:t>PHY 712  Spring 2022 --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spid="_x0000_s43170" name="Equation" r:id="rId4" imgW="3619440" imgH="672840" progId="Equation.DSMT4">
                  <p:embed/>
                </p:oleObj>
              </mc:Choice>
              <mc:Fallback>
                <p:oleObj name="Equation" r:id="rId4" imgW="3619440" imgH="672840" progId="Equation.DSMT4">
                  <p:embed/>
                  <p:pic>
                    <p:nvPicPr>
                      <p:cNvPr id="5" name="Object 4"/>
                      <p:cNvPicPr>
                        <a:picLocks noChangeAspect="1" noChangeArrowheads="1"/>
                      </p:cNvPicPr>
                      <p:nvPr/>
                    </p:nvPicPr>
                    <p:blipFill>
                      <a:blip r:embed="rId5"/>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spid="_x0000_s43171" name="Equation" r:id="rId6" imgW="469800" imgH="419040" progId="Equation.DSMT4">
                  <p:embed/>
                </p:oleObj>
              </mc:Choice>
              <mc:Fallback>
                <p:oleObj name="Equation" r:id="rId6" imgW="469800" imgH="419040" progId="Equation.DSMT4">
                  <p:embed/>
                  <p:pic>
                    <p:nvPicPr>
                      <p:cNvPr id="6" name="Object 5"/>
                      <p:cNvPicPr>
                        <a:picLocks noChangeAspect="1" noChangeArrowheads="1"/>
                      </p:cNvPicPr>
                      <p:nvPr/>
                    </p:nvPicPr>
                    <p:blipFill>
                      <a:blip r:embed="rId7"/>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spid="_x0000_s43172" name="Equation" r:id="rId9" imgW="444240" imgH="228600" progId="Equation.DSMT4">
                  <p:embed/>
                </p:oleObj>
              </mc:Choice>
              <mc:Fallback>
                <p:oleObj name="Equation" r:id="rId9" imgW="444240" imgH="228600" progId="Equation.DSMT4">
                  <p:embed/>
                  <p:pic>
                    <p:nvPicPr>
                      <p:cNvPr id="7" name="Object 6"/>
                      <p:cNvPicPr>
                        <a:picLocks noChangeAspect="1" noChangeArrowheads="1"/>
                      </p:cNvPicPr>
                      <p:nvPr/>
                    </p:nvPicPr>
                    <p:blipFill>
                      <a:blip r:embed="rId10"/>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spid="_x0000_s43173" name="Equation" r:id="rId11" imgW="3720960" imgH="1193760" progId="Equation.DSMT4">
                  <p:embed/>
                </p:oleObj>
              </mc:Choice>
              <mc:Fallback>
                <p:oleObj name="Equation" r:id="rId11" imgW="3720960" imgH="1193760" progId="Equation.DSMT4">
                  <p:embed/>
                  <p:pic>
                    <p:nvPicPr>
                      <p:cNvPr id="8" name="Object 7"/>
                      <p:cNvPicPr>
                        <a:picLocks noChangeAspect="1" noChangeArrowheads="1"/>
                      </p:cNvPicPr>
                      <p:nvPr/>
                    </p:nvPicPr>
                    <p:blipFill>
                      <a:blip r:embed="rId12"/>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spid="_x0000_s43174" name="Equation" r:id="rId13" imgW="393480" imgH="203040" progId="Equation.DSMT4">
                  <p:embed/>
                </p:oleObj>
              </mc:Choice>
              <mc:Fallback>
                <p:oleObj name="Equation" r:id="rId13" imgW="393480" imgH="203040" progId="Equation.DSMT4">
                  <p:embed/>
                  <p:pic>
                    <p:nvPicPr>
                      <p:cNvPr id="9" name="Object 8"/>
                      <p:cNvPicPr>
                        <a:picLocks noChangeAspect="1" noChangeArrowheads="1"/>
                      </p:cNvPicPr>
                      <p:nvPr/>
                    </p:nvPicPr>
                    <p:blipFill>
                      <a:blip r:embed="rId14"/>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spid="_x0000_s43175" name="Equation" r:id="rId15" imgW="507960" imgH="203040" progId="Equation.DSMT4">
                  <p:embed/>
                </p:oleObj>
              </mc:Choice>
              <mc:Fallback>
                <p:oleObj name="Equation" r:id="rId15" imgW="507960" imgH="203040" progId="Equation.DSMT4">
                  <p:embed/>
                  <p:pic>
                    <p:nvPicPr>
                      <p:cNvPr id="10" name="Object 9"/>
                      <p:cNvPicPr>
                        <a:picLocks noChangeAspect="1" noChangeArrowheads="1"/>
                      </p:cNvPicPr>
                      <p:nvPr/>
                    </p:nvPicPr>
                    <p:blipFill>
                      <a:blip r:embed="rId16"/>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spid="_x0000_s43176" name="Equation" r:id="rId17" imgW="393480" imgH="203040" progId="Equation.DSMT4">
                  <p:embed/>
                </p:oleObj>
              </mc:Choice>
              <mc:Fallback>
                <p:oleObj name="Equation" r:id="rId17" imgW="393480" imgH="203040" progId="Equation.DSMT4">
                  <p:embed/>
                  <p:pic>
                    <p:nvPicPr>
                      <p:cNvPr id="11" name="Object 10"/>
                      <p:cNvPicPr>
                        <a:picLocks noChangeAspect="1" noChangeArrowheads="1"/>
                      </p:cNvPicPr>
                      <p:nvPr/>
                    </p:nvPicPr>
                    <p:blipFill>
                      <a:blip r:embed="rId18"/>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22394</TotalTime>
  <Words>974</Words>
  <Application>Microsoft Office PowerPoint</Application>
  <PresentationFormat>On-screen Show (4:3)</PresentationFormat>
  <Paragraphs>199</Paragraphs>
  <Slides>23</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1248</cp:revision>
  <cp:lastPrinted>2021-04-08T18:05:02Z</cp:lastPrinted>
  <dcterms:created xsi:type="dcterms:W3CDTF">2012-01-10T18:32:24Z</dcterms:created>
  <dcterms:modified xsi:type="dcterms:W3CDTF">2022-04-13T01:23:38Z</dcterms:modified>
</cp:coreProperties>
</file>