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6" r:id="rId2"/>
    <p:sldId id="316" r:id="rId3"/>
    <p:sldId id="299" r:id="rId4"/>
    <p:sldId id="308" r:id="rId5"/>
    <p:sldId id="309" r:id="rId6"/>
    <p:sldId id="310" r:id="rId7"/>
    <p:sldId id="304" r:id="rId8"/>
    <p:sldId id="311" r:id="rId9"/>
    <p:sldId id="301" r:id="rId10"/>
    <p:sldId id="303" r:id="rId11"/>
    <p:sldId id="302" r:id="rId12"/>
    <p:sldId id="312" r:id="rId13"/>
    <p:sldId id="313" r:id="rId14"/>
    <p:sldId id="307" r:id="rId15"/>
    <p:sldId id="314" r:id="rId16"/>
    <p:sldId id="315"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6760" autoAdjust="0"/>
  </p:normalViewPr>
  <p:slideViewPr>
    <p:cSldViewPr>
      <p:cViewPr varScale="1">
        <p:scale>
          <a:sx n="80" d="100"/>
          <a:sy n="80" d="100"/>
        </p:scale>
        <p:origin x="461" y="82"/>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9.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1/12/2022</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1/12/2022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an extended system.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Extra lecture notes this expression will be derived and illustrated.</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09538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 these expressions throughout the course.    However, the so-called self energy often leads 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656420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400927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61533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518466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4861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47707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8156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6257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30345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81487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79338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059249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1/12/2022</a:t>
            </a:r>
            <a:endParaRPr lang="en-US" dirty="0"/>
          </a:p>
        </p:txBody>
      </p:sp>
      <p:sp>
        <p:nvSpPr>
          <p:cNvPr id="5" name="Footer Placeholder 4"/>
          <p:cNvSpPr>
            <a:spLocks noGrp="1"/>
          </p:cNvSpPr>
          <p:nvPr>
            <p:ph type="ftr" sz="quarter" idx="11"/>
          </p:nvPr>
        </p:nvSpPr>
        <p:spPr/>
        <p:txBody>
          <a:bodyPr/>
          <a:lstStyle/>
          <a:p>
            <a:r>
              <a:rPr lang="en-US"/>
              <a:t>PHY 712  Spring 2022 --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1/12/2022</a:t>
            </a:r>
            <a:endParaRPr lang="en-US" dirty="0"/>
          </a:p>
        </p:txBody>
      </p:sp>
      <p:sp>
        <p:nvSpPr>
          <p:cNvPr id="5" name="Footer Placeholder 4"/>
          <p:cNvSpPr>
            <a:spLocks noGrp="1"/>
          </p:cNvSpPr>
          <p:nvPr>
            <p:ph type="ftr" sz="quarter" idx="11"/>
          </p:nvPr>
        </p:nvSpPr>
        <p:spPr/>
        <p:txBody>
          <a:bodyPr/>
          <a:lstStyle/>
          <a:p>
            <a:r>
              <a:rPr lang="en-US"/>
              <a:t>PHY 712  Spring 2022 --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1/12/2022</a:t>
            </a:r>
            <a:endParaRPr lang="en-US" dirty="0"/>
          </a:p>
        </p:txBody>
      </p:sp>
      <p:sp>
        <p:nvSpPr>
          <p:cNvPr id="5" name="Footer Placeholder 4"/>
          <p:cNvSpPr>
            <a:spLocks noGrp="1"/>
          </p:cNvSpPr>
          <p:nvPr>
            <p:ph type="ftr" sz="quarter" idx="11"/>
          </p:nvPr>
        </p:nvSpPr>
        <p:spPr/>
        <p:txBody>
          <a:bodyPr/>
          <a:lstStyle/>
          <a:p>
            <a:r>
              <a:rPr lang="en-US"/>
              <a:t>PHY 712  Spring 2022 --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1/12/2022</a:t>
            </a:r>
            <a:endParaRPr lang="en-US" dirty="0"/>
          </a:p>
        </p:txBody>
      </p:sp>
      <p:sp>
        <p:nvSpPr>
          <p:cNvPr id="5" name="Footer Placeholder 4"/>
          <p:cNvSpPr>
            <a:spLocks noGrp="1"/>
          </p:cNvSpPr>
          <p:nvPr>
            <p:ph type="ftr" sz="quarter" idx="11"/>
          </p:nvPr>
        </p:nvSpPr>
        <p:spPr/>
        <p:txBody>
          <a:bodyPr/>
          <a:lstStyle/>
          <a:p>
            <a:r>
              <a:rPr lang="en-US"/>
              <a:t>PHY 712  Spring 2022 --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1/12/2022</a:t>
            </a:r>
            <a:endParaRPr lang="en-US" dirty="0"/>
          </a:p>
        </p:txBody>
      </p:sp>
      <p:sp>
        <p:nvSpPr>
          <p:cNvPr id="5" name="Footer Placeholder 4"/>
          <p:cNvSpPr>
            <a:spLocks noGrp="1"/>
          </p:cNvSpPr>
          <p:nvPr>
            <p:ph type="ftr" sz="quarter" idx="11"/>
          </p:nvPr>
        </p:nvSpPr>
        <p:spPr/>
        <p:txBody>
          <a:bodyPr/>
          <a:lstStyle/>
          <a:p>
            <a:r>
              <a:rPr lang="en-US"/>
              <a:t>PHY 712  Spring 2022 --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1/12/2022</a:t>
            </a:r>
            <a:endParaRPr lang="en-US" dirty="0"/>
          </a:p>
        </p:txBody>
      </p:sp>
      <p:sp>
        <p:nvSpPr>
          <p:cNvPr id="6" name="Footer Placeholder 5"/>
          <p:cNvSpPr>
            <a:spLocks noGrp="1"/>
          </p:cNvSpPr>
          <p:nvPr>
            <p:ph type="ftr" sz="quarter" idx="11"/>
          </p:nvPr>
        </p:nvSpPr>
        <p:spPr/>
        <p:txBody>
          <a:bodyPr/>
          <a:lstStyle/>
          <a:p>
            <a:r>
              <a:rPr lang="en-US"/>
              <a:t>PHY 712  Spring 2022 --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1/12/2022</a:t>
            </a:r>
            <a:endParaRPr lang="en-US" dirty="0"/>
          </a:p>
        </p:txBody>
      </p:sp>
      <p:sp>
        <p:nvSpPr>
          <p:cNvPr id="8" name="Footer Placeholder 7"/>
          <p:cNvSpPr>
            <a:spLocks noGrp="1"/>
          </p:cNvSpPr>
          <p:nvPr>
            <p:ph type="ftr" sz="quarter" idx="11"/>
          </p:nvPr>
        </p:nvSpPr>
        <p:spPr/>
        <p:txBody>
          <a:bodyPr/>
          <a:lstStyle/>
          <a:p>
            <a:r>
              <a:rPr lang="en-US"/>
              <a:t>PHY 712  Spring 2022 --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1/12/2022</a:t>
            </a:r>
            <a:endParaRPr lang="en-US" dirty="0"/>
          </a:p>
        </p:txBody>
      </p:sp>
      <p:sp>
        <p:nvSpPr>
          <p:cNvPr id="4" name="Footer Placeholder 3"/>
          <p:cNvSpPr>
            <a:spLocks noGrp="1"/>
          </p:cNvSpPr>
          <p:nvPr>
            <p:ph type="ftr" sz="quarter" idx="11"/>
          </p:nvPr>
        </p:nvSpPr>
        <p:spPr/>
        <p:txBody>
          <a:bodyPr/>
          <a:lstStyle/>
          <a:p>
            <a:r>
              <a:rPr lang="en-US"/>
              <a:t>PHY 712  Spring 2022 --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1/12/2022</a:t>
            </a:r>
            <a:endParaRPr lang="en-US" dirty="0"/>
          </a:p>
        </p:txBody>
      </p:sp>
      <p:sp>
        <p:nvSpPr>
          <p:cNvPr id="6" name="Footer Placeholder 5"/>
          <p:cNvSpPr>
            <a:spLocks noGrp="1"/>
          </p:cNvSpPr>
          <p:nvPr>
            <p:ph type="ftr" sz="quarter" idx="11"/>
          </p:nvPr>
        </p:nvSpPr>
        <p:spPr/>
        <p:txBody>
          <a:bodyPr/>
          <a:lstStyle/>
          <a:p>
            <a:r>
              <a:rPr lang="en-US"/>
              <a:t>PHY 712  Spring 2022 --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1/12/2022</a:t>
            </a:r>
            <a:endParaRPr lang="en-US" dirty="0"/>
          </a:p>
        </p:txBody>
      </p:sp>
      <p:sp>
        <p:nvSpPr>
          <p:cNvPr id="6" name="Footer Placeholder 5"/>
          <p:cNvSpPr>
            <a:spLocks noGrp="1"/>
          </p:cNvSpPr>
          <p:nvPr>
            <p:ph type="ftr" sz="quarter" idx="11"/>
          </p:nvPr>
        </p:nvSpPr>
        <p:spPr/>
        <p:txBody>
          <a:bodyPr/>
          <a:lstStyle/>
          <a:p>
            <a:r>
              <a:rPr lang="en-US"/>
              <a:t>PHY 712  Spring 2022 --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1.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3.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0.bin"/><Relationship Id="rId5" Type="http://schemas.openxmlformats.org/officeDocument/2006/relationships/image" Target="../media/image15.wmf"/><Relationship Id="rId4" Type="http://schemas.openxmlformats.org/officeDocument/2006/relationships/oleObject" Target="../embeddings/oleObject19.bin"/><Relationship Id="rId9"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repository.aip.org/islandora/search/catch_all_mods_mt%3A(%22Ewald,%20Paul%20Peter,%201888-1985%2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509200"/>
          </a:xfrm>
          <a:prstGeom prst="rect">
            <a:avLst/>
          </a:prstGeom>
          <a:noFill/>
        </p:spPr>
        <p:txBody>
          <a:bodyPr wrap="square" rtlCol="0">
            <a:spAutoFit/>
          </a:bodyPr>
          <a:lstStyle/>
          <a:p>
            <a:pPr algn="ctr"/>
            <a:r>
              <a:rPr lang="en-US" sz="3200" b="1" dirty="0"/>
              <a:t>PHY 712 Electrodynamics</a:t>
            </a:r>
          </a:p>
          <a:p>
            <a:pPr algn="ctr"/>
            <a:r>
              <a:rPr lang="en-US" sz="3200" b="1" dirty="0"/>
              <a:t>11-11:50 AM  MWF  Olin 103</a:t>
            </a:r>
          </a:p>
          <a:p>
            <a:pPr algn="ctr"/>
            <a:endParaRPr lang="en-US" sz="3200" b="1" dirty="0"/>
          </a:p>
          <a:p>
            <a:pPr algn="ctr"/>
            <a:r>
              <a:rPr lang="en-US" sz="3200" b="1" dirty="0"/>
              <a:t>Class notes for Lecture 2:</a:t>
            </a:r>
            <a:endParaRPr lang="en-US" sz="3200" b="1" dirty="0">
              <a:solidFill>
                <a:schemeClr val="folHlink"/>
              </a:solidFill>
            </a:endParaRPr>
          </a:p>
          <a:p>
            <a:pPr marL="457200" lvl="2">
              <a:spcBef>
                <a:spcPct val="50000"/>
              </a:spcBef>
            </a:pPr>
            <a:endParaRPr lang="en-US" sz="28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1428750" lvl="3" indent="-514350">
              <a:spcBef>
                <a:spcPct val="50000"/>
              </a:spcBef>
              <a:buFont typeface="+mj-lt"/>
              <a:buAutoNum type="arabicPeriod"/>
            </a:pPr>
            <a:r>
              <a:rPr lang="en-US" sz="2800" b="1" dirty="0">
                <a:solidFill>
                  <a:schemeClr val="folHlink"/>
                </a:solidFill>
              </a:rPr>
              <a:t>Calculation of the electrostatic energy</a:t>
            </a:r>
          </a:p>
          <a:p>
            <a:pPr marL="1428750" lvl="3" indent="-514350">
              <a:spcBef>
                <a:spcPct val="50000"/>
              </a:spcBef>
              <a:buFont typeface="+mj-lt"/>
              <a:buAutoNum type="arabicPeriod"/>
            </a:pPr>
            <a:r>
              <a:rPr lang="en-US" sz="2800" b="1" dirty="0">
                <a:solidFill>
                  <a:schemeClr val="folHlink"/>
                </a:solidFill>
              </a:rPr>
              <a:t>Evaluation of the electrostatic energy of an extended periodic system using Ewald summation methods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37417" y="1710916"/>
            <a:ext cx="8915400" cy="461665"/>
          </a:xfrm>
          <a:prstGeom prst="rect">
            <a:avLst/>
          </a:prstGeom>
          <a:noFill/>
        </p:spPr>
        <p:txBody>
          <a:bodyPr wrap="square" rtlCol="0">
            <a:spAutoFit/>
          </a:bodyPr>
          <a:lstStyle/>
          <a:p>
            <a:r>
              <a:rPr lang="en-US" sz="2400" dirty="0">
                <a:latin typeface="+mj-lt"/>
              </a:rPr>
              <a:t>Ewald summation methods – exact results for periodic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1726093189"/>
              </p:ext>
            </p:extLst>
          </p:nvPr>
        </p:nvGraphicFramePr>
        <p:xfrm>
          <a:off x="396466" y="2058579"/>
          <a:ext cx="8733034" cy="1295400"/>
        </p:xfrm>
        <a:graphic>
          <a:graphicData uri="http://schemas.openxmlformats.org/presentationml/2006/ole">
            <mc:AlternateContent xmlns:mc="http://schemas.openxmlformats.org/markup-compatibility/2006">
              <mc:Choice xmlns:v="urn:schemas-microsoft-com:vml" Requires="v">
                <p:oleObj spid="_x0000_s24737" name="Equation" r:id="rId4" imgW="7619760" imgH="1130040" progId="Equation.DSMT4">
                  <p:embed/>
                </p:oleObj>
              </mc:Choice>
              <mc:Fallback>
                <p:oleObj name="Equation" r:id="rId4" imgW="7619760" imgH="1130040" progId="Equation.DSMT4">
                  <p:embed/>
                  <p:pic>
                    <p:nvPicPr>
                      <p:cNvPr id="0" name=""/>
                      <p:cNvPicPr/>
                      <p:nvPr/>
                    </p:nvPicPr>
                    <p:blipFill>
                      <a:blip r:embed="rId5"/>
                      <a:stretch>
                        <a:fillRect/>
                      </a:stretch>
                    </p:blipFill>
                    <p:spPr>
                      <a:xfrm>
                        <a:off x="396466" y="2058579"/>
                        <a:ext cx="8733034" cy="1295400"/>
                      </a:xfrm>
                      <a:prstGeom prst="rect">
                        <a:avLst/>
                      </a:prstGeom>
                    </p:spPr>
                  </p:pic>
                </p:oleObj>
              </mc:Fallback>
            </mc:AlternateContent>
          </a:graphicData>
        </a:graphic>
      </p:graphicFrame>
      <p:sp>
        <p:nvSpPr>
          <p:cNvPr id="7" name="TextBox 6"/>
          <p:cNvSpPr txBox="1"/>
          <p:nvPr/>
        </p:nvSpPr>
        <p:spPr>
          <a:xfrm>
            <a:off x="396466" y="5608803"/>
            <a:ext cx="6172200" cy="461665"/>
          </a:xfrm>
          <a:prstGeom prst="rect">
            <a:avLst/>
          </a:prstGeom>
          <a:noFill/>
        </p:spPr>
        <p:txBody>
          <a:bodyPr wrap="square" rtlCol="0">
            <a:spAutoFit/>
          </a:bodyPr>
          <a:lstStyle/>
          <a:p>
            <a:r>
              <a:rPr lang="en-US" sz="2400" dirty="0">
                <a:latin typeface="+mj-lt"/>
              </a:rPr>
              <a:t>Details to follow --</a:t>
            </a:r>
          </a:p>
        </p:txBody>
      </p:sp>
      <p:graphicFrame>
        <p:nvGraphicFramePr>
          <p:cNvPr id="8" name="Object 7"/>
          <p:cNvGraphicFramePr>
            <a:graphicFrameLocks noChangeAspect="1"/>
          </p:cNvGraphicFramePr>
          <p:nvPr>
            <p:extLst>
              <p:ext uri="{D42A27DB-BD31-4B8C-83A1-F6EECF244321}">
                <p14:modId xmlns:p14="http://schemas.microsoft.com/office/powerpoint/2010/main" val="688222781"/>
              </p:ext>
            </p:extLst>
          </p:nvPr>
        </p:nvGraphicFramePr>
        <p:xfrm>
          <a:off x="433388" y="746125"/>
          <a:ext cx="3625850" cy="995363"/>
        </p:xfrm>
        <a:graphic>
          <a:graphicData uri="http://schemas.openxmlformats.org/presentationml/2006/ole">
            <mc:AlternateContent xmlns:mc="http://schemas.openxmlformats.org/markup-compatibility/2006">
              <mc:Choice xmlns:v="urn:schemas-microsoft-com:vml" Requires="v">
                <p:oleObj spid="_x0000_s24738" name="Equation" r:id="rId6" imgW="2501640" imgH="685800" progId="Equation.DSMT4">
                  <p:embed/>
                </p:oleObj>
              </mc:Choice>
              <mc:Fallback>
                <p:oleObj name="Equation" r:id="rId6" imgW="2501640" imgH="685800" progId="Equation.DSMT4">
                  <p:embed/>
                  <p:pic>
                    <p:nvPicPr>
                      <p:cNvPr id="0" name=""/>
                      <p:cNvPicPr/>
                      <p:nvPr/>
                    </p:nvPicPr>
                    <p:blipFill>
                      <a:blip r:embed="rId7"/>
                      <a:stretch>
                        <a:fillRect/>
                      </a:stretch>
                    </p:blipFill>
                    <p:spPr>
                      <a:xfrm>
                        <a:off x="433388" y="746125"/>
                        <a:ext cx="3625850" cy="995363"/>
                      </a:xfrm>
                      <a:prstGeom prst="rect">
                        <a:avLst/>
                      </a:prstGeom>
                    </p:spPr>
                  </p:pic>
                </p:oleObj>
              </mc:Fallback>
            </mc:AlternateContent>
          </a:graphicData>
        </a:graphic>
      </p:graphicFrame>
      <p:sp>
        <p:nvSpPr>
          <p:cNvPr id="9" name="TextBox 8"/>
          <p:cNvSpPr txBox="1"/>
          <p:nvPr/>
        </p:nvSpPr>
        <p:spPr>
          <a:xfrm>
            <a:off x="152400" y="228600"/>
            <a:ext cx="8534400" cy="461665"/>
          </a:xfrm>
          <a:prstGeom prst="rect">
            <a:avLst/>
          </a:prstGeom>
          <a:noFill/>
        </p:spPr>
        <p:txBody>
          <a:bodyPr wrap="square" rtlCol="0">
            <a:spAutoFit/>
          </a:bodyPr>
          <a:lstStyle/>
          <a:p>
            <a:r>
              <a:rPr lang="en-US" sz="2400" dirty="0">
                <a:latin typeface="+mj-lt"/>
              </a:rPr>
              <a:t>Evaluation of the electrostatic energy for </a:t>
            </a:r>
            <a:r>
              <a:rPr lang="en-US" sz="2400" i="1" dirty="0">
                <a:latin typeface="+mj-lt"/>
              </a:rPr>
              <a:t>N</a:t>
            </a:r>
            <a:r>
              <a:rPr lang="en-US" sz="2400" dirty="0">
                <a:latin typeface="+mj-lt"/>
              </a:rPr>
              <a:t> point charges:</a:t>
            </a:r>
          </a:p>
        </p:txBody>
      </p:sp>
      <p:graphicFrame>
        <p:nvGraphicFramePr>
          <p:cNvPr id="10" name="Object 9"/>
          <p:cNvGraphicFramePr>
            <a:graphicFrameLocks noChangeAspect="1"/>
          </p:cNvGraphicFramePr>
          <p:nvPr>
            <p:extLst>
              <p:ext uri="{D42A27DB-BD31-4B8C-83A1-F6EECF244321}">
                <p14:modId xmlns:p14="http://schemas.microsoft.com/office/powerpoint/2010/main" val="1626057200"/>
              </p:ext>
            </p:extLst>
          </p:nvPr>
        </p:nvGraphicFramePr>
        <p:xfrm>
          <a:off x="314586" y="3505200"/>
          <a:ext cx="8403637" cy="1948454"/>
        </p:xfrm>
        <a:graphic>
          <a:graphicData uri="http://schemas.openxmlformats.org/presentationml/2006/ole">
            <mc:AlternateContent xmlns:mc="http://schemas.openxmlformats.org/markup-compatibility/2006">
              <mc:Choice xmlns:v="urn:schemas-microsoft-com:vml" Requires="v">
                <p:oleObj spid="_x0000_s24739" name="Equation" r:id="rId8" imgW="7175160" imgH="1663560" progId="Equation.DSMT4">
                  <p:embed/>
                </p:oleObj>
              </mc:Choice>
              <mc:Fallback>
                <p:oleObj name="Equation" r:id="rId8" imgW="7175160" imgH="1663560" progId="Equation.DSMT4">
                  <p:embed/>
                  <p:pic>
                    <p:nvPicPr>
                      <p:cNvPr id="0" name=""/>
                      <p:cNvPicPr/>
                      <p:nvPr/>
                    </p:nvPicPr>
                    <p:blipFill>
                      <a:blip r:embed="rId9"/>
                      <a:stretch>
                        <a:fillRect/>
                      </a:stretch>
                    </p:blipFill>
                    <p:spPr>
                      <a:xfrm>
                        <a:off x="314586" y="3505200"/>
                        <a:ext cx="8403637" cy="1948454"/>
                      </a:xfrm>
                      <a:prstGeom prst="rect">
                        <a:avLst/>
                      </a:prstGeom>
                    </p:spPr>
                  </p:pic>
                </p:oleObj>
              </mc:Fallback>
            </mc:AlternateContent>
          </a:graphicData>
        </a:graphic>
      </p:graphicFrame>
    </p:spTree>
    <p:extLst>
      <p:ext uri="{BB962C8B-B14F-4D97-AF65-F5344CB8AC3E}">
        <p14:creationId xmlns:p14="http://schemas.microsoft.com/office/powerpoint/2010/main" val="249717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spid="_x0000_s23796" name="Equation" r:id="rId4" imgW="1015920" imgH="291960" progId="Equation.DSMT4">
                  <p:embed/>
                </p:oleObj>
              </mc:Choice>
              <mc:Fallback>
                <p:oleObj name="Equation" r:id="rId4" imgW="1015920" imgH="291960" progId="Equation.DSMT4">
                  <p:embed/>
                  <p:pic>
                    <p:nvPicPr>
                      <p:cNvPr id="0" name=""/>
                      <p:cNvPicPr/>
                      <p:nvPr/>
                    </p:nvPicPr>
                    <p:blipFill>
                      <a:blip r:embed="rId5"/>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spid="_x0000_s23797" name="Equation" r:id="rId6" imgW="2844720" imgH="634680" progId="Equation.DSMT4">
                  <p:embed/>
                </p:oleObj>
              </mc:Choice>
              <mc:Fallback>
                <p:oleObj name="Equation" r:id="rId6" imgW="2844720" imgH="634680" progId="Equation.DSMT4">
                  <p:embed/>
                  <p:pic>
                    <p:nvPicPr>
                      <p:cNvPr id="0" name=""/>
                      <p:cNvPicPr/>
                      <p:nvPr/>
                    </p:nvPicPr>
                    <p:blipFill>
                      <a:blip r:embed="rId7"/>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spid="_x0000_s23798" name="Equation" r:id="rId8" imgW="4902120" imgH="266400" progId="Equation.DSMT4">
                  <p:embed/>
                </p:oleObj>
              </mc:Choice>
              <mc:Fallback>
                <p:oleObj name="Equation" r:id="rId8" imgW="4902120" imgH="266400" progId="Equation.DSMT4">
                  <p:embed/>
                  <p:pic>
                    <p:nvPicPr>
                      <p:cNvPr id="0" name=""/>
                      <p:cNvPicPr/>
                      <p:nvPr/>
                    </p:nvPicPr>
                    <p:blipFill>
                      <a:blip r:embed="rId9"/>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7914015"/>
              </p:ext>
            </p:extLst>
          </p:nvPr>
        </p:nvGraphicFramePr>
        <p:xfrm>
          <a:off x="665244" y="4982482"/>
          <a:ext cx="5891004" cy="1556430"/>
        </p:xfrm>
        <a:graphic>
          <a:graphicData uri="http://schemas.openxmlformats.org/presentationml/2006/ole">
            <mc:AlternateContent xmlns:mc="http://schemas.openxmlformats.org/markup-compatibility/2006">
              <mc:Choice xmlns:v="urn:schemas-microsoft-com:vml" Requires="v">
                <p:oleObj spid="_x0000_s23799" name="Equation" r:id="rId10" imgW="4470120" imgH="1180800" progId="Equation.DSMT4">
                  <p:embed/>
                </p:oleObj>
              </mc:Choice>
              <mc:Fallback>
                <p:oleObj name="Equation" r:id="rId10" imgW="4470120" imgH="1180800" progId="Equation.DSMT4">
                  <p:embed/>
                  <p:pic>
                    <p:nvPicPr>
                      <p:cNvPr id="0" name=""/>
                      <p:cNvPicPr/>
                      <p:nvPr/>
                    </p:nvPicPr>
                    <p:blipFill>
                      <a:blip r:embed="rId11"/>
                      <a:stretch>
                        <a:fillRect/>
                      </a:stretch>
                    </p:blipFill>
                    <p:spPr>
                      <a:xfrm>
                        <a:off x="665244" y="4982482"/>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74A4D-32D6-4367-B2DC-5EBE25EC55DF}"/>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77177F8F-0D8A-4133-B76D-2376AC670F83}"/>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6E27D86C-4BEC-4533-9782-9B67E68A55E1}"/>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ECFB9E3C-8B7D-40E7-AD98-D217ABA0F2D0}"/>
              </a:ext>
            </a:extLst>
          </p:cNvPr>
          <p:cNvSpPr txBox="1"/>
          <p:nvPr/>
        </p:nvSpPr>
        <p:spPr>
          <a:xfrm>
            <a:off x="152400" y="228600"/>
            <a:ext cx="85344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7AE930B4-E3F9-45DF-B858-EE499E5320DC}"/>
              </a:ext>
            </a:extLst>
          </p:cNvPr>
          <p:cNvGraphicFramePr>
            <a:graphicFrameLocks noChangeAspect="1"/>
          </p:cNvGraphicFramePr>
          <p:nvPr>
            <p:extLst>
              <p:ext uri="{D42A27DB-BD31-4B8C-83A1-F6EECF244321}">
                <p14:modId xmlns:p14="http://schemas.microsoft.com/office/powerpoint/2010/main" val="1661679963"/>
              </p:ext>
            </p:extLst>
          </p:nvPr>
        </p:nvGraphicFramePr>
        <p:xfrm>
          <a:off x="3124200" y="381000"/>
          <a:ext cx="4845050" cy="5841746"/>
        </p:xfrm>
        <a:graphic>
          <a:graphicData uri="http://schemas.openxmlformats.org/presentationml/2006/ole">
            <mc:AlternateContent xmlns:mc="http://schemas.openxmlformats.org/markup-compatibility/2006">
              <mc:Choice xmlns:v="urn:schemas-microsoft-com:vml" Requires="v">
                <p:oleObj spid="_x0000_s29706" name="Equation" r:id="rId4" imgW="2222280" imgH="2679480" progId="Equation.DSMT4">
                  <p:embed/>
                </p:oleObj>
              </mc:Choice>
              <mc:Fallback>
                <p:oleObj name="Equation" r:id="rId4" imgW="2222280" imgH="2679480" progId="Equation.DSMT4">
                  <p:embed/>
                  <p:pic>
                    <p:nvPicPr>
                      <p:cNvPr id="0" name=""/>
                      <p:cNvPicPr/>
                      <p:nvPr/>
                    </p:nvPicPr>
                    <p:blipFill>
                      <a:blip r:embed="rId5"/>
                      <a:stretch>
                        <a:fillRect/>
                      </a:stretch>
                    </p:blipFill>
                    <p:spPr>
                      <a:xfrm>
                        <a:off x="3124200" y="381000"/>
                        <a:ext cx="4845050" cy="5841746"/>
                      </a:xfrm>
                      <a:prstGeom prst="rect">
                        <a:avLst/>
                      </a:prstGeom>
                    </p:spPr>
                  </p:pic>
                </p:oleObj>
              </mc:Fallback>
            </mc:AlternateContent>
          </a:graphicData>
        </a:graphic>
      </p:graphicFrame>
    </p:spTree>
    <p:extLst>
      <p:ext uri="{BB962C8B-B14F-4D97-AF65-F5344CB8AC3E}">
        <p14:creationId xmlns:p14="http://schemas.microsoft.com/office/powerpoint/2010/main" val="171858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8600" y="418365"/>
            <a:ext cx="8915400" cy="830997"/>
          </a:xfrm>
          <a:prstGeom prst="rect">
            <a:avLst/>
          </a:prstGeom>
          <a:noFill/>
        </p:spPr>
        <p:txBody>
          <a:bodyPr wrap="square" rtlCol="0">
            <a:spAutoFit/>
          </a:bodyPr>
          <a:lstStyle/>
          <a:p>
            <a:r>
              <a:rPr lang="en-US" sz="2400" dirty="0"/>
              <a:t>Summary   --</a:t>
            </a:r>
          </a:p>
          <a:p>
            <a:r>
              <a:rPr lang="en-US" sz="2400" dirty="0"/>
              <a:t>Electrostatic energy</a:t>
            </a:r>
          </a:p>
        </p:txBody>
      </p:sp>
      <p:graphicFrame>
        <p:nvGraphicFramePr>
          <p:cNvPr id="7" name="Object 6"/>
          <p:cNvGraphicFramePr>
            <a:graphicFrameLocks noChangeAspect="1"/>
          </p:cNvGraphicFramePr>
          <p:nvPr>
            <p:extLst>
              <p:ext uri="{D42A27DB-BD31-4B8C-83A1-F6EECF244321}">
                <p14:modId xmlns:p14="http://schemas.microsoft.com/office/powerpoint/2010/main" val="3998348103"/>
              </p:ext>
            </p:extLst>
          </p:nvPr>
        </p:nvGraphicFramePr>
        <p:xfrm>
          <a:off x="1524000" y="1454844"/>
          <a:ext cx="4241800" cy="946830"/>
        </p:xfrm>
        <a:graphic>
          <a:graphicData uri="http://schemas.openxmlformats.org/presentationml/2006/ole">
            <mc:AlternateContent xmlns:mc="http://schemas.openxmlformats.org/markup-compatibility/2006">
              <mc:Choice xmlns:v="urn:schemas-microsoft-com:vml" Requires="v">
                <p:oleObj spid="_x0000_s28705" name="Equation" r:id="rId4" imgW="2844720" imgH="634680" progId="Equation.DSMT4">
                  <p:embed/>
                </p:oleObj>
              </mc:Choice>
              <mc:Fallback>
                <p:oleObj name="Equation" r:id="rId4" imgW="2844720" imgH="634680" progId="Equation.DSMT4">
                  <p:embed/>
                  <p:pic>
                    <p:nvPicPr>
                      <p:cNvPr id="7" name="Object 6"/>
                      <p:cNvPicPr/>
                      <p:nvPr/>
                    </p:nvPicPr>
                    <p:blipFill>
                      <a:blip r:embed="rId5"/>
                      <a:stretch>
                        <a:fillRect/>
                      </a:stretch>
                    </p:blipFill>
                    <p:spPr>
                      <a:xfrm>
                        <a:off x="1524000" y="1454844"/>
                        <a:ext cx="4241800" cy="94683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714433"/>
              </p:ext>
            </p:extLst>
          </p:nvPr>
        </p:nvGraphicFramePr>
        <p:xfrm>
          <a:off x="304800" y="2367231"/>
          <a:ext cx="7664198" cy="1119654"/>
        </p:xfrm>
        <a:graphic>
          <a:graphicData uri="http://schemas.openxmlformats.org/presentationml/2006/ole">
            <mc:AlternateContent xmlns:mc="http://schemas.openxmlformats.org/markup-compatibility/2006">
              <mc:Choice xmlns:v="urn:schemas-microsoft-com:vml" Requires="v">
                <p:oleObj spid="_x0000_s28706" name="Equation" r:id="rId6" imgW="4267080" imgH="622080" progId="Equation.DSMT4">
                  <p:embed/>
                </p:oleObj>
              </mc:Choice>
              <mc:Fallback>
                <p:oleObj name="Equation" r:id="rId6" imgW="4267080" imgH="622080" progId="Equation.DSMT4">
                  <p:embed/>
                  <p:pic>
                    <p:nvPicPr>
                      <p:cNvPr id="9" name="Object 8"/>
                      <p:cNvPicPr/>
                      <p:nvPr/>
                    </p:nvPicPr>
                    <p:blipFill>
                      <a:blip r:embed="rId7"/>
                      <a:stretch>
                        <a:fillRect/>
                      </a:stretch>
                    </p:blipFill>
                    <p:spPr>
                      <a:xfrm>
                        <a:off x="304800" y="2367231"/>
                        <a:ext cx="7664198" cy="111965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54404145"/>
              </p:ext>
            </p:extLst>
          </p:nvPr>
        </p:nvGraphicFramePr>
        <p:xfrm>
          <a:off x="398004" y="3528836"/>
          <a:ext cx="7570994" cy="2000291"/>
        </p:xfrm>
        <a:graphic>
          <a:graphicData uri="http://schemas.openxmlformats.org/presentationml/2006/ole">
            <mc:AlternateContent xmlns:mc="http://schemas.openxmlformats.org/markup-compatibility/2006">
              <mc:Choice xmlns:v="urn:schemas-microsoft-com:vml" Requires="v">
                <p:oleObj spid="_x0000_s28707" name="Equation" r:id="rId8" imgW="4470120" imgH="1180800" progId="Equation.DSMT4">
                  <p:embed/>
                </p:oleObj>
              </mc:Choice>
              <mc:Fallback>
                <p:oleObj name="Equation" r:id="rId8" imgW="4470120" imgH="1180800" progId="Equation.DSMT4">
                  <p:embed/>
                  <p:pic>
                    <p:nvPicPr>
                      <p:cNvPr id="11" name="Object 10"/>
                      <p:cNvPicPr/>
                      <p:nvPr/>
                    </p:nvPicPr>
                    <p:blipFill>
                      <a:blip r:embed="rId9"/>
                      <a:stretch>
                        <a:fillRect/>
                      </a:stretch>
                    </p:blipFill>
                    <p:spPr>
                      <a:xfrm>
                        <a:off x="398004" y="3528836"/>
                        <a:ext cx="7570994" cy="2000291"/>
                      </a:xfrm>
                      <a:prstGeom prst="rect">
                        <a:avLst/>
                      </a:prstGeom>
                    </p:spPr>
                  </p:pic>
                </p:oleObj>
              </mc:Fallback>
            </mc:AlternateContent>
          </a:graphicData>
        </a:graphic>
      </p:graphicFrame>
    </p:spTree>
    <p:extLst>
      <p:ext uri="{BB962C8B-B14F-4D97-AF65-F5344CB8AC3E}">
        <p14:creationId xmlns:p14="http://schemas.microsoft.com/office/powerpoint/2010/main" val="68697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a:t>
            </a:r>
            <a:r>
              <a:rPr lang="en-US" sz="2400" err="1">
                <a:latin typeface="+mj-lt"/>
              </a:rPr>
              <a:t>forces</a:t>
            </a:r>
            <a:r>
              <a:rPr lang="en-US" sz="2400">
                <a:latin typeface="+mj-lt"/>
              </a:rPr>
              <a:t>.</a:t>
            </a:r>
            <a:endParaRPr lang="en-US" sz="2400" dirty="0">
              <a:latin typeface="+mj-lt"/>
            </a:endParaRPr>
          </a:p>
        </p:txBody>
      </p:sp>
      <p:sp>
        <p:nvSpPr>
          <p:cNvPr id="8" name="TextBox 7">
            <a:extLst>
              <a:ext uri="{FF2B5EF4-FFF2-40B4-BE49-F238E27FC236}">
                <a16:creationId xmlns:a16="http://schemas.microsoft.com/office/drawing/2014/main" id="{E55F84D4-82A6-4ECB-B2A6-FE1701499E13}"/>
              </a:ext>
            </a:extLst>
          </p:cNvPr>
          <p:cNvSpPr txBox="1"/>
          <p:nvPr/>
        </p:nvSpPr>
        <p:spPr>
          <a:xfrm>
            <a:off x="118763" y="3099741"/>
            <a:ext cx="3692338" cy="1200329"/>
          </a:xfrm>
          <a:prstGeom prst="rect">
            <a:avLst/>
          </a:prstGeom>
          <a:noFill/>
        </p:spPr>
        <p:txBody>
          <a:bodyPr wrap="square" rtlCol="0">
            <a:spAutoFit/>
          </a:bodyPr>
          <a:lstStyle/>
          <a:p>
            <a:r>
              <a:rPr lang="en-US" sz="2400" dirty="0">
                <a:latin typeface="+mj-lt"/>
              </a:rPr>
              <a:t>Now consider the electrostatic energy of a periodic crystal of </a:t>
            </a:r>
            <a:r>
              <a:rPr lang="en-US" sz="2400">
                <a:latin typeface="+mj-lt"/>
              </a:rPr>
              <a:t>CsCl</a:t>
            </a:r>
            <a:endParaRPr lang="en-US" sz="2400" dirty="0">
              <a:latin typeface="+mj-lt"/>
            </a:endParaRPr>
          </a:p>
        </p:txBody>
      </p:sp>
      <p:pic>
        <p:nvPicPr>
          <p:cNvPr id="9" name="Picture 8">
            <a:extLst>
              <a:ext uri="{FF2B5EF4-FFF2-40B4-BE49-F238E27FC236}">
                <a16:creationId xmlns:a16="http://schemas.microsoft.com/office/drawing/2014/main" id="{748F25E2-3040-450B-99E4-A14991B1EA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1101" y="2895600"/>
            <a:ext cx="5028099" cy="2985434"/>
          </a:xfrm>
          <a:prstGeom prst="rect">
            <a:avLst/>
          </a:prstGeom>
        </p:spPr>
      </p:pic>
    </p:spTree>
    <p:extLst>
      <p:ext uri="{BB962C8B-B14F-4D97-AF65-F5344CB8AC3E}">
        <p14:creationId xmlns:p14="http://schemas.microsoft.com/office/powerpoint/2010/main" val="1126941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6" name="TextBox 5">
            <a:extLst>
              <a:ext uri="{FF2B5EF4-FFF2-40B4-BE49-F238E27FC236}">
                <a16:creationId xmlns:a16="http://schemas.microsoft.com/office/drawing/2014/main" id="{9A8DDED6-27F1-498F-8DA1-58BAA515EE51}"/>
              </a:ext>
            </a:extLst>
          </p:cNvPr>
          <p:cNvSpPr txBox="1"/>
          <p:nvPr/>
        </p:nvSpPr>
        <p:spPr>
          <a:xfrm>
            <a:off x="304800" y="1600200"/>
            <a:ext cx="8534400" cy="830997"/>
          </a:xfrm>
          <a:prstGeom prst="rect">
            <a:avLst/>
          </a:prstGeom>
          <a:noFill/>
        </p:spPr>
        <p:txBody>
          <a:bodyPr wrap="square" rtlCol="0">
            <a:spAutoFit/>
          </a:bodyPr>
          <a:lstStyle/>
          <a:p>
            <a:r>
              <a:rPr lang="en-US" sz="2400" dirty="0">
                <a:latin typeface="+mj-lt"/>
              </a:rPr>
              <a:t>However, thanks to very clever mathematicians, it is possible to perform this sort of calculation for periodic systems.</a:t>
            </a:r>
          </a:p>
        </p:txBody>
      </p:sp>
      <p:pic>
        <p:nvPicPr>
          <p:cNvPr id="10" name="Picture 9">
            <a:extLst>
              <a:ext uri="{FF2B5EF4-FFF2-40B4-BE49-F238E27FC236}">
                <a16:creationId xmlns:a16="http://schemas.microsoft.com/office/drawing/2014/main" id="{4F9D2567-E4A9-402E-A89A-1301DDEA72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20" b="32222"/>
          <a:stretch/>
        </p:blipFill>
        <p:spPr>
          <a:xfrm>
            <a:off x="5027737" y="2650488"/>
            <a:ext cx="3774292" cy="3538610"/>
          </a:xfrm>
          <a:prstGeom prst="rect">
            <a:avLst/>
          </a:prstGeom>
        </p:spPr>
      </p:pic>
      <p:sp>
        <p:nvSpPr>
          <p:cNvPr id="11" name="TextBox 10">
            <a:extLst>
              <a:ext uri="{FF2B5EF4-FFF2-40B4-BE49-F238E27FC236}">
                <a16:creationId xmlns:a16="http://schemas.microsoft.com/office/drawing/2014/main" id="{73C5528F-1FEF-4CED-9E75-53882D2D7983}"/>
              </a:ext>
            </a:extLst>
          </p:cNvPr>
          <p:cNvSpPr txBox="1"/>
          <p:nvPr/>
        </p:nvSpPr>
        <p:spPr>
          <a:xfrm>
            <a:off x="323386" y="3511381"/>
            <a:ext cx="4495800" cy="461665"/>
          </a:xfrm>
          <a:prstGeom prst="rect">
            <a:avLst/>
          </a:prstGeom>
          <a:noFill/>
        </p:spPr>
        <p:txBody>
          <a:bodyPr wrap="square" rtlCol="0">
            <a:spAutoFit/>
          </a:bodyPr>
          <a:lstStyle/>
          <a:p>
            <a:r>
              <a:rPr lang="en-US" sz="2400" dirty="0">
                <a:hlinkClick r:id="rId4"/>
              </a:rPr>
              <a:t>Ewald, Paul Peter, 1888-1985</a:t>
            </a:r>
            <a:endParaRPr lang="en-US" sz="2400" dirty="0">
              <a:latin typeface="+mj-lt"/>
            </a:endParaRPr>
          </a:p>
        </p:txBody>
      </p:sp>
      <p:sp>
        <p:nvSpPr>
          <p:cNvPr id="12" name="TextBox 11">
            <a:extLst>
              <a:ext uri="{FF2B5EF4-FFF2-40B4-BE49-F238E27FC236}">
                <a16:creationId xmlns:a16="http://schemas.microsoft.com/office/drawing/2014/main" id="{55FE0A29-9982-44DB-A8AF-5D26A80ED48C}"/>
              </a:ext>
            </a:extLst>
          </p:cNvPr>
          <p:cNvSpPr txBox="1"/>
          <p:nvPr/>
        </p:nvSpPr>
        <p:spPr>
          <a:xfrm>
            <a:off x="304800" y="4267200"/>
            <a:ext cx="4572000" cy="830997"/>
          </a:xfrm>
          <a:prstGeom prst="rect">
            <a:avLst/>
          </a:prstGeom>
          <a:noFill/>
        </p:spPr>
        <p:txBody>
          <a:bodyPr wrap="square" rtlCol="0">
            <a:spAutoFit/>
          </a:bodyPr>
          <a:lstStyle/>
          <a:p>
            <a:r>
              <a:rPr lang="en-US" sz="2400" dirty="0">
                <a:latin typeface="+mj-lt"/>
              </a:rPr>
              <a:t>American crystallographer, emigrated from Germany</a:t>
            </a:r>
          </a:p>
        </p:txBody>
      </p:sp>
    </p:spTree>
    <p:extLst>
      <p:ext uri="{BB962C8B-B14F-4D97-AF65-F5344CB8AC3E}">
        <p14:creationId xmlns:p14="http://schemas.microsoft.com/office/powerpoint/2010/main" val="199893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The Ewald summation algorithm is used to evaluate the</a:t>
            </a:r>
          </a:p>
          <a:p>
            <a:r>
              <a:rPr lang="en-US" sz="2400" dirty="0">
                <a:latin typeface="+mj-lt"/>
              </a:rPr>
              <a:t>poorly convergent summations needed to evaluate the electrostatic energy of a periodic ionic solid.</a:t>
            </a:r>
          </a:p>
        </p:txBody>
      </p:sp>
      <p:sp>
        <p:nvSpPr>
          <p:cNvPr id="8" name="TextBox 7">
            <a:extLst>
              <a:ext uri="{FF2B5EF4-FFF2-40B4-BE49-F238E27FC236}">
                <a16:creationId xmlns:a16="http://schemas.microsoft.com/office/drawing/2014/main" id="{E55F84D4-82A6-4ECB-B2A6-FE1701499E13}"/>
              </a:ext>
            </a:extLst>
          </p:cNvPr>
          <p:cNvSpPr txBox="1"/>
          <p:nvPr/>
        </p:nvSpPr>
        <p:spPr>
          <a:xfrm>
            <a:off x="118763" y="3099741"/>
            <a:ext cx="3692338" cy="1569660"/>
          </a:xfrm>
          <a:prstGeom prst="rect">
            <a:avLst/>
          </a:prstGeom>
          <a:noFill/>
        </p:spPr>
        <p:txBody>
          <a:bodyPr wrap="square" rtlCol="0">
            <a:spAutoFit/>
          </a:bodyPr>
          <a:lstStyle/>
          <a:p>
            <a:r>
              <a:rPr lang="en-US" sz="2400" dirty="0">
                <a:latin typeface="+mj-lt"/>
              </a:rPr>
              <a:t>As an example, we will consider the electrostatic energy of a periodic crystal of </a:t>
            </a:r>
            <a:r>
              <a:rPr lang="en-US" sz="2400" dirty="0" err="1">
                <a:latin typeface="+mj-lt"/>
              </a:rPr>
              <a:t>CsCl</a:t>
            </a:r>
            <a:endParaRPr lang="en-US" sz="2400" dirty="0">
              <a:latin typeface="+mj-lt"/>
            </a:endParaRPr>
          </a:p>
        </p:txBody>
      </p:sp>
      <p:pic>
        <p:nvPicPr>
          <p:cNvPr id="9" name="Picture 8">
            <a:extLst>
              <a:ext uri="{FF2B5EF4-FFF2-40B4-BE49-F238E27FC236}">
                <a16:creationId xmlns:a16="http://schemas.microsoft.com/office/drawing/2014/main" id="{748F25E2-3040-450B-99E4-A14991B1EA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1101" y="2895600"/>
            <a:ext cx="5028099" cy="2985434"/>
          </a:xfrm>
          <a:prstGeom prst="rect">
            <a:avLst/>
          </a:prstGeom>
        </p:spPr>
      </p:pic>
    </p:spTree>
    <p:extLst>
      <p:ext uri="{BB962C8B-B14F-4D97-AF65-F5344CB8AC3E}">
        <p14:creationId xmlns:p14="http://schemas.microsoft.com/office/powerpoint/2010/main" val="280667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086A5-F6FE-4259-9A4E-9B5DF7BE36C6}"/>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71645F8D-C5AE-4868-9FE6-711803E8C2EB}"/>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8F1F62F2-304F-4EBA-AEA1-95D406ED2915}"/>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7BA168BB-0DAC-4C55-AE86-8FAA92410C1E}"/>
              </a:ext>
            </a:extLst>
          </p:cNvPr>
          <p:cNvPicPr>
            <a:picLocks noChangeAspect="1"/>
          </p:cNvPicPr>
          <p:nvPr/>
        </p:nvPicPr>
        <p:blipFill>
          <a:blip r:embed="rId3"/>
          <a:stretch>
            <a:fillRect/>
          </a:stretch>
        </p:blipFill>
        <p:spPr>
          <a:xfrm>
            <a:off x="1143000" y="146050"/>
            <a:ext cx="6714948" cy="6279215"/>
          </a:xfrm>
          <a:prstGeom prst="rect">
            <a:avLst/>
          </a:prstGeom>
        </p:spPr>
      </p:pic>
      <p:sp>
        <p:nvSpPr>
          <p:cNvPr id="6" name="TextBox 5">
            <a:extLst>
              <a:ext uri="{FF2B5EF4-FFF2-40B4-BE49-F238E27FC236}">
                <a16:creationId xmlns:a16="http://schemas.microsoft.com/office/drawing/2014/main" id="{E1026658-DFB1-44BD-B157-B3B98553B9DA}"/>
              </a:ext>
            </a:extLst>
          </p:cNvPr>
          <p:cNvSpPr txBox="1"/>
          <p:nvPr/>
        </p:nvSpPr>
        <p:spPr>
          <a:xfrm>
            <a:off x="5224374" y="136525"/>
            <a:ext cx="3048000" cy="461665"/>
          </a:xfrm>
          <a:prstGeom prst="rect">
            <a:avLst/>
          </a:prstGeom>
          <a:noFill/>
        </p:spPr>
        <p:txBody>
          <a:bodyPr wrap="square" rtlCol="0">
            <a:spAutoFit/>
          </a:bodyPr>
          <a:lstStyle/>
          <a:p>
            <a:r>
              <a:rPr lang="en-US" sz="2400" dirty="0">
                <a:latin typeface="+mj-lt"/>
              </a:rPr>
              <a:t>4 PM   Olin 101</a:t>
            </a:r>
          </a:p>
        </p:txBody>
      </p:sp>
    </p:spTree>
    <p:extLst>
      <p:ext uri="{BB962C8B-B14F-4D97-AF65-F5344CB8AC3E}">
        <p14:creationId xmlns:p14="http://schemas.microsoft.com/office/powerpoint/2010/main" val="262541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BF8D85-5FEB-487E-8D59-C19D78F1915F}"/>
              </a:ext>
            </a:extLst>
          </p:cNvPr>
          <p:cNvPicPr>
            <a:picLocks noChangeAspect="1"/>
          </p:cNvPicPr>
          <p:nvPr/>
        </p:nvPicPr>
        <p:blipFill>
          <a:blip r:embed="rId3"/>
          <a:stretch>
            <a:fillRect/>
          </a:stretch>
        </p:blipFill>
        <p:spPr>
          <a:xfrm>
            <a:off x="-38100" y="243763"/>
            <a:ext cx="9144000" cy="4567723"/>
          </a:xfrm>
          <a:prstGeom prst="rect">
            <a:avLst/>
          </a:prstGeom>
        </p:spPr>
      </p:pic>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228600" y="38862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F59BF5D-09AC-4C97-9EE6-1CF25D919275}"/>
              </a:ext>
            </a:extLst>
          </p:cNvPr>
          <p:cNvSpPr txBox="1"/>
          <p:nvPr/>
        </p:nvSpPr>
        <p:spPr>
          <a:xfrm>
            <a:off x="3394431" y="1165302"/>
            <a:ext cx="45719" cy="307777"/>
          </a:xfrm>
          <a:prstGeom prst="rect">
            <a:avLst/>
          </a:prstGeom>
          <a:solidFill>
            <a:schemeClr val="bg1"/>
          </a:solidFill>
        </p:spPr>
        <p:txBody>
          <a:bodyPr wrap="square" rtlCol="0">
            <a:spAutoFit/>
          </a:bodyPr>
          <a:lstStyle/>
          <a:p>
            <a:r>
              <a:rPr lang="en-US" sz="1400" b="1" dirty="0">
                <a:latin typeface="+mj-lt"/>
              </a:rPr>
              <a:t>3</a:t>
            </a:r>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3BC6E-3CAE-4CB2-A70D-F6E565B50CC0}"/>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FBD20A33-1D62-447B-8D27-413A44478E4C}"/>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EBCEFA33-E1CD-44F6-B0E9-CD9764B75F92}"/>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772E1987-3609-4B92-8C59-3D9717F3E324}"/>
              </a:ext>
            </a:extLst>
          </p:cNvPr>
          <p:cNvSpPr txBox="1"/>
          <p:nvPr/>
        </p:nvSpPr>
        <p:spPr>
          <a:xfrm>
            <a:off x="228600" y="152400"/>
            <a:ext cx="8458200" cy="461665"/>
          </a:xfrm>
          <a:prstGeom prst="rect">
            <a:avLst/>
          </a:prstGeom>
          <a:noFill/>
        </p:spPr>
        <p:txBody>
          <a:bodyPr wrap="square" rtlCol="0">
            <a:spAutoFit/>
          </a:bodyPr>
          <a:lstStyle/>
          <a:p>
            <a:r>
              <a:rPr lang="en-US" sz="2400" dirty="0">
                <a:latin typeface="+mj-lt"/>
              </a:rPr>
              <a:t>Comment on HW #1</a:t>
            </a:r>
          </a:p>
        </p:txBody>
      </p:sp>
      <p:graphicFrame>
        <p:nvGraphicFramePr>
          <p:cNvPr id="6" name="Object 5">
            <a:extLst>
              <a:ext uri="{FF2B5EF4-FFF2-40B4-BE49-F238E27FC236}">
                <a16:creationId xmlns:a16="http://schemas.microsoft.com/office/drawing/2014/main" id="{795755A3-2B40-44C7-AC3F-90F4E82A8AEE}"/>
              </a:ext>
            </a:extLst>
          </p:cNvPr>
          <p:cNvGraphicFramePr>
            <a:graphicFrameLocks noChangeAspect="1"/>
          </p:cNvGraphicFramePr>
          <p:nvPr>
            <p:extLst>
              <p:ext uri="{D42A27DB-BD31-4B8C-83A1-F6EECF244321}">
                <p14:modId xmlns:p14="http://schemas.microsoft.com/office/powerpoint/2010/main" val="1670685453"/>
              </p:ext>
            </p:extLst>
          </p:nvPr>
        </p:nvGraphicFramePr>
        <p:xfrm>
          <a:off x="687388" y="709613"/>
          <a:ext cx="7540625" cy="1555750"/>
        </p:xfrm>
        <a:graphic>
          <a:graphicData uri="http://schemas.openxmlformats.org/presentationml/2006/ole">
            <mc:AlternateContent xmlns:mc="http://schemas.openxmlformats.org/markup-compatibility/2006">
              <mc:Choice xmlns:v="urn:schemas-microsoft-com:vml" Requires="v">
                <p:oleObj spid="_x0000_s26644" name="Equation" r:id="rId4" imgW="3568680" imgH="736560" progId="Equation.DSMT4">
                  <p:embed/>
                </p:oleObj>
              </mc:Choice>
              <mc:Fallback>
                <p:oleObj name="Equation" r:id="rId4" imgW="3568680" imgH="736560" progId="Equation.DSMT4">
                  <p:embed/>
                  <p:pic>
                    <p:nvPicPr>
                      <p:cNvPr id="0" name=""/>
                      <p:cNvPicPr/>
                      <p:nvPr/>
                    </p:nvPicPr>
                    <p:blipFill>
                      <a:blip r:embed="rId5"/>
                      <a:stretch>
                        <a:fillRect/>
                      </a:stretch>
                    </p:blipFill>
                    <p:spPr>
                      <a:xfrm>
                        <a:off x="687388" y="709613"/>
                        <a:ext cx="7540625" cy="1555750"/>
                      </a:xfrm>
                      <a:prstGeom prst="rect">
                        <a:avLst/>
                      </a:prstGeom>
                    </p:spPr>
                  </p:pic>
                </p:oleObj>
              </mc:Fallback>
            </mc:AlternateContent>
          </a:graphicData>
        </a:graphic>
      </p:graphicFrame>
      <p:sp>
        <p:nvSpPr>
          <p:cNvPr id="7" name="Arrow: Up 6">
            <a:extLst>
              <a:ext uri="{FF2B5EF4-FFF2-40B4-BE49-F238E27FC236}">
                <a16:creationId xmlns:a16="http://schemas.microsoft.com/office/drawing/2014/main" id="{1B3A7DF4-9E38-4320-A268-5DCAB7F3FC7A}"/>
              </a:ext>
            </a:extLst>
          </p:cNvPr>
          <p:cNvSpPr/>
          <p:nvPr/>
        </p:nvSpPr>
        <p:spPr>
          <a:xfrm>
            <a:off x="3276600" y="2359322"/>
            <a:ext cx="6096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70FFF5A-8C4B-4AD8-A863-F39470024A09}"/>
              </a:ext>
            </a:extLst>
          </p:cNvPr>
          <p:cNvSpPr txBox="1"/>
          <p:nvPr/>
        </p:nvSpPr>
        <p:spPr>
          <a:xfrm>
            <a:off x="2857500" y="3116857"/>
            <a:ext cx="3162300" cy="707886"/>
          </a:xfrm>
          <a:prstGeom prst="rect">
            <a:avLst/>
          </a:prstGeom>
          <a:noFill/>
        </p:spPr>
        <p:txBody>
          <a:bodyPr wrap="square" rtlCol="0">
            <a:spAutoFit/>
          </a:bodyPr>
          <a:lstStyle/>
          <a:p>
            <a:r>
              <a:rPr lang="en-US" sz="2000" dirty="0">
                <a:latin typeface="+mj-lt"/>
              </a:rPr>
              <a:t>Contribution from only the electron in its ground state</a:t>
            </a:r>
          </a:p>
        </p:txBody>
      </p:sp>
    </p:spTree>
    <p:extLst>
      <p:ext uri="{BB962C8B-B14F-4D97-AF65-F5344CB8AC3E}">
        <p14:creationId xmlns:p14="http://schemas.microsoft.com/office/powerpoint/2010/main" val="308147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BBB6B-3DCF-4E0C-B4E1-6F63F2F62FEA}"/>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B9C0FA46-C5F6-4E9D-AB7A-A4A65A25AC49}"/>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72117366-1B72-4E01-BE20-1BB657907E2C}"/>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5" name="Picture 4">
            <a:extLst>
              <a:ext uri="{FF2B5EF4-FFF2-40B4-BE49-F238E27FC236}">
                <a16:creationId xmlns:a16="http://schemas.microsoft.com/office/drawing/2014/main" id="{FF6FF79E-FD04-48FB-B7B7-5D8BFDEB672C}"/>
              </a:ext>
            </a:extLst>
          </p:cNvPr>
          <p:cNvPicPr>
            <a:picLocks noChangeAspect="1"/>
          </p:cNvPicPr>
          <p:nvPr/>
        </p:nvPicPr>
        <p:blipFill>
          <a:blip r:embed="rId3"/>
          <a:stretch>
            <a:fillRect/>
          </a:stretch>
        </p:blipFill>
        <p:spPr>
          <a:xfrm>
            <a:off x="0" y="158296"/>
            <a:ext cx="9144000" cy="3430416"/>
          </a:xfrm>
          <a:prstGeom prst="rect">
            <a:avLst/>
          </a:prstGeom>
        </p:spPr>
      </p:pic>
    </p:spTree>
    <p:extLst>
      <p:ext uri="{BB962C8B-B14F-4D97-AF65-F5344CB8AC3E}">
        <p14:creationId xmlns:p14="http://schemas.microsoft.com/office/powerpoint/2010/main" val="265287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38983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0242" y="90170"/>
            <a:ext cx="8991600" cy="461665"/>
          </a:xfrm>
          <a:prstGeom prst="rect">
            <a:avLst/>
          </a:prstGeom>
          <a:noFill/>
        </p:spPr>
        <p:txBody>
          <a:bodyPr wrap="square" rtlCol="0">
            <a:spAutoFit/>
          </a:bodyPr>
          <a:lstStyle/>
          <a:p>
            <a:r>
              <a:rPr lang="en-US" sz="2400" dirty="0">
                <a:latin typeface="+mj-lt"/>
              </a:rPr>
              <a:t>Calculation of the electrostatic energy of a system of charges --</a:t>
            </a:r>
          </a:p>
        </p:txBody>
      </p:sp>
      <p:graphicFrame>
        <p:nvGraphicFramePr>
          <p:cNvPr id="6" name="Object 5"/>
          <p:cNvGraphicFramePr>
            <a:graphicFrameLocks noChangeAspect="1"/>
          </p:cNvGraphicFramePr>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spid="_x0000_s27686" name="Equation" r:id="rId4" imgW="5905440" imgH="1384200" progId="Equation.DSMT4">
                  <p:embed/>
                </p:oleObj>
              </mc:Choice>
              <mc:Fallback>
                <p:oleObj name="Equation" r:id="rId4" imgW="5905440" imgH="1384200" progId="Equation.DSMT4">
                  <p:embed/>
                  <p:pic>
                    <p:nvPicPr>
                      <p:cNvPr id="6" name="Object 5"/>
                      <p:cNvPicPr/>
                      <p:nvPr/>
                    </p:nvPicPr>
                    <p:blipFill>
                      <a:blip r:embed="rId5"/>
                      <a:stretch>
                        <a:fillRect/>
                      </a:stretch>
                    </p:blipFill>
                    <p:spPr>
                      <a:xfrm>
                        <a:off x="363569" y="6096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153971" y="2532500"/>
          <a:ext cx="8902701" cy="1431925"/>
        </p:xfrm>
        <a:graphic>
          <a:graphicData uri="http://schemas.openxmlformats.org/presentationml/2006/ole">
            <mc:AlternateContent xmlns:mc="http://schemas.openxmlformats.org/markup-compatibility/2006">
              <mc:Choice xmlns:v="urn:schemas-microsoft-com:vml" Requires="v">
                <p:oleObj spid="_x0000_s27687" name="Equation" r:id="rId6" imgW="5918040" imgH="952200" progId="Equation.DSMT4">
                  <p:embed/>
                </p:oleObj>
              </mc:Choice>
              <mc:Fallback>
                <p:oleObj name="Equation" r:id="rId6" imgW="5918040" imgH="952200" progId="Equation.DSMT4">
                  <p:embed/>
                  <p:pic>
                    <p:nvPicPr>
                      <p:cNvPr id="7" name="Object 6"/>
                      <p:cNvPicPr/>
                      <p:nvPr/>
                    </p:nvPicPr>
                    <p:blipFill>
                      <a:blip r:embed="rId7"/>
                      <a:stretch>
                        <a:fillRect/>
                      </a:stretch>
                    </p:blipFill>
                    <p:spPr>
                      <a:xfrm>
                        <a:off x="153971" y="2532500"/>
                        <a:ext cx="8902701" cy="1431925"/>
                      </a:xfrm>
                      <a:prstGeom prst="rect">
                        <a:avLst/>
                      </a:prstGeom>
                    </p:spPr>
                  </p:pic>
                </p:oleObj>
              </mc:Fallback>
            </mc:AlternateContent>
          </a:graphicData>
        </a:graphic>
      </p:graphicFrame>
      <p:graphicFrame>
        <p:nvGraphicFramePr>
          <p:cNvPr id="8" name="Object 7"/>
          <p:cNvGraphicFramePr>
            <a:graphicFrameLocks noChangeAspect="1"/>
          </p:cNvGraphicFramePr>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spid="_x0000_s27688" name="Equation" r:id="rId8" imgW="2209680" imgH="685800" progId="Equation.DSMT4">
                  <p:embed/>
                </p:oleObj>
              </mc:Choice>
              <mc:Fallback>
                <p:oleObj name="Equation" r:id="rId8" imgW="2209680" imgH="685800" progId="Equation.DSMT4">
                  <p:embed/>
                  <p:pic>
                    <p:nvPicPr>
                      <p:cNvPr id="8" name="Object 7"/>
                      <p:cNvPicPr/>
                      <p:nvPr/>
                    </p:nvPicPr>
                    <p:blipFill>
                      <a:blip r:embed="rId9"/>
                      <a:stretch>
                        <a:fillRect/>
                      </a:stretch>
                    </p:blipFill>
                    <p:spPr>
                      <a:xfrm>
                        <a:off x="341573" y="3801738"/>
                        <a:ext cx="3203575" cy="994213"/>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spid="_x0000_s27689" name="Equation" r:id="rId10" imgW="6019560" imgH="1307880" progId="Equation.DSMT4">
                  <p:embed/>
                </p:oleObj>
              </mc:Choice>
              <mc:Fallback>
                <p:oleObj name="Equation" r:id="rId10" imgW="6019560" imgH="1307880" progId="Equation.DSMT4">
                  <p:embed/>
                  <p:pic>
                    <p:nvPicPr>
                      <p:cNvPr id="9" name="Object 8"/>
                      <p:cNvPicPr/>
                      <p:nvPr/>
                    </p:nvPicPr>
                    <p:blipFill>
                      <a:blip r:embed="rId11"/>
                      <a:stretch>
                        <a:fillRect/>
                      </a:stretch>
                    </p:blipFill>
                    <p:spPr>
                      <a:xfrm>
                        <a:off x="304800" y="4795951"/>
                        <a:ext cx="7970838" cy="1731963"/>
                      </a:xfrm>
                      <a:prstGeom prst="rect">
                        <a:avLst/>
                      </a:prstGeom>
                    </p:spPr>
                  </p:pic>
                </p:oleObj>
              </mc:Fallback>
            </mc:AlternateContent>
          </a:graphicData>
        </a:graphic>
      </p:graphicFrame>
    </p:spTree>
    <p:extLst>
      <p:ext uri="{BB962C8B-B14F-4D97-AF65-F5344CB8AC3E}">
        <p14:creationId xmlns:p14="http://schemas.microsoft.com/office/powerpoint/2010/main" val="101402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in a straightforward way</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3581400"/>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4892674"/>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4879227"/>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345825"/>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3690187"/>
            <a:ext cx="2895597" cy="830997"/>
          </a:xfrm>
          <a:prstGeom prst="rect">
            <a:avLst/>
          </a:prstGeom>
          <a:noFill/>
        </p:spPr>
        <p:txBody>
          <a:bodyPr wrap="square" rtlCol="0">
            <a:spAutoFit/>
          </a:bodyPr>
          <a:lstStyle/>
          <a:p>
            <a:r>
              <a:rPr lang="en-US" sz="2400" dirty="0">
                <a:latin typeface="+mj-lt"/>
              </a:rPr>
              <a:t>(particles moves off to infinity)</a:t>
            </a:r>
          </a:p>
        </p:txBody>
      </p:sp>
      <p:graphicFrame>
        <p:nvGraphicFramePr>
          <p:cNvPr id="6" name="Object 5">
            <a:extLst>
              <a:ext uri="{FF2B5EF4-FFF2-40B4-BE49-F238E27FC236}">
                <a16:creationId xmlns:a16="http://schemas.microsoft.com/office/drawing/2014/main" id="{4A6B5B92-7B6F-4802-877A-ED3B814B68DC}"/>
              </a:ext>
            </a:extLst>
          </p:cNvPr>
          <p:cNvGraphicFramePr>
            <a:graphicFrameLocks noChangeAspect="1"/>
          </p:cNvGraphicFramePr>
          <p:nvPr>
            <p:extLst>
              <p:ext uri="{D42A27DB-BD31-4B8C-83A1-F6EECF244321}">
                <p14:modId xmlns:p14="http://schemas.microsoft.com/office/powerpoint/2010/main" val="3161731061"/>
              </p:ext>
            </p:extLst>
          </p:nvPr>
        </p:nvGraphicFramePr>
        <p:xfrm>
          <a:off x="731742" y="5570783"/>
          <a:ext cx="7040657" cy="982417"/>
        </p:xfrm>
        <a:graphic>
          <a:graphicData uri="http://schemas.openxmlformats.org/presentationml/2006/ole">
            <mc:AlternateContent xmlns:mc="http://schemas.openxmlformats.org/markup-compatibility/2006">
              <mc:Choice xmlns:v="urn:schemas-microsoft-com:vml" Requires="v">
                <p:oleObj spid="_x0000_s25622" name="Equation" r:id="rId4" imgW="3276360" imgH="457200" progId="Equation.DSMT4">
                  <p:embed/>
                </p:oleObj>
              </mc:Choice>
              <mc:Fallback>
                <p:oleObj name="Equation" r:id="rId4" imgW="3276360" imgH="457200" progId="Equation.DSMT4">
                  <p:embed/>
                  <p:pic>
                    <p:nvPicPr>
                      <p:cNvPr id="0" name=""/>
                      <p:cNvPicPr/>
                      <p:nvPr/>
                    </p:nvPicPr>
                    <p:blipFill>
                      <a:blip r:embed="rId5"/>
                      <a:stretch>
                        <a:fillRect/>
                      </a:stretch>
                    </p:blipFill>
                    <p:spPr>
                      <a:xfrm>
                        <a:off x="731742" y="5570783"/>
                        <a:ext cx="7040657" cy="982417"/>
                      </a:xfrm>
                      <a:prstGeom prst="rect">
                        <a:avLst/>
                      </a:prstGeom>
                    </p:spPr>
                  </p:pic>
                </p:oleObj>
              </mc:Fallback>
            </mc:AlternateContent>
          </a:graphicData>
        </a:graphic>
      </p:graphicFrame>
    </p:spTree>
    <p:extLst>
      <p:ext uri="{BB962C8B-B14F-4D97-AF65-F5344CB8AC3E}">
        <p14:creationId xmlns:p14="http://schemas.microsoft.com/office/powerpoint/2010/main" val="87846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ylinder 12">
            <a:extLst>
              <a:ext uri="{FF2B5EF4-FFF2-40B4-BE49-F238E27FC236}">
                <a16:creationId xmlns:a16="http://schemas.microsoft.com/office/drawing/2014/main" id="{871FD111-9948-4854-B62C-8FEB69E9DA0B}"/>
              </a:ext>
            </a:extLst>
          </p:cNvPr>
          <p:cNvSpPr/>
          <p:nvPr/>
        </p:nvSpPr>
        <p:spPr>
          <a:xfrm rot="17526085">
            <a:off x="3612212" y="4287448"/>
            <a:ext cx="84308" cy="690063"/>
          </a:xfrm>
          <a:prstGeom prst="ca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ylinder 15">
            <a:extLst>
              <a:ext uri="{FF2B5EF4-FFF2-40B4-BE49-F238E27FC236}">
                <a16:creationId xmlns:a16="http://schemas.microsoft.com/office/drawing/2014/main" id="{214CD05B-F51D-4E16-9484-EAFC5352C62C}"/>
              </a:ext>
            </a:extLst>
          </p:cNvPr>
          <p:cNvSpPr/>
          <p:nvPr/>
        </p:nvSpPr>
        <p:spPr>
          <a:xfrm rot="2715848">
            <a:off x="2978529" y="4436456"/>
            <a:ext cx="84308" cy="690063"/>
          </a:xfrm>
          <a:prstGeom prst="ca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ylinder 14">
            <a:extLst>
              <a:ext uri="{FF2B5EF4-FFF2-40B4-BE49-F238E27FC236}">
                <a16:creationId xmlns:a16="http://schemas.microsoft.com/office/drawing/2014/main" id="{8166EA35-9DE2-48DF-B1C5-D9223B8C27D7}"/>
              </a:ext>
            </a:extLst>
          </p:cNvPr>
          <p:cNvSpPr/>
          <p:nvPr/>
        </p:nvSpPr>
        <p:spPr>
          <a:xfrm rot="13932532">
            <a:off x="3415090" y="4083623"/>
            <a:ext cx="106467" cy="425178"/>
          </a:xfrm>
          <a:prstGeom prst="ca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ylinder 13">
            <a:extLst>
              <a:ext uri="{FF2B5EF4-FFF2-40B4-BE49-F238E27FC236}">
                <a16:creationId xmlns:a16="http://schemas.microsoft.com/office/drawing/2014/main" id="{04ACEA31-ED7C-4C73-96B9-28BD580E03B5}"/>
              </a:ext>
            </a:extLst>
          </p:cNvPr>
          <p:cNvSpPr/>
          <p:nvPr/>
        </p:nvSpPr>
        <p:spPr>
          <a:xfrm rot="20875443">
            <a:off x="3187775" y="3851407"/>
            <a:ext cx="68964" cy="615061"/>
          </a:xfrm>
          <a:prstGeom prst="ca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6938F07D-D40A-424B-BD82-EF02F53027BF}"/>
              </a:ext>
            </a:extLst>
          </p:cNvPr>
          <p:cNvSpPr>
            <a:spLocks noGrp="1"/>
          </p:cNvSpPr>
          <p:nvPr>
            <p:ph type="dt" sz="half" idx="10"/>
          </p:nvPr>
        </p:nvSpPr>
        <p:spPr/>
        <p:txBody>
          <a:bodyPr/>
          <a:lstStyle/>
          <a:p>
            <a:r>
              <a:rPr lang="en-US"/>
              <a:t>1/12/2022</a:t>
            </a:r>
            <a:endParaRPr lang="en-US" dirty="0"/>
          </a:p>
        </p:txBody>
      </p:sp>
      <p:sp>
        <p:nvSpPr>
          <p:cNvPr id="3" name="Footer Placeholder 2">
            <a:extLst>
              <a:ext uri="{FF2B5EF4-FFF2-40B4-BE49-F238E27FC236}">
                <a16:creationId xmlns:a16="http://schemas.microsoft.com/office/drawing/2014/main" id="{72DDED32-378A-48A3-99D1-7815CB1DCB92}"/>
              </a:ext>
            </a:extLst>
          </p:cNvPr>
          <p:cNvSpPr>
            <a:spLocks noGrp="1"/>
          </p:cNvSpPr>
          <p:nvPr>
            <p:ph type="ftr" sz="quarter" idx="11"/>
          </p:nvPr>
        </p:nvSpPr>
        <p:spPr/>
        <p:txBody>
          <a:bodyPr/>
          <a:lstStyle/>
          <a:p>
            <a:r>
              <a:rPr lang="en-US"/>
              <a:t>PHY 712  Spring 2022 -- Lecture 2</a:t>
            </a:r>
            <a:endParaRPr lang="en-US" dirty="0"/>
          </a:p>
        </p:txBody>
      </p:sp>
      <p:sp>
        <p:nvSpPr>
          <p:cNvPr id="4" name="Slide Number Placeholder 3">
            <a:extLst>
              <a:ext uri="{FF2B5EF4-FFF2-40B4-BE49-F238E27FC236}">
                <a16:creationId xmlns:a16="http://schemas.microsoft.com/office/drawing/2014/main" id="{9FE24721-8D95-4BDE-96C6-9EA7743D5E07}"/>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C4797CE2-8962-4BF2-B87C-498D39845442}"/>
              </a:ext>
            </a:extLst>
          </p:cNvPr>
          <p:cNvSpPr txBox="1"/>
          <p:nvPr/>
        </p:nvSpPr>
        <p:spPr>
          <a:xfrm>
            <a:off x="228600" y="152400"/>
            <a:ext cx="8458200" cy="461665"/>
          </a:xfrm>
          <a:prstGeom prst="rect">
            <a:avLst/>
          </a:prstGeom>
          <a:noFill/>
        </p:spPr>
        <p:txBody>
          <a:bodyPr wrap="square" rtlCol="0">
            <a:spAutoFit/>
          </a:bodyPr>
          <a:lstStyle/>
          <a:p>
            <a:r>
              <a:rPr lang="en-US" sz="2400" dirty="0">
                <a:latin typeface="+mj-lt"/>
              </a:rPr>
              <a:t>Homework problem #2</a:t>
            </a:r>
          </a:p>
        </p:txBody>
      </p:sp>
      <p:pic>
        <p:nvPicPr>
          <p:cNvPr id="6" name="Picture 5">
            <a:extLst>
              <a:ext uri="{FF2B5EF4-FFF2-40B4-BE49-F238E27FC236}">
                <a16:creationId xmlns:a16="http://schemas.microsoft.com/office/drawing/2014/main" id="{2B9BC14D-F015-47CB-978E-45E8F3DDA170}"/>
              </a:ext>
            </a:extLst>
          </p:cNvPr>
          <p:cNvPicPr>
            <a:picLocks noChangeAspect="1"/>
          </p:cNvPicPr>
          <p:nvPr/>
        </p:nvPicPr>
        <p:blipFill>
          <a:blip r:embed="rId3"/>
          <a:stretch>
            <a:fillRect/>
          </a:stretch>
        </p:blipFill>
        <p:spPr>
          <a:xfrm>
            <a:off x="472440" y="638014"/>
            <a:ext cx="8248650" cy="2466975"/>
          </a:xfrm>
          <a:prstGeom prst="rect">
            <a:avLst/>
          </a:prstGeom>
        </p:spPr>
      </p:pic>
      <p:sp>
        <p:nvSpPr>
          <p:cNvPr id="7" name="Cube 6">
            <a:extLst>
              <a:ext uri="{FF2B5EF4-FFF2-40B4-BE49-F238E27FC236}">
                <a16:creationId xmlns:a16="http://schemas.microsoft.com/office/drawing/2014/main" id="{7F44BA27-82F1-4102-9824-6CBBDEA3C9B7}"/>
              </a:ext>
            </a:extLst>
          </p:cNvPr>
          <p:cNvSpPr/>
          <p:nvPr/>
        </p:nvSpPr>
        <p:spPr>
          <a:xfrm>
            <a:off x="2819400" y="3810000"/>
            <a:ext cx="1143000" cy="1219200"/>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D87B83D-BA1B-44E1-9FBA-ACFE4238DBE1}"/>
              </a:ext>
            </a:extLst>
          </p:cNvPr>
          <p:cNvSpPr/>
          <p:nvPr/>
        </p:nvSpPr>
        <p:spPr>
          <a:xfrm>
            <a:off x="3198170" y="4351720"/>
            <a:ext cx="2286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FC4DE3F-CF6C-4EA8-945B-A0699D0A2156}"/>
              </a:ext>
            </a:extLst>
          </p:cNvPr>
          <p:cNvSpPr>
            <a:spLocks noChangeAspect="1"/>
          </p:cNvSpPr>
          <p:nvPr/>
        </p:nvSpPr>
        <p:spPr>
          <a:xfrm>
            <a:off x="3055620" y="3766498"/>
            <a:ext cx="137160" cy="1371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A912C3A-0484-40E9-A5B6-D4265E10316B}"/>
              </a:ext>
            </a:extLst>
          </p:cNvPr>
          <p:cNvSpPr>
            <a:spLocks noChangeAspect="1"/>
          </p:cNvSpPr>
          <p:nvPr/>
        </p:nvSpPr>
        <p:spPr>
          <a:xfrm>
            <a:off x="3603702" y="4031538"/>
            <a:ext cx="137160" cy="1371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544705B-EE6E-4EFF-B307-B6F586319BF3}"/>
              </a:ext>
            </a:extLst>
          </p:cNvPr>
          <p:cNvSpPr>
            <a:spLocks noChangeAspect="1"/>
          </p:cNvSpPr>
          <p:nvPr/>
        </p:nvSpPr>
        <p:spPr>
          <a:xfrm>
            <a:off x="2758069" y="4960620"/>
            <a:ext cx="137160" cy="1371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A48C26-48FB-4361-B29E-7E8F1BDF05C6}"/>
              </a:ext>
            </a:extLst>
          </p:cNvPr>
          <p:cNvSpPr>
            <a:spLocks noChangeAspect="1"/>
          </p:cNvSpPr>
          <p:nvPr/>
        </p:nvSpPr>
        <p:spPr>
          <a:xfrm>
            <a:off x="3890289" y="4656378"/>
            <a:ext cx="137160" cy="1371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932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38983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1/12/2022</a:t>
            </a:r>
            <a:endParaRPr lang="en-US" dirty="0"/>
          </a:p>
        </p:txBody>
      </p:sp>
      <p:sp>
        <p:nvSpPr>
          <p:cNvPr id="3" name="Footer Placeholder 2"/>
          <p:cNvSpPr>
            <a:spLocks noGrp="1"/>
          </p:cNvSpPr>
          <p:nvPr>
            <p:ph type="ftr" sz="quarter" idx="11"/>
          </p:nvPr>
        </p:nvSpPr>
        <p:spPr/>
        <p:txBody>
          <a:bodyPr/>
          <a:lstStyle/>
          <a:p>
            <a:r>
              <a:rPr lang="en-US"/>
              <a:t>PHY 712  Spring 2022 --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52400" y="152400"/>
            <a:ext cx="8382000" cy="461665"/>
          </a:xfrm>
          <a:prstGeom prst="rect">
            <a:avLst/>
          </a:prstGeom>
          <a:noFill/>
        </p:spPr>
        <p:txBody>
          <a:bodyPr wrap="square" rtlCol="0">
            <a:spAutoFit/>
          </a:bodyPr>
          <a:lstStyle/>
          <a:p>
            <a:r>
              <a:rPr lang="en-US" sz="2400" dirty="0">
                <a:latin typeface="+mj-lt"/>
              </a:rPr>
              <a:t>Now consider the case of an infinite periodic system --</a:t>
            </a:r>
          </a:p>
        </p:txBody>
      </p:sp>
      <p:graphicFrame>
        <p:nvGraphicFramePr>
          <p:cNvPr id="6" name="Object 5"/>
          <p:cNvGraphicFramePr>
            <a:graphicFrameLocks noChangeAspect="1"/>
          </p:cNvGraphicFramePr>
          <p:nvPr>
            <p:extLst>
              <p:ext uri="{D42A27DB-BD31-4B8C-83A1-F6EECF244321}">
                <p14:modId xmlns:p14="http://schemas.microsoft.com/office/powerpoint/2010/main" val="1291433202"/>
              </p:ext>
            </p:extLst>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spid="_x0000_s22798" name="Equation" r:id="rId4" imgW="5905440" imgH="1384200" progId="Equation.DSMT4">
                  <p:embed/>
                </p:oleObj>
              </mc:Choice>
              <mc:Fallback>
                <p:oleObj name="Equation" r:id="rId4" imgW="5905440" imgH="1384200" progId="Equation.DSMT4">
                  <p:embed/>
                  <p:pic>
                    <p:nvPicPr>
                      <p:cNvPr id="0" name=""/>
                      <p:cNvPicPr/>
                      <p:nvPr/>
                    </p:nvPicPr>
                    <p:blipFill>
                      <a:blip r:embed="rId5"/>
                      <a:stretch>
                        <a:fillRect/>
                      </a:stretch>
                    </p:blipFill>
                    <p:spPr>
                      <a:xfrm>
                        <a:off x="363569" y="6096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97364662"/>
              </p:ext>
            </p:extLst>
          </p:nvPr>
        </p:nvGraphicFramePr>
        <p:xfrm>
          <a:off x="153971" y="2532500"/>
          <a:ext cx="8902701" cy="1431925"/>
        </p:xfrm>
        <a:graphic>
          <a:graphicData uri="http://schemas.openxmlformats.org/presentationml/2006/ole">
            <mc:AlternateContent xmlns:mc="http://schemas.openxmlformats.org/markup-compatibility/2006">
              <mc:Choice xmlns:v="urn:schemas-microsoft-com:vml" Requires="v">
                <p:oleObj spid="_x0000_s22799" name="Equation" r:id="rId6" imgW="5918040" imgH="952200" progId="Equation.DSMT4">
                  <p:embed/>
                </p:oleObj>
              </mc:Choice>
              <mc:Fallback>
                <p:oleObj name="Equation" r:id="rId6" imgW="5918040" imgH="952200" progId="Equation.DSMT4">
                  <p:embed/>
                  <p:pic>
                    <p:nvPicPr>
                      <p:cNvPr id="0" name=""/>
                      <p:cNvPicPr/>
                      <p:nvPr/>
                    </p:nvPicPr>
                    <p:blipFill>
                      <a:blip r:embed="rId7"/>
                      <a:stretch>
                        <a:fillRect/>
                      </a:stretch>
                    </p:blipFill>
                    <p:spPr>
                      <a:xfrm>
                        <a:off x="153971" y="2532500"/>
                        <a:ext cx="8902701" cy="14319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6436958"/>
              </p:ext>
            </p:extLst>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spid="_x0000_s22800" name="Equation" r:id="rId8" imgW="2209680" imgH="685800" progId="Equation.DSMT4">
                  <p:embed/>
                </p:oleObj>
              </mc:Choice>
              <mc:Fallback>
                <p:oleObj name="Equation" r:id="rId8" imgW="2209680" imgH="685800" progId="Equation.DSMT4">
                  <p:embed/>
                  <p:pic>
                    <p:nvPicPr>
                      <p:cNvPr id="0" name=""/>
                      <p:cNvPicPr/>
                      <p:nvPr/>
                    </p:nvPicPr>
                    <p:blipFill>
                      <a:blip r:embed="rId9"/>
                      <a:stretch>
                        <a:fillRect/>
                      </a:stretch>
                    </p:blipFill>
                    <p:spPr>
                      <a:xfrm>
                        <a:off x="341573" y="3801738"/>
                        <a:ext cx="3203575" cy="99421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11163939"/>
              </p:ext>
            </p:extLst>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spid="_x0000_s22801" name="Equation" r:id="rId10" imgW="6019560" imgH="1307880" progId="Equation.DSMT4">
                  <p:embed/>
                </p:oleObj>
              </mc:Choice>
              <mc:Fallback>
                <p:oleObj name="Equation" r:id="rId10" imgW="6019560" imgH="1307880" progId="Equation.DSMT4">
                  <p:embed/>
                  <p:pic>
                    <p:nvPicPr>
                      <p:cNvPr id="0" name=""/>
                      <p:cNvPicPr/>
                      <p:nvPr/>
                    </p:nvPicPr>
                    <p:blipFill>
                      <a:blip r:embed="rId11"/>
                      <a:stretch>
                        <a:fillRect/>
                      </a:stretch>
                    </p:blipFill>
                    <p:spPr>
                      <a:xfrm>
                        <a:off x="304800" y="4795951"/>
                        <a:ext cx="7970838" cy="1731963"/>
                      </a:xfrm>
                      <a:prstGeom prst="rect">
                        <a:avLst/>
                      </a:prstGeom>
                    </p:spPr>
                  </p:pic>
                </p:oleObj>
              </mc:Fallback>
            </mc:AlternateContent>
          </a:graphicData>
        </a:graphic>
      </p:graphicFrame>
    </p:spTree>
    <p:extLst>
      <p:ext uri="{BB962C8B-B14F-4D97-AF65-F5344CB8AC3E}">
        <p14:creationId xmlns:p14="http://schemas.microsoft.com/office/powerpoint/2010/main" val="362640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12457</TotalTime>
  <Words>622</Words>
  <Application>Microsoft Office PowerPoint</Application>
  <PresentationFormat>On-screen Show (4:3)</PresentationFormat>
  <Paragraphs>118</Paragraphs>
  <Slides>16</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705</cp:revision>
  <cp:lastPrinted>2022-01-12T01:00:43Z</cp:lastPrinted>
  <dcterms:created xsi:type="dcterms:W3CDTF">2012-01-10T18:32:24Z</dcterms:created>
  <dcterms:modified xsi:type="dcterms:W3CDTF">2022-01-12T15:17:31Z</dcterms:modified>
</cp:coreProperties>
</file>