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6" r:id="rId2"/>
    <p:sldId id="316" r:id="rId3"/>
    <p:sldId id="299" r:id="rId4"/>
    <p:sldId id="308" r:id="rId5"/>
    <p:sldId id="309" r:id="rId6"/>
    <p:sldId id="310" r:id="rId7"/>
    <p:sldId id="304" r:id="rId8"/>
    <p:sldId id="311" r:id="rId9"/>
    <p:sldId id="301" r:id="rId10"/>
    <p:sldId id="303" r:id="rId11"/>
    <p:sldId id="302" r:id="rId12"/>
    <p:sldId id="312" r:id="rId13"/>
    <p:sldId id="313" r:id="rId14"/>
    <p:sldId id="307" r:id="rId15"/>
    <p:sldId id="314" r:id="rId16"/>
    <p:sldId id="315"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6760" autoAdjust="0"/>
  </p:normalViewPr>
  <p:slideViewPr>
    <p:cSldViewPr>
      <p:cViewPr varScale="1">
        <p:scale>
          <a:sx n="80" d="100"/>
          <a:sy n="80" d="100"/>
        </p:scale>
        <p:origin x="461" y="82"/>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9.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1/12/2022</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1/12/2022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details some special properties of  the electrostatic energy of  an extended system.    It illustrates some special properties of the long range nature of the Coulomb interaction.      Ewald summation methods may or may not be important for your particular field of study.     However, it is at least important  to be aware of the ideas.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Extra lecture notes this expression will be derived and illustrated.</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509538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see and use these expressions throughout the course.    However, the so-called self energy often leads to difficulties….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656420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400927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161533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518466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34861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477077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18156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problem assigned this time exercises the ideas presented in this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862578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303459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281487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Summation for a finite number of particles is straightforward, but extension to an infinite system runs into difficulty.</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880071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79338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059249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1/12/2022</a:t>
            </a:r>
            <a:endParaRPr lang="en-US" dirty="0"/>
          </a:p>
        </p:txBody>
      </p:sp>
      <p:sp>
        <p:nvSpPr>
          <p:cNvPr id="5" name="Footer Placeholder 4"/>
          <p:cNvSpPr>
            <a:spLocks noGrp="1"/>
          </p:cNvSpPr>
          <p:nvPr>
            <p:ph type="ftr" sz="quarter" idx="11"/>
          </p:nvPr>
        </p:nvSpPr>
        <p:spPr/>
        <p:txBody>
          <a:bodyPr/>
          <a:lstStyle/>
          <a:p>
            <a:r>
              <a:rPr lang="en-US"/>
              <a:t>PHY 712  Spring 2022 --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1/12/2022</a:t>
            </a:r>
            <a:endParaRPr lang="en-US" dirty="0"/>
          </a:p>
        </p:txBody>
      </p:sp>
      <p:sp>
        <p:nvSpPr>
          <p:cNvPr id="5" name="Footer Placeholder 4"/>
          <p:cNvSpPr>
            <a:spLocks noGrp="1"/>
          </p:cNvSpPr>
          <p:nvPr>
            <p:ph type="ftr" sz="quarter" idx="11"/>
          </p:nvPr>
        </p:nvSpPr>
        <p:spPr/>
        <p:txBody>
          <a:bodyPr/>
          <a:lstStyle/>
          <a:p>
            <a:r>
              <a:rPr lang="en-US"/>
              <a:t>PHY 712  Spring 2022 --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1/12/2022</a:t>
            </a:r>
            <a:endParaRPr lang="en-US" dirty="0"/>
          </a:p>
        </p:txBody>
      </p:sp>
      <p:sp>
        <p:nvSpPr>
          <p:cNvPr id="5" name="Footer Placeholder 4"/>
          <p:cNvSpPr>
            <a:spLocks noGrp="1"/>
          </p:cNvSpPr>
          <p:nvPr>
            <p:ph type="ftr" sz="quarter" idx="11"/>
          </p:nvPr>
        </p:nvSpPr>
        <p:spPr/>
        <p:txBody>
          <a:bodyPr/>
          <a:lstStyle/>
          <a:p>
            <a:r>
              <a:rPr lang="en-US"/>
              <a:t>PHY 712  Spring 2022 --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1/12/2022</a:t>
            </a:r>
            <a:endParaRPr lang="en-US" dirty="0"/>
          </a:p>
        </p:txBody>
      </p:sp>
      <p:sp>
        <p:nvSpPr>
          <p:cNvPr id="5" name="Footer Placeholder 4"/>
          <p:cNvSpPr>
            <a:spLocks noGrp="1"/>
          </p:cNvSpPr>
          <p:nvPr>
            <p:ph type="ftr" sz="quarter" idx="11"/>
          </p:nvPr>
        </p:nvSpPr>
        <p:spPr/>
        <p:txBody>
          <a:bodyPr/>
          <a:lstStyle/>
          <a:p>
            <a:r>
              <a:rPr lang="en-US"/>
              <a:t>PHY 712  Spring 2022 --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1/12/2022</a:t>
            </a:r>
            <a:endParaRPr lang="en-US" dirty="0"/>
          </a:p>
        </p:txBody>
      </p:sp>
      <p:sp>
        <p:nvSpPr>
          <p:cNvPr id="5" name="Footer Placeholder 4"/>
          <p:cNvSpPr>
            <a:spLocks noGrp="1"/>
          </p:cNvSpPr>
          <p:nvPr>
            <p:ph type="ftr" sz="quarter" idx="11"/>
          </p:nvPr>
        </p:nvSpPr>
        <p:spPr/>
        <p:txBody>
          <a:bodyPr/>
          <a:lstStyle/>
          <a:p>
            <a:r>
              <a:rPr lang="en-US"/>
              <a:t>PHY 712  Spring 2022 --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1/12/2022</a:t>
            </a:r>
            <a:endParaRPr lang="en-US" dirty="0"/>
          </a:p>
        </p:txBody>
      </p:sp>
      <p:sp>
        <p:nvSpPr>
          <p:cNvPr id="6" name="Footer Placeholder 5"/>
          <p:cNvSpPr>
            <a:spLocks noGrp="1"/>
          </p:cNvSpPr>
          <p:nvPr>
            <p:ph type="ftr" sz="quarter" idx="11"/>
          </p:nvPr>
        </p:nvSpPr>
        <p:spPr/>
        <p:txBody>
          <a:bodyPr/>
          <a:lstStyle/>
          <a:p>
            <a:r>
              <a:rPr lang="en-US"/>
              <a:t>PHY 712  Spring 2022 --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1/12/2022</a:t>
            </a:r>
            <a:endParaRPr lang="en-US" dirty="0"/>
          </a:p>
        </p:txBody>
      </p:sp>
      <p:sp>
        <p:nvSpPr>
          <p:cNvPr id="8" name="Footer Placeholder 7"/>
          <p:cNvSpPr>
            <a:spLocks noGrp="1"/>
          </p:cNvSpPr>
          <p:nvPr>
            <p:ph type="ftr" sz="quarter" idx="11"/>
          </p:nvPr>
        </p:nvSpPr>
        <p:spPr/>
        <p:txBody>
          <a:bodyPr/>
          <a:lstStyle/>
          <a:p>
            <a:r>
              <a:rPr lang="en-US"/>
              <a:t>PHY 712  Spring 2022 -- Lecture 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1/12/2022</a:t>
            </a:r>
            <a:endParaRPr lang="en-US" dirty="0"/>
          </a:p>
        </p:txBody>
      </p:sp>
      <p:sp>
        <p:nvSpPr>
          <p:cNvPr id="4" name="Footer Placeholder 3"/>
          <p:cNvSpPr>
            <a:spLocks noGrp="1"/>
          </p:cNvSpPr>
          <p:nvPr>
            <p:ph type="ftr" sz="quarter" idx="11"/>
          </p:nvPr>
        </p:nvSpPr>
        <p:spPr/>
        <p:txBody>
          <a:bodyPr/>
          <a:lstStyle/>
          <a:p>
            <a:r>
              <a:rPr lang="en-US"/>
              <a:t>PHY 712  Spring 2022 -- Lecture 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1/12/2022</a:t>
            </a:r>
            <a:endParaRPr lang="en-US" dirty="0"/>
          </a:p>
        </p:txBody>
      </p:sp>
      <p:sp>
        <p:nvSpPr>
          <p:cNvPr id="6" name="Footer Placeholder 5"/>
          <p:cNvSpPr>
            <a:spLocks noGrp="1"/>
          </p:cNvSpPr>
          <p:nvPr>
            <p:ph type="ftr" sz="quarter" idx="11"/>
          </p:nvPr>
        </p:nvSpPr>
        <p:spPr/>
        <p:txBody>
          <a:bodyPr/>
          <a:lstStyle/>
          <a:p>
            <a:r>
              <a:rPr lang="en-US"/>
              <a:t>PHY 712  Spring 2022 --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1/12/2022</a:t>
            </a:r>
            <a:endParaRPr lang="en-US" dirty="0"/>
          </a:p>
        </p:txBody>
      </p:sp>
      <p:sp>
        <p:nvSpPr>
          <p:cNvPr id="6" name="Footer Placeholder 5"/>
          <p:cNvSpPr>
            <a:spLocks noGrp="1"/>
          </p:cNvSpPr>
          <p:nvPr>
            <p:ph type="ftr" sz="quarter" idx="11"/>
          </p:nvPr>
        </p:nvSpPr>
        <p:spPr/>
        <p:txBody>
          <a:bodyPr/>
          <a:lstStyle/>
          <a:p>
            <a:r>
              <a:rPr lang="en-US"/>
              <a:t>PHY 712  Spring 2022 --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1/12/2022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1.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3.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0.bin"/><Relationship Id="rId5" Type="http://schemas.openxmlformats.org/officeDocument/2006/relationships/image" Target="../media/image15.wmf"/><Relationship Id="rId4" Type="http://schemas.openxmlformats.org/officeDocument/2006/relationships/oleObject" Target="../embeddings/oleObject19.bin"/><Relationship Id="rId9"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repository.aip.org/islandora/search/catch_all_mods_mt%3A(%22Ewald,%20Paul%20Peter,%201888-1985%2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9.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509200"/>
          </a:xfrm>
          <a:prstGeom prst="rect">
            <a:avLst/>
          </a:prstGeom>
          <a:noFill/>
        </p:spPr>
        <p:txBody>
          <a:bodyPr wrap="square" rtlCol="0">
            <a:spAutoFit/>
          </a:bodyPr>
          <a:lstStyle/>
          <a:p>
            <a:pPr algn="ctr"/>
            <a:r>
              <a:rPr lang="en-US" sz="3200" b="1" dirty="0"/>
              <a:t>PHY 712 Electrodynamics</a:t>
            </a:r>
          </a:p>
          <a:p>
            <a:pPr algn="ctr"/>
            <a:r>
              <a:rPr lang="en-US" sz="3200" b="1" dirty="0"/>
              <a:t>11-11:50 AM  MWF  Olin 103</a:t>
            </a:r>
          </a:p>
          <a:p>
            <a:pPr algn="ctr"/>
            <a:endParaRPr lang="en-US" sz="3200" b="1" dirty="0"/>
          </a:p>
          <a:p>
            <a:pPr algn="ctr"/>
            <a:r>
              <a:rPr lang="en-US" sz="3200" b="1" dirty="0"/>
              <a:t>Class notes for Lecture 2:</a:t>
            </a:r>
            <a:endParaRPr lang="en-US" sz="3200" b="1" dirty="0">
              <a:solidFill>
                <a:schemeClr val="folHlink"/>
              </a:solidFill>
            </a:endParaRPr>
          </a:p>
          <a:p>
            <a:pPr marL="457200" lvl="2">
              <a:spcBef>
                <a:spcPct val="50000"/>
              </a:spcBef>
            </a:pPr>
            <a:endParaRPr lang="en-US" sz="2800" b="1" dirty="0">
              <a:solidFill>
                <a:schemeClr val="folHlink"/>
              </a:solidFill>
            </a:endParaRPr>
          </a:p>
          <a:p>
            <a:pPr marL="457200" lvl="2">
              <a:spcBef>
                <a:spcPct val="50000"/>
              </a:spcBef>
            </a:pPr>
            <a:r>
              <a:rPr lang="en-US" sz="2800" b="1" dirty="0">
                <a:solidFill>
                  <a:schemeClr val="folHlink"/>
                </a:solidFill>
              </a:rPr>
              <a:t>Reading: Chapter 1 (especially 1.11) in JDJ;</a:t>
            </a:r>
          </a:p>
          <a:p>
            <a:pPr marL="1428750" lvl="3" indent="-514350">
              <a:spcBef>
                <a:spcPct val="50000"/>
              </a:spcBef>
              <a:buFont typeface="+mj-lt"/>
              <a:buAutoNum type="arabicPeriod"/>
            </a:pPr>
            <a:r>
              <a:rPr lang="en-US" sz="2800" b="1" dirty="0">
                <a:solidFill>
                  <a:schemeClr val="folHlink"/>
                </a:solidFill>
              </a:rPr>
              <a:t>Calculation of the electrostatic energy</a:t>
            </a:r>
          </a:p>
          <a:p>
            <a:pPr marL="1428750" lvl="3" indent="-514350">
              <a:spcBef>
                <a:spcPct val="50000"/>
              </a:spcBef>
              <a:buFont typeface="+mj-lt"/>
              <a:buAutoNum type="arabicPeriod"/>
            </a:pPr>
            <a:r>
              <a:rPr lang="en-US" sz="2800" b="1" dirty="0">
                <a:solidFill>
                  <a:schemeClr val="folHlink"/>
                </a:solidFill>
              </a:rPr>
              <a:t>Evaluation of the electrostatic energy of an extended periodic system using Ewald summation methods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37417" y="1710916"/>
            <a:ext cx="8915400" cy="461665"/>
          </a:xfrm>
          <a:prstGeom prst="rect">
            <a:avLst/>
          </a:prstGeom>
          <a:noFill/>
        </p:spPr>
        <p:txBody>
          <a:bodyPr wrap="square" rtlCol="0">
            <a:spAutoFit/>
          </a:bodyPr>
          <a:lstStyle/>
          <a:p>
            <a:r>
              <a:rPr lang="en-US" sz="2400" dirty="0">
                <a:latin typeface="+mj-lt"/>
              </a:rPr>
              <a:t>Ewald summation methods – exact results for periodic systems</a:t>
            </a:r>
          </a:p>
        </p:txBody>
      </p:sp>
      <p:graphicFrame>
        <p:nvGraphicFramePr>
          <p:cNvPr id="6" name="Object 5"/>
          <p:cNvGraphicFramePr>
            <a:graphicFrameLocks noChangeAspect="1"/>
          </p:cNvGraphicFramePr>
          <p:nvPr>
            <p:extLst>
              <p:ext uri="{D42A27DB-BD31-4B8C-83A1-F6EECF244321}">
                <p14:modId xmlns:p14="http://schemas.microsoft.com/office/powerpoint/2010/main" val="1726093189"/>
              </p:ext>
            </p:extLst>
          </p:nvPr>
        </p:nvGraphicFramePr>
        <p:xfrm>
          <a:off x="396466" y="2058579"/>
          <a:ext cx="8733034" cy="1295400"/>
        </p:xfrm>
        <a:graphic>
          <a:graphicData uri="http://schemas.openxmlformats.org/presentationml/2006/ole">
            <mc:AlternateContent xmlns:mc="http://schemas.openxmlformats.org/markup-compatibility/2006">
              <mc:Choice xmlns:v="urn:schemas-microsoft-com:vml" Requires="v">
                <p:oleObj spid="_x0000_s24737" name="Equation" r:id="rId4" imgW="7619760" imgH="1130040" progId="Equation.DSMT4">
                  <p:embed/>
                </p:oleObj>
              </mc:Choice>
              <mc:Fallback>
                <p:oleObj name="Equation" r:id="rId4" imgW="7619760" imgH="1130040" progId="Equation.DSMT4">
                  <p:embed/>
                  <p:pic>
                    <p:nvPicPr>
                      <p:cNvPr id="0" name=""/>
                      <p:cNvPicPr/>
                      <p:nvPr/>
                    </p:nvPicPr>
                    <p:blipFill>
                      <a:blip r:embed="rId5"/>
                      <a:stretch>
                        <a:fillRect/>
                      </a:stretch>
                    </p:blipFill>
                    <p:spPr>
                      <a:xfrm>
                        <a:off x="396466" y="2058579"/>
                        <a:ext cx="8733034" cy="1295400"/>
                      </a:xfrm>
                      <a:prstGeom prst="rect">
                        <a:avLst/>
                      </a:prstGeom>
                    </p:spPr>
                  </p:pic>
                </p:oleObj>
              </mc:Fallback>
            </mc:AlternateContent>
          </a:graphicData>
        </a:graphic>
      </p:graphicFrame>
      <p:sp>
        <p:nvSpPr>
          <p:cNvPr id="7" name="TextBox 6"/>
          <p:cNvSpPr txBox="1"/>
          <p:nvPr/>
        </p:nvSpPr>
        <p:spPr>
          <a:xfrm>
            <a:off x="396466" y="5608803"/>
            <a:ext cx="6172200" cy="461665"/>
          </a:xfrm>
          <a:prstGeom prst="rect">
            <a:avLst/>
          </a:prstGeom>
          <a:noFill/>
        </p:spPr>
        <p:txBody>
          <a:bodyPr wrap="square" rtlCol="0">
            <a:spAutoFit/>
          </a:bodyPr>
          <a:lstStyle/>
          <a:p>
            <a:r>
              <a:rPr lang="en-US" sz="2400" dirty="0">
                <a:latin typeface="+mj-lt"/>
              </a:rPr>
              <a:t>Details to follow --</a:t>
            </a:r>
          </a:p>
        </p:txBody>
      </p:sp>
      <p:graphicFrame>
        <p:nvGraphicFramePr>
          <p:cNvPr id="8" name="Object 7"/>
          <p:cNvGraphicFramePr>
            <a:graphicFrameLocks noChangeAspect="1"/>
          </p:cNvGraphicFramePr>
          <p:nvPr>
            <p:extLst>
              <p:ext uri="{D42A27DB-BD31-4B8C-83A1-F6EECF244321}">
                <p14:modId xmlns:p14="http://schemas.microsoft.com/office/powerpoint/2010/main" val="688222781"/>
              </p:ext>
            </p:extLst>
          </p:nvPr>
        </p:nvGraphicFramePr>
        <p:xfrm>
          <a:off x="433388" y="746125"/>
          <a:ext cx="3625850" cy="995363"/>
        </p:xfrm>
        <a:graphic>
          <a:graphicData uri="http://schemas.openxmlformats.org/presentationml/2006/ole">
            <mc:AlternateContent xmlns:mc="http://schemas.openxmlformats.org/markup-compatibility/2006">
              <mc:Choice xmlns:v="urn:schemas-microsoft-com:vml" Requires="v">
                <p:oleObj spid="_x0000_s24738" name="Equation" r:id="rId6" imgW="2501640" imgH="685800" progId="Equation.DSMT4">
                  <p:embed/>
                </p:oleObj>
              </mc:Choice>
              <mc:Fallback>
                <p:oleObj name="Equation" r:id="rId6" imgW="2501640" imgH="685800" progId="Equation.DSMT4">
                  <p:embed/>
                  <p:pic>
                    <p:nvPicPr>
                      <p:cNvPr id="0" name=""/>
                      <p:cNvPicPr/>
                      <p:nvPr/>
                    </p:nvPicPr>
                    <p:blipFill>
                      <a:blip r:embed="rId7"/>
                      <a:stretch>
                        <a:fillRect/>
                      </a:stretch>
                    </p:blipFill>
                    <p:spPr>
                      <a:xfrm>
                        <a:off x="433388" y="746125"/>
                        <a:ext cx="3625850" cy="995363"/>
                      </a:xfrm>
                      <a:prstGeom prst="rect">
                        <a:avLst/>
                      </a:prstGeom>
                    </p:spPr>
                  </p:pic>
                </p:oleObj>
              </mc:Fallback>
            </mc:AlternateContent>
          </a:graphicData>
        </a:graphic>
      </p:graphicFrame>
      <p:sp>
        <p:nvSpPr>
          <p:cNvPr id="9" name="TextBox 8"/>
          <p:cNvSpPr txBox="1"/>
          <p:nvPr/>
        </p:nvSpPr>
        <p:spPr>
          <a:xfrm>
            <a:off x="152400" y="228600"/>
            <a:ext cx="8534400" cy="461665"/>
          </a:xfrm>
          <a:prstGeom prst="rect">
            <a:avLst/>
          </a:prstGeom>
          <a:noFill/>
        </p:spPr>
        <p:txBody>
          <a:bodyPr wrap="square" rtlCol="0">
            <a:spAutoFit/>
          </a:bodyPr>
          <a:lstStyle/>
          <a:p>
            <a:r>
              <a:rPr lang="en-US" sz="2400" dirty="0">
                <a:latin typeface="+mj-lt"/>
              </a:rPr>
              <a:t>Evaluation of the electrostatic energy for </a:t>
            </a:r>
            <a:r>
              <a:rPr lang="en-US" sz="2400" i="1" dirty="0">
                <a:latin typeface="+mj-lt"/>
              </a:rPr>
              <a:t>N</a:t>
            </a:r>
            <a:r>
              <a:rPr lang="en-US" sz="2400" dirty="0">
                <a:latin typeface="+mj-lt"/>
              </a:rPr>
              <a:t> point charges:</a:t>
            </a:r>
          </a:p>
        </p:txBody>
      </p:sp>
      <p:graphicFrame>
        <p:nvGraphicFramePr>
          <p:cNvPr id="10" name="Object 9"/>
          <p:cNvGraphicFramePr>
            <a:graphicFrameLocks noChangeAspect="1"/>
          </p:cNvGraphicFramePr>
          <p:nvPr>
            <p:extLst>
              <p:ext uri="{D42A27DB-BD31-4B8C-83A1-F6EECF244321}">
                <p14:modId xmlns:p14="http://schemas.microsoft.com/office/powerpoint/2010/main" val="1626057200"/>
              </p:ext>
            </p:extLst>
          </p:nvPr>
        </p:nvGraphicFramePr>
        <p:xfrm>
          <a:off x="314586" y="3505200"/>
          <a:ext cx="8403637" cy="1948454"/>
        </p:xfrm>
        <a:graphic>
          <a:graphicData uri="http://schemas.openxmlformats.org/presentationml/2006/ole">
            <mc:AlternateContent xmlns:mc="http://schemas.openxmlformats.org/markup-compatibility/2006">
              <mc:Choice xmlns:v="urn:schemas-microsoft-com:vml" Requires="v">
                <p:oleObj spid="_x0000_s24739" name="Equation" r:id="rId8" imgW="7175160" imgH="1663560" progId="Equation.DSMT4">
                  <p:embed/>
                </p:oleObj>
              </mc:Choice>
              <mc:Fallback>
                <p:oleObj name="Equation" r:id="rId8" imgW="7175160" imgH="1663560" progId="Equation.DSMT4">
                  <p:embed/>
                  <p:pic>
                    <p:nvPicPr>
                      <p:cNvPr id="0" name=""/>
                      <p:cNvPicPr/>
                      <p:nvPr/>
                    </p:nvPicPr>
                    <p:blipFill>
                      <a:blip r:embed="rId9"/>
                      <a:stretch>
                        <a:fillRect/>
                      </a:stretch>
                    </p:blipFill>
                    <p:spPr>
                      <a:xfrm>
                        <a:off x="314586" y="3505200"/>
                        <a:ext cx="8403637" cy="1948454"/>
                      </a:xfrm>
                      <a:prstGeom prst="rect">
                        <a:avLst/>
                      </a:prstGeom>
                    </p:spPr>
                  </p:pic>
                </p:oleObj>
              </mc:Fallback>
            </mc:AlternateContent>
          </a:graphicData>
        </a:graphic>
      </p:graphicFrame>
    </p:spTree>
    <p:extLst>
      <p:ext uri="{BB962C8B-B14F-4D97-AF65-F5344CB8AC3E}">
        <p14:creationId xmlns:p14="http://schemas.microsoft.com/office/powerpoint/2010/main" val="249717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57912" y="-23146"/>
            <a:ext cx="8915400" cy="2308324"/>
          </a:xfrm>
          <a:prstGeom prst="rect">
            <a:avLst/>
          </a:prstGeom>
          <a:noFill/>
        </p:spPr>
        <p:txBody>
          <a:bodyPr wrap="square" rtlCol="0">
            <a:spAutoFit/>
          </a:bodyPr>
          <a:lstStyle/>
          <a:p>
            <a:r>
              <a:rPr lang="en-US" sz="2400" dirty="0">
                <a:latin typeface="+mj-lt"/>
              </a:rPr>
              <a:t>Slight digression:  </a:t>
            </a:r>
          </a:p>
          <a:p>
            <a:r>
              <a:rPr lang="en-US" sz="2400" dirty="0">
                <a:latin typeface="+mj-lt"/>
              </a:rPr>
              <a:t>          Comment on electrostatic energy evaluation -- </a:t>
            </a:r>
          </a:p>
          <a:p>
            <a:endParaRPr lang="en-US" sz="2400" dirty="0">
              <a:latin typeface="+mj-lt"/>
            </a:endParaRPr>
          </a:p>
          <a:p>
            <a:r>
              <a:rPr lang="en-US" sz="2400" dirty="0">
                <a:latin typeface="+mj-lt"/>
              </a:rPr>
              <a:t>	</a:t>
            </a:r>
            <a:r>
              <a:rPr lang="en-US" sz="2400" dirty="0"/>
              <a:t>When the discrete charge distribution becomes a continuous charge density:                     the electrostatic energy</a:t>
            </a:r>
          </a:p>
          <a:p>
            <a:r>
              <a:rPr lang="en-US" sz="2400" dirty="0">
                <a:latin typeface="+mj-lt"/>
              </a:rPr>
              <a:t>becomes</a:t>
            </a:r>
          </a:p>
        </p:txBody>
      </p:sp>
      <p:graphicFrame>
        <p:nvGraphicFramePr>
          <p:cNvPr id="6" name="Object 5"/>
          <p:cNvGraphicFramePr>
            <a:graphicFrameLocks noChangeAspect="1"/>
          </p:cNvGraphicFramePr>
          <p:nvPr>
            <p:extLst>
              <p:ext uri="{D42A27DB-BD31-4B8C-83A1-F6EECF244321}">
                <p14:modId xmlns:p14="http://schemas.microsoft.com/office/powerpoint/2010/main" val="57635307"/>
              </p:ext>
            </p:extLst>
          </p:nvPr>
        </p:nvGraphicFramePr>
        <p:xfrm>
          <a:off x="3932841" y="1457880"/>
          <a:ext cx="1439861" cy="413960"/>
        </p:xfrm>
        <a:graphic>
          <a:graphicData uri="http://schemas.openxmlformats.org/presentationml/2006/ole">
            <mc:AlternateContent xmlns:mc="http://schemas.openxmlformats.org/markup-compatibility/2006">
              <mc:Choice xmlns:v="urn:schemas-microsoft-com:vml" Requires="v">
                <p:oleObj spid="_x0000_s23796" name="Equation" r:id="rId4" imgW="1015920" imgH="291960" progId="Equation.DSMT4">
                  <p:embed/>
                </p:oleObj>
              </mc:Choice>
              <mc:Fallback>
                <p:oleObj name="Equation" r:id="rId4" imgW="1015920" imgH="291960" progId="Equation.DSMT4">
                  <p:embed/>
                  <p:pic>
                    <p:nvPicPr>
                      <p:cNvPr id="0" name=""/>
                      <p:cNvPicPr/>
                      <p:nvPr/>
                    </p:nvPicPr>
                    <p:blipFill>
                      <a:blip r:embed="rId5"/>
                      <a:stretch>
                        <a:fillRect/>
                      </a:stretch>
                    </p:blipFill>
                    <p:spPr>
                      <a:xfrm>
                        <a:off x="3932841" y="1457880"/>
                        <a:ext cx="1439861" cy="41396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56967890"/>
              </p:ext>
            </p:extLst>
          </p:nvPr>
        </p:nvGraphicFramePr>
        <p:xfrm>
          <a:off x="1905000" y="1991372"/>
          <a:ext cx="4241800" cy="946830"/>
        </p:xfrm>
        <a:graphic>
          <a:graphicData uri="http://schemas.openxmlformats.org/presentationml/2006/ole">
            <mc:AlternateContent xmlns:mc="http://schemas.openxmlformats.org/markup-compatibility/2006">
              <mc:Choice xmlns:v="urn:schemas-microsoft-com:vml" Requires="v">
                <p:oleObj spid="_x0000_s23797" name="Equation" r:id="rId6" imgW="2844720" imgH="634680" progId="Equation.DSMT4">
                  <p:embed/>
                </p:oleObj>
              </mc:Choice>
              <mc:Fallback>
                <p:oleObj name="Equation" r:id="rId6" imgW="2844720" imgH="634680" progId="Equation.DSMT4">
                  <p:embed/>
                  <p:pic>
                    <p:nvPicPr>
                      <p:cNvPr id="0" name=""/>
                      <p:cNvPicPr/>
                      <p:nvPr/>
                    </p:nvPicPr>
                    <p:blipFill>
                      <a:blip r:embed="rId7"/>
                      <a:stretch>
                        <a:fillRect/>
                      </a:stretch>
                    </p:blipFill>
                    <p:spPr>
                      <a:xfrm>
                        <a:off x="1905000" y="1991372"/>
                        <a:ext cx="4241800" cy="946830"/>
                      </a:xfrm>
                      <a:prstGeom prst="rect">
                        <a:avLst/>
                      </a:prstGeom>
                    </p:spPr>
                  </p:pic>
                </p:oleObj>
              </mc:Fallback>
            </mc:AlternateContent>
          </a:graphicData>
        </a:graphic>
      </p:graphicFrame>
      <p:sp>
        <p:nvSpPr>
          <p:cNvPr id="8" name="TextBox 7"/>
          <p:cNvSpPr txBox="1"/>
          <p:nvPr/>
        </p:nvSpPr>
        <p:spPr>
          <a:xfrm>
            <a:off x="118872" y="2872794"/>
            <a:ext cx="9067800" cy="2308324"/>
          </a:xfrm>
          <a:prstGeom prst="rect">
            <a:avLst/>
          </a:prstGeom>
          <a:noFill/>
        </p:spPr>
        <p:txBody>
          <a:bodyPr wrap="square" rtlCol="0">
            <a:spAutoFit/>
          </a:bodyPr>
          <a:lstStyle/>
          <a:p>
            <a:r>
              <a:rPr lang="en-US" sz="2400" dirty="0"/>
              <a:t>Notice, in this case, it is not possible to exclude the ``self-interaction''. </a:t>
            </a:r>
          </a:p>
          <a:p>
            <a:endParaRPr lang="en-US" sz="2400" dirty="0"/>
          </a:p>
          <a:p>
            <a:endParaRPr lang="en-US" sz="2400" dirty="0"/>
          </a:p>
          <a:p>
            <a:r>
              <a:rPr lang="en-US" sz="2400" dirty="0"/>
              <a:t>Previous expression can be rewritten in terms of the electrostatic potential or field:</a:t>
            </a:r>
          </a:p>
        </p:txBody>
      </p:sp>
      <p:graphicFrame>
        <p:nvGraphicFramePr>
          <p:cNvPr id="9" name="Object 8"/>
          <p:cNvGraphicFramePr>
            <a:graphicFrameLocks noChangeAspect="1"/>
          </p:cNvGraphicFramePr>
          <p:nvPr>
            <p:extLst>
              <p:ext uri="{D42A27DB-BD31-4B8C-83A1-F6EECF244321}">
                <p14:modId xmlns:p14="http://schemas.microsoft.com/office/powerpoint/2010/main" val="2667361784"/>
              </p:ext>
            </p:extLst>
          </p:nvPr>
        </p:nvGraphicFramePr>
        <p:xfrm>
          <a:off x="57912" y="3964333"/>
          <a:ext cx="6691313" cy="365125"/>
        </p:xfrm>
        <a:graphic>
          <a:graphicData uri="http://schemas.openxmlformats.org/presentationml/2006/ole">
            <mc:AlternateContent xmlns:mc="http://schemas.openxmlformats.org/markup-compatibility/2006">
              <mc:Choice xmlns:v="urn:schemas-microsoft-com:vml" Requires="v">
                <p:oleObj spid="_x0000_s23798" name="Equation" r:id="rId8" imgW="4902120" imgH="266400" progId="Equation.DSMT4">
                  <p:embed/>
                </p:oleObj>
              </mc:Choice>
              <mc:Fallback>
                <p:oleObj name="Equation" r:id="rId8" imgW="4902120" imgH="266400" progId="Equation.DSMT4">
                  <p:embed/>
                  <p:pic>
                    <p:nvPicPr>
                      <p:cNvPr id="0" name=""/>
                      <p:cNvPicPr/>
                      <p:nvPr/>
                    </p:nvPicPr>
                    <p:blipFill>
                      <a:blip r:embed="rId9"/>
                      <a:stretch>
                        <a:fillRect/>
                      </a:stretch>
                    </p:blipFill>
                    <p:spPr>
                      <a:xfrm>
                        <a:off x="57912" y="3964333"/>
                        <a:ext cx="6691313" cy="3651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387914015"/>
              </p:ext>
            </p:extLst>
          </p:nvPr>
        </p:nvGraphicFramePr>
        <p:xfrm>
          <a:off x="665244" y="4982482"/>
          <a:ext cx="5891004" cy="1556430"/>
        </p:xfrm>
        <a:graphic>
          <a:graphicData uri="http://schemas.openxmlformats.org/presentationml/2006/ole">
            <mc:AlternateContent xmlns:mc="http://schemas.openxmlformats.org/markup-compatibility/2006">
              <mc:Choice xmlns:v="urn:schemas-microsoft-com:vml" Requires="v">
                <p:oleObj spid="_x0000_s23799" name="Equation" r:id="rId10" imgW="4470120" imgH="1180800" progId="Equation.DSMT4">
                  <p:embed/>
                </p:oleObj>
              </mc:Choice>
              <mc:Fallback>
                <p:oleObj name="Equation" r:id="rId10" imgW="4470120" imgH="1180800" progId="Equation.DSMT4">
                  <p:embed/>
                  <p:pic>
                    <p:nvPicPr>
                      <p:cNvPr id="0" name=""/>
                      <p:cNvPicPr/>
                      <p:nvPr/>
                    </p:nvPicPr>
                    <p:blipFill>
                      <a:blip r:embed="rId11"/>
                      <a:stretch>
                        <a:fillRect/>
                      </a:stretch>
                    </p:blipFill>
                    <p:spPr>
                      <a:xfrm>
                        <a:off x="665244" y="4982482"/>
                        <a:ext cx="5891004" cy="1556430"/>
                      </a:xfrm>
                      <a:prstGeom prst="rect">
                        <a:avLst/>
                      </a:prstGeom>
                    </p:spPr>
                  </p:pic>
                </p:oleObj>
              </mc:Fallback>
            </mc:AlternateContent>
          </a:graphicData>
        </a:graphic>
      </p:graphicFrame>
    </p:spTree>
    <p:extLst>
      <p:ext uri="{BB962C8B-B14F-4D97-AF65-F5344CB8AC3E}">
        <p14:creationId xmlns:p14="http://schemas.microsoft.com/office/powerpoint/2010/main" val="409411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074A4D-32D6-4367-B2DC-5EBE25EC55DF}"/>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77177F8F-0D8A-4133-B76D-2376AC670F83}"/>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6E27D86C-4BEC-4533-9782-9B67E68A55E1}"/>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ECFB9E3C-8B7D-40E7-AD98-D217ABA0F2D0}"/>
              </a:ext>
            </a:extLst>
          </p:cNvPr>
          <p:cNvSpPr txBox="1"/>
          <p:nvPr/>
        </p:nvSpPr>
        <p:spPr>
          <a:xfrm>
            <a:off x="152400" y="228600"/>
            <a:ext cx="85344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7AE930B4-E3F9-45DF-B858-EE499E5320DC}"/>
              </a:ext>
            </a:extLst>
          </p:cNvPr>
          <p:cNvGraphicFramePr>
            <a:graphicFrameLocks noChangeAspect="1"/>
          </p:cNvGraphicFramePr>
          <p:nvPr>
            <p:extLst>
              <p:ext uri="{D42A27DB-BD31-4B8C-83A1-F6EECF244321}">
                <p14:modId xmlns:p14="http://schemas.microsoft.com/office/powerpoint/2010/main" val="1661679963"/>
              </p:ext>
            </p:extLst>
          </p:nvPr>
        </p:nvGraphicFramePr>
        <p:xfrm>
          <a:off x="3124200" y="381000"/>
          <a:ext cx="4845050" cy="5841746"/>
        </p:xfrm>
        <a:graphic>
          <a:graphicData uri="http://schemas.openxmlformats.org/presentationml/2006/ole">
            <mc:AlternateContent xmlns:mc="http://schemas.openxmlformats.org/markup-compatibility/2006">
              <mc:Choice xmlns:v="urn:schemas-microsoft-com:vml" Requires="v">
                <p:oleObj spid="_x0000_s29706" name="Equation" r:id="rId4" imgW="2222280" imgH="2679480" progId="Equation.DSMT4">
                  <p:embed/>
                </p:oleObj>
              </mc:Choice>
              <mc:Fallback>
                <p:oleObj name="Equation" r:id="rId4" imgW="2222280" imgH="2679480" progId="Equation.DSMT4">
                  <p:embed/>
                  <p:pic>
                    <p:nvPicPr>
                      <p:cNvPr id="0" name=""/>
                      <p:cNvPicPr/>
                      <p:nvPr/>
                    </p:nvPicPr>
                    <p:blipFill>
                      <a:blip r:embed="rId5"/>
                      <a:stretch>
                        <a:fillRect/>
                      </a:stretch>
                    </p:blipFill>
                    <p:spPr>
                      <a:xfrm>
                        <a:off x="3124200" y="381000"/>
                        <a:ext cx="4845050" cy="5841746"/>
                      </a:xfrm>
                      <a:prstGeom prst="rect">
                        <a:avLst/>
                      </a:prstGeom>
                    </p:spPr>
                  </p:pic>
                </p:oleObj>
              </mc:Fallback>
            </mc:AlternateContent>
          </a:graphicData>
        </a:graphic>
      </p:graphicFrame>
    </p:spTree>
    <p:extLst>
      <p:ext uri="{BB962C8B-B14F-4D97-AF65-F5344CB8AC3E}">
        <p14:creationId xmlns:p14="http://schemas.microsoft.com/office/powerpoint/2010/main" val="171858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228600" y="418365"/>
            <a:ext cx="8915400" cy="830997"/>
          </a:xfrm>
          <a:prstGeom prst="rect">
            <a:avLst/>
          </a:prstGeom>
          <a:noFill/>
        </p:spPr>
        <p:txBody>
          <a:bodyPr wrap="square" rtlCol="0">
            <a:spAutoFit/>
          </a:bodyPr>
          <a:lstStyle/>
          <a:p>
            <a:r>
              <a:rPr lang="en-US" sz="2400" dirty="0"/>
              <a:t>Summary   --</a:t>
            </a:r>
          </a:p>
          <a:p>
            <a:r>
              <a:rPr lang="en-US" sz="2400" dirty="0"/>
              <a:t>Electrostatic energy</a:t>
            </a:r>
          </a:p>
        </p:txBody>
      </p:sp>
      <p:graphicFrame>
        <p:nvGraphicFramePr>
          <p:cNvPr id="7" name="Object 6"/>
          <p:cNvGraphicFramePr>
            <a:graphicFrameLocks noChangeAspect="1"/>
          </p:cNvGraphicFramePr>
          <p:nvPr>
            <p:extLst>
              <p:ext uri="{D42A27DB-BD31-4B8C-83A1-F6EECF244321}">
                <p14:modId xmlns:p14="http://schemas.microsoft.com/office/powerpoint/2010/main" val="3998348103"/>
              </p:ext>
            </p:extLst>
          </p:nvPr>
        </p:nvGraphicFramePr>
        <p:xfrm>
          <a:off x="1524000" y="1454844"/>
          <a:ext cx="4241800" cy="946830"/>
        </p:xfrm>
        <a:graphic>
          <a:graphicData uri="http://schemas.openxmlformats.org/presentationml/2006/ole">
            <mc:AlternateContent xmlns:mc="http://schemas.openxmlformats.org/markup-compatibility/2006">
              <mc:Choice xmlns:v="urn:schemas-microsoft-com:vml" Requires="v">
                <p:oleObj spid="_x0000_s28705" name="Equation" r:id="rId4" imgW="2844720" imgH="634680" progId="Equation.DSMT4">
                  <p:embed/>
                </p:oleObj>
              </mc:Choice>
              <mc:Fallback>
                <p:oleObj name="Equation" r:id="rId4" imgW="2844720" imgH="634680" progId="Equation.DSMT4">
                  <p:embed/>
                  <p:pic>
                    <p:nvPicPr>
                      <p:cNvPr id="7" name="Object 6"/>
                      <p:cNvPicPr/>
                      <p:nvPr/>
                    </p:nvPicPr>
                    <p:blipFill>
                      <a:blip r:embed="rId5"/>
                      <a:stretch>
                        <a:fillRect/>
                      </a:stretch>
                    </p:blipFill>
                    <p:spPr>
                      <a:xfrm>
                        <a:off x="1524000" y="1454844"/>
                        <a:ext cx="4241800" cy="94683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3714433"/>
              </p:ext>
            </p:extLst>
          </p:nvPr>
        </p:nvGraphicFramePr>
        <p:xfrm>
          <a:off x="304800" y="2367231"/>
          <a:ext cx="7664198" cy="1119654"/>
        </p:xfrm>
        <a:graphic>
          <a:graphicData uri="http://schemas.openxmlformats.org/presentationml/2006/ole">
            <mc:AlternateContent xmlns:mc="http://schemas.openxmlformats.org/markup-compatibility/2006">
              <mc:Choice xmlns:v="urn:schemas-microsoft-com:vml" Requires="v">
                <p:oleObj spid="_x0000_s28706" name="Equation" r:id="rId6" imgW="4267080" imgH="622080" progId="Equation.DSMT4">
                  <p:embed/>
                </p:oleObj>
              </mc:Choice>
              <mc:Fallback>
                <p:oleObj name="Equation" r:id="rId6" imgW="4267080" imgH="622080" progId="Equation.DSMT4">
                  <p:embed/>
                  <p:pic>
                    <p:nvPicPr>
                      <p:cNvPr id="9" name="Object 8"/>
                      <p:cNvPicPr/>
                      <p:nvPr/>
                    </p:nvPicPr>
                    <p:blipFill>
                      <a:blip r:embed="rId7"/>
                      <a:stretch>
                        <a:fillRect/>
                      </a:stretch>
                    </p:blipFill>
                    <p:spPr>
                      <a:xfrm>
                        <a:off x="304800" y="2367231"/>
                        <a:ext cx="7664198" cy="1119654"/>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54404145"/>
              </p:ext>
            </p:extLst>
          </p:nvPr>
        </p:nvGraphicFramePr>
        <p:xfrm>
          <a:off x="398004" y="3528836"/>
          <a:ext cx="7570994" cy="2000291"/>
        </p:xfrm>
        <a:graphic>
          <a:graphicData uri="http://schemas.openxmlformats.org/presentationml/2006/ole">
            <mc:AlternateContent xmlns:mc="http://schemas.openxmlformats.org/markup-compatibility/2006">
              <mc:Choice xmlns:v="urn:schemas-microsoft-com:vml" Requires="v">
                <p:oleObj spid="_x0000_s28707" name="Equation" r:id="rId8" imgW="4470120" imgH="1180800" progId="Equation.DSMT4">
                  <p:embed/>
                </p:oleObj>
              </mc:Choice>
              <mc:Fallback>
                <p:oleObj name="Equation" r:id="rId8" imgW="4470120" imgH="1180800" progId="Equation.DSMT4">
                  <p:embed/>
                  <p:pic>
                    <p:nvPicPr>
                      <p:cNvPr id="11" name="Object 10"/>
                      <p:cNvPicPr/>
                      <p:nvPr/>
                    </p:nvPicPr>
                    <p:blipFill>
                      <a:blip r:embed="rId9"/>
                      <a:stretch>
                        <a:fillRect/>
                      </a:stretch>
                    </p:blipFill>
                    <p:spPr>
                      <a:xfrm>
                        <a:off x="398004" y="3528836"/>
                        <a:ext cx="7570994" cy="2000291"/>
                      </a:xfrm>
                      <a:prstGeom prst="rect">
                        <a:avLst/>
                      </a:prstGeom>
                    </p:spPr>
                  </p:pic>
                </p:oleObj>
              </mc:Fallback>
            </mc:AlternateContent>
          </a:graphicData>
        </a:graphic>
      </p:graphicFrame>
    </p:spTree>
    <p:extLst>
      <p:ext uri="{BB962C8B-B14F-4D97-AF65-F5344CB8AC3E}">
        <p14:creationId xmlns:p14="http://schemas.microsoft.com/office/powerpoint/2010/main" val="68697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D4B6E-2A32-48E9-B2A3-06A5969345B7}"/>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5F3FEFDD-9EE7-4A84-9116-66EA79A09D16}"/>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C9F765A0-FC94-46CC-8325-08949D7A0474}"/>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C46C6C3D-E45D-4F13-A9F4-7ECFCF8D7FE9}"/>
              </a:ext>
            </a:extLst>
          </p:cNvPr>
          <p:cNvSpPr txBox="1"/>
          <p:nvPr/>
        </p:nvSpPr>
        <p:spPr>
          <a:xfrm>
            <a:off x="304800" y="304800"/>
            <a:ext cx="7924800" cy="1200329"/>
          </a:xfrm>
          <a:prstGeom prst="rect">
            <a:avLst/>
          </a:prstGeom>
          <a:noFill/>
        </p:spPr>
        <p:txBody>
          <a:bodyPr wrap="square" rtlCol="0">
            <a:spAutoFit/>
          </a:bodyPr>
          <a:lstStyle/>
          <a:p>
            <a:r>
              <a:rPr lang="en-US" sz="2400" dirty="0">
                <a:latin typeface="+mj-lt"/>
              </a:rPr>
              <a:t>In general, the evaluation of the electrostatic energy of an extended system can be numerically tricky because of the long range nature of the Coulombic </a:t>
            </a:r>
            <a:r>
              <a:rPr lang="en-US" sz="2400" err="1">
                <a:latin typeface="+mj-lt"/>
              </a:rPr>
              <a:t>forces</a:t>
            </a:r>
            <a:r>
              <a:rPr lang="en-US" sz="2400">
                <a:latin typeface="+mj-lt"/>
              </a:rPr>
              <a:t>.</a:t>
            </a:r>
            <a:endParaRPr lang="en-US" sz="2400" dirty="0">
              <a:latin typeface="+mj-lt"/>
            </a:endParaRPr>
          </a:p>
        </p:txBody>
      </p:sp>
      <p:sp>
        <p:nvSpPr>
          <p:cNvPr id="8" name="TextBox 7">
            <a:extLst>
              <a:ext uri="{FF2B5EF4-FFF2-40B4-BE49-F238E27FC236}">
                <a16:creationId xmlns:a16="http://schemas.microsoft.com/office/drawing/2014/main" id="{E55F84D4-82A6-4ECB-B2A6-FE1701499E13}"/>
              </a:ext>
            </a:extLst>
          </p:cNvPr>
          <p:cNvSpPr txBox="1"/>
          <p:nvPr/>
        </p:nvSpPr>
        <p:spPr>
          <a:xfrm>
            <a:off x="118763" y="3099741"/>
            <a:ext cx="3692338" cy="1200329"/>
          </a:xfrm>
          <a:prstGeom prst="rect">
            <a:avLst/>
          </a:prstGeom>
          <a:noFill/>
        </p:spPr>
        <p:txBody>
          <a:bodyPr wrap="square" rtlCol="0">
            <a:spAutoFit/>
          </a:bodyPr>
          <a:lstStyle/>
          <a:p>
            <a:r>
              <a:rPr lang="en-US" sz="2400" dirty="0">
                <a:latin typeface="+mj-lt"/>
              </a:rPr>
              <a:t>Now consider the electrostatic energy of a periodic crystal of </a:t>
            </a:r>
            <a:r>
              <a:rPr lang="en-US" sz="2400">
                <a:latin typeface="+mj-lt"/>
              </a:rPr>
              <a:t>CsCl</a:t>
            </a:r>
            <a:endParaRPr lang="en-US" sz="2400" dirty="0">
              <a:latin typeface="+mj-lt"/>
            </a:endParaRPr>
          </a:p>
        </p:txBody>
      </p:sp>
      <p:pic>
        <p:nvPicPr>
          <p:cNvPr id="9" name="Picture 8">
            <a:extLst>
              <a:ext uri="{FF2B5EF4-FFF2-40B4-BE49-F238E27FC236}">
                <a16:creationId xmlns:a16="http://schemas.microsoft.com/office/drawing/2014/main" id="{748F25E2-3040-450B-99E4-A14991B1EA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1101" y="2895600"/>
            <a:ext cx="5028099" cy="2985434"/>
          </a:xfrm>
          <a:prstGeom prst="rect">
            <a:avLst/>
          </a:prstGeom>
        </p:spPr>
      </p:pic>
    </p:spTree>
    <p:extLst>
      <p:ext uri="{BB962C8B-B14F-4D97-AF65-F5344CB8AC3E}">
        <p14:creationId xmlns:p14="http://schemas.microsoft.com/office/powerpoint/2010/main" val="1126941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D4B6E-2A32-48E9-B2A3-06A5969345B7}"/>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5F3FEFDD-9EE7-4A84-9116-66EA79A09D16}"/>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C9F765A0-FC94-46CC-8325-08949D7A0474}"/>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C46C6C3D-E45D-4F13-A9F4-7ECFCF8D7FE9}"/>
              </a:ext>
            </a:extLst>
          </p:cNvPr>
          <p:cNvSpPr txBox="1"/>
          <p:nvPr/>
        </p:nvSpPr>
        <p:spPr>
          <a:xfrm>
            <a:off x="304800" y="304800"/>
            <a:ext cx="7924800" cy="1200329"/>
          </a:xfrm>
          <a:prstGeom prst="rect">
            <a:avLst/>
          </a:prstGeom>
          <a:noFill/>
        </p:spPr>
        <p:txBody>
          <a:bodyPr wrap="square" rtlCol="0">
            <a:spAutoFit/>
          </a:bodyPr>
          <a:lstStyle/>
          <a:p>
            <a:r>
              <a:rPr lang="en-US" sz="2400" dirty="0">
                <a:latin typeface="+mj-lt"/>
              </a:rPr>
              <a:t>In general, the evaluation of the electrostatic energy of an extended system can be numerically tricky because of the long range nature of the Coulombic forces.</a:t>
            </a:r>
          </a:p>
        </p:txBody>
      </p:sp>
      <p:sp>
        <p:nvSpPr>
          <p:cNvPr id="6" name="TextBox 5">
            <a:extLst>
              <a:ext uri="{FF2B5EF4-FFF2-40B4-BE49-F238E27FC236}">
                <a16:creationId xmlns:a16="http://schemas.microsoft.com/office/drawing/2014/main" id="{9A8DDED6-27F1-498F-8DA1-58BAA515EE51}"/>
              </a:ext>
            </a:extLst>
          </p:cNvPr>
          <p:cNvSpPr txBox="1"/>
          <p:nvPr/>
        </p:nvSpPr>
        <p:spPr>
          <a:xfrm>
            <a:off x="304800" y="1600200"/>
            <a:ext cx="8534400" cy="830997"/>
          </a:xfrm>
          <a:prstGeom prst="rect">
            <a:avLst/>
          </a:prstGeom>
          <a:noFill/>
        </p:spPr>
        <p:txBody>
          <a:bodyPr wrap="square" rtlCol="0">
            <a:spAutoFit/>
          </a:bodyPr>
          <a:lstStyle/>
          <a:p>
            <a:r>
              <a:rPr lang="en-US" sz="2400" dirty="0">
                <a:latin typeface="+mj-lt"/>
              </a:rPr>
              <a:t>However, thanks to very clever mathematicians, it is possible to perform this sort of calculation for periodic systems.</a:t>
            </a:r>
          </a:p>
        </p:txBody>
      </p:sp>
      <p:pic>
        <p:nvPicPr>
          <p:cNvPr id="10" name="Picture 9">
            <a:extLst>
              <a:ext uri="{FF2B5EF4-FFF2-40B4-BE49-F238E27FC236}">
                <a16:creationId xmlns:a16="http://schemas.microsoft.com/office/drawing/2014/main" id="{4F9D2567-E4A9-402E-A89A-1301DDEA722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220" b="32222"/>
          <a:stretch/>
        </p:blipFill>
        <p:spPr>
          <a:xfrm>
            <a:off x="5027737" y="2650488"/>
            <a:ext cx="3774292" cy="3538610"/>
          </a:xfrm>
          <a:prstGeom prst="rect">
            <a:avLst/>
          </a:prstGeom>
        </p:spPr>
      </p:pic>
      <p:sp>
        <p:nvSpPr>
          <p:cNvPr id="11" name="TextBox 10">
            <a:extLst>
              <a:ext uri="{FF2B5EF4-FFF2-40B4-BE49-F238E27FC236}">
                <a16:creationId xmlns:a16="http://schemas.microsoft.com/office/drawing/2014/main" id="{73C5528F-1FEF-4CED-9E75-53882D2D7983}"/>
              </a:ext>
            </a:extLst>
          </p:cNvPr>
          <p:cNvSpPr txBox="1"/>
          <p:nvPr/>
        </p:nvSpPr>
        <p:spPr>
          <a:xfrm>
            <a:off x="323386" y="3511381"/>
            <a:ext cx="4495800" cy="461665"/>
          </a:xfrm>
          <a:prstGeom prst="rect">
            <a:avLst/>
          </a:prstGeom>
          <a:noFill/>
        </p:spPr>
        <p:txBody>
          <a:bodyPr wrap="square" rtlCol="0">
            <a:spAutoFit/>
          </a:bodyPr>
          <a:lstStyle/>
          <a:p>
            <a:r>
              <a:rPr lang="en-US" sz="2400" dirty="0">
                <a:hlinkClick r:id="rId4"/>
              </a:rPr>
              <a:t>Ewald, Paul Peter, 1888-1985</a:t>
            </a:r>
            <a:endParaRPr lang="en-US" sz="2400" dirty="0">
              <a:latin typeface="+mj-lt"/>
            </a:endParaRPr>
          </a:p>
        </p:txBody>
      </p:sp>
      <p:sp>
        <p:nvSpPr>
          <p:cNvPr id="12" name="TextBox 11">
            <a:extLst>
              <a:ext uri="{FF2B5EF4-FFF2-40B4-BE49-F238E27FC236}">
                <a16:creationId xmlns:a16="http://schemas.microsoft.com/office/drawing/2014/main" id="{55FE0A29-9982-44DB-A8AF-5D26A80ED48C}"/>
              </a:ext>
            </a:extLst>
          </p:cNvPr>
          <p:cNvSpPr txBox="1"/>
          <p:nvPr/>
        </p:nvSpPr>
        <p:spPr>
          <a:xfrm>
            <a:off x="304800" y="4267200"/>
            <a:ext cx="4572000" cy="830997"/>
          </a:xfrm>
          <a:prstGeom prst="rect">
            <a:avLst/>
          </a:prstGeom>
          <a:noFill/>
        </p:spPr>
        <p:txBody>
          <a:bodyPr wrap="square" rtlCol="0">
            <a:spAutoFit/>
          </a:bodyPr>
          <a:lstStyle/>
          <a:p>
            <a:r>
              <a:rPr lang="en-US" sz="2400" dirty="0">
                <a:latin typeface="+mj-lt"/>
              </a:rPr>
              <a:t>American crystallographer, emigrated from Germany</a:t>
            </a:r>
          </a:p>
        </p:txBody>
      </p:sp>
    </p:spTree>
    <p:extLst>
      <p:ext uri="{BB962C8B-B14F-4D97-AF65-F5344CB8AC3E}">
        <p14:creationId xmlns:p14="http://schemas.microsoft.com/office/powerpoint/2010/main" val="1998932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D4B6E-2A32-48E9-B2A3-06A5969345B7}"/>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5F3FEFDD-9EE7-4A84-9116-66EA79A09D16}"/>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C9F765A0-FC94-46CC-8325-08949D7A0474}"/>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C46C6C3D-E45D-4F13-A9F4-7ECFCF8D7FE9}"/>
              </a:ext>
            </a:extLst>
          </p:cNvPr>
          <p:cNvSpPr txBox="1"/>
          <p:nvPr/>
        </p:nvSpPr>
        <p:spPr>
          <a:xfrm>
            <a:off x="304800" y="304800"/>
            <a:ext cx="7924800" cy="1200329"/>
          </a:xfrm>
          <a:prstGeom prst="rect">
            <a:avLst/>
          </a:prstGeom>
          <a:noFill/>
        </p:spPr>
        <p:txBody>
          <a:bodyPr wrap="square" rtlCol="0">
            <a:spAutoFit/>
          </a:bodyPr>
          <a:lstStyle/>
          <a:p>
            <a:r>
              <a:rPr lang="en-US" sz="2400" dirty="0">
                <a:latin typeface="+mj-lt"/>
              </a:rPr>
              <a:t>The Ewald summation algorithm is used to evaluate the</a:t>
            </a:r>
          </a:p>
          <a:p>
            <a:r>
              <a:rPr lang="en-US" sz="2400" dirty="0">
                <a:latin typeface="+mj-lt"/>
              </a:rPr>
              <a:t>poorly convergent summations needed to evaluate the electrostatic energy of a periodic ionic solid.</a:t>
            </a:r>
          </a:p>
        </p:txBody>
      </p:sp>
      <p:sp>
        <p:nvSpPr>
          <p:cNvPr id="8" name="TextBox 7">
            <a:extLst>
              <a:ext uri="{FF2B5EF4-FFF2-40B4-BE49-F238E27FC236}">
                <a16:creationId xmlns:a16="http://schemas.microsoft.com/office/drawing/2014/main" id="{E55F84D4-82A6-4ECB-B2A6-FE1701499E13}"/>
              </a:ext>
            </a:extLst>
          </p:cNvPr>
          <p:cNvSpPr txBox="1"/>
          <p:nvPr/>
        </p:nvSpPr>
        <p:spPr>
          <a:xfrm>
            <a:off x="118763" y="3099741"/>
            <a:ext cx="3692338" cy="1569660"/>
          </a:xfrm>
          <a:prstGeom prst="rect">
            <a:avLst/>
          </a:prstGeom>
          <a:noFill/>
        </p:spPr>
        <p:txBody>
          <a:bodyPr wrap="square" rtlCol="0">
            <a:spAutoFit/>
          </a:bodyPr>
          <a:lstStyle/>
          <a:p>
            <a:r>
              <a:rPr lang="en-US" sz="2400" dirty="0">
                <a:latin typeface="+mj-lt"/>
              </a:rPr>
              <a:t>As an example, we will consider the electrostatic energy of a periodic crystal of </a:t>
            </a:r>
            <a:r>
              <a:rPr lang="en-US" sz="2400" dirty="0" err="1">
                <a:latin typeface="+mj-lt"/>
              </a:rPr>
              <a:t>CsCl</a:t>
            </a:r>
            <a:endParaRPr lang="en-US" sz="2400" dirty="0">
              <a:latin typeface="+mj-lt"/>
            </a:endParaRPr>
          </a:p>
        </p:txBody>
      </p:sp>
      <p:pic>
        <p:nvPicPr>
          <p:cNvPr id="9" name="Picture 8">
            <a:extLst>
              <a:ext uri="{FF2B5EF4-FFF2-40B4-BE49-F238E27FC236}">
                <a16:creationId xmlns:a16="http://schemas.microsoft.com/office/drawing/2014/main" id="{748F25E2-3040-450B-99E4-A14991B1EA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1101" y="2895600"/>
            <a:ext cx="5028099" cy="2985434"/>
          </a:xfrm>
          <a:prstGeom prst="rect">
            <a:avLst/>
          </a:prstGeom>
        </p:spPr>
      </p:pic>
    </p:spTree>
    <p:extLst>
      <p:ext uri="{BB962C8B-B14F-4D97-AF65-F5344CB8AC3E}">
        <p14:creationId xmlns:p14="http://schemas.microsoft.com/office/powerpoint/2010/main" val="280667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4086A5-F6FE-4259-9A4E-9B5DF7BE36C6}"/>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71645F8D-C5AE-4868-9FE6-711803E8C2EB}"/>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8F1F62F2-304F-4EBA-AEA1-95D406ED2915}"/>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7BA168BB-0DAC-4C55-AE86-8FAA92410C1E}"/>
              </a:ext>
            </a:extLst>
          </p:cNvPr>
          <p:cNvPicPr>
            <a:picLocks noChangeAspect="1"/>
          </p:cNvPicPr>
          <p:nvPr/>
        </p:nvPicPr>
        <p:blipFill>
          <a:blip r:embed="rId3"/>
          <a:stretch>
            <a:fillRect/>
          </a:stretch>
        </p:blipFill>
        <p:spPr>
          <a:xfrm>
            <a:off x="1143000" y="146050"/>
            <a:ext cx="6714948" cy="6279215"/>
          </a:xfrm>
          <a:prstGeom prst="rect">
            <a:avLst/>
          </a:prstGeom>
        </p:spPr>
      </p:pic>
      <p:sp>
        <p:nvSpPr>
          <p:cNvPr id="6" name="TextBox 5">
            <a:extLst>
              <a:ext uri="{FF2B5EF4-FFF2-40B4-BE49-F238E27FC236}">
                <a16:creationId xmlns:a16="http://schemas.microsoft.com/office/drawing/2014/main" id="{E1026658-DFB1-44BD-B157-B3B98553B9DA}"/>
              </a:ext>
            </a:extLst>
          </p:cNvPr>
          <p:cNvSpPr txBox="1"/>
          <p:nvPr/>
        </p:nvSpPr>
        <p:spPr>
          <a:xfrm>
            <a:off x="5224374" y="136525"/>
            <a:ext cx="3048000" cy="461665"/>
          </a:xfrm>
          <a:prstGeom prst="rect">
            <a:avLst/>
          </a:prstGeom>
          <a:noFill/>
        </p:spPr>
        <p:txBody>
          <a:bodyPr wrap="square" rtlCol="0">
            <a:spAutoFit/>
          </a:bodyPr>
          <a:lstStyle/>
          <a:p>
            <a:r>
              <a:rPr lang="en-US" sz="2400" dirty="0">
                <a:latin typeface="+mj-lt"/>
              </a:rPr>
              <a:t>4 PM   Olin 101</a:t>
            </a:r>
          </a:p>
        </p:txBody>
      </p:sp>
    </p:spTree>
    <p:extLst>
      <p:ext uri="{BB962C8B-B14F-4D97-AF65-F5344CB8AC3E}">
        <p14:creationId xmlns:p14="http://schemas.microsoft.com/office/powerpoint/2010/main" val="262541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BF8D85-5FEB-487E-8D59-C19D78F1915F}"/>
              </a:ext>
            </a:extLst>
          </p:cNvPr>
          <p:cNvPicPr>
            <a:picLocks noChangeAspect="1"/>
          </p:cNvPicPr>
          <p:nvPr/>
        </p:nvPicPr>
        <p:blipFill>
          <a:blip r:embed="rId3"/>
          <a:stretch>
            <a:fillRect/>
          </a:stretch>
        </p:blipFill>
        <p:spPr>
          <a:xfrm>
            <a:off x="-38100" y="243763"/>
            <a:ext cx="9144000" cy="4567723"/>
          </a:xfrm>
          <a:prstGeom prst="rect">
            <a:avLst/>
          </a:prstGeom>
        </p:spPr>
      </p:pic>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7" name="Rectangle 6"/>
          <p:cNvSpPr/>
          <p:nvPr/>
        </p:nvSpPr>
        <p:spPr>
          <a:xfrm>
            <a:off x="228600" y="38862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F59BF5D-09AC-4C97-9EE6-1CF25D919275}"/>
              </a:ext>
            </a:extLst>
          </p:cNvPr>
          <p:cNvSpPr txBox="1"/>
          <p:nvPr/>
        </p:nvSpPr>
        <p:spPr>
          <a:xfrm>
            <a:off x="3394431" y="1165302"/>
            <a:ext cx="45719" cy="307777"/>
          </a:xfrm>
          <a:prstGeom prst="rect">
            <a:avLst/>
          </a:prstGeom>
          <a:solidFill>
            <a:schemeClr val="bg1"/>
          </a:solidFill>
        </p:spPr>
        <p:txBody>
          <a:bodyPr wrap="square" rtlCol="0">
            <a:spAutoFit/>
          </a:bodyPr>
          <a:lstStyle/>
          <a:p>
            <a:r>
              <a:rPr lang="en-US" sz="1400" b="1" dirty="0">
                <a:latin typeface="+mj-lt"/>
              </a:rPr>
              <a:t>3</a:t>
            </a:r>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3BC6E-3CAE-4CB2-A70D-F6E565B50CC0}"/>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FBD20A33-1D62-447B-8D27-413A44478E4C}"/>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EBCEFA33-E1CD-44F6-B0E9-CD9764B75F92}"/>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772E1987-3609-4B92-8C59-3D9717F3E324}"/>
              </a:ext>
            </a:extLst>
          </p:cNvPr>
          <p:cNvSpPr txBox="1"/>
          <p:nvPr/>
        </p:nvSpPr>
        <p:spPr>
          <a:xfrm>
            <a:off x="228600" y="152400"/>
            <a:ext cx="8458200" cy="461665"/>
          </a:xfrm>
          <a:prstGeom prst="rect">
            <a:avLst/>
          </a:prstGeom>
          <a:noFill/>
        </p:spPr>
        <p:txBody>
          <a:bodyPr wrap="square" rtlCol="0">
            <a:spAutoFit/>
          </a:bodyPr>
          <a:lstStyle/>
          <a:p>
            <a:r>
              <a:rPr lang="en-US" sz="2400" dirty="0">
                <a:latin typeface="+mj-lt"/>
              </a:rPr>
              <a:t>Comment on HW #1</a:t>
            </a:r>
          </a:p>
        </p:txBody>
      </p:sp>
      <p:graphicFrame>
        <p:nvGraphicFramePr>
          <p:cNvPr id="6" name="Object 5">
            <a:extLst>
              <a:ext uri="{FF2B5EF4-FFF2-40B4-BE49-F238E27FC236}">
                <a16:creationId xmlns:a16="http://schemas.microsoft.com/office/drawing/2014/main" id="{795755A3-2B40-44C7-AC3F-90F4E82A8AEE}"/>
              </a:ext>
            </a:extLst>
          </p:cNvPr>
          <p:cNvGraphicFramePr>
            <a:graphicFrameLocks noChangeAspect="1"/>
          </p:cNvGraphicFramePr>
          <p:nvPr>
            <p:extLst>
              <p:ext uri="{D42A27DB-BD31-4B8C-83A1-F6EECF244321}">
                <p14:modId xmlns:p14="http://schemas.microsoft.com/office/powerpoint/2010/main" val="1670685453"/>
              </p:ext>
            </p:extLst>
          </p:nvPr>
        </p:nvGraphicFramePr>
        <p:xfrm>
          <a:off x="687388" y="709613"/>
          <a:ext cx="7540625" cy="1555750"/>
        </p:xfrm>
        <a:graphic>
          <a:graphicData uri="http://schemas.openxmlformats.org/presentationml/2006/ole">
            <mc:AlternateContent xmlns:mc="http://schemas.openxmlformats.org/markup-compatibility/2006">
              <mc:Choice xmlns:v="urn:schemas-microsoft-com:vml" Requires="v">
                <p:oleObj spid="_x0000_s26644" name="Equation" r:id="rId4" imgW="3568680" imgH="736560" progId="Equation.DSMT4">
                  <p:embed/>
                </p:oleObj>
              </mc:Choice>
              <mc:Fallback>
                <p:oleObj name="Equation" r:id="rId4" imgW="3568680" imgH="736560" progId="Equation.DSMT4">
                  <p:embed/>
                  <p:pic>
                    <p:nvPicPr>
                      <p:cNvPr id="0" name=""/>
                      <p:cNvPicPr/>
                      <p:nvPr/>
                    </p:nvPicPr>
                    <p:blipFill>
                      <a:blip r:embed="rId5"/>
                      <a:stretch>
                        <a:fillRect/>
                      </a:stretch>
                    </p:blipFill>
                    <p:spPr>
                      <a:xfrm>
                        <a:off x="687388" y="709613"/>
                        <a:ext cx="7540625" cy="1555750"/>
                      </a:xfrm>
                      <a:prstGeom prst="rect">
                        <a:avLst/>
                      </a:prstGeom>
                    </p:spPr>
                  </p:pic>
                </p:oleObj>
              </mc:Fallback>
            </mc:AlternateContent>
          </a:graphicData>
        </a:graphic>
      </p:graphicFrame>
      <p:sp>
        <p:nvSpPr>
          <p:cNvPr id="7" name="Arrow: Up 6">
            <a:extLst>
              <a:ext uri="{FF2B5EF4-FFF2-40B4-BE49-F238E27FC236}">
                <a16:creationId xmlns:a16="http://schemas.microsoft.com/office/drawing/2014/main" id="{1B3A7DF4-9E38-4320-A268-5DCAB7F3FC7A}"/>
              </a:ext>
            </a:extLst>
          </p:cNvPr>
          <p:cNvSpPr/>
          <p:nvPr/>
        </p:nvSpPr>
        <p:spPr>
          <a:xfrm>
            <a:off x="3276600" y="2359322"/>
            <a:ext cx="6096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70FFF5A-8C4B-4AD8-A863-F39470024A09}"/>
              </a:ext>
            </a:extLst>
          </p:cNvPr>
          <p:cNvSpPr txBox="1"/>
          <p:nvPr/>
        </p:nvSpPr>
        <p:spPr>
          <a:xfrm>
            <a:off x="2857500" y="3116857"/>
            <a:ext cx="3162300" cy="707886"/>
          </a:xfrm>
          <a:prstGeom prst="rect">
            <a:avLst/>
          </a:prstGeom>
          <a:noFill/>
        </p:spPr>
        <p:txBody>
          <a:bodyPr wrap="square" rtlCol="0">
            <a:spAutoFit/>
          </a:bodyPr>
          <a:lstStyle/>
          <a:p>
            <a:r>
              <a:rPr lang="en-US" sz="2000" dirty="0">
                <a:latin typeface="+mj-lt"/>
              </a:rPr>
              <a:t>Contribution from only the electron in its ground state</a:t>
            </a:r>
          </a:p>
        </p:txBody>
      </p:sp>
    </p:spTree>
    <p:extLst>
      <p:ext uri="{BB962C8B-B14F-4D97-AF65-F5344CB8AC3E}">
        <p14:creationId xmlns:p14="http://schemas.microsoft.com/office/powerpoint/2010/main" val="308147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9BBB6B-3DCF-4E0C-B4E1-6F63F2F62FEA}"/>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B9C0FA46-C5F6-4E9D-AB7A-A4A65A25AC49}"/>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72117366-1B72-4E01-BE20-1BB657907E2C}"/>
              </a:ext>
            </a:extLst>
          </p:cNvPr>
          <p:cNvSpPr>
            <a:spLocks noGrp="1"/>
          </p:cNvSpPr>
          <p:nvPr>
            <p:ph type="sldNum" sz="quarter" idx="12"/>
          </p:nvPr>
        </p:nvSpPr>
        <p:spPr/>
        <p:txBody>
          <a:bodyPr/>
          <a:lstStyle/>
          <a:p>
            <a:fld id="{CE368B07-CEBF-4C80-90AF-53B34FA04CF3}" type="slidenum">
              <a:rPr lang="en-US" smtClean="0"/>
              <a:t>5</a:t>
            </a:fld>
            <a:endParaRPr lang="en-US" dirty="0"/>
          </a:p>
        </p:txBody>
      </p:sp>
      <p:pic>
        <p:nvPicPr>
          <p:cNvPr id="5" name="Picture 4">
            <a:extLst>
              <a:ext uri="{FF2B5EF4-FFF2-40B4-BE49-F238E27FC236}">
                <a16:creationId xmlns:a16="http://schemas.microsoft.com/office/drawing/2014/main" id="{FF6FF79E-FD04-48FB-B7B7-5D8BFDEB672C}"/>
              </a:ext>
            </a:extLst>
          </p:cNvPr>
          <p:cNvPicPr>
            <a:picLocks noChangeAspect="1"/>
          </p:cNvPicPr>
          <p:nvPr/>
        </p:nvPicPr>
        <p:blipFill>
          <a:blip r:embed="rId3"/>
          <a:stretch>
            <a:fillRect/>
          </a:stretch>
        </p:blipFill>
        <p:spPr>
          <a:xfrm>
            <a:off x="0" y="158296"/>
            <a:ext cx="9144000" cy="3430416"/>
          </a:xfrm>
          <a:prstGeom prst="rect">
            <a:avLst/>
          </a:prstGeom>
        </p:spPr>
      </p:pic>
    </p:spTree>
    <p:extLst>
      <p:ext uri="{BB962C8B-B14F-4D97-AF65-F5344CB8AC3E}">
        <p14:creationId xmlns:p14="http://schemas.microsoft.com/office/powerpoint/2010/main" val="2652877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1000" y="38983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1573" y="16302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30242" y="90170"/>
            <a:ext cx="8991600" cy="461665"/>
          </a:xfrm>
          <a:prstGeom prst="rect">
            <a:avLst/>
          </a:prstGeom>
          <a:noFill/>
        </p:spPr>
        <p:txBody>
          <a:bodyPr wrap="square" rtlCol="0">
            <a:spAutoFit/>
          </a:bodyPr>
          <a:lstStyle/>
          <a:p>
            <a:r>
              <a:rPr lang="en-US" sz="2400" dirty="0">
                <a:latin typeface="+mj-lt"/>
              </a:rPr>
              <a:t>Calculation of the electrostatic energy of a system of charges --</a:t>
            </a:r>
          </a:p>
        </p:txBody>
      </p:sp>
      <p:graphicFrame>
        <p:nvGraphicFramePr>
          <p:cNvPr id="6" name="Object 5"/>
          <p:cNvGraphicFramePr>
            <a:graphicFrameLocks noChangeAspect="1"/>
          </p:cNvGraphicFramePr>
          <p:nvPr/>
        </p:nvGraphicFramePr>
        <p:xfrm>
          <a:off x="363569" y="609600"/>
          <a:ext cx="8323231" cy="1951037"/>
        </p:xfrm>
        <a:graphic>
          <a:graphicData uri="http://schemas.openxmlformats.org/presentationml/2006/ole">
            <mc:AlternateContent xmlns:mc="http://schemas.openxmlformats.org/markup-compatibility/2006">
              <mc:Choice xmlns:v="urn:schemas-microsoft-com:vml" Requires="v">
                <p:oleObj spid="_x0000_s27686" name="Equation" r:id="rId4" imgW="5905440" imgH="1384200" progId="Equation.DSMT4">
                  <p:embed/>
                </p:oleObj>
              </mc:Choice>
              <mc:Fallback>
                <p:oleObj name="Equation" r:id="rId4" imgW="5905440" imgH="1384200" progId="Equation.DSMT4">
                  <p:embed/>
                  <p:pic>
                    <p:nvPicPr>
                      <p:cNvPr id="6" name="Object 5"/>
                      <p:cNvPicPr/>
                      <p:nvPr/>
                    </p:nvPicPr>
                    <p:blipFill>
                      <a:blip r:embed="rId5"/>
                      <a:stretch>
                        <a:fillRect/>
                      </a:stretch>
                    </p:blipFill>
                    <p:spPr>
                      <a:xfrm>
                        <a:off x="363569" y="609600"/>
                        <a:ext cx="8323231" cy="1951037"/>
                      </a:xfrm>
                      <a:prstGeom prst="rect">
                        <a:avLst/>
                      </a:prstGeom>
                    </p:spPr>
                  </p:pic>
                </p:oleObj>
              </mc:Fallback>
            </mc:AlternateContent>
          </a:graphicData>
        </a:graphic>
      </p:graphicFrame>
      <p:graphicFrame>
        <p:nvGraphicFramePr>
          <p:cNvPr id="7" name="Object 6"/>
          <p:cNvGraphicFramePr>
            <a:graphicFrameLocks noChangeAspect="1"/>
          </p:cNvGraphicFramePr>
          <p:nvPr/>
        </p:nvGraphicFramePr>
        <p:xfrm>
          <a:off x="153971" y="2532500"/>
          <a:ext cx="8902701" cy="1431925"/>
        </p:xfrm>
        <a:graphic>
          <a:graphicData uri="http://schemas.openxmlformats.org/presentationml/2006/ole">
            <mc:AlternateContent xmlns:mc="http://schemas.openxmlformats.org/markup-compatibility/2006">
              <mc:Choice xmlns:v="urn:schemas-microsoft-com:vml" Requires="v">
                <p:oleObj spid="_x0000_s27687" name="Equation" r:id="rId6" imgW="5918040" imgH="952200" progId="Equation.DSMT4">
                  <p:embed/>
                </p:oleObj>
              </mc:Choice>
              <mc:Fallback>
                <p:oleObj name="Equation" r:id="rId6" imgW="5918040" imgH="952200" progId="Equation.DSMT4">
                  <p:embed/>
                  <p:pic>
                    <p:nvPicPr>
                      <p:cNvPr id="7" name="Object 6"/>
                      <p:cNvPicPr/>
                      <p:nvPr/>
                    </p:nvPicPr>
                    <p:blipFill>
                      <a:blip r:embed="rId7"/>
                      <a:stretch>
                        <a:fillRect/>
                      </a:stretch>
                    </p:blipFill>
                    <p:spPr>
                      <a:xfrm>
                        <a:off x="153971" y="2532500"/>
                        <a:ext cx="8902701" cy="1431925"/>
                      </a:xfrm>
                      <a:prstGeom prst="rect">
                        <a:avLst/>
                      </a:prstGeom>
                    </p:spPr>
                  </p:pic>
                </p:oleObj>
              </mc:Fallback>
            </mc:AlternateContent>
          </a:graphicData>
        </a:graphic>
      </p:graphicFrame>
      <p:graphicFrame>
        <p:nvGraphicFramePr>
          <p:cNvPr id="8" name="Object 7"/>
          <p:cNvGraphicFramePr>
            <a:graphicFrameLocks noChangeAspect="1"/>
          </p:cNvGraphicFramePr>
          <p:nvPr/>
        </p:nvGraphicFramePr>
        <p:xfrm>
          <a:off x="341573" y="3801738"/>
          <a:ext cx="3203575" cy="994213"/>
        </p:xfrm>
        <a:graphic>
          <a:graphicData uri="http://schemas.openxmlformats.org/presentationml/2006/ole">
            <mc:AlternateContent xmlns:mc="http://schemas.openxmlformats.org/markup-compatibility/2006">
              <mc:Choice xmlns:v="urn:schemas-microsoft-com:vml" Requires="v">
                <p:oleObj spid="_x0000_s27688" name="Equation" r:id="rId8" imgW="2209680" imgH="685800" progId="Equation.DSMT4">
                  <p:embed/>
                </p:oleObj>
              </mc:Choice>
              <mc:Fallback>
                <p:oleObj name="Equation" r:id="rId8" imgW="2209680" imgH="685800" progId="Equation.DSMT4">
                  <p:embed/>
                  <p:pic>
                    <p:nvPicPr>
                      <p:cNvPr id="8" name="Object 7"/>
                      <p:cNvPicPr/>
                      <p:nvPr/>
                    </p:nvPicPr>
                    <p:blipFill>
                      <a:blip r:embed="rId9"/>
                      <a:stretch>
                        <a:fillRect/>
                      </a:stretch>
                    </p:blipFill>
                    <p:spPr>
                      <a:xfrm>
                        <a:off x="341573" y="3801738"/>
                        <a:ext cx="3203575" cy="994213"/>
                      </a:xfrm>
                      <a:prstGeom prst="rect">
                        <a:avLst/>
                      </a:prstGeom>
                    </p:spPr>
                  </p:pic>
                </p:oleObj>
              </mc:Fallback>
            </mc:AlternateContent>
          </a:graphicData>
        </a:graphic>
      </p:graphicFrame>
      <p:graphicFrame>
        <p:nvGraphicFramePr>
          <p:cNvPr id="9" name="Object 8"/>
          <p:cNvGraphicFramePr>
            <a:graphicFrameLocks noChangeAspect="1"/>
          </p:cNvGraphicFramePr>
          <p:nvPr/>
        </p:nvGraphicFramePr>
        <p:xfrm>
          <a:off x="304800" y="4795951"/>
          <a:ext cx="7970838" cy="1731963"/>
        </p:xfrm>
        <a:graphic>
          <a:graphicData uri="http://schemas.openxmlformats.org/presentationml/2006/ole">
            <mc:AlternateContent xmlns:mc="http://schemas.openxmlformats.org/markup-compatibility/2006">
              <mc:Choice xmlns:v="urn:schemas-microsoft-com:vml" Requires="v">
                <p:oleObj spid="_x0000_s27689" name="Equation" r:id="rId10" imgW="6019560" imgH="1307880" progId="Equation.DSMT4">
                  <p:embed/>
                </p:oleObj>
              </mc:Choice>
              <mc:Fallback>
                <p:oleObj name="Equation" r:id="rId10" imgW="6019560" imgH="1307880" progId="Equation.DSMT4">
                  <p:embed/>
                  <p:pic>
                    <p:nvPicPr>
                      <p:cNvPr id="9" name="Object 8"/>
                      <p:cNvPicPr/>
                      <p:nvPr/>
                    </p:nvPicPr>
                    <p:blipFill>
                      <a:blip r:embed="rId11"/>
                      <a:stretch>
                        <a:fillRect/>
                      </a:stretch>
                    </p:blipFill>
                    <p:spPr>
                      <a:xfrm>
                        <a:off x="304800" y="4795951"/>
                        <a:ext cx="7970838" cy="1731963"/>
                      </a:xfrm>
                      <a:prstGeom prst="rect">
                        <a:avLst/>
                      </a:prstGeom>
                    </p:spPr>
                  </p:pic>
                </p:oleObj>
              </mc:Fallback>
            </mc:AlternateContent>
          </a:graphicData>
        </a:graphic>
      </p:graphicFrame>
    </p:spTree>
    <p:extLst>
      <p:ext uri="{BB962C8B-B14F-4D97-AF65-F5344CB8AC3E}">
        <p14:creationId xmlns:p14="http://schemas.microsoft.com/office/powerpoint/2010/main" val="101402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BEC20-4A54-476C-B357-DF76495048A0}"/>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B0F1A3F4-D46F-4CD2-ABD8-0F8D2E76BED8}"/>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93CAD964-66E8-493F-BB87-0E455C2B7900}"/>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Oval 4">
            <a:extLst>
              <a:ext uri="{FF2B5EF4-FFF2-40B4-BE49-F238E27FC236}">
                <a16:creationId xmlns:a16="http://schemas.microsoft.com/office/drawing/2014/main" id="{B86106B7-DBD4-48DD-92F7-BF6A10F2AD47}"/>
              </a:ext>
            </a:extLst>
          </p:cNvPr>
          <p:cNvSpPr/>
          <p:nvPr/>
        </p:nvSpPr>
        <p:spPr>
          <a:xfrm>
            <a:off x="2259105" y="22232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C2A66F35-3546-42B7-AE95-BCE7F0DEE4D2}"/>
              </a:ext>
            </a:extLst>
          </p:cNvPr>
          <p:cNvCxnSpPr/>
          <p:nvPr/>
        </p:nvCxnSpPr>
        <p:spPr>
          <a:xfrm flipV="1">
            <a:off x="1878105" y="1750175"/>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28057D9-8D8A-4D36-B000-7F0FDB5148FB}"/>
              </a:ext>
            </a:extLst>
          </p:cNvPr>
          <p:cNvCxnSpPr>
            <a:cxnSpLocks/>
          </p:cNvCxnSpPr>
          <p:nvPr/>
        </p:nvCxnSpPr>
        <p:spPr>
          <a:xfrm flipV="1">
            <a:off x="1840005" y="3061449"/>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5D86860-896C-4433-BCD4-F1E28927DD36}"/>
              </a:ext>
            </a:extLst>
          </p:cNvPr>
          <p:cNvCxnSpPr>
            <a:cxnSpLocks/>
          </p:cNvCxnSpPr>
          <p:nvPr/>
        </p:nvCxnSpPr>
        <p:spPr>
          <a:xfrm flipH="1">
            <a:off x="1618129" y="3048002"/>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8AB184-1E89-4216-996B-1EA0B3948CEE}"/>
              </a:ext>
            </a:extLst>
          </p:cNvPr>
          <p:cNvSpPr/>
          <p:nvPr/>
        </p:nvSpPr>
        <p:spPr>
          <a:xfrm>
            <a:off x="2830605" y="26423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0702D1-EFD5-4F52-A7BE-2BFAC9E7A108}"/>
              </a:ext>
            </a:extLst>
          </p:cNvPr>
          <p:cNvSpPr/>
          <p:nvPr/>
        </p:nvSpPr>
        <p:spPr>
          <a:xfrm>
            <a:off x="2142564" y="3162301"/>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14902D2A-19AE-4307-BDE1-3C27F23989A0}"/>
              </a:ext>
            </a:extLst>
          </p:cNvPr>
          <p:cNvSpPr/>
          <p:nvPr/>
        </p:nvSpPr>
        <p:spPr>
          <a:xfrm>
            <a:off x="2830605" y="21470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D7BCF27-ACA3-40ED-8F03-520882C60F14}"/>
              </a:ext>
            </a:extLst>
          </p:cNvPr>
          <p:cNvSpPr/>
          <p:nvPr/>
        </p:nvSpPr>
        <p:spPr>
          <a:xfrm>
            <a:off x="2310652" y="27185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765B093A-8C96-46EC-B8C3-EC7D82848D13}"/>
              </a:ext>
            </a:extLst>
          </p:cNvPr>
          <p:cNvSpPr/>
          <p:nvPr/>
        </p:nvSpPr>
        <p:spPr>
          <a:xfrm>
            <a:off x="1592355" y="2253412"/>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1046EDCC-7440-4DF4-9EBF-B3049991CDB9}"/>
              </a:ext>
            </a:extLst>
          </p:cNvPr>
          <p:cNvSpPr/>
          <p:nvPr/>
        </p:nvSpPr>
        <p:spPr>
          <a:xfrm>
            <a:off x="4446493" y="20708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43E26BE-A544-4146-BBFC-17F587876DBF}"/>
              </a:ext>
            </a:extLst>
          </p:cNvPr>
          <p:cNvSpPr txBox="1"/>
          <p:nvPr/>
        </p:nvSpPr>
        <p:spPr>
          <a:xfrm>
            <a:off x="4849906" y="1750175"/>
            <a:ext cx="2617694" cy="461665"/>
          </a:xfrm>
          <a:prstGeom prst="rect">
            <a:avLst/>
          </a:prstGeom>
          <a:noFill/>
        </p:spPr>
        <p:txBody>
          <a:bodyPr wrap="square" rtlCol="0">
            <a:spAutoFit/>
          </a:bodyPr>
          <a:lstStyle/>
          <a:p>
            <a:r>
              <a:rPr lang="en-US" sz="2400" dirty="0">
                <a:solidFill>
                  <a:srgbClr val="00B0F0"/>
                </a:solidFill>
                <a:latin typeface="+mj-lt"/>
              </a:rPr>
              <a:t>Charge -e</a:t>
            </a:r>
          </a:p>
        </p:txBody>
      </p:sp>
      <p:sp>
        <p:nvSpPr>
          <p:cNvPr id="19" name="Oval 18">
            <a:extLst>
              <a:ext uri="{FF2B5EF4-FFF2-40B4-BE49-F238E27FC236}">
                <a16:creationId xmlns:a16="http://schemas.microsoft.com/office/drawing/2014/main" id="{37AD7F9F-FD79-4551-BAEF-E41B48A81FAB}"/>
              </a:ext>
            </a:extLst>
          </p:cNvPr>
          <p:cNvSpPr/>
          <p:nvPr/>
        </p:nvSpPr>
        <p:spPr>
          <a:xfrm>
            <a:off x="4435286" y="2642347"/>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4159791-2DE6-4E42-B34E-5CD4E397F793}"/>
              </a:ext>
            </a:extLst>
          </p:cNvPr>
          <p:cNvSpPr txBox="1"/>
          <p:nvPr/>
        </p:nvSpPr>
        <p:spPr>
          <a:xfrm>
            <a:off x="4845424" y="2487714"/>
            <a:ext cx="2617694" cy="461665"/>
          </a:xfrm>
          <a:prstGeom prst="rect">
            <a:avLst/>
          </a:prstGeom>
          <a:noFill/>
        </p:spPr>
        <p:txBody>
          <a:bodyPr wrap="square" rtlCol="0">
            <a:spAutoFit/>
          </a:bodyPr>
          <a:lstStyle/>
          <a:p>
            <a:r>
              <a:rPr lang="en-US" sz="2400" dirty="0">
                <a:solidFill>
                  <a:srgbClr val="FF0000"/>
                </a:solidFill>
                <a:latin typeface="+mj-lt"/>
              </a:rPr>
              <a:t>Charge +e</a:t>
            </a:r>
          </a:p>
        </p:txBody>
      </p:sp>
      <p:sp>
        <p:nvSpPr>
          <p:cNvPr id="21" name="TextBox 20">
            <a:extLst>
              <a:ext uri="{FF2B5EF4-FFF2-40B4-BE49-F238E27FC236}">
                <a16:creationId xmlns:a16="http://schemas.microsoft.com/office/drawing/2014/main" id="{5A7EAAAF-6776-41CA-9718-B7821E5BC478}"/>
              </a:ext>
            </a:extLst>
          </p:cNvPr>
          <p:cNvSpPr txBox="1"/>
          <p:nvPr/>
        </p:nvSpPr>
        <p:spPr>
          <a:xfrm>
            <a:off x="381000" y="457200"/>
            <a:ext cx="8458200" cy="830997"/>
          </a:xfrm>
          <a:prstGeom prst="rect">
            <a:avLst/>
          </a:prstGeom>
          <a:noFill/>
        </p:spPr>
        <p:txBody>
          <a:bodyPr wrap="square" rtlCol="0">
            <a:spAutoFit/>
          </a:bodyPr>
          <a:lstStyle/>
          <a:p>
            <a:r>
              <a:rPr lang="en-US" sz="2400" dirty="0">
                <a:latin typeface="+mj-lt"/>
              </a:rPr>
              <a:t>Example finite charge system for which electrostatic energy W can be calculated in a straightforward way</a:t>
            </a:r>
          </a:p>
        </p:txBody>
      </p:sp>
      <p:sp>
        <p:nvSpPr>
          <p:cNvPr id="23" name="TextBox 22">
            <a:extLst>
              <a:ext uri="{FF2B5EF4-FFF2-40B4-BE49-F238E27FC236}">
                <a16:creationId xmlns:a16="http://schemas.microsoft.com/office/drawing/2014/main" id="{83DB1357-E630-4AD5-AF8F-0308EC6062B3}"/>
              </a:ext>
            </a:extLst>
          </p:cNvPr>
          <p:cNvSpPr txBox="1"/>
          <p:nvPr/>
        </p:nvSpPr>
        <p:spPr>
          <a:xfrm>
            <a:off x="1492623" y="1888118"/>
            <a:ext cx="255494" cy="461665"/>
          </a:xfrm>
          <a:prstGeom prst="rect">
            <a:avLst/>
          </a:prstGeom>
          <a:noFill/>
        </p:spPr>
        <p:txBody>
          <a:bodyPr wrap="square" rtlCol="0">
            <a:spAutoFit/>
          </a:bodyPr>
          <a:lstStyle/>
          <a:p>
            <a:r>
              <a:rPr lang="en-US" sz="2400" dirty="0">
                <a:latin typeface="+mj-lt"/>
              </a:rPr>
              <a:t>1</a:t>
            </a:r>
          </a:p>
        </p:txBody>
      </p:sp>
      <p:sp>
        <p:nvSpPr>
          <p:cNvPr id="24" name="TextBox 23">
            <a:extLst>
              <a:ext uri="{FF2B5EF4-FFF2-40B4-BE49-F238E27FC236}">
                <a16:creationId xmlns:a16="http://schemas.microsoft.com/office/drawing/2014/main" id="{E7E84976-B412-41BA-8D5D-84FC57AC95C8}"/>
              </a:ext>
            </a:extLst>
          </p:cNvPr>
          <p:cNvSpPr txBox="1"/>
          <p:nvPr/>
        </p:nvSpPr>
        <p:spPr>
          <a:xfrm>
            <a:off x="2154893" y="1835544"/>
            <a:ext cx="255494" cy="461665"/>
          </a:xfrm>
          <a:prstGeom prst="rect">
            <a:avLst/>
          </a:prstGeom>
          <a:noFill/>
        </p:spPr>
        <p:txBody>
          <a:bodyPr wrap="square" rtlCol="0">
            <a:spAutoFit/>
          </a:bodyPr>
          <a:lstStyle/>
          <a:p>
            <a:r>
              <a:rPr lang="en-US" sz="2400" dirty="0">
                <a:latin typeface="+mj-lt"/>
              </a:rPr>
              <a:t>2</a:t>
            </a:r>
          </a:p>
        </p:txBody>
      </p:sp>
      <p:sp>
        <p:nvSpPr>
          <p:cNvPr id="25" name="TextBox 24">
            <a:extLst>
              <a:ext uri="{FF2B5EF4-FFF2-40B4-BE49-F238E27FC236}">
                <a16:creationId xmlns:a16="http://schemas.microsoft.com/office/drawing/2014/main" id="{5174E5D1-297E-48CD-9B0C-42B734CE5B42}"/>
              </a:ext>
            </a:extLst>
          </p:cNvPr>
          <p:cNvSpPr txBox="1"/>
          <p:nvPr/>
        </p:nvSpPr>
        <p:spPr>
          <a:xfrm>
            <a:off x="2242296" y="3014885"/>
            <a:ext cx="255494" cy="461665"/>
          </a:xfrm>
          <a:prstGeom prst="rect">
            <a:avLst/>
          </a:prstGeom>
          <a:noFill/>
        </p:spPr>
        <p:txBody>
          <a:bodyPr wrap="square" rtlCol="0">
            <a:spAutoFit/>
          </a:bodyPr>
          <a:lstStyle/>
          <a:p>
            <a:r>
              <a:rPr lang="en-US" sz="2400" dirty="0">
                <a:latin typeface="+mj-lt"/>
              </a:rPr>
              <a:t>6</a:t>
            </a:r>
          </a:p>
        </p:txBody>
      </p:sp>
      <p:sp>
        <p:nvSpPr>
          <p:cNvPr id="26" name="TextBox 25">
            <a:extLst>
              <a:ext uri="{FF2B5EF4-FFF2-40B4-BE49-F238E27FC236}">
                <a16:creationId xmlns:a16="http://schemas.microsoft.com/office/drawing/2014/main" id="{3295CBE0-BE7C-4BB2-BCB2-59AB48BA152A}"/>
              </a:ext>
            </a:extLst>
          </p:cNvPr>
          <p:cNvSpPr txBox="1"/>
          <p:nvPr/>
        </p:nvSpPr>
        <p:spPr>
          <a:xfrm>
            <a:off x="2779058" y="1755332"/>
            <a:ext cx="255494" cy="461665"/>
          </a:xfrm>
          <a:prstGeom prst="rect">
            <a:avLst/>
          </a:prstGeom>
          <a:noFill/>
        </p:spPr>
        <p:txBody>
          <a:bodyPr wrap="square" rtlCol="0">
            <a:spAutoFit/>
          </a:bodyPr>
          <a:lstStyle/>
          <a:p>
            <a:r>
              <a:rPr lang="en-US" sz="2400" dirty="0">
                <a:latin typeface="+mj-lt"/>
              </a:rPr>
              <a:t>3</a:t>
            </a:r>
          </a:p>
        </p:txBody>
      </p:sp>
      <p:sp>
        <p:nvSpPr>
          <p:cNvPr id="27" name="TextBox 26">
            <a:extLst>
              <a:ext uri="{FF2B5EF4-FFF2-40B4-BE49-F238E27FC236}">
                <a16:creationId xmlns:a16="http://schemas.microsoft.com/office/drawing/2014/main" id="{40A5FE62-C7EC-476C-A34F-45E920D45249}"/>
              </a:ext>
            </a:extLst>
          </p:cNvPr>
          <p:cNvSpPr txBox="1"/>
          <p:nvPr/>
        </p:nvSpPr>
        <p:spPr>
          <a:xfrm>
            <a:off x="2933698" y="2405812"/>
            <a:ext cx="255494" cy="461665"/>
          </a:xfrm>
          <a:prstGeom prst="rect">
            <a:avLst/>
          </a:prstGeom>
          <a:noFill/>
        </p:spPr>
        <p:txBody>
          <a:bodyPr wrap="square" rtlCol="0">
            <a:spAutoFit/>
          </a:bodyPr>
          <a:lstStyle/>
          <a:p>
            <a:r>
              <a:rPr lang="en-US" sz="2400" dirty="0">
                <a:latin typeface="+mj-lt"/>
              </a:rPr>
              <a:t>4</a:t>
            </a:r>
          </a:p>
        </p:txBody>
      </p:sp>
      <p:sp>
        <p:nvSpPr>
          <p:cNvPr id="28" name="TextBox 27">
            <a:extLst>
              <a:ext uri="{FF2B5EF4-FFF2-40B4-BE49-F238E27FC236}">
                <a16:creationId xmlns:a16="http://schemas.microsoft.com/office/drawing/2014/main" id="{BBC12788-5148-4723-A087-4F743C50CB95}"/>
              </a:ext>
            </a:extLst>
          </p:cNvPr>
          <p:cNvSpPr txBox="1"/>
          <p:nvPr/>
        </p:nvSpPr>
        <p:spPr>
          <a:xfrm>
            <a:off x="2337549" y="2389097"/>
            <a:ext cx="255494" cy="461665"/>
          </a:xfrm>
          <a:prstGeom prst="rect">
            <a:avLst/>
          </a:prstGeom>
          <a:noFill/>
        </p:spPr>
        <p:txBody>
          <a:bodyPr wrap="square" rtlCol="0">
            <a:spAutoFit/>
          </a:bodyPr>
          <a:lstStyle/>
          <a:p>
            <a:r>
              <a:rPr lang="en-US" sz="2400" dirty="0">
                <a:latin typeface="+mj-lt"/>
              </a:rPr>
              <a:t>5</a:t>
            </a:r>
          </a:p>
        </p:txBody>
      </p:sp>
      <p:cxnSp>
        <p:nvCxnSpPr>
          <p:cNvPr id="30" name="Straight Arrow Connector 29">
            <a:extLst>
              <a:ext uri="{FF2B5EF4-FFF2-40B4-BE49-F238E27FC236}">
                <a16:creationId xmlns:a16="http://schemas.microsoft.com/office/drawing/2014/main" id="{64F6D4E8-93FF-47D3-B143-0A436BAC39EE}"/>
              </a:ext>
            </a:extLst>
          </p:cNvPr>
          <p:cNvCxnSpPr/>
          <p:nvPr/>
        </p:nvCxnSpPr>
        <p:spPr>
          <a:xfrm flipV="1">
            <a:off x="4403913" y="3581400"/>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BDE1D08-39C1-450A-9DE0-E585F79CBD75}"/>
              </a:ext>
            </a:extLst>
          </p:cNvPr>
          <p:cNvCxnSpPr>
            <a:cxnSpLocks/>
          </p:cNvCxnSpPr>
          <p:nvPr/>
        </p:nvCxnSpPr>
        <p:spPr>
          <a:xfrm flipV="1">
            <a:off x="4365813" y="4892674"/>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F7E1FE9-9EAB-4F6A-B18A-BD516A873BAE}"/>
              </a:ext>
            </a:extLst>
          </p:cNvPr>
          <p:cNvCxnSpPr>
            <a:cxnSpLocks/>
          </p:cNvCxnSpPr>
          <p:nvPr/>
        </p:nvCxnSpPr>
        <p:spPr>
          <a:xfrm flipH="1">
            <a:off x="4143937" y="4879227"/>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Arrow: Right 43">
            <a:extLst>
              <a:ext uri="{FF2B5EF4-FFF2-40B4-BE49-F238E27FC236}">
                <a16:creationId xmlns:a16="http://schemas.microsoft.com/office/drawing/2014/main" id="{FB169707-DE09-4CC5-8606-7BC58B0D15F9}"/>
              </a:ext>
            </a:extLst>
          </p:cNvPr>
          <p:cNvSpPr/>
          <p:nvPr/>
        </p:nvSpPr>
        <p:spPr>
          <a:xfrm>
            <a:off x="1295400" y="4345825"/>
            <a:ext cx="1535202" cy="635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6A94D974-444B-4A6F-B077-7D9448983D56}"/>
              </a:ext>
            </a:extLst>
          </p:cNvPr>
          <p:cNvSpPr txBox="1"/>
          <p:nvPr/>
        </p:nvSpPr>
        <p:spPr>
          <a:xfrm>
            <a:off x="5546913" y="3690187"/>
            <a:ext cx="2895597" cy="830997"/>
          </a:xfrm>
          <a:prstGeom prst="rect">
            <a:avLst/>
          </a:prstGeom>
          <a:noFill/>
        </p:spPr>
        <p:txBody>
          <a:bodyPr wrap="square" rtlCol="0">
            <a:spAutoFit/>
          </a:bodyPr>
          <a:lstStyle/>
          <a:p>
            <a:r>
              <a:rPr lang="en-US" sz="2400" dirty="0">
                <a:latin typeface="+mj-lt"/>
              </a:rPr>
              <a:t>(particles moves off to infinity)</a:t>
            </a:r>
          </a:p>
        </p:txBody>
      </p:sp>
      <p:graphicFrame>
        <p:nvGraphicFramePr>
          <p:cNvPr id="6" name="Object 5">
            <a:extLst>
              <a:ext uri="{FF2B5EF4-FFF2-40B4-BE49-F238E27FC236}">
                <a16:creationId xmlns:a16="http://schemas.microsoft.com/office/drawing/2014/main" id="{4A6B5B92-7B6F-4802-877A-ED3B814B68DC}"/>
              </a:ext>
            </a:extLst>
          </p:cNvPr>
          <p:cNvGraphicFramePr>
            <a:graphicFrameLocks noChangeAspect="1"/>
          </p:cNvGraphicFramePr>
          <p:nvPr>
            <p:extLst>
              <p:ext uri="{D42A27DB-BD31-4B8C-83A1-F6EECF244321}">
                <p14:modId xmlns:p14="http://schemas.microsoft.com/office/powerpoint/2010/main" val="3161731061"/>
              </p:ext>
            </p:extLst>
          </p:nvPr>
        </p:nvGraphicFramePr>
        <p:xfrm>
          <a:off x="731742" y="5570783"/>
          <a:ext cx="7040657" cy="982417"/>
        </p:xfrm>
        <a:graphic>
          <a:graphicData uri="http://schemas.openxmlformats.org/presentationml/2006/ole">
            <mc:AlternateContent xmlns:mc="http://schemas.openxmlformats.org/markup-compatibility/2006">
              <mc:Choice xmlns:v="urn:schemas-microsoft-com:vml" Requires="v">
                <p:oleObj spid="_x0000_s25622" name="Equation" r:id="rId4" imgW="3276360" imgH="457200" progId="Equation.DSMT4">
                  <p:embed/>
                </p:oleObj>
              </mc:Choice>
              <mc:Fallback>
                <p:oleObj name="Equation" r:id="rId4" imgW="3276360" imgH="457200" progId="Equation.DSMT4">
                  <p:embed/>
                  <p:pic>
                    <p:nvPicPr>
                      <p:cNvPr id="0" name=""/>
                      <p:cNvPicPr/>
                      <p:nvPr/>
                    </p:nvPicPr>
                    <p:blipFill>
                      <a:blip r:embed="rId5"/>
                      <a:stretch>
                        <a:fillRect/>
                      </a:stretch>
                    </p:blipFill>
                    <p:spPr>
                      <a:xfrm>
                        <a:off x="731742" y="5570783"/>
                        <a:ext cx="7040657" cy="982417"/>
                      </a:xfrm>
                      <a:prstGeom prst="rect">
                        <a:avLst/>
                      </a:prstGeom>
                    </p:spPr>
                  </p:pic>
                </p:oleObj>
              </mc:Fallback>
            </mc:AlternateContent>
          </a:graphicData>
        </a:graphic>
      </p:graphicFrame>
    </p:spTree>
    <p:extLst>
      <p:ext uri="{BB962C8B-B14F-4D97-AF65-F5344CB8AC3E}">
        <p14:creationId xmlns:p14="http://schemas.microsoft.com/office/powerpoint/2010/main" val="87846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ylinder 12">
            <a:extLst>
              <a:ext uri="{FF2B5EF4-FFF2-40B4-BE49-F238E27FC236}">
                <a16:creationId xmlns:a16="http://schemas.microsoft.com/office/drawing/2014/main" id="{871FD111-9948-4854-B62C-8FEB69E9DA0B}"/>
              </a:ext>
            </a:extLst>
          </p:cNvPr>
          <p:cNvSpPr/>
          <p:nvPr/>
        </p:nvSpPr>
        <p:spPr>
          <a:xfrm rot="17526085">
            <a:off x="3612212" y="4287448"/>
            <a:ext cx="84308" cy="690063"/>
          </a:xfrm>
          <a:prstGeom prst="ca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ylinder 15">
            <a:extLst>
              <a:ext uri="{FF2B5EF4-FFF2-40B4-BE49-F238E27FC236}">
                <a16:creationId xmlns:a16="http://schemas.microsoft.com/office/drawing/2014/main" id="{214CD05B-F51D-4E16-9484-EAFC5352C62C}"/>
              </a:ext>
            </a:extLst>
          </p:cNvPr>
          <p:cNvSpPr/>
          <p:nvPr/>
        </p:nvSpPr>
        <p:spPr>
          <a:xfrm rot="2715848">
            <a:off x="2978529" y="4436456"/>
            <a:ext cx="84308" cy="690063"/>
          </a:xfrm>
          <a:prstGeom prst="ca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ylinder 14">
            <a:extLst>
              <a:ext uri="{FF2B5EF4-FFF2-40B4-BE49-F238E27FC236}">
                <a16:creationId xmlns:a16="http://schemas.microsoft.com/office/drawing/2014/main" id="{8166EA35-9DE2-48DF-B1C5-D9223B8C27D7}"/>
              </a:ext>
            </a:extLst>
          </p:cNvPr>
          <p:cNvSpPr/>
          <p:nvPr/>
        </p:nvSpPr>
        <p:spPr>
          <a:xfrm rot="13932532">
            <a:off x="3415090" y="4083623"/>
            <a:ext cx="106467" cy="425178"/>
          </a:xfrm>
          <a:prstGeom prst="ca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ylinder 13">
            <a:extLst>
              <a:ext uri="{FF2B5EF4-FFF2-40B4-BE49-F238E27FC236}">
                <a16:creationId xmlns:a16="http://schemas.microsoft.com/office/drawing/2014/main" id="{04ACEA31-ED7C-4C73-96B9-28BD580E03B5}"/>
              </a:ext>
            </a:extLst>
          </p:cNvPr>
          <p:cNvSpPr/>
          <p:nvPr/>
        </p:nvSpPr>
        <p:spPr>
          <a:xfrm rot="20875443">
            <a:off x="3187775" y="3851407"/>
            <a:ext cx="68964" cy="615061"/>
          </a:xfrm>
          <a:prstGeom prst="ca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6938F07D-D40A-424B-BD82-EF02F53027BF}"/>
              </a:ext>
            </a:extLst>
          </p:cNvPr>
          <p:cNvSpPr>
            <a:spLocks noGrp="1"/>
          </p:cNvSpPr>
          <p:nvPr>
            <p:ph type="dt" sz="half" idx="10"/>
          </p:nvPr>
        </p:nvSpPr>
        <p:spPr/>
        <p:txBody>
          <a:bodyPr/>
          <a:lstStyle/>
          <a:p>
            <a:r>
              <a:rPr lang="en-US"/>
              <a:t>1/12/2022</a:t>
            </a:r>
            <a:endParaRPr lang="en-US" dirty="0"/>
          </a:p>
        </p:txBody>
      </p:sp>
      <p:sp>
        <p:nvSpPr>
          <p:cNvPr id="3" name="Footer Placeholder 2">
            <a:extLst>
              <a:ext uri="{FF2B5EF4-FFF2-40B4-BE49-F238E27FC236}">
                <a16:creationId xmlns:a16="http://schemas.microsoft.com/office/drawing/2014/main" id="{72DDED32-378A-48A3-99D1-7815CB1DCB92}"/>
              </a:ext>
            </a:extLst>
          </p:cNvPr>
          <p:cNvSpPr>
            <a:spLocks noGrp="1"/>
          </p:cNvSpPr>
          <p:nvPr>
            <p:ph type="ftr" sz="quarter" idx="11"/>
          </p:nvPr>
        </p:nvSpPr>
        <p:spPr/>
        <p:txBody>
          <a:bodyPr/>
          <a:lstStyle/>
          <a:p>
            <a:r>
              <a:rPr lang="en-US"/>
              <a:t>PHY 712  Spring 2022 -- Lecture 2</a:t>
            </a:r>
            <a:endParaRPr lang="en-US" dirty="0"/>
          </a:p>
        </p:txBody>
      </p:sp>
      <p:sp>
        <p:nvSpPr>
          <p:cNvPr id="4" name="Slide Number Placeholder 3">
            <a:extLst>
              <a:ext uri="{FF2B5EF4-FFF2-40B4-BE49-F238E27FC236}">
                <a16:creationId xmlns:a16="http://schemas.microsoft.com/office/drawing/2014/main" id="{9FE24721-8D95-4BDE-96C6-9EA7743D5E07}"/>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C4797CE2-8962-4BF2-B87C-498D39845442}"/>
              </a:ext>
            </a:extLst>
          </p:cNvPr>
          <p:cNvSpPr txBox="1"/>
          <p:nvPr/>
        </p:nvSpPr>
        <p:spPr>
          <a:xfrm>
            <a:off x="228600" y="152400"/>
            <a:ext cx="8458200" cy="461665"/>
          </a:xfrm>
          <a:prstGeom prst="rect">
            <a:avLst/>
          </a:prstGeom>
          <a:noFill/>
        </p:spPr>
        <p:txBody>
          <a:bodyPr wrap="square" rtlCol="0">
            <a:spAutoFit/>
          </a:bodyPr>
          <a:lstStyle/>
          <a:p>
            <a:r>
              <a:rPr lang="en-US" sz="2400" dirty="0">
                <a:latin typeface="+mj-lt"/>
              </a:rPr>
              <a:t>Homework problem #2</a:t>
            </a:r>
          </a:p>
        </p:txBody>
      </p:sp>
      <p:pic>
        <p:nvPicPr>
          <p:cNvPr id="6" name="Picture 5">
            <a:extLst>
              <a:ext uri="{FF2B5EF4-FFF2-40B4-BE49-F238E27FC236}">
                <a16:creationId xmlns:a16="http://schemas.microsoft.com/office/drawing/2014/main" id="{2B9BC14D-F015-47CB-978E-45E8F3DDA170}"/>
              </a:ext>
            </a:extLst>
          </p:cNvPr>
          <p:cNvPicPr>
            <a:picLocks noChangeAspect="1"/>
          </p:cNvPicPr>
          <p:nvPr/>
        </p:nvPicPr>
        <p:blipFill>
          <a:blip r:embed="rId3"/>
          <a:stretch>
            <a:fillRect/>
          </a:stretch>
        </p:blipFill>
        <p:spPr>
          <a:xfrm>
            <a:off x="472440" y="638014"/>
            <a:ext cx="8248650" cy="2466975"/>
          </a:xfrm>
          <a:prstGeom prst="rect">
            <a:avLst/>
          </a:prstGeom>
        </p:spPr>
      </p:pic>
      <p:sp>
        <p:nvSpPr>
          <p:cNvPr id="7" name="Cube 6">
            <a:extLst>
              <a:ext uri="{FF2B5EF4-FFF2-40B4-BE49-F238E27FC236}">
                <a16:creationId xmlns:a16="http://schemas.microsoft.com/office/drawing/2014/main" id="{7F44BA27-82F1-4102-9824-6CBBDEA3C9B7}"/>
              </a:ext>
            </a:extLst>
          </p:cNvPr>
          <p:cNvSpPr/>
          <p:nvPr/>
        </p:nvSpPr>
        <p:spPr>
          <a:xfrm>
            <a:off x="2819400" y="3810000"/>
            <a:ext cx="1143000" cy="1219200"/>
          </a:xfrm>
          <a:prstGeom prst="cub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D87B83D-BA1B-44E1-9FBA-ACFE4238DBE1}"/>
              </a:ext>
            </a:extLst>
          </p:cNvPr>
          <p:cNvSpPr/>
          <p:nvPr/>
        </p:nvSpPr>
        <p:spPr>
          <a:xfrm>
            <a:off x="3198170" y="4351720"/>
            <a:ext cx="228600" cy="2286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FC4DE3F-CF6C-4EA8-945B-A0699D0A2156}"/>
              </a:ext>
            </a:extLst>
          </p:cNvPr>
          <p:cNvSpPr>
            <a:spLocks noChangeAspect="1"/>
          </p:cNvSpPr>
          <p:nvPr/>
        </p:nvSpPr>
        <p:spPr>
          <a:xfrm>
            <a:off x="3055620" y="3766498"/>
            <a:ext cx="137160" cy="1371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A912C3A-0484-40E9-A5B6-D4265E10316B}"/>
              </a:ext>
            </a:extLst>
          </p:cNvPr>
          <p:cNvSpPr>
            <a:spLocks noChangeAspect="1"/>
          </p:cNvSpPr>
          <p:nvPr/>
        </p:nvSpPr>
        <p:spPr>
          <a:xfrm>
            <a:off x="3603702" y="4031538"/>
            <a:ext cx="137160" cy="1371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544705B-EE6E-4EFF-B307-B6F586319BF3}"/>
              </a:ext>
            </a:extLst>
          </p:cNvPr>
          <p:cNvSpPr>
            <a:spLocks noChangeAspect="1"/>
          </p:cNvSpPr>
          <p:nvPr/>
        </p:nvSpPr>
        <p:spPr>
          <a:xfrm>
            <a:off x="2758069" y="4960620"/>
            <a:ext cx="137160" cy="1371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A48C26-48FB-4361-B29E-7E8F1BDF05C6}"/>
              </a:ext>
            </a:extLst>
          </p:cNvPr>
          <p:cNvSpPr>
            <a:spLocks noChangeAspect="1"/>
          </p:cNvSpPr>
          <p:nvPr/>
        </p:nvSpPr>
        <p:spPr>
          <a:xfrm>
            <a:off x="3890289" y="4656378"/>
            <a:ext cx="137160" cy="1371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9320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1000" y="38983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1573" y="16302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1/12/2022</a:t>
            </a:r>
            <a:endParaRPr lang="en-US" dirty="0"/>
          </a:p>
        </p:txBody>
      </p:sp>
      <p:sp>
        <p:nvSpPr>
          <p:cNvPr id="3" name="Footer Placeholder 2"/>
          <p:cNvSpPr>
            <a:spLocks noGrp="1"/>
          </p:cNvSpPr>
          <p:nvPr>
            <p:ph type="ftr" sz="quarter" idx="11"/>
          </p:nvPr>
        </p:nvSpPr>
        <p:spPr/>
        <p:txBody>
          <a:bodyPr/>
          <a:lstStyle/>
          <a:p>
            <a:r>
              <a:rPr lang="en-US"/>
              <a:t>PHY 712  Spring 2022 --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152400" y="152400"/>
            <a:ext cx="8382000" cy="461665"/>
          </a:xfrm>
          <a:prstGeom prst="rect">
            <a:avLst/>
          </a:prstGeom>
          <a:noFill/>
        </p:spPr>
        <p:txBody>
          <a:bodyPr wrap="square" rtlCol="0">
            <a:spAutoFit/>
          </a:bodyPr>
          <a:lstStyle/>
          <a:p>
            <a:r>
              <a:rPr lang="en-US" sz="2400" dirty="0">
                <a:latin typeface="+mj-lt"/>
              </a:rPr>
              <a:t>Now consider the case of an infinite periodic system --</a:t>
            </a:r>
          </a:p>
        </p:txBody>
      </p:sp>
      <p:graphicFrame>
        <p:nvGraphicFramePr>
          <p:cNvPr id="6" name="Object 5"/>
          <p:cNvGraphicFramePr>
            <a:graphicFrameLocks noChangeAspect="1"/>
          </p:cNvGraphicFramePr>
          <p:nvPr>
            <p:extLst>
              <p:ext uri="{D42A27DB-BD31-4B8C-83A1-F6EECF244321}">
                <p14:modId xmlns:p14="http://schemas.microsoft.com/office/powerpoint/2010/main" val="1291433202"/>
              </p:ext>
            </p:extLst>
          </p:nvPr>
        </p:nvGraphicFramePr>
        <p:xfrm>
          <a:off x="363569" y="609600"/>
          <a:ext cx="8323231" cy="1951037"/>
        </p:xfrm>
        <a:graphic>
          <a:graphicData uri="http://schemas.openxmlformats.org/presentationml/2006/ole">
            <mc:AlternateContent xmlns:mc="http://schemas.openxmlformats.org/markup-compatibility/2006">
              <mc:Choice xmlns:v="urn:schemas-microsoft-com:vml" Requires="v">
                <p:oleObj spid="_x0000_s22798" name="Equation" r:id="rId4" imgW="5905440" imgH="1384200" progId="Equation.DSMT4">
                  <p:embed/>
                </p:oleObj>
              </mc:Choice>
              <mc:Fallback>
                <p:oleObj name="Equation" r:id="rId4" imgW="5905440" imgH="1384200" progId="Equation.DSMT4">
                  <p:embed/>
                  <p:pic>
                    <p:nvPicPr>
                      <p:cNvPr id="0" name=""/>
                      <p:cNvPicPr/>
                      <p:nvPr/>
                    </p:nvPicPr>
                    <p:blipFill>
                      <a:blip r:embed="rId5"/>
                      <a:stretch>
                        <a:fillRect/>
                      </a:stretch>
                    </p:blipFill>
                    <p:spPr>
                      <a:xfrm>
                        <a:off x="363569" y="609600"/>
                        <a:ext cx="8323231" cy="19510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97364662"/>
              </p:ext>
            </p:extLst>
          </p:nvPr>
        </p:nvGraphicFramePr>
        <p:xfrm>
          <a:off x="153971" y="2532500"/>
          <a:ext cx="8902701" cy="1431925"/>
        </p:xfrm>
        <a:graphic>
          <a:graphicData uri="http://schemas.openxmlformats.org/presentationml/2006/ole">
            <mc:AlternateContent xmlns:mc="http://schemas.openxmlformats.org/markup-compatibility/2006">
              <mc:Choice xmlns:v="urn:schemas-microsoft-com:vml" Requires="v">
                <p:oleObj spid="_x0000_s22799" name="Equation" r:id="rId6" imgW="5918040" imgH="952200" progId="Equation.DSMT4">
                  <p:embed/>
                </p:oleObj>
              </mc:Choice>
              <mc:Fallback>
                <p:oleObj name="Equation" r:id="rId6" imgW="5918040" imgH="952200" progId="Equation.DSMT4">
                  <p:embed/>
                  <p:pic>
                    <p:nvPicPr>
                      <p:cNvPr id="0" name=""/>
                      <p:cNvPicPr/>
                      <p:nvPr/>
                    </p:nvPicPr>
                    <p:blipFill>
                      <a:blip r:embed="rId7"/>
                      <a:stretch>
                        <a:fillRect/>
                      </a:stretch>
                    </p:blipFill>
                    <p:spPr>
                      <a:xfrm>
                        <a:off x="153971" y="2532500"/>
                        <a:ext cx="8902701" cy="14319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6436958"/>
              </p:ext>
            </p:extLst>
          </p:nvPr>
        </p:nvGraphicFramePr>
        <p:xfrm>
          <a:off x="341573" y="3801738"/>
          <a:ext cx="3203575" cy="994213"/>
        </p:xfrm>
        <a:graphic>
          <a:graphicData uri="http://schemas.openxmlformats.org/presentationml/2006/ole">
            <mc:AlternateContent xmlns:mc="http://schemas.openxmlformats.org/markup-compatibility/2006">
              <mc:Choice xmlns:v="urn:schemas-microsoft-com:vml" Requires="v">
                <p:oleObj spid="_x0000_s22800" name="Equation" r:id="rId8" imgW="2209680" imgH="685800" progId="Equation.DSMT4">
                  <p:embed/>
                </p:oleObj>
              </mc:Choice>
              <mc:Fallback>
                <p:oleObj name="Equation" r:id="rId8" imgW="2209680" imgH="685800" progId="Equation.DSMT4">
                  <p:embed/>
                  <p:pic>
                    <p:nvPicPr>
                      <p:cNvPr id="0" name=""/>
                      <p:cNvPicPr/>
                      <p:nvPr/>
                    </p:nvPicPr>
                    <p:blipFill>
                      <a:blip r:embed="rId9"/>
                      <a:stretch>
                        <a:fillRect/>
                      </a:stretch>
                    </p:blipFill>
                    <p:spPr>
                      <a:xfrm>
                        <a:off x="341573" y="3801738"/>
                        <a:ext cx="3203575" cy="99421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11163939"/>
              </p:ext>
            </p:extLst>
          </p:nvPr>
        </p:nvGraphicFramePr>
        <p:xfrm>
          <a:off x="304800" y="4795951"/>
          <a:ext cx="7970838" cy="1731963"/>
        </p:xfrm>
        <a:graphic>
          <a:graphicData uri="http://schemas.openxmlformats.org/presentationml/2006/ole">
            <mc:AlternateContent xmlns:mc="http://schemas.openxmlformats.org/markup-compatibility/2006">
              <mc:Choice xmlns:v="urn:schemas-microsoft-com:vml" Requires="v">
                <p:oleObj spid="_x0000_s22801" name="Equation" r:id="rId10" imgW="6019560" imgH="1307880" progId="Equation.DSMT4">
                  <p:embed/>
                </p:oleObj>
              </mc:Choice>
              <mc:Fallback>
                <p:oleObj name="Equation" r:id="rId10" imgW="6019560" imgH="1307880" progId="Equation.DSMT4">
                  <p:embed/>
                  <p:pic>
                    <p:nvPicPr>
                      <p:cNvPr id="0" name=""/>
                      <p:cNvPicPr/>
                      <p:nvPr/>
                    </p:nvPicPr>
                    <p:blipFill>
                      <a:blip r:embed="rId11"/>
                      <a:stretch>
                        <a:fillRect/>
                      </a:stretch>
                    </p:blipFill>
                    <p:spPr>
                      <a:xfrm>
                        <a:off x="304800" y="4795951"/>
                        <a:ext cx="7970838" cy="1731963"/>
                      </a:xfrm>
                      <a:prstGeom prst="rect">
                        <a:avLst/>
                      </a:prstGeom>
                    </p:spPr>
                  </p:pic>
                </p:oleObj>
              </mc:Fallback>
            </mc:AlternateContent>
          </a:graphicData>
        </a:graphic>
      </p:graphicFrame>
    </p:spTree>
    <p:extLst>
      <p:ext uri="{BB962C8B-B14F-4D97-AF65-F5344CB8AC3E}">
        <p14:creationId xmlns:p14="http://schemas.microsoft.com/office/powerpoint/2010/main" val="362640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12457</TotalTime>
  <Words>622</Words>
  <Application>Microsoft Office PowerPoint</Application>
  <PresentationFormat>On-screen Show (4:3)</PresentationFormat>
  <Paragraphs>118</Paragraphs>
  <Slides>16</Slides>
  <Notes>16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Calibri</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705</cp:revision>
  <cp:lastPrinted>2022-01-12T01:00:43Z</cp:lastPrinted>
  <dcterms:created xsi:type="dcterms:W3CDTF">2012-01-10T18:32:24Z</dcterms:created>
  <dcterms:modified xsi:type="dcterms:W3CDTF">2022-01-12T15:17:31Z</dcterms:modified>
</cp:coreProperties>
</file>