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96" r:id="rId2"/>
    <p:sldId id="354" r:id="rId3"/>
    <p:sldId id="408" r:id="rId4"/>
    <p:sldId id="409" r:id="rId5"/>
    <p:sldId id="407" r:id="rId6"/>
    <p:sldId id="432" r:id="rId7"/>
    <p:sldId id="411" r:id="rId8"/>
    <p:sldId id="410" r:id="rId9"/>
    <p:sldId id="419" r:id="rId10"/>
    <p:sldId id="425" r:id="rId11"/>
    <p:sldId id="412" r:id="rId12"/>
    <p:sldId id="426" r:id="rId13"/>
    <p:sldId id="413" r:id="rId14"/>
    <p:sldId id="428" r:id="rId15"/>
    <p:sldId id="414" r:id="rId16"/>
    <p:sldId id="415" r:id="rId17"/>
    <p:sldId id="416" r:id="rId18"/>
    <p:sldId id="417" r:id="rId19"/>
    <p:sldId id="429" r:id="rId20"/>
    <p:sldId id="431" r:id="rId21"/>
    <p:sldId id="418" r:id="rId22"/>
    <p:sldId id="430" r:id="rId23"/>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olzwarth, Natalie" initials="HN" lastIdx="1" clrIdx="0">
    <p:extLst>
      <p:ext uri="{19B8F6BF-5375-455C-9EA6-DF929625EA0E}">
        <p15:presenceInfo xmlns:p15="http://schemas.microsoft.com/office/powerpoint/2012/main" userId="Holzwarth, Natali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C4810"/>
    <a:srgbClr val="DA32AA"/>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6" autoAdjust="0"/>
    <p:restoredTop sz="85560" autoAdjust="0"/>
  </p:normalViewPr>
  <p:slideViewPr>
    <p:cSldViewPr>
      <p:cViewPr varScale="1">
        <p:scale>
          <a:sx n="60" d="100"/>
          <a:sy n="60" d="100"/>
        </p:scale>
        <p:origin x="1714" y="38"/>
      </p:cViewPr>
      <p:guideLst>
        <p:guide orient="horz" pos="2160"/>
        <p:guide pos="2880"/>
      </p:guideLst>
    </p:cSldViewPr>
  </p:slideViewPr>
  <p:notesTextViewPr>
    <p:cViewPr>
      <p:scale>
        <a:sx n="1" d="1"/>
        <a:sy n="1" d="1"/>
      </p:scale>
      <p:origin x="0" y="0"/>
    </p:cViewPr>
  </p:notesTextViewPr>
  <p:sorterViewPr>
    <p:cViewPr>
      <p:scale>
        <a:sx n="60" d="100"/>
        <a:sy n="6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image" Target="../media/image24.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1.wmf"/><Relationship Id="rId1" Type="http://schemas.openxmlformats.org/officeDocument/2006/relationships/image" Target="../media/image10.wmf"/><Relationship Id="rId5" Type="http://schemas.openxmlformats.org/officeDocument/2006/relationships/image" Target="../media/image12.wmf"/><Relationship Id="rId4"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170238" cy="479425"/>
          </a:xfrm>
          <a:prstGeom prst="rect">
            <a:avLst/>
          </a:prstGeom>
        </p:spPr>
        <p:txBody>
          <a:bodyPr vert="horz" lIns="91427" tIns="45714" rIns="91427" bIns="45714" rtlCol="0"/>
          <a:lstStyle>
            <a:lvl1pPr algn="l">
              <a:defRPr sz="1200"/>
            </a:lvl1pPr>
          </a:lstStyle>
          <a:p>
            <a:endParaRPr lang="en-US"/>
          </a:p>
        </p:txBody>
      </p:sp>
      <p:sp>
        <p:nvSpPr>
          <p:cNvPr id="3" name="Date Placeholder 2"/>
          <p:cNvSpPr>
            <a:spLocks noGrp="1"/>
          </p:cNvSpPr>
          <p:nvPr>
            <p:ph type="dt" sz="quarter" idx="1"/>
          </p:nvPr>
        </p:nvSpPr>
        <p:spPr>
          <a:xfrm>
            <a:off x="4143375" y="1"/>
            <a:ext cx="3170238" cy="479425"/>
          </a:xfrm>
          <a:prstGeom prst="rect">
            <a:avLst/>
          </a:prstGeom>
        </p:spPr>
        <p:txBody>
          <a:bodyPr vert="horz" lIns="91427" tIns="45714" rIns="91427" bIns="45714" rtlCol="0"/>
          <a:lstStyle>
            <a:lvl1pPr algn="r">
              <a:defRPr sz="1200"/>
            </a:lvl1pPr>
          </a:lstStyle>
          <a:p>
            <a:fld id="{8194727C-8B30-4386-9703-61EF7B04C9A7}" type="datetimeFigureOut">
              <a:rPr lang="en-US" smtClean="0"/>
              <a:t>4/20/2022</a:t>
            </a:fld>
            <a:endParaRPr lang="en-US"/>
          </a:p>
        </p:txBody>
      </p:sp>
      <p:sp>
        <p:nvSpPr>
          <p:cNvPr id="4" name="Footer Placeholder 3"/>
          <p:cNvSpPr>
            <a:spLocks noGrp="1"/>
          </p:cNvSpPr>
          <p:nvPr>
            <p:ph type="ftr" sz="quarter" idx="2"/>
          </p:nvPr>
        </p:nvSpPr>
        <p:spPr>
          <a:xfrm>
            <a:off x="1" y="9120189"/>
            <a:ext cx="3170238" cy="479425"/>
          </a:xfrm>
          <a:prstGeom prst="rect">
            <a:avLst/>
          </a:prstGeom>
        </p:spPr>
        <p:txBody>
          <a:bodyPr vert="horz" lIns="91427" tIns="45714" rIns="91427" bIns="45714"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89"/>
            <a:ext cx="3170238" cy="479425"/>
          </a:xfrm>
          <a:prstGeom prst="rect">
            <a:avLst/>
          </a:prstGeom>
        </p:spPr>
        <p:txBody>
          <a:bodyPr vert="horz" lIns="91427" tIns="45714" rIns="91427" bIns="45714" rtlCol="0" anchor="b"/>
          <a:lstStyle>
            <a:lvl1pPr algn="r">
              <a:defRPr sz="1200"/>
            </a:lvl1pPr>
          </a:lstStyle>
          <a:p>
            <a:fld id="{7E357BCF-F272-4C79-9BBA-DF21EFA30F88}" type="slidenum">
              <a:rPr lang="en-US" smtClean="0"/>
              <a:t>‹#›</a:t>
            </a:fld>
            <a:endParaRPr lang="en-US"/>
          </a:p>
        </p:txBody>
      </p:sp>
    </p:spTree>
    <p:extLst>
      <p:ext uri="{BB962C8B-B14F-4D97-AF65-F5344CB8AC3E}">
        <p14:creationId xmlns:p14="http://schemas.microsoft.com/office/powerpoint/2010/main" val="26765871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47" tIns="48324" rIns="96647" bIns="48324" rtlCol="0"/>
          <a:lstStyle>
            <a:lvl1pPr algn="l">
              <a:defRPr sz="1300"/>
            </a:lvl1pPr>
          </a:lstStyle>
          <a:p>
            <a:endParaRPr lang="en-US" dirty="0"/>
          </a:p>
        </p:txBody>
      </p:sp>
      <p:sp>
        <p:nvSpPr>
          <p:cNvPr id="3" name="Date Placeholder 2"/>
          <p:cNvSpPr>
            <a:spLocks noGrp="1"/>
          </p:cNvSpPr>
          <p:nvPr>
            <p:ph type="dt" idx="1"/>
          </p:nvPr>
        </p:nvSpPr>
        <p:spPr>
          <a:xfrm>
            <a:off x="4143587" y="0"/>
            <a:ext cx="3169920" cy="480060"/>
          </a:xfrm>
          <a:prstGeom prst="rect">
            <a:avLst/>
          </a:prstGeom>
        </p:spPr>
        <p:txBody>
          <a:bodyPr vert="horz" lIns="96647" tIns="48324" rIns="96647" bIns="48324" rtlCol="0"/>
          <a:lstStyle>
            <a:lvl1pPr algn="r">
              <a:defRPr sz="1300"/>
            </a:lvl1pPr>
          </a:lstStyle>
          <a:p>
            <a:fld id="{AC5D2E9F-93AF-4192-9362-BE5EFDABCE46}" type="datetimeFigureOut">
              <a:rPr lang="en-US" smtClean="0"/>
              <a:t>4/20/2022</a:t>
            </a:fld>
            <a:endParaRPr lang="en-US" dirty="0"/>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47" tIns="48324" rIns="96647" bIns="48324" rtlCol="0" anchor="ctr"/>
          <a:lstStyle/>
          <a:p>
            <a:endParaRPr lang="en-US" dirty="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47" tIns="48324" rIns="96647" bIns="483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47" tIns="48324" rIns="96647" bIns="48324"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47" tIns="48324" rIns="96647" bIns="48324" rtlCol="0" anchor="b"/>
          <a:lstStyle>
            <a:lvl1pPr algn="r">
              <a:defRPr sz="1300"/>
            </a:lvl1pPr>
          </a:lstStyle>
          <a:p>
            <a:fld id="{615B37F0-B5B5-4873-843A-F6B8A32A0D0F}" type="slidenum">
              <a:rPr lang="en-US" smtClean="0"/>
              <a:t>‹#›</a:t>
            </a:fld>
            <a:endParaRPr lang="en-US" dirty="0"/>
          </a:p>
        </p:txBody>
      </p:sp>
    </p:spTree>
    <p:extLst>
      <p:ext uri="{BB962C8B-B14F-4D97-AF65-F5344CB8AC3E}">
        <p14:creationId xmlns:p14="http://schemas.microsoft.com/office/powerpoint/2010/main" val="2872160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lecture we will discuss some examples of radiation due to charged particles colliding.  It is a complicated topic which quite a few famous physicists have worked on.     </a:t>
            </a:r>
          </a:p>
        </p:txBody>
      </p:sp>
      <p:sp>
        <p:nvSpPr>
          <p:cNvPr id="4" name="Slide Number Placeholder 3"/>
          <p:cNvSpPr>
            <a:spLocks noGrp="1"/>
          </p:cNvSpPr>
          <p:nvPr>
            <p:ph type="sldNum" sz="quarter" idx="10"/>
          </p:nvPr>
        </p:nvSpPr>
        <p:spPr/>
        <p:txBody>
          <a:bodyPr/>
          <a:lstStyle/>
          <a:p>
            <a:fld id="{615B37F0-B5B5-4873-843A-F6B8A32A0D0F}" type="slidenum">
              <a:rPr lang="en-US" smtClean="0"/>
              <a:t>1</a:t>
            </a:fld>
            <a:endParaRPr lang="en-US" dirty="0"/>
          </a:p>
        </p:txBody>
      </p:sp>
    </p:spTree>
    <p:extLst>
      <p:ext uri="{BB962C8B-B14F-4D97-AF65-F5344CB8AC3E}">
        <p14:creationId xmlns:p14="http://schemas.microsoft.com/office/powerpoint/2010/main" val="7020604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Evaluating the vectors.</a:t>
            </a:r>
          </a:p>
        </p:txBody>
      </p:sp>
      <p:sp>
        <p:nvSpPr>
          <p:cNvPr id="4" name="Slide Number Placeholder 3"/>
          <p:cNvSpPr>
            <a:spLocks noGrp="1"/>
          </p:cNvSpPr>
          <p:nvPr>
            <p:ph type="sldNum" sz="quarter" idx="5"/>
          </p:nvPr>
        </p:nvSpPr>
        <p:spPr/>
        <p:txBody>
          <a:bodyPr/>
          <a:lstStyle/>
          <a:p>
            <a:fld id="{615B37F0-B5B5-4873-843A-F6B8A32A0D0F}" type="slidenum">
              <a:rPr lang="en-US" smtClean="0"/>
              <a:t>10</a:t>
            </a:fld>
            <a:endParaRPr lang="en-US" dirty="0"/>
          </a:p>
        </p:txBody>
      </p:sp>
    </p:spTree>
    <p:extLst>
      <p:ext uri="{BB962C8B-B14F-4D97-AF65-F5344CB8AC3E}">
        <p14:creationId xmlns:p14="http://schemas.microsoft.com/office/powerpoint/2010/main" val="17646751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possible to analytically integrate over all solid angles.</a:t>
            </a:r>
          </a:p>
        </p:txBody>
      </p:sp>
      <p:sp>
        <p:nvSpPr>
          <p:cNvPr id="4" name="Slide Number Placeholder 3"/>
          <p:cNvSpPr>
            <a:spLocks noGrp="1"/>
          </p:cNvSpPr>
          <p:nvPr>
            <p:ph type="sldNum" sz="quarter" idx="5"/>
          </p:nvPr>
        </p:nvSpPr>
        <p:spPr/>
        <p:txBody>
          <a:bodyPr/>
          <a:lstStyle/>
          <a:p>
            <a:fld id="{615B37F0-B5B5-4873-843A-F6B8A32A0D0F}" type="slidenum">
              <a:rPr lang="en-US" smtClean="0"/>
              <a:t>11</a:t>
            </a:fld>
            <a:endParaRPr lang="en-US" dirty="0"/>
          </a:p>
        </p:txBody>
      </p:sp>
    </p:spTree>
    <p:extLst>
      <p:ext uri="{BB962C8B-B14F-4D97-AF65-F5344CB8AC3E}">
        <p14:creationId xmlns:p14="http://schemas.microsoft.com/office/powerpoint/2010/main" val="29668322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details of the analysis.    With all of these considerations,   we still need to estimate delta beta.</a:t>
            </a:r>
          </a:p>
        </p:txBody>
      </p:sp>
      <p:sp>
        <p:nvSpPr>
          <p:cNvPr id="4" name="Slide Number Placeholder 3"/>
          <p:cNvSpPr>
            <a:spLocks noGrp="1"/>
          </p:cNvSpPr>
          <p:nvPr>
            <p:ph type="sldNum" sz="quarter" idx="5"/>
          </p:nvPr>
        </p:nvSpPr>
        <p:spPr/>
        <p:txBody>
          <a:bodyPr/>
          <a:lstStyle/>
          <a:p>
            <a:fld id="{615B37F0-B5B5-4873-843A-F6B8A32A0D0F}" type="slidenum">
              <a:rPr lang="en-US" smtClean="0"/>
              <a:t>12</a:t>
            </a:fld>
            <a:endParaRPr lang="en-US" dirty="0"/>
          </a:p>
        </p:txBody>
      </p:sp>
    </p:spTree>
    <p:extLst>
      <p:ext uri="{BB962C8B-B14F-4D97-AF65-F5344CB8AC3E}">
        <p14:creationId xmlns:p14="http://schemas.microsoft.com/office/powerpoint/2010/main" val="4020270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5B37F0-B5B5-4873-843A-F6B8A32A0D0F}" type="slidenum">
              <a:rPr lang="en-US" smtClean="0"/>
              <a:t>13</a:t>
            </a:fld>
            <a:endParaRPr lang="en-US" dirty="0"/>
          </a:p>
        </p:txBody>
      </p:sp>
    </p:spTree>
    <p:extLst>
      <p:ext uri="{BB962C8B-B14F-4D97-AF65-F5344CB8AC3E}">
        <p14:creationId xmlns:p14="http://schemas.microsoft.com/office/powerpoint/2010/main" val="30854939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5B37F0-B5B5-4873-843A-F6B8A32A0D0F}" type="slidenum">
              <a:rPr lang="en-US" smtClean="0"/>
              <a:t>14</a:t>
            </a:fld>
            <a:endParaRPr lang="en-US" dirty="0"/>
          </a:p>
        </p:txBody>
      </p:sp>
    </p:spTree>
    <p:extLst>
      <p:ext uri="{BB962C8B-B14F-4D97-AF65-F5344CB8AC3E}">
        <p14:creationId xmlns:p14="http://schemas.microsoft.com/office/powerpoint/2010/main" val="15057439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Delta beta will depend on the particular system.    As an example, consider the case of Rutherford scattering..    Here are some of the equations we used in classical mechanics class.</a:t>
            </a:r>
          </a:p>
        </p:txBody>
      </p:sp>
      <p:sp>
        <p:nvSpPr>
          <p:cNvPr id="4" name="Slide Number Placeholder 3"/>
          <p:cNvSpPr>
            <a:spLocks noGrp="1"/>
          </p:cNvSpPr>
          <p:nvPr>
            <p:ph type="sldNum" sz="quarter" idx="5"/>
          </p:nvPr>
        </p:nvSpPr>
        <p:spPr/>
        <p:txBody>
          <a:bodyPr/>
          <a:lstStyle/>
          <a:p>
            <a:fld id="{615B37F0-B5B5-4873-843A-F6B8A32A0D0F}" type="slidenum">
              <a:rPr lang="en-US" smtClean="0"/>
              <a:t>15</a:t>
            </a:fld>
            <a:endParaRPr lang="en-US" dirty="0"/>
          </a:p>
        </p:txBody>
      </p:sp>
    </p:spTree>
    <p:extLst>
      <p:ext uri="{BB962C8B-B14F-4D97-AF65-F5344CB8AC3E}">
        <p14:creationId xmlns:p14="http://schemas.microsoft.com/office/powerpoint/2010/main" val="12112372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convenient to express the results in terms of the momentum transfer Q.</a:t>
            </a:r>
          </a:p>
        </p:txBody>
      </p:sp>
      <p:sp>
        <p:nvSpPr>
          <p:cNvPr id="4" name="Slide Number Placeholder 3"/>
          <p:cNvSpPr>
            <a:spLocks noGrp="1"/>
          </p:cNvSpPr>
          <p:nvPr>
            <p:ph type="sldNum" sz="quarter" idx="5"/>
          </p:nvPr>
        </p:nvSpPr>
        <p:spPr/>
        <p:txBody>
          <a:bodyPr/>
          <a:lstStyle/>
          <a:p>
            <a:fld id="{615B37F0-B5B5-4873-843A-F6B8A32A0D0F}" type="slidenum">
              <a:rPr lang="en-US" smtClean="0"/>
              <a:t>16</a:t>
            </a:fld>
            <a:endParaRPr lang="en-US" dirty="0"/>
          </a:p>
        </p:txBody>
      </p:sp>
    </p:spTree>
    <p:extLst>
      <p:ext uri="{BB962C8B-B14F-4D97-AF65-F5344CB8AC3E}">
        <p14:creationId xmlns:p14="http://schemas.microsoft.com/office/powerpoint/2010/main" val="20532880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of interest to estimate the probability of the radiation occurring which depends on the product of the radiation intensity for a given momentum transfer and the cross section as a function of momentum transfer. </a:t>
            </a:r>
          </a:p>
        </p:txBody>
      </p:sp>
      <p:sp>
        <p:nvSpPr>
          <p:cNvPr id="4" name="Slide Number Placeholder 3"/>
          <p:cNvSpPr>
            <a:spLocks noGrp="1"/>
          </p:cNvSpPr>
          <p:nvPr>
            <p:ph type="sldNum" sz="quarter" idx="5"/>
          </p:nvPr>
        </p:nvSpPr>
        <p:spPr/>
        <p:txBody>
          <a:bodyPr/>
          <a:lstStyle/>
          <a:p>
            <a:fld id="{615B37F0-B5B5-4873-843A-F6B8A32A0D0F}" type="slidenum">
              <a:rPr lang="en-US" smtClean="0"/>
              <a:t>17</a:t>
            </a:fld>
            <a:endParaRPr lang="en-US" dirty="0"/>
          </a:p>
        </p:txBody>
      </p:sp>
    </p:spTree>
    <p:extLst>
      <p:ext uri="{BB962C8B-B14F-4D97-AF65-F5344CB8AC3E}">
        <p14:creationId xmlns:p14="http://schemas.microsoft.com/office/powerpoint/2010/main" val="6612281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But we are not done.     Thinking of the case of the charged particle moving through the target material, there will be a range of momentum transfers that should be integrated as indicated here.     Note that we have assumed that the frequency of the radiation is very small.    Here we consider how frequency might </a:t>
            </a:r>
            <a:r>
              <a:rPr lang="en-US" dirty="0" err="1"/>
              <a:t>ener</a:t>
            </a:r>
            <a:r>
              <a:rPr lang="en-US" dirty="0"/>
              <a:t> this analysis.</a:t>
            </a:r>
          </a:p>
        </p:txBody>
      </p:sp>
      <p:sp>
        <p:nvSpPr>
          <p:cNvPr id="4" name="Slide Number Placeholder 3"/>
          <p:cNvSpPr>
            <a:spLocks noGrp="1"/>
          </p:cNvSpPr>
          <p:nvPr>
            <p:ph type="sldNum" sz="quarter" idx="5"/>
          </p:nvPr>
        </p:nvSpPr>
        <p:spPr/>
        <p:txBody>
          <a:bodyPr/>
          <a:lstStyle/>
          <a:p>
            <a:fld id="{615B37F0-B5B5-4873-843A-F6B8A32A0D0F}" type="slidenum">
              <a:rPr lang="en-US" smtClean="0"/>
              <a:t>18</a:t>
            </a:fld>
            <a:endParaRPr lang="en-US" dirty="0"/>
          </a:p>
        </p:txBody>
      </p:sp>
    </p:spTree>
    <p:extLst>
      <p:ext uri="{BB962C8B-B14F-4D97-AF65-F5344CB8AC3E}">
        <p14:creationId xmlns:p14="http://schemas.microsoft.com/office/powerpoint/2010/main" val="6771813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5B37F0-B5B5-4873-843A-F6B8A32A0D0F}" type="slidenum">
              <a:rPr lang="en-US" smtClean="0"/>
              <a:t>19</a:t>
            </a:fld>
            <a:endParaRPr lang="en-US" dirty="0"/>
          </a:p>
        </p:txBody>
      </p:sp>
    </p:spTree>
    <p:extLst>
      <p:ext uri="{BB962C8B-B14F-4D97-AF65-F5344CB8AC3E}">
        <p14:creationId xmlns:p14="http://schemas.microsoft.com/office/powerpoint/2010/main" val="32174917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revised schedule, subject to your input.</a:t>
            </a:r>
          </a:p>
        </p:txBody>
      </p:sp>
      <p:sp>
        <p:nvSpPr>
          <p:cNvPr id="4" name="Slide Number Placeholder 3"/>
          <p:cNvSpPr>
            <a:spLocks noGrp="1"/>
          </p:cNvSpPr>
          <p:nvPr>
            <p:ph type="sldNum" sz="quarter" idx="10"/>
          </p:nvPr>
        </p:nvSpPr>
        <p:spPr/>
        <p:txBody>
          <a:bodyPr/>
          <a:lstStyle/>
          <a:p>
            <a:fld id="{615B37F0-B5B5-4873-843A-F6B8A32A0D0F}" type="slidenum">
              <a:rPr lang="en-US" smtClean="0"/>
              <a:t>2</a:t>
            </a:fld>
            <a:endParaRPr lang="en-US" dirty="0"/>
          </a:p>
        </p:txBody>
      </p:sp>
    </p:spTree>
    <p:extLst>
      <p:ext uri="{BB962C8B-B14F-4D97-AF65-F5344CB8AC3E}">
        <p14:creationId xmlns:p14="http://schemas.microsoft.com/office/powerpoint/2010/main" val="30257383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5B37F0-B5B5-4873-843A-F6B8A32A0D0F}" type="slidenum">
              <a:rPr lang="en-US" smtClean="0"/>
              <a:t>20</a:t>
            </a:fld>
            <a:endParaRPr lang="en-US" dirty="0"/>
          </a:p>
        </p:txBody>
      </p:sp>
    </p:spTree>
    <p:extLst>
      <p:ext uri="{BB962C8B-B14F-4D97-AF65-F5344CB8AC3E}">
        <p14:creationId xmlns:p14="http://schemas.microsoft.com/office/powerpoint/2010/main" val="17728444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Hans Bethe considered this problem and also introduced a “correction” for quantum effects.</a:t>
            </a:r>
          </a:p>
        </p:txBody>
      </p:sp>
      <p:sp>
        <p:nvSpPr>
          <p:cNvPr id="4" name="Slide Number Placeholder 3"/>
          <p:cNvSpPr>
            <a:spLocks noGrp="1"/>
          </p:cNvSpPr>
          <p:nvPr>
            <p:ph type="sldNum" sz="quarter" idx="5"/>
          </p:nvPr>
        </p:nvSpPr>
        <p:spPr/>
        <p:txBody>
          <a:bodyPr/>
          <a:lstStyle/>
          <a:p>
            <a:fld id="{615B37F0-B5B5-4873-843A-F6B8A32A0D0F}" type="slidenum">
              <a:rPr lang="en-US" smtClean="0"/>
              <a:t>21</a:t>
            </a:fld>
            <a:endParaRPr lang="en-US" dirty="0"/>
          </a:p>
        </p:txBody>
      </p:sp>
    </p:spTree>
    <p:extLst>
      <p:ext uri="{BB962C8B-B14F-4D97-AF65-F5344CB8AC3E}">
        <p14:creationId xmlns:p14="http://schemas.microsoft.com/office/powerpoint/2010/main" val="4908519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5B37F0-B5B5-4873-843A-F6B8A32A0D0F}" type="slidenum">
              <a:rPr lang="en-US" smtClean="0"/>
              <a:t>22</a:t>
            </a:fld>
            <a:endParaRPr lang="en-US" dirty="0"/>
          </a:p>
        </p:txBody>
      </p:sp>
    </p:spTree>
    <p:extLst>
      <p:ext uri="{BB962C8B-B14F-4D97-AF65-F5344CB8AC3E}">
        <p14:creationId xmlns:p14="http://schemas.microsoft.com/office/powerpoint/2010/main" val="4149351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5B37F0-B5B5-4873-843A-F6B8A32A0D0F}" type="slidenum">
              <a:rPr lang="en-US" smtClean="0"/>
              <a:t>3</a:t>
            </a:fld>
            <a:endParaRPr lang="en-US" dirty="0"/>
          </a:p>
        </p:txBody>
      </p:sp>
    </p:spTree>
    <p:extLst>
      <p:ext uri="{BB962C8B-B14F-4D97-AF65-F5344CB8AC3E}">
        <p14:creationId xmlns:p14="http://schemas.microsoft.com/office/powerpoint/2010/main" val="21473131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5B37F0-B5B5-4873-843A-F6B8A32A0D0F}" type="slidenum">
              <a:rPr lang="en-US" smtClean="0"/>
              <a:t>4</a:t>
            </a:fld>
            <a:endParaRPr lang="en-US" dirty="0"/>
          </a:p>
        </p:txBody>
      </p:sp>
    </p:spTree>
    <p:extLst>
      <p:ext uri="{BB962C8B-B14F-4D97-AF65-F5344CB8AC3E}">
        <p14:creationId xmlns:p14="http://schemas.microsoft.com/office/powerpoint/2010/main" val="35406269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Starting from the intensity analysis for radiation due to a charged particle moving in a trajectory with beta representing its velocity/c.    We will consider the velocity changing due to a collision process and analyze the radiation at small frequencies.</a:t>
            </a:r>
          </a:p>
        </p:txBody>
      </p:sp>
      <p:sp>
        <p:nvSpPr>
          <p:cNvPr id="4" name="Slide Number Placeholder 3"/>
          <p:cNvSpPr>
            <a:spLocks noGrp="1"/>
          </p:cNvSpPr>
          <p:nvPr>
            <p:ph type="sldNum" sz="quarter" idx="5"/>
          </p:nvPr>
        </p:nvSpPr>
        <p:spPr/>
        <p:txBody>
          <a:bodyPr/>
          <a:lstStyle/>
          <a:p>
            <a:fld id="{615B37F0-B5B5-4873-843A-F6B8A32A0D0F}" type="slidenum">
              <a:rPr lang="en-US" smtClean="0"/>
              <a:t>5</a:t>
            </a:fld>
            <a:endParaRPr lang="en-US" dirty="0"/>
          </a:p>
        </p:txBody>
      </p:sp>
    </p:spTree>
    <p:extLst>
      <p:ext uri="{BB962C8B-B14F-4D97-AF65-F5344CB8AC3E}">
        <p14:creationId xmlns:p14="http://schemas.microsoft.com/office/powerpoint/2010/main" val="23315657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5B37F0-B5B5-4873-843A-F6B8A32A0D0F}" type="slidenum">
              <a:rPr lang="en-US" smtClean="0"/>
              <a:t>6</a:t>
            </a:fld>
            <a:endParaRPr lang="en-US" dirty="0"/>
          </a:p>
        </p:txBody>
      </p:sp>
    </p:spTree>
    <p:extLst>
      <p:ext uri="{BB962C8B-B14F-4D97-AF65-F5344CB8AC3E}">
        <p14:creationId xmlns:p14="http://schemas.microsoft.com/office/powerpoint/2010/main" val="4287312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beta&lt;&lt;1, we can neglect the denominator of the expression and obtain the non-relativistic expression.   It is also convenient to analyze the relativistic case when the change in velocity is small.</a:t>
            </a:r>
          </a:p>
        </p:txBody>
      </p:sp>
      <p:sp>
        <p:nvSpPr>
          <p:cNvPr id="4" name="Slide Number Placeholder 3"/>
          <p:cNvSpPr>
            <a:spLocks noGrp="1"/>
          </p:cNvSpPr>
          <p:nvPr>
            <p:ph type="sldNum" sz="quarter" idx="5"/>
          </p:nvPr>
        </p:nvSpPr>
        <p:spPr/>
        <p:txBody>
          <a:bodyPr/>
          <a:lstStyle/>
          <a:p>
            <a:fld id="{615B37F0-B5B5-4873-843A-F6B8A32A0D0F}" type="slidenum">
              <a:rPr lang="en-US" smtClean="0"/>
              <a:t>7</a:t>
            </a:fld>
            <a:endParaRPr lang="en-US" dirty="0"/>
          </a:p>
        </p:txBody>
      </p:sp>
    </p:spTree>
    <p:extLst>
      <p:ext uri="{BB962C8B-B14F-4D97-AF65-F5344CB8AC3E}">
        <p14:creationId xmlns:p14="http://schemas.microsoft.com/office/powerpoint/2010/main" val="8994504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convenient to consider two different polarizations of the radiation – parallel (meaning in the plane of the observation point r and the initial velocity of the particle) and perpendicular (meaning perpendicular to that plane).</a:t>
            </a:r>
          </a:p>
        </p:txBody>
      </p:sp>
      <p:sp>
        <p:nvSpPr>
          <p:cNvPr id="4" name="Slide Number Placeholder 3"/>
          <p:cNvSpPr>
            <a:spLocks noGrp="1"/>
          </p:cNvSpPr>
          <p:nvPr>
            <p:ph type="sldNum" sz="quarter" idx="5"/>
          </p:nvPr>
        </p:nvSpPr>
        <p:spPr/>
        <p:txBody>
          <a:bodyPr/>
          <a:lstStyle/>
          <a:p>
            <a:fld id="{615B37F0-B5B5-4873-843A-F6B8A32A0D0F}" type="slidenum">
              <a:rPr lang="en-US" smtClean="0"/>
              <a:t>8</a:t>
            </a:fld>
            <a:endParaRPr lang="en-US" dirty="0"/>
          </a:p>
        </p:txBody>
      </p:sp>
    </p:spTree>
    <p:extLst>
      <p:ext uri="{BB962C8B-B14F-4D97-AF65-F5344CB8AC3E}">
        <p14:creationId xmlns:p14="http://schemas.microsoft.com/office/powerpoint/2010/main" val="35437683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Showing the detailed geometry of the scattering process.</a:t>
            </a:r>
          </a:p>
        </p:txBody>
      </p:sp>
      <p:sp>
        <p:nvSpPr>
          <p:cNvPr id="4" name="Slide Number Placeholder 3"/>
          <p:cNvSpPr>
            <a:spLocks noGrp="1"/>
          </p:cNvSpPr>
          <p:nvPr>
            <p:ph type="sldNum" sz="quarter" idx="5"/>
          </p:nvPr>
        </p:nvSpPr>
        <p:spPr/>
        <p:txBody>
          <a:bodyPr/>
          <a:lstStyle/>
          <a:p>
            <a:fld id="{615B37F0-B5B5-4873-843A-F6B8A32A0D0F}" type="slidenum">
              <a:rPr lang="en-US" smtClean="0"/>
              <a:t>9</a:t>
            </a:fld>
            <a:endParaRPr lang="en-US" dirty="0"/>
          </a:p>
        </p:txBody>
      </p:sp>
    </p:spTree>
    <p:extLst>
      <p:ext uri="{BB962C8B-B14F-4D97-AF65-F5344CB8AC3E}">
        <p14:creationId xmlns:p14="http://schemas.microsoft.com/office/powerpoint/2010/main" val="31797030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r>
              <a:rPr lang="en-US"/>
              <a:t>04/20/2022</a:t>
            </a:r>
            <a:endParaRPr lang="en-US" dirty="0"/>
          </a:p>
        </p:txBody>
      </p:sp>
      <p:sp>
        <p:nvSpPr>
          <p:cNvPr id="5" name="Footer Placeholder 4"/>
          <p:cNvSpPr>
            <a:spLocks noGrp="1"/>
          </p:cNvSpPr>
          <p:nvPr>
            <p:ph type="ftr" sz="quarter" idx="11"/>
          </p:nvPr>
        </p:nvSpPr>
        <p:spPr/>
        <p:txBody>
          <a:bodyPr/>
          <a:lstStyle/>
          <a:p>
            <a:r>
              <a:rPr lang="en-US"/>
              <a:t>PHY 712  Spring 2022 -- Lecture 31</a:t>
            </a:r>
            <a:endParaRPr lang="en-US" dirty="0"/>
          </a:p>
        </p:txBody>
      </p:sp>
      <p:sp>
        <p:nvSpPr>
          <p:cNvPr id="6" name="Slide Number Placeholder 5"/>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1802254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04/20/2022</a:t>
            </a:r>
            <a:endParaRPr lang="en-US" dirty="0"/>
          </a:p>
        </p:txBody>
      </p:sp>
      <p:sp>
        <p:nvSpPr>
          <p:cNvPr id="5" name="Footer Placeholder 4"/>
          <p:cNvSpPr>
            <a:spLocks noGrp="1"/>
          </p:cNvSpPr>
          <p:nvPr>
            <p:ph type="ftr" sz="quarter" idx="11"/>
          </p:nvPr>
        </p:nvSpPr>
        <p:spPr/>
        <p:txBody>
          <a:bodyPr/>
          <a:lstStyle/>
          <a:p>
            <a:r>
              <a:rPr lang="en-US"/>
              <a:t>PHY 712  Spring 2022 -- Lecture 31</a:t>
            </a:r>
            <a:endParaRPr lang="en-US" dirty="0"/>
          </a:p>
        </p:txBody>
      </p:sp>
      <p:sp>
        <p:nvSpPr>
          <p:cNvPr id="6" name="Slide Number Placeholder 5"/>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4040155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04/20/2022</a:t>
            </a:r>
            <a:endParaRPr lang="en-US" dirty="0"/>
          </a:p>
        </p:txBody>
      </p:sp>
      <p:sp>
        <p:nvSpPr>
          <p:cNvPr id="5" name="Footer Placeholder 4"/>
          <p:cNvSpPr>
            <a:spLocks noGrp="1"/>
          </p:cNvSpPr>
          <p:nvPr>
            <p:ph type="ftr" sz="quarter" idx="11"/>
          </p:nvPr>
        </p:nvSpPr>
        <p:spPr/>
        <p:txBody>
          <a:bodyPr/>
          <a:lstStyle/>
          <a:p>
            <a:r>
              <a:rPr lang="en-US"/>
              <a:t>PHY 712  Spring 2022 -- Lecture 31</a:t>
            </a:r>
            <a:endParaRPr lang="en-US" dirty="0"/>
          </a:p>
        </p:txBody>
      </p:sp>
      <p:sp>
        <p:nvSpPr>
          <p:cNvPr id="6" name="Slide Number Placeholder 5"/>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1804288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04/20/2022</a:t>
            </a:r>
            <a:endParaRPr lang="en-US" dirty="0"/>
          </a:p>
        </p:txBody>
      </p:sp>
      <p:sp>
        <p:nvSpPr>
          <p:cNvPr id="5" name="Footer Placeholder 4"/>
          <p:cNvSpPr>
            <a:spLocks noGrp="1"/>
          </p:cNvSpPr>
          <p:nvPr>
            <p:ph type="ftr" sz="quarter" idx="11"/>
          </p:nvPr>
        </p:nvSpPr>
        <p:spPr/>
        <p:txBody>
          <a:bodyPr/>
          <a:lstStyle/>
          <a:p>
            <a:r>
              <a:rPr lang="en-US"/>
              <a:t>PHY 712  Spring 2022 -- Lecture 31</a:t>
            </a:r>
            <a:endParaRPr lang="en-US" dirty="0"/>
          </a:p>
        </p:txBody>
      </p:sp>
      <p:sp>
        <p:nvSpPr>
          <p:cNvPr id="6" name="Slide Number Placeholder 5"/>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3332855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04/20/2022</a:t>
            </a:r>
            <a:endParaRPr lang="en-US" dirty="0"/>
          </a:p>
        </p:txBody>
      </p:sp>
      <p:sp>
        <p:nvSpPr>
          <p:cNvPr id="5" name="Footer Placeholder 4"/>
          <p:cNvSpPr>
            <a:spLocks noGrp="1"/>
          </p:cNvSpPr>
          <p:nvPr>
            <p:ph type="ftr" sz="quarter" idx="11"/>
          </p:nvPr>
        </p:nvSpPr>
        <p:spPr/>
        <p:txBody>
          <a:bodyPr/>
          <a:lstStyle/>
          <a:p>
            <a:r>
              <a:rPr lang="en-US"/>
              <a:t>PHY 712  Spring 2022 -- Lecture 31</a:t>
            </a:r>
            <a:endParaRPr lang="en-US" dirty="0"/>
          </a:p>
        </p:txBody>
      </p:sp>
      <p:sp>
        <p:nvSpPr>
          <p:cNvPr id="6" name="Slide Number Placeholder 5"/>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3320383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04/20/2022</a:t>
            </a:r>
            <a:endParaRPr lang="en-US" dirty="0"/>
          </a:p>
        </p:txBody>
      </p:sp>
      <p:sp>
        <p:nvSpPr>
          <p:cNvPr id="6" name="Footer Placeholder 5"/>
          <p:cNvSpPr>
            <a:spLocks noGrp="1"/>
          </p:cNvSpPr>
          <p:nvPr>
            <p:ph type="ftr" sz="quarter" idx="11"/>
          </p:nvPr>
        </p:nvSpPr>
        <p:spPr/>
        <p:txBody>
          <a:bodyPr/>
          <a:lstStyle/>
          <a:p>
            <a:r>
              <a:rPr lang="en-US"/>
              <a:t>PHY 712  Spring 2022 -- Lecture 31</a:t>
            </a:r>
            <a:endParaRPr lang="en-US" dirty="0"/>
          </a:p>
        </p:txBody>
      </p:sp>
      <p:sp>
        <p:nvSpPr>
          <p:cNvPr id="7" name="Slide Number Placeholder 6"/>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3273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04/20/2022</a:t>
            </a:r>
            <a:endParaRPr lang="en-US" dirty="0"/>
          </a:p>
        </p:txBody>
      </p:sp>
      <p:sp>
        <p:nvSpPr>
          <p:cNvPr id="8" name="Footer Placeholder 7"/>
          <p:cNvSpPr>
            <a:spLocks noGrp="1"/>
          </p:cNvSpPr>
          <p:nvPr>
            <p:ph type="ftr" sz="quarter" idx="11"/>
          </p:nvPr>
        </p:nvSpPr>
        <p:spPr/>
        <p:txBody>
          <a:bodyPr/>
          <a:lstStyle/>
          <a:p>
            <a:r>
              <a:rPr lang="en-US"/>
              <a:t>PHY 712  Spring 2022 -- Lecture 31</a:t>
            </a:r>
            <a:endParaRPr lang="en-US" dirty="0"/>
          </a:p>
        </p:txBody>
      </p:sp>
      <p:sp>
        <p:nvSpPr>
          <p:cNvPr id="9" name="Slide Number Placeholder 8"/>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2036922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04/20/2022</a:t>
            </a:r>
            <a:endParaRPr lang="en-US" dirty="0"/>
          </a:p>
        </p:txBody>
      </p:sp>
      <p:sp>
        <p:nvSpPr>
          <p:cNvPr id="4" name="Footer Placeholder 3"/>
          <p:cNvSpPr>
            <a:spLocks noGrp="1"/>
          </p:cNvSpPr>
          <p:nvPr>
            <p:ph type="ftr" sz="quarter" idx="11"/>
          </p:nvPr>
        </p:nvSpPr>
        <p:spPr/>
        <p:txBody>
          <a:bodyPr/>
          <a:lstStyle/>
          <a:p>
            <a:r>
              <a:rPr lang="en-US"/>
              <a:t>PHY 712  Spring 2022 -- Lecture 31</a:t>
            </a:r>
            <a:endParaRPr lang="en-US" dirty="0"/>
          </a:p>
        </p:txBody>
      </p:sp>
      <p:sp>
        <p:nvSpPr>
          <p:cNvPr id="5" name="Slide Number Placeholder 4"/>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3668916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04/20/2022</a:t>
            </a:r>
            <a:endParaRPr lang="en-US" dirty="0"/>
          </a:p>
        </p:txBody>
      </p:sp>
      <p:sp>
        <p:nvSpPr>
          <p:cNvPr id="3" name="Footer Placeholder 2"/>
          <p:cNvSpPr>
            <a:spLocks noGrp="1"/>
          </p:cNvSpPr>
          <p:nvPr>
            <p:ph type="ftr" sz="quarter" idx="11"/>
          </p:nvPr>
        </p:nvSpPr>
        <p:spPr/>
        <p:txBody>
          <a:bodyPr/>
          <a:lstStyle/>
          <a:p>
            <a:r>
              <a:rPr lang="en-US"/>
              <a:t>PHY 712  Spring 2022 --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1095865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04/20/2022</a:t>
            </a:r>
            <a:endParaRPr lang="en-US" dirty="0"/>
          </a:p>
        </p:txBody>
      </p:sp>
      <p:sp>
        <p:nvSpPr>
          <p:cNvPr id="6" name="Footer Placeholder 5"/>
          <p:cNvSpPr>
            <a:spLocks noGrp="1"/>
          </p:cNvSpPr>
          <p:nvPr>
            <p:ph type="ftr" sz="quarter" idx="11"/>
          </p:nvPr>
        </p:nvSpPr>
        <p:spPr/>
        <p:txBody>
          <a:bodyPr/>
          <a:lstStyle/>
          <a:p>
            <a:r>
              <a:rPr lang="en-US"/>
              <a:t>PHY 712  Spring 2022 -- Lecture 31</a:t>
            </a:r>
            <a:endParaRPr lang="en-US" dirty="0"/>
          </a:p>
        </p:txBody>
      </p:sp>
      <p:sp>
        <p:nvSpPr>
          <p:cNvPr id="7" name="Slide Number Placeholder 6"/>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1422502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04/20/2022</a:t>
            </a:r>
            <a:endParaRPr lang="en-US" dirty="0"/>
          </a:p>
        </p:txBody>
      </p:sp>
      <p:sp>
        <p:nvSpPr>
          <p:cNvPr id="6" name="Footer Placeholder 5"/>
          <p:cNvSpPr>
            <a:spLocks noGrp="1"/>
          </p:cNvSpPr>
          <p:nvPr>
            <p:ph type="ftr" sz="quarter" idx="11"/>
          </p:nvPr>
        </p:nvSpPr>
        <p:spPr/>
        <p:txBody>
          <a:bodyPr/>
          <a:lstStyle/>
          <a:p>
            <a:r>
              <a:rPr lang="en-US"/>
              <a:t>PHY 712  Spring 2022 -- Lecture 31</a:t>
            </a:r>
            <a:endParaRPr lang="en-US" dirty="0"/>
          </a:p>
        </p:txBody>
      </p:sp>
      <p:sp>
        <p:nvSpPr>
          <p:cNvPr id="7" name="Slide Number Placeholder 6"/>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3630244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04/20/2022</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PHY 712  Spring 2022 -- Lecture 31</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368B07-CEBF-4C80-90AF-53B34FA04CF3}" type="slidenum">
              <a:rPr lang="en-US" smtClean="0"/>
              <a:t>‹#›</a:t>
            </a:fld>
            <a:endParaRPr lang="en-US" dirty="0"/>
          </a:p>
        </p:txBody>
      </p:sp>
    </p:spTree>
    <p:extLst>
      <p:ext uri="{BB962C8B-B14F-4D97-AF65-F5344CB8AC3E}">
        <p14:creationId xmlns:p14="http://schemas.microsoft.com/office/powerpoint/2010/main" val="2700172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vmlDrawing" Target="../drawings/vmlDrawing6.vml"/><Relationship Id="rId5" Type="http://schemas.openxmlformats.org/officeDocument/2006/relationships/image" Target="../media/image17.wmf"/><Relationship Id="rId4" Type="http://schemas.openxmlformats.org/officeDocument/2006/relationships/oleObject" Target="../embeddings/oleObject18.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7" Type="http://schemas.openxmlformats.org/officeDocument/2006/relationships/image" Target="../media/image19.wmf"/><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oleObject" Target="../embeddings/oleObject20.bin"/><Relationship Id="rId5" Type="http://schemas.openxmlformats.org/officeDocument/2006/relationships/image" Target="../media/image18.wmf"/><Relationship Id="rId4" Type="http://schemas.openxmlformats.org/officeDocument/2006/relationships/oleObject" Target="../embeddings/oleObject19.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vmlDrawing" Target="../drawings/vmlDrawing8.vml"/><Relationship Id="rId5" Type="http://schemas.openxmlformats.org/officeDocument/2006/relationships/image" Target="../media/image20.wmf"/><Relationship Id="rId4" Type="http://schemas.openxmlformats.org/officeDocument/2006/relationships/oleObject" Target="../embeddings/oleObject21.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7" Type="http://schemas.openxmlformats.org/officeDocument/2006/relationships/image" Target="../media/image22.wmf"/><Relationship Id="rId2" Type="http://schemas.openxmlformats.org/officeDocument/2006/relationships/slideLayout" Target="../slideLayouts/slideLayout7.xml"/><Relationship Id="rId1" Type="http://schemas.openxmlformats.org/officeDocument/2006/relationships/vmlDrawing" Target="../drawings/vmlDrawing9.vml"/><Relationship Id="rId6" Type="http://schemas.openxmlformats.org/officeDocument/2006/relationships/oleObject" Target="../embeddings/oleObject23.bin"/><Relationship Id="rId5" Type="http://schemas.openxmlformats.org/officeDocument/2006/relationships/image" Target="../media/image21.wmf"/><Relationship Id="rId4" Type="http://schemas.openxmlformats.org/officeDocument/2006/relationships/oleObject" Target="../embeddings/oleObject22.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vmlDrawing" Target="../drawings/vmlDrawing10.vml"/><Relationship Id="rId5" Type="http://schemas.openxmlformats.org/officeDocument/2006/relationships/image" Target="../media/image23.wmf"/><Relationship Id="rId4" Type="http://schemas.openxmlformats.org/officeDocument/2006/relationships/oleObject" Target="../embeddings/oleObject24.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7" Type="http://schemas.openxmlformats.org/officeDocument/2006/relationships/image" Target="../media/image25.wmf"/><Relationship Id="rId2" Type="http://schemas.openxmlformats.org/officeDocument/2006/relationships/slideLayout" Target="../slideLayouts/slideLayout7.xml"/><Relationship Id="rId1" Type="http://schemas.openxmlformats.org/officeDocument/2006/relationships/vmlDrawing" Target="../drawings/vmlDrawing11.vml"/><Relationship Id="rId6" Type="http://schemas.openxmlformats.org/officeDocument/2006/relationships/oleObject" Target="../embeddings/oleObject26.bin"/><Relationship Id="rId5" Type="http://schemas.openxmlformats.org/officeDocument/2006/relationships/image" Target="../media/image24.wmf"/><Relationship Id="rId4" Type="http://schemas.openxmlformats.org/officeDocument/2006/relationships/oleObject" Target="../embeddings/oleObject25.bin"/></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7.xml"/><Relationship Id="rId1" Type="http://schemas.openxmlformats.org/officeDocument/2006/relationships/vmlDrawing" Target="../drawings/vmlDrawing12.vml"/><Relationship Id="rId5" Type="http://schemas.openxmlformats.org/officeDocument/2006/relationships/image" Target="../media/image26.wmf"/><Relationship Id="rId4" Type="http://schemas.openxmlformats.org/officeDocument/2006/relationships/oleObject" Target="../embeddings/oleObject27.bin"/></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7.xml"/><Relationship Id="rId1" Type="http://schemas.openxmlformats.org/officeDocument/2006/relationships/vmlDrawing" Target="../drawings/vmlDrawing13.vml"/><Relationship Id="rId5" Type="http://schemas.openxmlformats.org/officeDocument/2006/relationships/image" Target="../media/image27.wmf"/><Relationship Id="rId4" Type="http://schemas.openxmlformats.org/officeDocument/2006/relationships/oleObject" Target="../embeddings/oleObject28.bin"/></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7.xml"/><Relationship Id="rId1" Type="http://schemas.openxmlformats.org/officeDocument/2006/relationships/vmlDrawing" Target="../drawings/vmlDrawing14.vml"/><Relationship Id="rId5" Type="http://schemas.openxmlformats.org/officeDocument/2006/relationships/image" Target="../media/image28.wmf"/><Relationship Id="rId4" Type="http://schemas.openxmlformats.org/officeDocument/2006/relationships/oleObject" Target="../embeddings/oleObject29.bin"/></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7.xml"/><Relationship Id="rId1" Type="http://schemas.openxmlformats.org/officeDocument/2006/relationships/vmlDrawing" Target="../drawings/vmlDrawing15.vml"/><Relationship Id="rId5" Type="http://schemas.openxmlformats.org/officeDocument/2006/relationships/image" Target="../media/image29.wmf"/><Relationship Id="rId4" Type="http://schemas.openxmlformats.org/officeDocument/2006/relationships/oleObject" Target="../embeddings/oleObject30.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33.bin"/><Relationship Id="rId3" Type="http://schemas.openxmlformats.org/officeDocument/2006/relationships/notesSlide" Target="../notesSlides/notesSlide21.xml"/><Relationship Id="rId7" Type="http://schemas.openxmlformats.org/officeDocument/2006/relationships/image" Target="../media/image31.wmf"/><Relationship Id="rId2" Type="http://schemas.openxmlformats.org/officeDocument/2006/relationships/slideLayout" Target="../slideLayouts/slideLayout7.xml"/><Relationship Id="rId1" Type="http://schemas.openxmlformats.org/officeDocument/2006/relationships/vmlDrawing" Target="../drawings/vmlDrawing16.vml"/><Relationship Id="rId6" Type="http://schemas.openxmlformats.org/officeDocument/2006/relationships/oleObject" Target="../embeddings/oleObject32.bin"/><Relationship Id="rId5" Type="http://schemas.openxmlformats.org/officeDocument/2006/relationships/image" Target="../media/image30.wmf"/><Relationship Id="rId4" Type="http://schemas.openxmlformats.org/officeDocument/2006/relationships/oleObject" Target="../embeddings/oleObject31.bin"/><Relationship Id="rId9" Type="http://schemas.openxmlformats.org/officeDocument/2006/relationships/image" Target="../media/image32.wmf"/></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orau.org/ptp/collection/xraytubescoolidge/coolidgeinformation.htm"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hyperlink" Target="http://www.ndt-ed.org/EducationResources/CommunityCollege/Radiography/Physics/xrays.htm" TargetMode="Externa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5.xml"/><Relationship Id="rId7" Type="http://schemas.openxmlformats.org/officeDocument/2006/relationships/image" Target="../media/image5.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4.wmf"/><Relationship Id="rId4" Type="http://schemas.openxmlformats.org/officeDocument/2006/relationships/oleObject" Target="../embeddings/oleObject1.bin"/><Relationship Id="rId9" Type="http://schemas.openxmlformats.org/officeDocument/2006/relationships/image" Target="../media/image6.wmf"/></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8.wmf"/><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oleObject" Target="../embeddings/oleObject5.bin"/><Relationship Id="rId5" Type="http://schemas.openxmlformats.org/officeDocument/2006/relationships/image" Target="../media/image7.wmf"/><Relationship Id="rId4"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9.wmf"/><Relationship Id="rId4" Type="http://schemas.openxmlformats.org/officeDocument/2006/relationships/oleObject" Target="../embeddings/oleObject6.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9.bin"/><Relationship Id="rId13" Type="http://schemas.openxmlformats.org/officeDocument/2006/relationships/image" Target="../media/image12.wmf"/><Relationship Id="rId3" Type="http://schemas.openxmlformats.org/officeDocument/2006/relationships/notesSlide" Target="../notesSlides/notesSlide8.xml"/><Relationship Id="rId7" Type="http://schemas.openxmlformats.org/officeDocument/2006/relationships/image" Target="../media/image11.wmf"/><Relationship Id="rId12"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oleObject" Target="../embeddings/oleObject8.bin"/><Relationship Id="rId11" Type="http://schemas.openxmlformats.org/officeDocument/2006/relationships/image" Target="../media/image5.wmf"/><Relationship Id="rId5" Type="http://schemas.openxmlformats.org/officeDocument/2006/relationships/image" Target="../media/image10.wmf"/><Relationship Id="rId10" Type="http://schemas.openxmlformats.org/officeDocument/2006/relationships/oleObject" Target="../embeddings/oleObject10.bin"/><Relationship Id="rId4" Type="http://schemas.openxmlformats.org/officeDocument/2006/relationships/oleObject" Target="../embeddings/oleObject7.bin"/><Relationship Id="rId9" Type="http://schemas.openxmlformats.org/officeDocument/2006/relationships/image" Target="../media/image4.w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4.bin"/><Relationship Id="rId13" Type="http://schemas.openxmlformats.org/officeDocument/2006/relationships/image" Target="../media/image15.wmf"/><Relationship Id="rId3" Type="http://schemas.openxmlformats.org/officeDocument/2006/relationships/notesSlide" Target="../notesSlides/notesSlide9.xml"/><Relationship Id="rId7" Type="http://schemas.openxmlformats.org/officeDocument/2006/relationships/image" Target="../media/image5.wmf"/><Relationship Id="rId12" Type="http://schemas.openxmlformats.org/officeDocument/2006/relationships/oleObject" Target="../embeddings/oleObject16.bin"/><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oleObject" Target="../embeddings/oleObject13.bin"/><Relationship Id="rId11" Type="http://schemas.openxmlformats.org/officeDocument/2006/relationships/image" Target="../media/image14.wmf"/><Relationship Id="rId5" Type="http://schemas.openxmlformats.org/officeDocument/2006/relationships/image" Target="../media/image4.wmf"/><Relationship Id="rId15" Type="http://schemas.openxmlformats.org/officeDocument/2006/relationships/image" Target="../media/image16.wmf"/><Relationship Id="rId10" Type="http://schemas.openxmlformats.org/officeDocument/2006/relationships/oleObject" Target="../embeddings/oleObject15.bin"/><Relationship Id="rId4" Type="http://schemas.openxmlformats.org/officeDocument/2006/relationships/oleObject" Target="../embeddings/oleObject12.bin"/><Relationship Id="rId9" Type="http://schemas.openxmlformats.org/officeDocument/2006/relationships/image" Target="../media/image13.wmf"/><Relationship Id="rId14" Type="http://schemas.openxmlformats.org/officeDocument/2006/relationships/oleObject" Target="../embeddings/oleObject17.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E368B07-CEBF-4C80-90AF-53B34FA04CF3}" type="slidenum">
              <a:rPr lang="en-US" smtClean="0"/>
              <a:t>1</a:t>
            </a:fld>
            <a:endParaRPr lang="en-US" dirty="0"/>
          </a:p>
        </p:txBody>
      </p:sp>
      <p:sp>
        <p:nvSpPr>
          <p:cNvPr id="5" name="TextBox 4"/>
          <p:cNvSpPr txBox="1"/>
          <p:nvPr/>
        </p:nvSpPr>
        <p:spPr>
          <a:xfrm>
            <a:off x="0" y="152400"/>
            <a:ext cx="8839200" cy="5940088"/>
          </a:xfrm>
          <a:prstGeom prst="rect">
            <a:avLst/>
          </a:prstGeom>
          <a:noFill/>
          <a:ln>
            <a:noFill/>
          </a:ln>
        </p:spPr>
        <p:txBody>
          <a:bodyPr wrap="square" rtlCol="0">
            <a:spAutoFit/>
          </a:bodyPr>
          <a:lstStyle/>
          <a:p>
            <a:pPr algn="ctr"/>
            <a:r>
              <a:rPr lang="en-US" sz="3200" b="1" dirty="0"/>
              <a:t>PHY 712 Electrodynamics</a:t>
            </a:r>
          </a:p>
          <a:p>
            <a:pPr algn="ctr"/>
            <a:r>
              <a:rPr lang="en-US" sz="3200" b="1" dirty="0"/>
              <a:t>11-11:50 AM  MWF  Olin 103</a:t>
            </a:r>
          </a:p>
          <a:p>
            <a:pPr algn="ctr"/>
            <a:endParaRPr lang="en-US" sz="3200" b="1" dirty="0"/>
          </a:p>
          <a:p>
            <a:pPr algn="ctr"/>
            <a:r>
              <a:rPr lang="en-US" sz="3200" b="1" dirty="0"/>
              <a:t>Discussion for Lecture 31:</a:t>
            </a:r>
          </a:p>
          <a:p>
            <a:pPr marL="457200" lvl="2" algn="ctr">
              <a:spcBef>
                <a:spcPct val="50000"/>
              </a:spcBef>
            </a:pPr>
            <a:r>
              <a:rPr lang="en-US" sz="2800" b="1" dirty="0">
                <a:solidFill>
                  <a:schemeClr val="folHlink"/>
                </a:solidFill>
              </a:rPr>
              <a:t>Start reading Chap. 15 – </a:t>
            </a:r>
          </a:p>
          <a:p>
            <a:pPr marL="457200" lvl="2" algn="ctr">
              <a:spcBef>
                <a:spcPct val="50000"/>
              </a:spcBef>
            </a:pPr>
            <a:r>
              <a:rPr lang="en-US" sz="2800" b="1" dirty="0">
                <a:solidFill>
                  <a:schemeClr val="folHlink"/>
                </a:solidFill>
              </a:rPr>
              <a:t>Radiation from collisions of charged particles</a:t>
            </a:r>
          </a:p>
          <a:p>
            <a:pPr marL="1885950" lvl="4" indent="-514350">
              <a:spcBef>
                <a:spcPct val="50000"/>
              </a:spcBef>
              <a:buFont typeface="+mj-lt"/>
              <a:buAutoNum type="arabicPeriod"/>
            </a:pPr>
            <a:r>
              <a:rPr lang="en-US" sz="2800" b="1" dirty="0">
                <a:solidFill>
                  <a:schemeClr val="folHlink"/>
                </a:solidFill>
              </a:rPr>
              <a:t>Overview</a:t>
            </a:r>
          </a:p>
          <a:p>
            <a:pPr marL="1885950" lvl="4" indent="-514350">
              <a:spcBef>
                <a:spcPct val="50000"/>
              </a:spcBef>
              <a:buFont typeface="+mj-lt"/>
              <a:buAutoNum type="arabicPeriod"/>
            </a:pPr>
            <a:r>
              <a:rPr lang="en-US" sz="2800" b="1" dirty="0">
                <a:solidFill>
                  <a:schemeClr val="folHlink"/>
                </a:solidFill>
              </a:rPr>
              <a:t>X-ray tube</a:t>
            </a:r>
          </a:p>
          <a:p>
            <a:pPr marL="1885950" lvl="4" indent="-514350">
              <a:spcBef>
                <a:spcPct val="50000"/>
              </a:spcBef>
              <a:buFont typeface="+mj-lt"/>
              <a:buAutoNum type="arabicPeriod"/>
            </a:pPr>
            <a:r>
              <a:rPr lang="en-US" sz="2800" b="1" dirty="0">
                <a:solidFill>
                  <a:schemeClr val="folHlink"/>
                </a:solidFill>
              </a:rPr>
              <a:t>Radiation from Rutherford scattering</a:t>
            </a:r>
          </a:p>
          <a:p>
            <a:pPr marL="1885950" lvl="4" indent="-514350">
              <a:spcBef>
                <a:spcPct val="50000"/>
              </a:spcBef>
              <a:buFont typeface="+mj-lt"/>
              <a:buAutoNum type="arabicPeriod"/>
            </a:pPr>
            <a:r>
              <a:rPr lang="en-US" sz="2800" b="1" dirty="0">
                <a:solidFill>
                  <a:schemeClr val="folHlink"/>
                </a:solidFill>
              </a:rPr>
              <a:t>Other collision models</a:t>
            </a:r>
          </a:p>
        </p:txBody>
      </p:sp>
      <p:sp>
        <p:nvSpPr>
          <p:cNvPr id="6" name="Date Placeholder 5"/>
          <p:cNvSpPr>
            <a:spLocks noGrp="1"/>
          </p:cNvSpPr>
          <p:nvPr>
            <p:ph type="dt" sz="half" idx="10"/>
          </p:nvPr>
        </p:nvSpPr>
        <p:spPr/>
        <p:txBody>
          <a:bodyPr/>
          <a:lstStyle/>
          <a:p>
            <a:r>
              <a:rPr lang="en-US"/>
              <a:t>04/20/2022</a:t>
            </a:r>
            <a:endParaRPr lang="en-US" dirty="0"/>
          </a:p>
        </p:txBody>
      </p:sp>
      <p:sp>
        <p:nvSpPr>
          <p:cNvPr id="7" name="Footer Placeholder 6"/>
          <p:cNvSpPr>
            <a:spLocks noGrp="1"/>
          </p:cNvSpPr>
          <p:nvPr>
            <p:ph type="ftr" sz="quarter" idx="11"/>
          </p:nvPr>
        </p:nvSpPr>
        <p:spPr/>
        <p:txBody>
          <a:bodyPr/>
          <a:lstStyle/>
          <a:p>
            <a:r>
              <a:rPr lang="en-US"/>
              <a:t>PHY 712  Spring 2022 -- Lecture 31</a:t>
            </a:r>
            <a:endParaRPr lang="en-US" dirty="0"/>
          </a:p>
        </p:txBody>
      </p:sp>
    </p:spTree>
    <p:extLst>
      <p:ext uri="{BB962C8B-B14F-4D97-AF65-F5344CB8AC3E}">
        <p14:creationId xmlns:p14="http://schemas.microsoft.com/office/powerpoint/2010/main" val="37998740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04/20/2022</a:t>
            </a:r>
            <a:endParaRPr lang="en-US" dirty="0"/>
          </a:p>
        </p:txBody>
      </p:sp>
      <p:sp>
        <p:nvSpPr>
          <p:cNvPr id="3" name="Footer Placeholder 2"/>
          <p:cNvSpPr>
            <a:spLocks noGrp="1"/>
          </p:cNvSpPr>
          <p:nvPr>
            <p:ph type="ftr" sz="quarter" idx="11"/>
          </p:nvPr>
        </p:nvSpPr>
        <p:spPr/>
        <p:txBody>
          <a:bodyPr/>
          <a:lstStyle/>
          <a:p>
            <a:r>
              <a:rPr lang="en-US"/>
              <a:t>PHY 712  Spring 2022 --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10</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1014715924"/>
              </p:ext>
            </p:extLst>
          </p:nvPr>
        </p:nvGraphicFramePr>
        <p:xfrm>
          <a:off x="722313" y="381000"/>
          <a:ext cx="6843712" cy="4967288"/>
        </p:xfrm>
        <a:graphic>
          <a:graphicData uri="http://schemas.openxmlformats.org/presentationml/2006/ole">
            <mc:AlternateContent xmlns:mc="http://schemas.openxmlformats.org/markup-compatibility/2006">
              <mc:Choice xmlns:v="urn:schemas-microsoft-com:vml" Requires="v">
                <p:oleObj spid="_x0000_s71758" name="Equation" r:id="rId4" imgW="4076640" imgH="2958840" progId="Equation.DSMT4">
                  <p:embed/>
                </p:oleObj>
              </mc:Choice>
              <mc:Fallback>
                <p:oleObj name="Equation" r:id="rId4" imgW="4076640" imgH="2958840" progId="Equation.DSMT4">
                  <p:embed/>
                  <p:pic>
                    <p:nvPicPr>
                      <p:cNvPr id="0" name=""/>
                      <p:cNvPicPr/>
                      <p:nvPr/>
                    </p:nvPicPr>
                    <p:blipFill>
                      <a:blip r:embed="rId5"/>
                      <a:stretch>
                        <a:fillRect/>
                      </a:stretch>
                    </p:blipFill>
                    <p:spPr>
                      <a:xfrm>
                        <a:off x="722313" y="381000"/>
                        <a:ext cx="6843712" cy="4967288"/>
                      </a:xfrm>
                      <a:prstGeom prst="rect">
                        <a:avLst/>
                      </a:prstGeom>
                    </p:spPr>
                  </p:pic>
                </p:oleObj>
              </mc:Fallback>
            </mc:AlternateContent>
          </a:graphicData>
        </a:graphic>
      </p:graphicFrame>
      <p:sp>
        <p:nvSpPr>
          <p:cNvPr id="6" name="Right Brace 5">
            <a:extLst>
              <a:ext uri="{FF2B5EF4-FFF2-40B4-BE49-F238E27FC236}">
                <a16:creationId xmlns:a16="http://schemas.microsoft.com/office/drawing/2014/main" id="{ACFBF657-DB80-41AE-BA63-A3D7EE90BC6E}"/>
              </a:ext>
            </a:extLst>
          </p:cNvPr>
          <p:cNvSpPr/>
          <p:nvPr/>
        </p:nvSpPr>
        <p:spPr>
          <a:xfrm>
            <a:off x="6553200" y="838200"/>
            <a:ext cx="533400" cy="1066800"/>
          </a:xfrm>
          <a:prstGeom prst="rightBrace">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extBox 6">
            <a:extLst>
              <a:ext uri="{FF2B5EF4-FFF2-40B4-BE49-F238E27FC236}">
                <a16:creationId xmlns:a16="http://schemas.microsoft.com/office/drawing/2014/main" id="{3F4F8293-AF20-45E7-9F40-DB1C84FE7DE8}"/>
              </a:ext>
            </a:extLst>
          </p:cNvPr>
          <p:cNvSpPr txBox="1"/>
          <p:nvPr/>
        </p:nvSpPr>
        <p:spPr>
          <a:xfrm>
            <a:off x="7099139" y="771435"/>
            <a:ext cx="1981200" cy="1200329"/>
          </a:xfrm>
          <a:prstGeom prst="rect">
            <a:avLst/>
          </a:prstGeom>
          <a:noFill/>
        </p:spPr>
        <p:txBody>
          <a:bodyPr wrap="square" rtlCol="0">
            <a:spAutoFit/>
          </a:bodyPr>
          <a:lstStyle/>
          <a:p>
            <a:r>
              <a:rPr lang="en-US" b="1" dirty="0">
                <a:solidFill>
                  <a:srgbClr val="FC4810"/>
                </a:solidFill>
                <a:latin typeface="+mj-lt"/>
              </a:rPr>
              <a:t>Consistent with </a:t>
            </a:r>
          </a:p>
          <a:p>
            <a:r>
              <a:rPr lang="en-US" b="1" dirty="0">
                <a:solidFill>
                  <a:srgbClr val="FC4810"/>
                </a:solidFill>
                <a:latin typeface="+mj-lt"/>
              </a:rPr>
              <a:t>radiation from charged particles.</a:t>
            </a:r>
          </a:p>
        </p:txBody>
      </p:sp>
      <p:sp>
        <p:nvSpPr>
          <p:cNvPr id="8" name="TextBox 7">
            <a:extLst>
              <a:ext uri="{FF2B5EF4-FFF2-40B4-BE49-F238E27FC236}">
                <a16:creationId xmlns:a16="http://schemas.microsoft.com/office/drawing/2014/main" id="{78E536B4-29BE-4942-ADC6-63DF8555B211}"/>
              </a:ext>
            </a:extLst>
          </p:cNvPr>
          <p:cNvSpPr txBox="1"/>
          <p:nvPr/>
        </p:nvSpPr>
        <p:spPr>
          <a:xfrm>
            <a:off x="3048000" y="2209800"/>
            <a:ext cx="4518025" cy="400110"/>
          </a:xfrm>
          <a:prstGeom prst="rect">
            <a:avLst/>
          </a:prstGeom>
          <a:noFill/>
        </p:spPr>
        <p:txBody>
          <a:bodyPr wrap="square" rtlCol="0">
            <a:spAutoFit/>
          </a:bodyPr>
          <a:lstStyle/>
          <a:p>
            <a:r>
              <a:rPr lang="en-US" sz="2000" b="1" dirty="0">
                <a:solidFill>
                  <a:srgbClr val="FC4810"/>
                </a:solidFill>
                <a:latin typeface="+mj-lt"/>
              </a:rPr>
              <a:t>Convenient geometry</a:t>
            </a:r>
          </a:p>
        </p:txBody>
      </p:sp>
      <p:sp>
        <p:nvSpPr>
          <p:cNvPr id="9" name="TextBox 8">
            <a:extLst>
              <a:ext uri="{FF2B5EF4-FFF2-40B4-BE49-F238E27FC236}">
                <a16:creationId xmlns:a16="http://schemas.microsoft.com/office/drawing/2014/main" id="{0AAFF1A3-3C03-4E9C-8197-98B650E0C1CB}"/>
              </a:ext>
            </a:extLst>
          </p:cNvPr>
          <p:cNvSpPr txBox="1"/>
          <p:nvPr/>
        </p:nvSpPr>
        <p:spPr>
          <a:xfrm>
            <a:off x="5083175" y="2724090"/>
            <a:ext cx="4518025" cy="400110"/>
          </a:xfrm>
          <a:prstGeom prst="rect">
            <a:avLst/>
          </a:prstGeom>
          <a:noFill/>
        </p:spPr>
        <p:txBody>
          <a:bodyPr wrap="square" rtlCol="0">
            <a:spAutoFit/>
          </a:bodyPr>
          <a:lstStyle/>
          <a:p>
            <a:r>
              <a:rPr lang="en-US" sz="2000" b="1" dirty="0">
                <a:solidFill>
                  <a:srgbClr val="FC4810"/>
                </a:solidFill>
                <a:latin typeface="+mj-lt"/>
              </a:rPr>
              <a:t>Wild guess</a:t>
            </a:r>
          </a:p>
        </p:txBody>
      </p:sp>
    </p:spTree>
    <p:extLst>
      <p:ext uri="{BB962C8B-B14F-4D97-AF65-F5344CB8AC3E}">
        <p14:creationId xmlns:p14="http://schemas.microsoft.com/office/powerpoint/2010/main" val="1576657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04/20/2022</a:t>
            </a:r>
            <a:endParaRPr lang="en-US" dirty="0"/>
          </a:p>
        </p:txBody>
      </p:sp>
      <p:sp>
        <p:nvSpPr>
          <p:cNvPr id="3" name="Footer Placeholder 2"/>
          <p:cNvSpPr>
            <a:spLocks noGrp="1"/>
          </p:cNvSpPr>
          <p:nvPr>
            <p:ph type="ftr" sz="quarter" idx="11"/>
          </p:nvPr>
        </p:nvSpPr>
        <p:spPr/>
        <p:txBody>
          <a:bodyPr/>
          <a:lstStyle/>
          <a:p>
            <a:r>
              <a:rPr lang="en-US"/>
              <a:t>PHY 712  Spring 2022 --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11</a:t>
            </a:fld>
            <a:endParaRPr lang="en-US" dirty="0"/>
          </a:p>
        </p:txBody>
      </p:sp>
      <p:sp>
        <p:nvSpPr>
          <p:cNvPr id="5" name="TextBox 4"/>
          <p:cNvSpPr txBox="1"/>
          <p:nvPr/>
        </p:nvSpPr>
        <p:spPr>
          <a:xfrm>
            <a:off x="228600" y="150167"/>
            <a:ext cx="8001000" cy="461665"/>
          </a:xfrm>
          <a:prstGeom prst="rect">
            <a:avLst/>
          </a:prstGeom>
          <a:noFill/>
        </p:spPr>
        <p:txBody>
          <a:bodyPr wrap="square" rtlCol="0">
            <a:spAutoFit/>
          </a:bodyPr>
          <a:lstStyle/>
          <a:p>
            <a:r>
              <a:rPr lang="en-US" sz="2400" dirty="0">
                <a:latin typeface="+mj-lt"/>
              </a:rPr>
              <a:t>Radiation during collisions -- continued</a:t>
            </a:r>
          </a:p>
        </p:txBody>
      </p:sp>
      <p:graphicFrame>
        <p:nvGraphicFramePr>
          <p:cNvPr id="6" name="Object 5"/>
          <p:cNvGraphicFramePr>
            <a:graphicFrameLocks noChangeAspect="1"/>
          </p:cNvGraphicFramePr>
          <p:nvPr>
            <p:extLst>
              <p:ext uri="{D42A27DB-BD31-4B8C-83A1-F6EECF244321}">
                <p14:modId xmlns:p14="http://schemas.microsoft.com/office/powerpoint/2010/main" val="2836976544"/>
              </p:ext>
            </p:extLst>
          </p:nvPr>
        </p:nvGraphicFramePr>
        <p:xfrm>
          <a:off x="152400" y="3386137"/>
          <a:ext cx="6438900" cy="3167063"/>
        </p:xfrm>
        <a:graphic>
          <a:graphicData uri="http://schemas.openxmlformats.org/presentationml/2006/ole">
            <mc:AlternateContent xmlns:mc="http://schemas.openxmlformats.org/markup-compatibility/2006">
              <mc:Choice xmlns:v="urn:schemas-microsoft-com:vml" Requires="v">
                <p:oleObj spid="_x0000_s59586" name="Equation" r:id="rId4" imgW="2997000" imgH="1434960" progId="Equation.DSMT4">
                  <p:embed/>
                </p:oleObj>
              </mc:Choice>
              <mc:Fallback>
                <p:oleObj name="Equation" r:id="rId4" imgW="2997000" imgH="1434960" progId="Equation.DSMT4">
                  <p:embed/>
                  <p:pic>
                    <p:nvPicPr>
                      <p:cNvPr id="0" name=""/>
                      <p:cNvPicPr>
                        <a:picLocks noChangeAspect="1" noChangeArrowheads="1"/>
                      </p:cNvPicPr>
                      <p:nvPr/>
                    </p:nvPicPr>
                    <p:blipFill>
                      <a:blip r:embed="rId5"/>
                      <a:srcRect/>
                      <a:stretch>
                        <a:fillRect/>
                      </a:stretch>
                    </p:blipFill>
                    <p:spPr bwMode="auto">
                      <a:xfrm>
                        <a:off x="152400" y="3386137"/>
                        <a:ext cx="6438900" cy="316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7" name="Straight Arrow Connector 6"/>
          <p:cNvCxnSpPr/>
          <p:nvPr/>
        </p:nvCxnSpPr>
        <p:spPr>
          <a:xfrm flipV="1">
            <a:off x="6934200" y="304800"/>
            <a:ext cx="0" cy="190053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22" name="Group 21"/>
          <p:cNvGrpSpPr/>
          <p:nvPr/>
        </p:nvGrpSpPr>
        <p:grpSpPr>
          <a:xfrm>
            <a:off x="5867400" y="0"/>
            <a:ext cx="2971800" cy="3429000"/>
            <a:chOff x="6096000" y="381000"/>
            <a:chExt cx="2971800" cy="3429000"/>
          </a:xfrm>
        </p:grpSpPr>
        <p:sp>
          <p:nvSpPr>
            <p:cNvPr id="19" name="TextBox 18"/>
            <p:cNvSpPr txBox="1"/>
            <p:nvPr/>
          </p:nvSpPr>
          <p:spPr>
            <a:xfrm>
              <a:off x="8705850" y="2433935"/>
              <a:ext cx="361950" cy="461665"/>
            </a:xfrm>
            <a:prstGeom prst="rect">
              <a:avLst/>
            </a:prstGeom>
            <a:noFill/>
          </p:spPr>
          <p:txBody>
            <a:bodyPr wrap="square" rtlCol="0">
              <a:spAutoFit/>
            </a:bodyPr>
            <a:lstStyle/>
            <a:p>
              <a:r>
                <a:rPr lang="en-US" sz="2400" b="1" dirty="0">
                  <a:latin typeface="+mj-lt"/>
                </a:rPr>
                <a:t>y</a:t>
              </a:r>
            </a:p>
          </p:txBody>
        </p:sp>
        <p:grpSp>
          <p:nvGrpSpPr>
            <p:cNvPr id="21" name="Group 20"/>
            <p:cNvGrpSpPr/>
            <p:nvPr/>
          </p:nvGrpSpPr>
          <p:grpSpPr>
            <a:xfrm>
              <a:off x="6096000" y="381000"/>
              <a:ext cx="2746901" cy="3429000"/>
              <a:chOff x="6096000" y="381000"/>
              <a:chExt cx="2746901" cy="3429000"/>
            </a:xfrm>
          </p:grpSpPr>
          <p:cxnSp>
            <p:nvCxnSpPr>
              <p:cNvPr id="8" name="Straight Arrow Connector 7"/>
              <p:cNvCxnSpPr/>
              <p:nvPr/>
            </p:nvCxnSpPr>
            <p:spPr>
              <a:xfrm>
                <a:off x="7162800" y="2586335"/>
                <a:ext cx="1600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6324600" y="2586335"/>
                <a:ext cx="838200" cy="12192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7315200" y="1290935"/>
                <a:ext cx="304800" cy="461665"/>
              </a:xfrm>
              <a:prstGeom prst="rect">
                <a:avLst/>
              </a:prstGeom>
              <a:noFill/>
            </p:spPr>
            <p:txBody>
              <a:bodyPr wrap="square" rtlCol="0">
                <a:spAutoFit/>
              </a:bodyPr>
              <a:lstStyle/>
              <a:p>
                <a:r>
                  <a:rPr lang="en-US" sz="2400" b="1" dirty="0">
                    <a:latin typeface="Symbol" pitchFamily="18" charset="2"/>
                  </a:rPr>
                  <a:t>b</a:t>
                </a:r>
              </a:p>
            </p:txBody>
          </p:sp>
          <p:sp>
            <p:nvSpPr>
              <p:cNvPr id="11" name="Down Arrow 10"/>
              <p:cNvSpPr/>
              <p:nvPr/>
            </p:nvSpPr>
            <p:spPr>
              <a:xfrm rot="10800000">
                <a:off x="7071360" y="986135"/>
                <a:ext cx="198119" cy="160020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rot="2196424">
                <a:off x="7117079" y="2708255"/>
                <a:ext cx="883921"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8004701" y="2949750"/>
                <a:ext cx="838200" cy="461665"/>
              </a:xfrm>
              <a:prstGeom prst="rect">
                <a:avLst/>
              </a:prstGeom>
              <a:noFill/>
            </p:spPr>
            <p:txBody>
              <a:bodyPr wrap="square" rtlCol="0">
                <a:spAutoFit/>
              </a:bodyPr>
              <a:lstStyle/>
              <a:p>
                <a:r>
                  <a:rPr lang="en-US" sz="2400" b="1" dirty="0" err="1">
                    <a:latin typeface="Symbol" pitchFamily="18" charset="2"/>
                  </a:rPr>
                  <a:t>Db</a:t>
                </a:r>
                <a:endParaRPr lang="en-US" sz="2400" b="1" dirty="0">
                  <a:latin typeface="Symbol" pitchFamily="18" charset="2"/>
                </a:endParaRPr>
              </a:p>
            </p:txBody>
          </p:sp>
          <p:cxnSp>
            <p:nvCxnSpPr>
              <p:cNvPr id="14" name="Straight Arrow Connector 13"/>
              <p:cNvCxnSpPr>
                <a:stCxn id="11" idx="0"/>
              </p:cNvCxnSpPr>
              <p:nvPr/>
            </p:nvCxnSpPr>
            <p:spPr>
              <a:xfrm flipH="1" flipV="1">
                <a:off x="6553200" y="1976735"/>
                <a:ext cx="617219" cy="609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6324600" y="1743670"/>
                <a:ext cx="419100" cy="461665"/>
              </a:xfrm>
              <a:prstGeom prst="rect">
                <a:avLst/>
              </a:prstGeom>
              <a:noFill/>
            </p:spPr>
            <p:txBody>
              <a:bodyPr wrap="square" rtlCol="0">
                <a:spAutoFit/>
              </a:bodyPr>
              <a:lstStyle/>
              <a:p>
                <a:r>
                  <a:rPr lang="en-US" sz="2400" b="1" dirty="0">
                    <a:latin typeface="+mj-lt"/>
                  </a:rPr>
                  <a:t>r</a:t>
                </a:r>
              </a:p>
            </p:txBody>
          </p:sp>
          <p:sp>
            <p:nvSpPr>
              <p:cNvPr id="16" name="TextBox 15"/>
              <p:cNvSpPr txBox="1"/>
              <p:nvPr/>
            </p:nvSpPr>
            <p:spPr>
              <a:xfrm>
                <a:off x="6781800" y="1819870"/>
                <a:ext cx="304800" cy="461665"/>
              </a:xfrm>
              <a:prstGeom prst="rect">
                <a:avLst/>
              </a:prstGeom>
              <a:noFill/>
            </p:spPr>
            <p:txBody>
              <a:bodyPr wrap="square" rtlCol="0">
                <a:spAutoFit/>
              </a:bodyPr>
              <a:lstStyle/>
              <a:p>
                <a:r>
                  <a:rPr lang="en-US" sz="2400" b="1" dirty="0">
                    <a:latin typeface="Symbol" pitchFamily="18" charset="2"/>
                  </a:rPr>
                  <a:t>q</a:t>
                </a:r>
              </a:p>
            </p:txBody>
          </p:sp>
          <p:sp>
            <p:nvSpPr>
              <p:cNvPr id="17" name="TextBox 16"/>
              <p:cNvSpPr txBox="1"/>
              <p:nvPr/>
            </p:nvSpPr>
            <p:spPr>
              <a:xfrm>
                <a:off x="7010400" y="2738735"/>
                <a:ext cx="304800" cy="461665"/>
              </a:xfrm>
              <a:prstGeom prst="rect">
                <a:avLst/>
              </a:prstGeom>
              <a:noFill/>
            </p:spPr>
            <p:txBody>
              <a:bodyPr wrap="square" rtlCol="0">
                <a:spAutoFit/>
              </a:bodyPr>
              <a:lstStyle/>
              <a:p>
                <a:r>
                  <a:rPr lang="en-US" sz="2400" b="1" dirty="0">
                    <a:latin typeface="Symbol" pitchFamily="18" charset="2"/>
                  </a:rPr>
                  <a:t>f</a:t>
                </a:r>
              </a:p>
            </p:txBody>
          </p:sp>
          <p:sp>
            <p:nvSpPr>
              <p:cNvPr id="18" name="TextBox 17"/>
              <p:cNvSpPr txBox="1"/>
              <p:nvPr/>
            </p:nvSpPr>
            <p:spPr>
              <a:xfrm>
                <a:off x="6096000" y="3348335"/>
                <a:ext cx="361950" cy="461665"/>
              </a:xfrm>
              <a:prstGeom prst="rect">
                <a:avLst/>
              </a:prstGeom>
              <a:noFill/>
            </p:spPr>
            <p:txBody>
              <a:bodyPr wrap="square" rtlCol="0">
                <a:spAutoFit/>
              </a:bodyPr>
              <a:lstStyle/>
              <a:p>
                <a:r>
                  <a:rPr lang="en-US" sz="2400" b="1" dirty="0">
                    <a:latin typeface="+mj-lt"/>
                  </a:rPr>
                  <a:t>x</a:t>
                </a:r>
              </a:p>
            </p:txBody>
          </p:sp>
          <p:sp>
            <p:nvSpPr>
              <p:cNvPr id="20" name="TextBox 19"/>
              <p:cNvSpPr txBox="1"/>
              <p:nvPr/>
            </p:nvSpPr>
            <p:spPr>
              <a:xfrm>
                <a:off x="7086600" y="381000"/>
                <a:ext cx="361950" cy="461665"/>
              </a:xfrm>
              <a:prstGeom prst="rect">
                <a:avLst/>
              </a:prstGeom>
              <a:noFill/>
            </p:spPr>
            <p:txBody>
              <a:bodyPr wrap="square" rtlCol="0">
                <a:spAutoFit/>
              </a:bodyPr>
              <a:lstStyle/>
              <a:p>
                <a:r>
                  <a:rPr lang="en-US" sz="2400" b="1" dirty="0">
                    <a:latin typeface="+mj-lt"/>
                  </a:rPr>
                  <a:t>z</a:t>
                </a:r>
              </a:p>
            </p:txBody>
          </p:sp>
        </p:grpSp>
      </p:grpSp>
      <p:graphicFrame>
        <p:nvGraphicFramePr>
          <p:cNvPr id="23" name="Object 22"/>
          <p:cNvGraphicFramePr>
            <a:graphicFrameLocks noChangeAspect="1"/>
          </p:cNvGraphicFramePr>
          <p:nvPr>
            <p:extLst>
              <p:ext uri="{D42A27DB-BD31-4B8C-83A1-F6EECF244321}">
                <p14:modId xmlns:p14="http://schemas.microsoft.com/office/powerpoint/2010/main" val="2513923980"/>
              </p:ext>
            </p:extLst>
          </p:nvPr>
        </p:nvGraphicFramePr>
        <p:xfrm>
          <a:off x="373062" y="609600"/>
          <a:ext cx="5799138" cy="2743200"/>
        </p:xfrm>
        <a:graphic>
          <a:graphicData uri="http://schemas.openxmlformats.org/presentationml/2006/ole">
            <mc:AlternateContent xmlns:mc="http://schemas.openxmlformats.org/markup-compatibility/2006">
              <mc:Choice xmlns:v="urn:schemas-microsoft-com:vml" Requires="v">
                <p:oleObj spid="_x0000_s59587" name="Equation" r:id="rId6" imgW="3822480" imgH="1828800" progId="Equation.DSMT4">
                  <p:embed/>
                </p:oleObj>
              </mc:Choice>
              <mc:Fallback>
                <p:oleObj name="Equation" r:id="rId6" imgW="3822480" imgH="1828800" progId="Equation.DSMT4">
                  <p:embed/>
                  <p:pic>
                    <p:nvPicPr>
                      <p:cNvPr id="0" name=""/>
                      <p:cNvPicPr>
                        <a:picLocks noChangeAspect="1" noChangeArrowheads="1"/>
                      </p:cNvPicPr>
                      <p:nvPr/>
                    </p:nvPicPr>
                    <p:blipFill>
                      <a:blip r:embed="rId7"/>
                      <a:srcRect/>
                      <a:stretch>
                        <a:fillRect/>
                      </a:stretch>
                    </p:blipFill>
                    <p:spPr bwMode="auto">
                      <a:xfrm>
                        <a:off x="373062" y="609600"/>
                        <a:ext cx="5799138" cy="274320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669837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04/20/2022</a:t>
            </a:r>
            <a:endParaRPr lang="en-US" dirty="0"/>
          </a:p>
        </p:txBody>
      </p:sp>
      <p:sp>
        <p:nvSpPr>
          <p:cNvPr id="3" name="Footer Placeholder 2"/>
          <p:cNvSpPr>
            <a:spLocks noGrp="1"/>
          </p:cNvSpPr>
          <p:nvPr>
            <p:ph type="ftr" sz="quarter" idx="11"/>
          </p:nvPr>
        </p:nvSpPr>
        <p:spPr/>
        <p:txBody>
          <a:bodyPr/>
          <a:lstStyle/>
          <a:p>
            <a:r>
              <a:rPr lang="en-US"/>
              <a:t>PHY 712  Spring 2022 --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12</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2093952785"/>
              </p:ext>
            </p:extLst>
          </p:nvPr>
        </p:nvGraphicFramePr>
        <p:xfrm>
          <a:off x="950913" y="174625"/>
          <a:ext cx="7242175" cy="6229350"/>
        </p:xfrm>
        <a:graphic>
          <a:graphicData uri="http://schemas.openxmlformats.org/presentationml/2006/ole">
            <mc:AlternateContent xmlns:mc="http://schemas.openxmlformats.org/markup-compatibility/2006">
              <mc:Choice xmlns:v="urn:schemas-microsoft-com:vml" Requires="v">
                <p:oleObj spid="_x0000_s72770" name="Equation" r:id="rId4" imgW="4775040" imgH="4152600" progId="Equation.DSMT4">
                  <p:embed/>
                </p:oleObj>
              </mc:Choice>
              <mc:Fallback>
                <p:oleObj name="Equation" r:id="rId4" imgW="4775040" imgH="4152600" progId="Equation.DSMT4">
                  <p:embed/>
                  <p:pic>
                    <p:nvPicPr>
                      <p:cNvPr id="0" name=""/>
                      <p:cNvPicPr>
                        <a:picLocks noChangeAspect="1" noChangeArrowheads="1"/>
                      </p:cNvPicPr>
                      <p:nvPr/>
                    </p:nvPicPr>
                    <p:blipFill>
                      <a:blip r:embed="rId5"/>
                      <a:srcRect/>
                      <a:stretch>
                        <a:fillRect/>
                      </a:stretch>
                    </p:blipFill>
                    <p:spPr bwMode="auto">
                      <a:xfrm>
                        <a:off x="950913" y="174625"/>
                        <a:ext cx="7242175" cy="622935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428113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04/20/2022</a:t>
            </a:r>
            <a:endParaRPr lang="en-US" dirty="0"/>
          </a:p>
        </p:txBody>
      </p:sp>
      <p:sp>
        <p:nvSpPr>
          <p:cNvPr id="3" name="Footer Placeholder 2"/>
          <p:cNvSpPr>
            <a:spLocks noGrp="1"/>
          </p:cNvSpPr>
          <p:nvPr>
            <p:ph type="ftr" sz="quarter" idx="11"/>
          </p:nvPr>
        </p:nvSpPr>
        <p:spPr/>
        <p:txBody>
          <a:bodyPr/>
          <a:lstStyle/>
          <a:p>
            <a:r>
              <a:rPr lang="en-US"/>
              <a:t>PHY 712  Spring 2022 --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13</a:t>
            </a:fld>
            <a:endParaRPr lang="en-US" dirty="0"/>
          </a:p>
        </p:txBody>
      </p:sp>
      <p:grpSp>
        <p:nvGrpSpPr>
          <p:cNvPr id="5" name="Group 4"/>
          <p:cNvGrpSpPr/>
          <p:nvPr/>
        </p:nvGrpSpPr>
        <p:grpSpPr>
          <a:xfrm>
            <a:off x="1459523" y="1556101"/>
            <a:ext cx="4788877" cy="1263299"/>
            <a:chOff x="1459523" y="1027166"/>
            <a:chExt cx="4788877" cy="1263299"/>
          </a:xfrm>
        </p:grpSpPr>
        <p:sp>
          <p:nvSpPr>
            <p:cNvPr id="6" name="Oval 5"/>
            <p:cNvSpPr/>
            <p:nvPr/>
          </p:nvSpPr>
          <p:spPr>
            <a:xfrm>
              <a:off x="3505200" y="18288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rot="1008811">
              <a:off x="1831569" y="1591230"/>
              <a:ext cx="1676400" cy="2286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rot="20826428">
              <a:off x="3873729" y="1682670"/>
              <a:ext cx="1676400" cy="2286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986738" y="1671935"/>
              <a:ext cx="1213662" cy="461665"/>
            </a:xfrm>
            <a:prstGeom prst="rect">
              <a:avLst/>
            </a:prstGeom>
            <a:noFill/>
          </p:spPr>
          <p:txBody>
            <a:bodyPr wrap="square" rtlCol="0">
              <a:spAutoFit/>
            </a:bodyPr>
            <a:lstStyle/>
            <a:p>
              <a:r>
                <a:rPr lang="en-US" sz="2400" b="1" dirty="0">
                  <a:latin typeface="Symbol" pitchFamily="18" charset="2"/>
                </a:rPr>
                <a:t>b</a:t>
              </a:r>
              <a:r>
                <a:rPr lang="en-US" sz="2400" b="1" dirty="0">
                  <a:latin typeface="+mj-lt"/>
                </a:rPr>
                <a:t>(t)</a:t>
              </a:r>
            </a:p>
          </p:txBody>
        </p:sp>
        <p:sp>
          <p:nvSpPr>
            <p:cNvPr id="10" name="TextBox 9"/>
            <p:cNvSpPr txBox="1"/>
            <p:nvPr/>
          </p:nvSpPr>
          <p:spPr>
            <a:xfrm>
              <a:off x="4272738" y="1828800"/>
              <a:ext cx="1213662" cy="461665"/>
            </a:xfrm>
            <a:prstGeom prst="rect">
              <a:avLst/>
            </a:prstGeom>
            <a:noFill/>
          </p:spPr>
          <p:txBody>
            <a:bodyPr wrap="square" rtlCol="0">
              <a:spAutoFit/>
            </a:bodyPr>
            <a:lstStyle/>
            <a:p>
              <a:r>
                <a:rPr lang="en-US" sz="2400" b="1" dirty="0">
                  <a:latin typeface="Symbol" pitchFamily="18" charset="2"/>
                </a:rPr>
                <a:t>b</a:t>
              </a:r>
              <a:r>
                <a:rPr lang="en-US" sz="2400" b="1" dirty="0">
                  <a:latin typeface="+mj-lt"/>
                </a:rPr>
                <a:t>(</a:t>
              </a:r>
              <a:r>
                <a:rPr lang="en-US" sz="2400" b="1" dirty="0" err="1">
                  <a:latin typeface="+mj-lt"/>
                </a:rPr>
                <a:t>t+</a:t>
              </a:r>
              <a:r>
                <a:rPr lang="en-US" sz="2400" b="1" dirty="0" err="1">
                  <a:latin typeface="Symbol" pitchFamily="18" charset="2"/>
                </a:rPr>
                <a:t>D</a:t>
              </a:r>
              <a:r>
                <a:rPr lang="en-US" sz="2400" b="1" dirty="0" err="1">
                  <a:latin typeface="+mj-lt"/>
                </a:rPr>
                <a:t>t</a:t>
              </a:r>
              <a:r>
                <a:rPr lang="en-US" sz="2400" b="1" dirty="0">
                  <a:latin typeface="+mj-lt"/>
                </a:rPr>
                <a:t>)</a:t>
              </a:r>
            </a:p>
          </p:txBody>
        </p:sp>
        <p:sp>
          <p:nvSpPr>
            <p:cNvPr id="11" name="Oval 10"/>
            <p:cNvSpPr/>
            <p:nvPr/>
          </p:nvSpPr>
          <p:spPr>
            <a:xfrm>
              <a:off x="1694219" y="1343966"/>
              <a:ext cx="146304" cy="144865"/>
            </a:xfrm>
            <a:prstGeom prst="ellipse">
              <a:avLst/>
            </a:prstGeom>
            <a:solidFill>
              <a:srgbClr val="DA32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5486400" y="1496366"/>
              <a:ext cx="146304" cy="144865"/>
            </a:xfrm>
            <a:prstGeom prst="ellipse">
              <a:avLst/>
            </a:prstGeom>
            <a:solidFill>
              <a:srgbClr val="DA32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1459523" y="1027166"/>
              <a:ext cx="762000" cy="461665"/>
            </a:xfrm>
            <a:prstGeom prst="rect">
              <a:avLst/>
            </a:prstGeom>
            <a:noFill/>
          </p:spPr>
          <p:txBody>
            <a:bodyPr wrap="square" rtlCol="0">
              <a:spAutoFit/>
            </a:bodyPr>
            <a:lstStyle/>
            <a:p>
              <a:r>
                <a:rPr lang="en-US" sz="2400" b="1" i="1" dirty="0">
                  <a:latin typeface="+mj-lt"/>
                </a:rPr>
                <a:t>q</a:t>
              </a:r>
            </a:p>
          </p:txBody>
        </p:sp>
        <p:sp>
          <p:nvSpPr>
            <p:cNvPr id="14" name="TextBox 13"/>
            <p:cNvSpPr txBox="1"/>
            <p:nvPr/>
          </p:nvSpPr>
          <p:spPr>
            <a:xfrm>
              <a:off x="5486400" y="1143000"/>
              <a:ext cx="762000" cy="461665"/>
            </a:xfrm>
            <a:prstGeom prst="rect">
              <a:avLst/>
            </a:prstGeom>
            <a:noFill/>
          </p:spPr>
          <p:txBody>
            <a:bodyPr wrap="square" rtlCol="0">
              <a:spAutoFit/>
            </a:bodyPr>
            <a:lstStyle/>
            <a:p>
              <a:r>
                <a:rPr lang="en-US" sz="2400" b="1" i="1" dirty="0">
                  <a:latin typeface="+mj-lt"/>
                </a:rPr>
                <a:t>q</a:t>
              </a:r>
            </a:p>
          </p:txBody>
        </p:sp>
      </p:grpSp>
      <p:sp>
        <p:nvSpPr>
          <p:cNvPr id="15" name="TextBox 14"/>
          <p:cNvSpPr txBox="1"/>
          <p:nvPr/>
        </p:nvSpPr>
        <p:spPr>
          <a:xfrm>
            <a:off x="228600" y="228600"/>
            <a:ext cx="7924800" cy="461665"/>
          </a:xfrm>
          <a:prstGeom prst="rect">
            <a:avLst/>
          </a:prstGeom>
          <a:noFill/>
        </p:spPr>
        <p:txBody>
          <a:bodyPr wrap="square" rtlCol="0">
            <a:spAutoFit/>
          </a:bodyPr>
          <a:lstStyle/>
          <a:p>
            <a:r>
              <a:rPr lang="en-US" sz="2400" dirty="0">
                <a:latin typeface="+mj-lt"/>
              </a:rPr>
              <a:t>Estimation of </a:t>
            </a:r>
            <a:r>
              <a:rPr lang="en-US" sz="2400" b="1" dirty="0" err="1">
                <a:latin typeface="Symbol" pitchFamily="18" charset="2"/>
              </a:rPr>
              <a:t>Db</a:t>
            </a:r>
            <a:endParaRPr lang="en-US" sz="2400" b="1" dirty="0">
              <a:latin typeface="+mj-lt"/>
            </a:endParaRPr>
          </a:p>
        </p:txBody>
      </p:sp>
      <p:sp>
        <p:nvSpPr>
          <p:cNvPr id="16" name="Right Arrow 15"/>
          <p:cNvSpPr/>
          <p:nvPr/>
        </p:nvSpPr>
        <p:spPr>
          <a:xfrm rot="16357037">
            <a:off x="3039767" y="1597628"/>
            <a:ext cx="1322649" cy="331731"/>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3815538" y="1524000"/>
            <a:ext cx="1213662" cy="461665"/>
          </a:xfrm>
          <a:prstGeom prst="rect">
            <a:avLst/>
          </a:prstGeom>
          <a:noFill/>
        </p:spPr>
        <p:txBody>
          <a:bodyPr wrap="square" rtlCol="0">
            <a:spAutoFit/>
          </a:bodyPr>
          <a:lstStyle/>
          <a:p>
            <a:r>
              <a:rPr lang="en-US" sz="2400" b="1" dirty="0" err="1">
                <a:latin typeface="Symbol" pitchFamily="18" charset="2"/>
              </a:rPr>
              <a:t>Db</a:t>
            </a:r>
            <a:endParaRPr lang="en-US" sz="2400" b="1" dirty="0">
              <a:latin typeface="+mj-lt"/>
            </a:endParaRPr>
          </a:p>
        </p:txBody>
      </p:sp>
      <p:graphicFrame>
        <p:nvGraphicFramePr>
          <p:cNvPr id="18" name="Object 17"/>
          <p:cNvGraphicFramePr>
            <a:graphicFrameLocks noChangeAspect="1"/>
          </p:cNvGraphicFramePr>
          <p:nvPr>
            <p:extLst>
              <p:ext uri="{D42A27DB-BD31-4B8C-83A1-F6EECF244321}">
                <p14:modId xmlns:p14="http://schemas.microsoft.com/office/powerpoint/2010/main" val="3827551503"/>
              </p:ext>
            </p:extLst>
          </p:nvPr>
        </p:nvGraphicFramePr>
        <p:xfrm>
          <a:off x="68262" y="3149675"/>
          <a:ext cx="5486239" cy="1230287"/>
        </p:xfrm>
        <a:graphic>
          <a:graphicData uri="http://schemas.openxmlformats.org/presentationml/2006/ole">
            <mc:AlternateContent xmlns:mc="http://schemas.openxmlformats.org/markup-compatibility/2006">
              <mc:Choice xmlns:v="urn:schemas-microsoft-com:vml" Requires="v">
                <p:oleObj spid="_x0000_s60610" name="Equation" r:id="rId4" imgW="3200400" imgH="698400" progId="Equation.DSMT4">
                  <p:embed/>
                </p:oleObj>
              </mc:Choice>
              <mc:Fallback>
                <p:oleObj name="Equation" r:id="rId4" imgW="3200400" imgH="698400" progId="Equation.DSMT4">
                  <p:embed/>
                  <p:pic>
                    <p:nvPicPr>
                      <p:cNvPr id="0" name=""/>
                      <p:cNvPicPr>
                        <a:picLocks noChangeAspect="1" noChangeArrowheads="1"/>
                      </p:cNvPicPr>
                      <p:nvPr/>
                    </p:nvPicPr>
                    <p:blipFill>
                      <a:blip r:embed="rId5"/>
                      <a:srcRect/>
                      <a:stretch>
                        <a:fillRect/>
                      </a:stretch>
                    </p:blipFill>
                    <p:spPr bwMode="auto">
                      <a:xfrm>
                        <a:off x="68262" y="3149675"/>
                        <a:ext cx="5486239" cy="1230287"/>
                      </a:xfrm>
                      <a:prstGeom prst="rect">
                        <a:avLst/>
                      </a:prstGeom>
                      <a:noFill/>
                      <a:ln>
                        <a:noFill/>
                      </a:ln>
                    </p:spPr>
                  </p:pic>
                </p:oleObj>
              </mc:Fallback>
            </mc:AlternateContent>
          </a:graphicData>
        </a:graphic>
      </p:graphicFrame>
      <p:graphicFrame>
        <p:nvGraphicFramePr>
          <p:cNvPr id="19" name="Object 18"/>
          <p:cNvGraphicFramePr>
            <a:graphicFrameLocks noChangeAspect="1"/>
          </p:cNvGraphicFramePr>
          <p:nvPr>
            <p:extLst>
              <p:ext uri="{D42A27DB-BD31-4B8C-83A1-F6EECF244321}">
                <p14:modId xmlns:p14="http://schemas.microsoft.com/office/powerpoint/2010/main" val="999276482"/>
              </p:ext>
            </p:extLst>
          </p:nvPr>
        </p:nvGraphicFramePr>
        <p:xfrm>
          <a:off x="1190625" y="4711700"/>
          <a:ext cx="5019675" cy="925513"/>
        </p:xfrm>
        <a:graphic>
          <a:graphicData uri="http://schemas.openxmlformats.org/presentationml/2006/ole">
            <mc:AlternateContent xmlns:mc="http://schemas.openxmlformats.org/markup-compatibility/2006">
              <mc:Choice xmlns:v="urn:schemas-microsoft-com:vml" Requires="v">
                <p:oleObj spid="_x0000_s60611" name="数式" r:id="rId6" imgW="2336760" imgH="419040" progId="Equation.3">
                  <p:embed/>
                </p:oleObj>
              </mc:Choice>
              <mc:Fallback>
                <p:oleObj name="数式" r:id="rId6" imgW="2336760" imgH="419040" progId="Equation.3">
                  <p:embed/>
                  <p:pic>
                    <p:nvPicPr>
                      <p:cNvPr id="0" name=""/>
                      <p:cNvPicPr>
                        <a:picLocks noChangeAspect="1" noChangeArrowheads="1"/>
                      </p:cNvPicPr>
                      <p:nvPr/>
                    </p:nvPicPr>
                    <p:blipFill>
                      <a:blip r:embed="rId7"/>
                      <a:srcRect/>
                      <a:stretch>
                        <a:fillRect/>
                      </a:stretch>
                    </p:blipFill>
                    <p:spPr bwMode="auto">
                      <a:xfrm>
                        <a:off x="1190625" y="4711700"/>
                        <a:ext cx="5019675" cy="925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 name="U-Turn Arrow 19"/>
          <p:cNvSpPr/>
          <p:nvPr/>
        </p:nvSpPr>
        <p:spPr>
          <a:xfrm flipH="1">
            <a:off x="4343400" y="3352800"/>
            <a:ext cx="2590800" cy="609600"/>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1" name="TextBox 20"/>
          <p:cNvSpPr txBox="1"/>
          <p:nvPr/>
        </p:nvSpPr>
        <p:spPr>
          <a:xfrm>
            <a:off x="6248400" y="4038600"/>
            <a:ext cx="2438400" cy="830997"/>
          </a:xfrm>
          <a:prstGeom prst="rect">
            <a:avLst/>
          </a:prstGeom>
          <a:noFill/>
        </p:spPr>
        <p:txBody>
          <a:bodyPr wrap="square" rtlCol="0">
            <a:spAutoFit/>
          </a:bodyPr>
          <a:lstStyle/>
          <a:p>
            <a:r>
              <a:rPr lang="en-US" sz="2400" dirty="0">
                <a:latin typeface="+mj-lt"/>
              </a:rPr>
              <a:t>mass of particle having charge </a:t>
            </a:r>
            <a:r>
              <a:rPr lang="en-US" sz="2400" i="1" dirty="0">
                <a:latin typeface="+mj-lt"/>
              </a:rPr>
              <a:t>q</a:t>
            </a:r>
          </a:p>
        </p:txBody>
      </p:sp>
      <p:sp>
        <p:nvSpPr>
          <p:cNvPr id="22" name="TextBox 21">
            <a:extLst>
              <a:ext uri="{FF2B5EF4-FFF2-40B4-BE49-F238E27FC236}">
                <a16:creationId xmlns:a16="http://schemas.microsoft.com/office/drawing/2014/main" id="{808016C8-4E5C-4C24-9231-97A2988C617D}"/>
              </a:ext>
            </a:extLst>
          </p:cNvPr>
          <p:cNvSpPr txBox="1"/>
          <p:nvPr/>
        </p:nvSpPr>
        <p:spPr>
          <a:xfrm>
            <a:off x="228600" y="5773639"/>
            <a:ext cx="8763000" cy="461665"/>
          </a:xfrm>
          <a:prstGeom prst="rect">
            <a:avLst/>
          </a:prstGeom>
          <a:noFill/>
        </p:spPr>
        <p:txBody>
          <a:bodyPr wrap="square" rtlCol="0">
            <a:spAutoFit/>
          </a:bodyPr>
          <a:lstStyle/>
          <a:p>
            <a:r>
              <a:rPr lang="en-US" sz="2400" dirty="0">
                <a:latin typeface="+mj-lt"/>
              </a:rPr>
              <a:t>What are the conditions for the validity of this result?</a:t>
            </a:r>
          </a:p>
        </p:txBody>
      </p:sp>
      <p:sp>
        <p:nvSpPr>
          <p:cNvPr id="23" name="TextBox 22">
            <a:extLst>
              <a:ext uri="{FF2B5EF4-FFF2-40B4-BE49-F238E27FC236}">
                <a16:creationId xmlns:a16="http://schemas.microsoft.com/office/drawing/2014/main" id="{BB29B906-470F-4149-BA0A-5684C439F33E}"/>
              </a:ext>
            </a:extLst>
          </p:cNvPr>
          <p:cNvSpPr txBox="1"/>
          <p:nvPr/>
        </p:nvSpPr>
        <p:spPr>
          <a:xfrm>
            <a:off x="3048000" y="-11890"/>
            <a:ext cx="6324600" cy="1200329"/>
          </a:xfrm>
          <a:prstGeom prst="rect">
            <a:avLst/>
          </a:prstGeom>
          <a:noFill/>
        </p:spPr>
        <p:txBody>
          <a:bodyPr wrap="square" rtlCol="0">
            <a:spAutoFit/>
          </a:bodyPr>
          <a:lstStyle/>
          <a:p>
            <a:r>
              <a:rPr lang="en-US" sz="2400" dirty="0">
                <a:latin typeface="+mj-lt"/>
              </a:rPr>
              <a:t>Need to consider the mechanics of collision; it is convenient to parameterize in terms of momentum --</a:t>
            </a:r>
          </a:p>
        </p:txBody>
      </p:sp>
    </p:spTree>
    <p:extLst>
      <p:ext uri="{BB962C8B-B14F-4D97-AF65-F5344CB8AC3E}">
        <p14:creationId xmlns:p14="http://schemas.microsoft.com/office/powerpoint/2010/main" val="5605647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586C69-D85D-46DB-A0E8-C2F01FE13D71}"/>
              </a:ext>
            </a:extLst>
          </p:cNvPr>
          <p:cNvSpPr>
            <a:spLocks noGrp="1"/>
          </p:cNvSpPr>
          <p:nvPr>
            <p:ph type="dt" sz="half" idx="10"/>
          </p:nvPr>
        </p:nvSpPr>
        <p:spPr/>
        <p:txBody>
          <a:bodyPr/>
          <a:lstStyle/>
          <a:p>
            <a:r>
              <a:rPr lang="en-US"/>
              <a:t>04/20/2022</a:t>
            </a:r>
            <a:endParaRPr lang="en-US" dirty="0"/>
          </a:p>
        </p:txBody>
      </p:sp>
      <p:sp>
        <p:nvSpPr>
          <p:cNvPr id="3" name="Footer Placeholder 2">
            <a:extLst>
              <a:ext uri="{FF2B5EF4-FFF2-40B4-BE49-F238E27FC236}">
                <a16:creationId xmlns:a16="http://schemas.microsoft.com/office/drawing/2014/main" id="{8E6377E8-2AC1-457B-A057-6CE0EA245FAE}"/>
              </a:ext>
            </a:extLst>
          </p:cNvPr>
          <p:cNvSpPr>
            <a:spLocks noGrp="1"/>
          </p:cNvSpPr>
          <p:nvPr>
            <p:ph type="ftr" sz="quarter" idx="11"/>
          </p:nvPr>
        </p:nvSpPr>
        <p:spPr/>
        <p:txBody>
          <a:bodyPr/>
          <a:lstStyle/>
          <a:p>
            <a:r>
              <a:rPr lang="en-US"/>
              <a:t>PHY 712  Spring 2022 -- Lecture 31</a:t>
            </a:r>
            <a:endParaRPr lang="en-US" dirty="0"/>
          </a:p>
        </p:txBody>
      </p:sp>
      <p:sp>
        <p:nvSpPr>
          <p:cNvPr id="4" name="Slide Number Placeholder 3">
            <a:extLst>
              <a:ext uri="{FF2B5EF4-FFF2-40B4-BE49-F238E27FC236}">
                <a16:creationId xmlns:a16="http://schemas.microsoft.com/office/drawing/2014/main" id="{76C9D076-ACA5-4542-9777-E97BB55BEF3A}"/>
              </a:ext>
            </a:extLst>
          </p:cNvPr>
          <p:cNvSpPr>
            <a:spLocks noGrp="1"/>
          </p:cNvSpPr>
          <p:nvPr>
            <p:ph type="sldNum" sz="quarter" idx="12"/>
          </p:nvPr>
        </p:nvSpPr>
        <p:spPr/>
        <p:txBody>
          <a:bodyPr/>
          <a:lstStyle/>
          <a:p>
            <a:fld id="{CE368B07-CEBF-4C80-90AF-53B34FA04CF3}" type="slidenum">
              <a:rPr lang="en-US" smtClean="0"/>
              <a:t>14</a:t>
            </a:fld>
            <a:endParaRPr lang="en-US" dirty="0"/>
          </a:p>
        </p:txBody>
      </p:sp>
      <p:sp>
        <p:nvSpPr>
          <p:cNvPr id="5" name="TextBox 4">
            <a:extLst>
              <a:ext uri="{FF2B5EF4-FFF2-40B4-BE49-F238E27FC236}">
                <a16:creationId xmlns:a16="http://schemas.microsoft.com/office/drawing/2014/main" id="{1A3103F5-8DFE-4608-92DD-8528194EC937}"/>
              </a:ext>
            </a:extLst>
          </p:cNvPr>
          <p:cNvSpPr txBox="1"/>
          <p:nvPr/>
        </p:nvSpPr>
        <p:spPr>
          <a:xfrm>
            <a:off x="457200" y="228600"/>
            <a:ext cx="8534400" cy="1200329"/>
          </a:xfrm>
          <a:prstGeom prst="rect">
            <a:avLst/>
          </a:prstGeom>
          <a:noFill/>
        </p:spPr>
        <p:txBody>
          <a:bodyPr wrap="square" rtlCol="0">
            <a:spAutoFit/>
          </a:bodyPr>
          <a:lstStyle/>
          <a:p>
            <a:r>
              <a:rPr lang="en-US" sz="2400" dirty="0">
                <a:latin typeface="+mj-lt"/>
              </a:rPr>
              <a:t>What are possible sources for the momentum transfer Q?</a:t>
            </a:r>
          </a:p>
          <a:p>
            <a:endParaRPr lang="en-US" sz="2400" dirty="0">
              <a:latin typeface="+mj-lt"/>
            </a:endParaRPr>
          </a:p>
          <a:p>
            <a:endParaRPr lang="en-US" sz="2400" dirty="0">
              <a:latin typeface="+mj-lt"/>
            </a:endParaRPr>
          </a:p>
        </p:txBody>
      </p:sp>
    </p:spTree>
    <p:extLst>
      <p:ext uri="{BB962C8B-B14F-4D97-AF65-F5344CB8AC3E}">
        <p14:creationId xmlns:p14="http://schemas.microsoft.com/office/powerpoint/2010/main" val="21206351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04/20/2022</a:t>
            </a:r>
            <a:endParaRPr lang="en-US" dirty="0"/>
          </a:p>
        </p:txBody>
      </p:sp>
      <p:sp>
        <p:nvSpPr>
          <p:cNvPr id="3" name="Footer Placeholder 2"/>
          <p:cNvSpPr>
            <a:spLocks noGrp="1"/>
          </p:cNvSpPr>
          <p:nvPr>
            <p:ph type="ftr" sz="quarter" idx="11"/>
          </p:nvPr>
        </p:nvSpPr>
        <p:spPr/>
        <p:txBody>
          <a:bodyPr/>
          <a:lstStyle/>
          <a:p>
            <a:r>
              <a:rPr lang="en-US"/>
              <a:t>PHY 712  Spring 2022 --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15</a:t>
            </a:fld>
            <a:endParaRPr lang="en-US" dirty="0"/>
          </a:p>
        </p:txBody>
      </p:sp>
      <p:grpSp>
        <p:nvGrpSpPr>
          <p:cNvPr id="5" name="Group 4"/>
          <p:cNvGrpSpPr/>
          <p:nvPr/>
        </p:nvGrpSpPr>
        <p:grpSpPr>
          <a:xfrm>
            <a:off x="1459523" y="1556101"/>
            <a:ext cx="4788877" cy="1263299"/>
            <a:chOff x="1459523" y="1027166"/>
            <a:chExt cx="4788877" cy="1263299"/>
          </a:xfrm>
        </p:grpSpPr>
        <p:sp>
          <p:nvSpPr>
            <p:cNvPr id="6" name="Oval 5"/>
            <p:cNvSpPr/>
            <p:nvPr/>
          </p:nvSpPr>
          <p:spPr>
            <a:xfrm>
              <a:off x="3505200" y="18288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rot="1008811">
              <a:off x="1831569" y="1591230"/>
              <a:ext cx="1676400" cy="2286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rot="20826428">
              <a:off x="3873729" y="1682670"/>
              <a:ext cx="1676400" cy="2286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986738" y="1671935"/>
              <a:ext cx="1213662" cy="461665"/>
            </a:xfrm>
            <a:prstGeom prst="rect">
              <a:avLst/>
            </a:prstGeom>
            <a:noFill/>
          </p:spPr>
          <p:txBody>
            <a:bodyPr wrap="square" rtlCol="0">
              <a:spAutoFit/>
            </a:bodyPr>
            <a:lstStyle/>
            <a:p>
              <a:r>
                <a:rPr lang="en-US" sz="2400" b="1" dirty="0">
                  <a:latin typeface="Symbol" pitchFamily="18" charset="2"/>
                </a:rPr>
                <a:t>b</a:t>
              </a:r>
              <a:r>
                <a:rPr lang="en-US" sz="2400" b="1" dirty="0">
                  <a:latin typeface="+mj-lt"/>
                </a:rPr>
                <a:t>(t)</a:t>
              </a:r>
            </a:p>
          </p:txBody>
        </p:sp>
        <p:sp>
          <p:nvSpPr>
            <p:cNvPr id="10" name="TextBox 9"/>
            <p:cNvSpPr txBox="1"/>
            <p:nvPr/>
          </p:nvSpPr>
          <p:spPr>
            <a:xfrm>
              <a:off x="4272738" y="1828800"/>
              <a:ext cx="1213662" cy="461665"/>
            </a:xfrm>
            <a:prstGeom prst="rect">
              <a:avLst/>
            </a:prstGeom>
            <a:noFill/>
          </p:spPr>
          <p:txBody>
            <a:bodyPr wrap="square" rtlCol="0">
              <a:spAutoFit/>
            </a:bodyPr>
            <a:lstStyle/>
            <a:p>
              <a:r>
                <a:rPr lang="en-US" sz="2400" b="1" dirty="0">
                  <a:latin typeface="Symbol" pitchFamily="18" charset="2"/>
                </a:rPr>
                <a:t>b</a:t>
              </a:r>
              <a:r>
                <a:rPr lang="en-US" sz="2400" b="1" dirty="0">
                  <a:latin typeface="+mj-lt"/>
                </a:rPr>
                <a:t>(</a:t>
              </a:r>
              <a:r>
                <a:rPr lang="en-US" sz="2400" b="1" dirty="0" err="1">
                  <a:latin typeface="+mj-lt"/>
                </a:rPr>
                <a:t>t+</a:t>
              </a:r>
              <a:r>
                <a:rPr lang="en-US" sz="2400" b="1" dirty="0" err="1">
                  <a:latin typeface="Symbol" pitchFamily="18" charset="2"/>
                </a:rPr>
                <a:t>D</a:t>
              </a:r>
              <a:r>
                <a:rPr lang="en-US" sz="2400" b="1" dirty="0" err="1">
                  <a:latin typeface="+mj-lt"/>
                </a:rPr>
                <a:t>t</a:t>
              </a:r>
              <a:r>
                <a:rPr lang="en-US" sz="2400" b="1" dirty="0">
                  <a:latin typeface="+mj-lt"/>
                </a:rPr>
                <a:t>)</a:t>
              </a:r>
            </a:p>
          </p:txBody>
        </p:sp>
        <p:sp>
          <p:nvSpPr>
            <p:cNvPr id="11" name="Oval 10"/>
            <p:cNvSpPr/>
            <p:nvPr/>
          </p:nvSpPr>
          <p:spPr>
            <a:xfrm>
              <a:off x="1694219" y="1343966"/>
              <a:ext cx="146304" cy="144865"/>
            </a:xfrm>
            <a:prstGeom prst="ellipse">
              <a:avLst/>
            </a:prstGeom>
            <a:solidFill>
              <a:srgbClr val="DA32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5486400" y="1496366"/>
              <a:ext cx="146304" cy="144865"/>
            </a:xfrm>
            <a:prstGeom prst="ellipse">
              <a:avLst/>
            </a:prstGeom>
            <a:solidFill>
              <a:srgbClr val="DA32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1459523" y="1027166"/>
              <a:ext cx="762000" cy="461665"/>
            </a:xfrm>
            <a:prstGeom prst="rect">
              <a:avLst/>
            </a:prstGeom>
            <a:noFill/>
          </p:spPr>
          <p:txBody>
            <a:bodyPr wrap="square" rtlCol="0">
              <a:spAutoFit/>
            </a:bodyPr>
            <a:lstStyle/>
            <a:p>
              <a:r>
                <a:rPr lang="en-US" sz="2400" b="1" i="1" dirty="0">
                  <a:latin typeface="+mj-lt"/>
                </a:rPr>
                <a:t>q</a:t>
              </a:r>
            </a:p>
          </p:txBody>
        </p:sp>
        <p:sp>
          <p:nvSpPr>
            <p:cNvPr id="14" name="TextBox 13"/>
            <p:cNvSpPr txBox="1"/>
            <p:nvPr/>
          </p:nvSpPr>
          <p:spPr>
            <a:xfrm>
              <a:off x="5486400" y="1143000"/>
              <a:ext cx="762000" cy="461665"/>
            </a:xfrm>
            <a:prstGeom prst="rect">
              <a:avLst/>
            </a:prstGeom>
            <a:noFill/>
          </p:spPr>
          <p:txBody>
            <a:bodyPr wrap="square" rtlCol="0">
              <a:spAutoFit/>
            </a:bodyPr>
            <a:lstStyle/>
            <a:p>
              <a:r>
                <a:rPr lang="en-US" sz="2400" b="1" i="1" dirty="0">
                  <a:latin typeface="+mj-lt"/>
                </a:rPr>
                <a:t>q</a:t>
              </a:r>
            </a:p>
          </p:txBody>
        </p:sp>
      </p:grpSp>
      <p:sp>
        <p:nvSpPr>
          <p:cNvPr id="15" name="TextBox 14"/>
          <p:cNvSpPr txBox="1"/>
          <p:nvPr/>
        </p:nvSpPr>
        <p:spPr>
          <a:xfrm>
            <a:off x="228599" y="228600"/>
            <a:ext cx="8748087" cy="461665"/>
          </a:xfrm>
          <a:prstGeom prst="rect">
            <a:avLst/>
          </a:prstGeom>
          <a:noFill/>
        </p:spPr>
        <p:txBody>
          <a:bodyPr wrap="square" rtlCol="0">
            <a:spAutoFit/>
          </a:bodyPr>
          <a:lstStyle/>
          <a:p>
            <a:r>
              <a:rPr lang="en-US" sz="2400" dirty="0">
                <a:latin typeface="+mj-lt"/>
              </a:rPr>
              <a:t>Estimation of </a:t>
            </a:r>
            <a:r>
              <a:rPr lang="en-US" sz="2400" b="1" dirty="0">
                <a:latin typeface="Symbol" pitchFamily="18" charset="2"/>
              </a:rPr>
              <a:t>Db  </a:t>
            </a:r>
            <a:r>
              <a:rPr lang="en-US" sz="2400" dirty="0"/>
              <a:t>or </a:t>
            </a:r>
            <a:r>
              <a:rPr lang="en-US" sz="2400" i="1" dirty="0"/>
              <a:t>Q </a:t>
            </a:r>
            <a:r>
              <a:rPr lang="en-US" sz="2400" dirty="0"/>
              <a:t>-- for the case of Rutherford scattering</a:t>
            </a:r>
            <a:endParaRPr lang="en-US" sz="2400" dirty="0">
              <a:latin typeface="+mj-lt"/>
            </a:endParaRPr>
          </a:p>
        </p:txBody>
      </p:sp>
      <p:sp>
        <p:nvSpPr>
          <p:cNvPr id="16" name="Right Arrow 15"/>
          <p:cNvSpPr/>
          <p:nvPr/>
        </p:nvSpPr>
        <p:spPr>
          <a:xfrm rot="16357037">
            <a:off x="3039767" y="1597628"/>
            <a:ext cx="1322649" cy="331731"/>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3815538" y="1524000"/>
            <a:ext cx="1213662" cy="461665"/>
          </a:xfrm>
          <a:prstGeom prst="rect">
            <a:avLst/>
          </a:prstGeom>
          <a:noFill/>
        </p:spPr>
        <p:txBody>
          <a:bodyPr wrap="square" rtlCol="0">
            <a:spAutoFit/>
          </a:bodyPr>
          <a:lstStyle/>
          <a:p>
            <a:r>
              <a:rPr lang="en-US" sz="2400" b="1" dirty="0" err="1">
                <a:latin typeface="Symbol" pitchFamily="18" charset="2"/>
              </a:rPr>
              <a:t>Db</a:t>
            </a:r>
            <a:endParaRPr lang="en-US" sz="2400" b="1" dirty="0">
              <a:latin typeface="+mj-lt"/>
            </a:endParaRPr>
          </a:p>
        </p:txBody>
      </p:sp>
      <p:graphicFrame>
        <p:nvGraphicFramePr>
          <p:cNvPr id="18" name="Object 17"/>
          <p:cNvGraphicFramePr>
            <a:graphicFrameLocks noChangeAspect="1"/>
          </p:cNvGraphicFramePr>
          <p:nvPr>
            <p:extLst>
              <p:ext uri="{D42A27DB-BD31-4B8C-83A1-F6EECF244321}">
                <p14:modId xmlns:p14="http://schemas.microsoft.com/office/powerpoint/2010/main" val="1463769386"/>
              </p:ext>
            </p:extLst>
          </p:nvPr>
        </p:nvGraphicFramePr>
        <p:xfrm>
          <a:off x="746125" y="3332163"/>
          <a:ext cx="7353300" cy="2992437"/>
        </p:xfrm>
        <a:graphic>
          <a:graphicData uri="http://schemas.openxmlformats.org/presentationml/2006/ole">
            <mc:AlternateContent xmlns:mc="http://schemas.openxmlformats.org/markup-compatibility/2006">
              <mc:Choice xmlns:v="urn:schemas-microsoft-com:vml" Requires="v">
                <p:oleObj spid="_x0000_s62564" name="Equation" r:id="rId4" imgW="5740200" imgH="2273040" progId="Equation.DSMT4">
                  <p:embed/>
                </p:oleObj>
              </mc:Choice>
              <mc:Fallback>
                <p:oleObj name="Equation" r:id="rId4" imgW="5740200" imgH="2273040" progId="Equation.DSMT4">
                  <p:embed/>
                  <p:pic>
                    <p:nvPicPr>
                      <p:cNvPr id="0" name=""/>
                      <p:cNvPicPr>
                        <a:picLocks noChangeAspect="1" noChangeArrowheads="1"/>
                      </p:cNvPicPr>
                      <p:nvPr/>
                    </p:nvPicPr>
                    <p:blipFill>
                      <a:blip r:embed="rId5"/>
                      <a:srcRect/>
                      <a:stretch>
                        <a:fillRect/>
                      </a:stretch>
                    </p:blipFill>
                    <p:spPr bwMode="auto">
                      <a:xfrm>
                        <a:off x="746125" y="3332163"/>
                        <a:ext cx="7353300" cy="2992437"/>
                      </a:xfrm>
                      <a:prstGeom prst="rect">
                        <a:avLst/>
                      </a:prstGeom>
                      <a:noFill/>
                      <a:ln>
                        <a:noFill/>
                      </a:ln>
                    </p:spPr>
                  </p:pic>
                </p:oleObj>
              </mc:Fallback>
            </mc:AlternateContent>
          </a:graphicData>
        </a:graphic>
      </p:graphicFrame>
      <p:sp>
        <p:nvSpPr>
          <p:cNvPr id="19" name="TextBox 18"/>
          <p:cNvSpPr txBox="1"/>
          <p:nvPr/>
        </p:nvSpPr>
        <p:spPr>
          <a:xfrm>
            <a:off x="3493477" y="2662535"/>
            <a:ext cx="609599" cy="461665"/>
          </a:xfrm>
          <a:prstGeom prst="rect">
            <a:avLst/>
          </a:prstGeom>
          <a:noFill/>
        </p:spPr>
        <p:txBody>
          <a:bodyPr wrap="square" rtlCol="0">
            <a:spAutoFit/>
          </a:bodyPr>
          <a:lstStyle/>
          <a:p>
            <a:r>
              <a:rPr lang="en-US" sz="2400" i="1" dirty="0" err="1">
                <a:latin typeface="+mj-lt"/>
              </a:rPr>
              <a:t>Ze</a:t>
            </a:r>
            <a:endParaRPr lang="en-US" sz="2400" i="1" dirty="0">
              <a:latin typeface="+mj-lt"/>
            </a:endParaRPr>
          </a:p>
        </p:txBody>
      </p:sp>
      <p:sp>
        <p:nvSpPr>
          <p:cNvPr id="20" name="Right Arrow 19"/>
          <p:cNvSpPr/>
          <p:nvPr/>
        </p:nvSpPr>
        <p:spPr>
          <a:xfrm rot="1008811">
            <a:off x="6479769" y="5629830"/>
            <a:ext cx="1676400" cy="2286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Arrow 20"/>
          <p:cNvSpPr/>
          <p:nvPr/>
        </p:nvSpPr>
        <p:spPr>
          <a:xfrm rot="20271144">
            <a:off x="6553200" y="5093196"/>
            <a:ext cx="1600200" cy="244961"/>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7003780" y="5733086"/>
            <a:ext cx="372218" cy="461665"/>
          </a:xfrm>
          <a:prstGeom prst="rect">
            <a:avLst/>
          </a:prstGeom>
          <a:noFill/>
        </p:spPr>
        <p:txBody>
          <a:bodyPr wrap="none" rtlCol="0">
            <a:spAutoFit/>
          </a:bodyPr>
          <a:lstStyle/>
          <a:p>
            <a:r>
              <a:rPr lang="en-US" sz="2400" b="1" i="1" dirty="0">
                <a:latin typeface="+mj-lt"/>
              </a:rPr>
              <a:t>p</a:t>
            </a:r>
          </a:p>
        </p:txBody>
      </p:sp>
      <p:sp>
        <p:nvSpPr>
          <p:cNvPr id="23" name="TextBox 22"/>
          <p:cNvSpPr txBox="1"/>
          <p:nvPr/>
        </p:nvSpPr>
        <p:spPr>
          <a:xfrm>
            <a:off x="7156180" y="4572000"/>
            <a:ext cx="457176" cy="461665"/>
          </a:xfrm>
          <a:prstGeom prst="rect">
            <a:avLst/>
          </a:prstGeom>
          <a:noFill/>
        </p:spPr>
        <p:txBody>
          <a:bodyPr wrap="none" rtlCol="0">
            <a:spAutoFit/>
          </a:bodyPr>
          <a:lstStyle/>
          <a:p>
            <a:r>
              <a:rPr lang="en-US" sz="2400" b="1" i="1" dirty="0">
                <a:latin typeface="+mj-lt"/>
              </a:rPr>
              <a:t>p’</a:t>
            </a:r>
          </a:p>
        </p:txBody>
      </p:sp>
      <p:sp>
        <p:nvSpPr>
          <p:cNvPr id="24" name="Right Arrow 23"/>
          <p:cNvSpPr/>
          <p:nvPr/>
        </p:nvSpPr>
        <p:spPr>
          <a:xfrm rot="16200000">
            <a:off x="7617369" y="5178970"/>
            <a:ext cx="1075126" cy="45413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8290887" y="5215676"/>
            <a:ext cx="685800" cy="461665"/>
          </a:xfrm>
          <a:prstGeom prst="rect">
            <a:avLst/>
          </a:prstGeom>
          <a:noFill/>
        </p:spPr>
        <p:txBody>
          <a:bodyPr wrap="square" rtlCol="0">
            <a:spAutoFit/>
          </a:bodyPr>
          <a:lstStyle/>
          <a:p>
            <a:r>
              <a:rPr lang="en-US" sz="2400" b="1" i="1" dirty="0">
                <a:latin typeface="+mj-lt"/>
              </a:rPr>
              <a:t>Q</a:t>
            </a:r>
          </a:p>
        </p:txBody>
      </p:sp>
      <p:sp>
        <p:nvSpPr>
          <p:cNvPr id="26" name="TextBox 25"/>
          <p:cNvSpPr txBox="1"/>
          <p:nvPr/>
        </p:nvSpPr>
        <p:spPr>
          <a:xfrm>
            <a:off x="7267102" y="5257800"/>
            <a:ext cx="546462" cy="461665"/>
          </a:xfrm>
          <a:prstGeom prst="rect">
            <a:avLst/>
          </a:prstGeom>
          <a:noFill/>
        </p:spPr>
        <p:txBody>
          <a:bodyPr wrap="square" rtlCol="0">
            <a:spAutoFit/>
          </a:bodyPr>
          <a:lstStyle/>
          <a:p>
            <a:r>
              <a:rPr lang="en-US" sz="2400" b="1" i="1" dirty="0">
                <a:latin typeface="Symbol" panose="05050102010706020507" pitchFamily="18" charset="2"/>
              </a:rPr>
              <a:t>q</a:t>
            </a:r>
            <a:r>
              <a:rPr lang="en-US" sz="2400" b="1" i="1" dirty="0"/>
              <a:t>’</a:t>
            </a:r>
            <a:endParaRPr lang="en-US" sz="2400" b="1" i="1" dirty="0">
              <a:latin typeface="Symbol" panose="05050102010706020507" pitchFamily="18" charset="2"/>
            </a:endParaRPr>
          </a:p>
        </p:txBody>
      </p:sp>
    </p:spTree>
    <p:extLst>
      <p:ext uri="{BB962C8B-B14F-4D97-AF65-F5344CB8AC3E}">
        <p14:creationId xmlns:p14="http://schemas.microsoft.com/office/powerpoint/2010/main" val="18724157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04/20/2022</a:t>
            </a:r>
            <a:endParaRPr lang="en-US" dirty="0"/>
          </a:p>
        </p:txBody>
      </p:sp>
      <p:sp>
        <p:nvSpPr>
          <p:cNvPr id="3" name="Footer Placeholder 2"/>
          <p:cNvSpPr>
            <a:spLocks noGrp="1"/>
          </p:cNvSpPr>
          <p:nvPr>
            <p:ph type="ftr" sz="quarter" idx="11"/>
          </p:nvPr>
        </p:nvSpPr>
        <p:spPr/>
        <p:txBody>
          <a:bodyPr/>
          <a:lstStyle/>
          <a:p>
            <a:r>
              <a:rPr lang="en-US"/>
              <a:t>PHY 712  Spring 2022 --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16</a:t>
            </a:fld>
            <a:endParaRPr lang="en-US" dirty="0"/>
          </a:p>
        </p:txBody>
      </p:sp>
      <p:sp>
        <p:nvSpPr>
          <p:cNvPr id="5" name="TextBox 4"/>
          <p:cNvSpPr txBox="1"/>
          <p:nvPr/>
        </p:nvSpPr>
        <p:spPr>
          <a:xfrm>
            <a:off x="17585" y="76200"/>
            <a:ext cx="7924800" cy="461665"/>
          </a:xfrm>
          <a:prstGeom prst="rect">
            <a:avLst/>
          </a:prstGeom>
          <a:noFill/>
        </p:spPr>
        <p:txBody>
          <a:bodyPr wrap="square" rtlCol="0">
            <a:spAutoFit/>
          </a:bodyPr>
          <a:lstStyle/>
          <a:p>
            <a:r>
              <a:rPr lang="en-US" sz="2400" dirty="0">
                <a:latin typeface="+mj-lt"/>
              </a:rPr>
              <a:t>Case </a:t>
            </a:r>
            <a:r>
              <a:rPr lang="en-US" sz="2400" dirty="0"/>
              <a:t>of Rutherford scattering -- continued</a:t>
            </a:r>
            <a:endParaRPr lang="en-US" sz="2400" dirty="0">
              <a:latin typeface="+mj-lt"/>
            </a:endParaRPr>
          </a:p>
        </p:txBody>
      </p:sp>
      <p:grpSp>
        <p:nvGrpSpPr>
          <p:cNvPr id="6" name="Group 5"/>
          <p:cNvGrpSpPr/>
          <p:nvPr/>
        </p:nvGrpSpPr>
        <p:grpSpPr>
          <a:xfrm>
            <a:off x="750277" y="886467"/>
            <a:ext cx="2754923" cy="1776068"/>
            <a:chOff x="750277" y="886467"/>
            <a:chExt cx="2754923" cy="1776068"/>
          </a:xfrm>
        </p:grpSpPr>
        <p:sp>
          <p:nvSpPr>
            <p:cNvPr id="7" name="TextBox 6"/>
            <p:cNvSpPr txBox="1"/>
            <p:nvPr/>
          </p:nvSpPr>
          <p:spPr>
            <a:xfrm>
              <a:off x="2901138" y="1677597"/>
              <a:ext cx="451662" cy="461665"/>
            </a:xfrm>
            <a:prstGeom prst="rect">
              <a:avLst/>
            </a:prstGeom>
            <a:noFill/>
          </p:spPr>
          <p:txBody>
            <a:bodyPr wrap="square" rtlCol="0">
              <a:spAutoFit/>
            </a:bodyPr>
            <a:lstStyle/>
            <a:p>
              <a:r>
                <a:rPr lang="en-US" sz="2400" b="1" dirty="0"/>
                <a:t>Q</a:t>
              </a:r>
            </a:p>
          </p:txBody>
        </p:sp>
        <p:grpSp>
          <p:nvGrpSpPr>
            <p:cNvPr id="8" name="Group 7"/>
            <p:cNvGrpSpPr/>
            <p:nvPr/>
          </p:nvGrpSpPr>
          <p:grpSpPr>
            <a:xfrm>
              <a:off x="750277" y="886467"/>
              <a:ext cx="2754923" cy="1776068"/>
              <a:chOff x="3493477" y="1671935"/>
              <a:chExt cx="2754923" cy="1776068"/>
            </a:xfrm>
          </p:grpSpPr>
          <p:grpSp>
            <p:nvGrpSpPr>
              <p:cNvPr id="9" name="Group 8"/>
              <p:cNvGrpSpPr/>
              <p:nvPr/>
            </p:nvGrpSpPr>
            <p:grpSpPr>
              <a:xfrm>
                <a:off x="3505200" y="1671935"/>
                <a:ext cx="2743200" cy="990600"/>
                <a:chOff x="3505200" y="1143000"/>
                <a:chExt cx="2743200" cy="990600"/>
              </a:xfrm>
            </p:grpSpPr>
            <p:sp>
              <p:nvSpPr>
                <p:cNvPr id="15" name="Oval 14"/>
                <p:cNvSpPr/>
                <p:nvPr/>
              </p:nvSpPr>
              <p:spPr>
                <a:xfrm>
                  <a:off x="3505200" y="18288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Arrow 15"/>
                <p:cNvSpPr/>
                <p:nvPr/>
              </p:nvSpPr>
              <p:spPr>
                <a:xfrm rot="20826428">
                  <a:off x="3873729" y="1682670"/>
                  <a:ext cx="1676400" cy="2286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rot="20852195">
                  <a:off x="4150317" y="1322275"/>
                  <a:ext cx="1213662" cy="461665"/>
                </a:xfrm>
                <a:prstGeom prst="rect">
                  <a:avLst/>
                </a:prstGeom>
                <a:noFill/>
              </p:spPr>
              <p:txBody>
                <a:bodyPr wrap="square" rtlCol="0">
                  <a:spAutoFit/>
                </a:bodyPr>
                <a:lstStyle/>
                <a:p>
                  <a:r>
                    <a:rPr lang="en-US" sz="2400" b="1" dirty="0"/>
                    <a:t>p</a:t>
                  </a:r>
                  <a:r>
                    <a:rPr lang="en-US" sz="2400" b="1" dirty="0">
                      <a:latin typeface="+mj-lt"/>
                    </a:rPr>
                    <a:t>(</a:t>
                  </a:r>
                  <a:r>
                    <a:rPr lang="en-US" sz="2400" b="1" dirty="0" err="1">
                      <a:latin typeface="+mj-lt"/>
                    </a:rPr>
                    <a:t>t+</a:t>
                  </a:r>
                  <a:r>
                    <a:rPr lang="en-US" sz="2400" b="1" dirty="0" err="1">
                      <a:latin typeface="Symbol" pitchFamily="18" charset="2"/>
                    </a:rPr>
                    <a:t>D</a:t>
                  </a:r>
                  <a:r>
                    <a:rPr lang="en-US" sz="2400" b="1" dirty="0" err="1">
                      <a:latin typeface="+mj-lt"/>
                    </a:rPr>
                    <a:t>t</a:t>
                  </a:r>
                  <a:r>
                    <a:rPr lang="en-US" sz="2400" b="1" dirty="0">
                      <a:latin typeface="+mj-lt"/>
                    </a:rPr>
                    <a:t>)</a:t>
                  </a:r>
                </a:p>
              </p:txBody>
            </p:sp>
            <p:sp>
              <p:nvSpPr>
                <p:cNvPr id="18" name="Oval 17"/>
                <p:cNvSpPr/>
                <p:nvPr/>
              </p:nvSpPr>
              <p:spPr>
                <a:xfrm>
                  <a:off x="5486400" y="1496366"/>
                  <a:ext cx="146304" cy="144865"/>
                </a:xfrm>
                <a:prstGeom prst="ellipse">
                  <a:avLst/>
                </a:prstGeom>
                <a:solidFill>
                  <a:srgbClr val="DA32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5486400" y="1143000"/>
                  <a:ext cx="762000" cy="461665"/>
                </a:xfrm>
                <a:prstGeom prst="rect">
                  <a:avLst/>
                </a:prstGeom>
                <a:noFill/>
              </p:spPr>
              <p:txBody>
                <a:bodyPr wrap="square" rtlCol="0">
                  <a:spAutoFit/>
                </a:bodyPr>
                <a:lstStyle/>
                <a:p>
                  <a:r>
                    <a:rPr lang="en-US" sz="2400" b="1" i="1" dirty="0">
                      <a:latin typeface="+mj-lt"/>
                    </a:rPr>
                    <a:t>q</a:t>
                  </a:r>
                </a:p>
              </p:txBody>
            </p:sp>
          </p:grpSp>
          <p:sp>
            <p:nvSpPr>
              <p:cNvPr id="10" name="Right Arrow 9"/>
              <p:cNvSpPr/>
              <p:nvPr/>
            </p:nvSpPr>
            <p:spPr>
              <a:xfrm rot="16357037">
                <a:off x="5105361" y="2492104"/>
                <a:ext cx="932301" cy="331731"/>
              </a:xfrm>
              <a:prstGeom prst="rightArrow">
                <a:avLst>
                  <a:gd name="adj1" fmla="val 62910"/>
                  <a:gd name="adj2" fmla="val 500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3493477" y="2662535"/>
                <a:ext cx="609599" cy="461665"/>
              </a:xfrm>
              <a:prstGeom prst="rect">
                <a:avLst/>
              </a:prstGeom>
              <a:noFill/>
            </p:spPr>
            <p:txBody>
              <a:bodyPr wrap="square" rtlCol="0">
                <a:spAutoFit/>
              </a:bodyPr>
              <a:lstStyle/>
              <a:p>
                <a:r>
                  <a:rPr lang="en-US" sz="2400" i="1" dirty="0" err="1">
                    <a:latin typeface="+mj-lt"/>
                  </a:rPr>
                  <a:t>Ze</a:t>
                </a:r>
                <a:endParaRPr lang="en-US" sz="2400" i="1" dirty="0">
                  <a:latin typeface="+mj-lt"/>
                </a:endParaRPr>
              </a:p>
            </p:txBody>
          </p:sp>
          <p:sp>
            <p:nvSpPr>
              <p:cNvPr id="12" name="Right Arrow 11"/>
              <p:cNvSpPr/>
              <p:nvPr/>
            </p:nvSpPr>
            <p:spPr>
              <a:xfrm rot="1008811">
                <a:off x="3888969" y="2810430"/>
                <a:ext cx="1676400" cy="2286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rot="797911">
                <a:off x="4272738" y="2986338"/>
                <a:ext cx="1213662" cy="461665"/>
              </a:xfrm>
              <a:prstGeom prst="rect">
                <a:avLst/>
              </a:prstGeom>
              <a:noFill/>
            </p:spPr>
            <p:txBody>
              <a:bodyPr wrap="square" rtlCol="0">
                <a:spAutoFit/>
              </a:bodyPr>
              <a:lstStyle/>
              <a:p>
                <a:r>
                  <a:rPr lang="en-US" sz="2400" b="1" dirty="0"/>
                  <a:t>p</a:t>
                </a:r>
                <a:r>
                  <a:rPr lang="en-US" sz="2400" b="1" dirty="0">
                    <a:latin typeface="+mj-lt"/>
                  </a:rPr>
                  <a:t>(t)</a:t>
                </a:r>
              </a:p>
            </p:txBody>
          </p:sp>
          <p:sp>
            <p:nvSpPr>
              <p:cNvPr id="14" name="TextBox 13"/>
              <p:cNvSpPr txBox="1"/>
              <p:nvPr/>
            </p:nvSpPr>
            <p:spPr>
              <a:xfrm>
                <a:off x="4191000" y="2372295"/>
                <a:ext cx="2057400" cy="457200"/>
              </a:xfrm>
              <a:prstGeom prst="rect">
                <a:avLst/>
              </a:prstGeom>
              <a:noFill/>
            </p:spPr>
            <p:txBody>
              <a:bodyPr wrap="square" rtlCol="0">
                <a:spAutoFit/>
              </a:bodyPr>
              <a:lstStyle/>
              <a:p>
                <a:r>
                  <a:rPr lang="en-US" sz="2400" dirty="0">
                    <a:latin typeface="Symbol" pitchFamily="18" charset="2"/>
                  </a:rPr>
                  <a:t>q</a:t>
                </a:r>
                <a:r>
                  <a:rPr lang="en-US" sz="2400" dirty="0"/>
                  <a:t>’</a:t>
                </a:r>
              </a:p>
            </p:txBody>
          </p:sp>
        </p:grpSp>
      </p:grpSp>
      <p:graphicFrame>
        <p:nvGraphicFramePr>
          <p:cNvPr id="20" name="Object 19"/>
          <p:cNvGraphicFramePr>
            <a:graphicFrameLocks noChangeAspect="1"/>
          </p:cNvGraphicFramePr>
          <p:nvPr>
            <p:extLst>
              <p:ext uri="{D42A27DB-BD31-4B8C-83A1-F6EECF244321}">
                <p14:modId xmlns:p14="http://schemas.microsoft.com/office/powerpoint/2010/main" val="1107873741"/>
              </p:ext>
            </p:extLst>
          </p:nvPr>
        </p:nvGraphicFramePr>
        <p:xfrm>
          <a:off x="4138613" y="442913"/>
          <a:ext cx="4827587" cy="3249612"/>
        </p:xfrm>
        <a:graphic>
          <a:graphicData uri="http://schemas.openxmlformats.org/presentationml/2006/ole">
            <mc:AlternateContent xmlns:mc="http://schemas.openxmlformats.org/markup-compatibility/2006">
              <mc:Choice xmlns:v="urn:schemas-microsoft-com:vml" Requires="v">
                <p:oleObj spid="_x0000_s63692" name="Equation" r:id="rId4" imgW="2247840" imgH="1473120" progId="Equation.DSMT4">
                  <p:embed/>
                </p:oleObj>
              </mc:Choice>
              <mc:Fallback>
                <p:oleObj name="Equation" r:id="rId4" imgW="2247840" imgH="1473120" progId="Equation.DSMT4">
                  <p:embed/>
                  <p:pic>
                    <p:nvPicPr>
                      <p:cNvPr id="0" name=""/>
                      <p:cNvPicPr>
                        <a:picLocks noChangeAspect="1" noChangeArrowheads="1"/>
                      </p:cNvPicPr>
                      <p:nvPr/>
                    </p:nvPicPr>
                    <p:blipFill>
                      <a:blip r:embed="rId5"/>
                      <a:srcRect/>
                      <a:stretch>
                        <a:fillRect/>
                      </a:stretch>
                    </p:blipFill>
                    <p:spPr bwMode="auto">
                      <a:xfrm>
                        <a:off x="4138613" y="442913"/>
                        <a:ext cx="4827587" cy="3249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 name="Object 20"/>
          <p:cNvGraphicFramePr>
            <a:graphicFrameLocks noChangeAspect="1"/>
          </p:cNvGraphicFramePr>
          <p:nvPr>
            <p:extLst>
              <p:ext uri="{D42A27DB-BD31-4B8C-83A1-F6EECF244321}">
                <p14:modId xmlns:p14="http://schemas.microsoft.com/office/powerpoint/2010/main" val="333805563"/>
              </p:ext>
            </p:extLst>
          </p:nvPr>
        </p:nvGraphicFramePr>
        <p:xfrm>
          <a:off x="1130300" y="3730625"/>
          <a:ext cx="5156200" cy="2771775"/>
        </p:xfrm>
        <a:graphic>
          <a:graphicData uri="http://schemas.openxmlformats.org/presentationml/2006/ole">
            <mc:AlternateContent xmlns:mc="http://schemas.openxmlformats.org/markup-compatibility/2006">
              <mc:Choice xmlns:v="urn:schemas-microsoft-com:vml" Requires="v">
                <p:oleObj spid="_x0000_s63693" name="Equation" r:id="rId6" imgW="2400120" imgH="1257120" progId="Equation.DSMT4">
                  <p:embed/>
                </p:oleObj>
              </mc:Choice>
              <mc:Fallback>
                <p:oleObj name="Equation" r:id="rId6" imgW="2400120" imgH="1257120" progId="Equation.DSMT4">
                  <p:embed/>
                  <p:pic>
                    <p:nvPicPr>
                      <p:cNvPr id="0" name=""/>
                      <p:cNvPicPr>
                        <a:picLocks noChangeAspect="1" noChangeArrowheads="1"/>
                      </p:cNvPicPr>
                      <p:nvPr/>
                    </p:nvPicPr>
                    <p:blipFill>
                      <a:blip r:embed="rId7"/>
                      <a:srcRect/>
                      <a:stretch>
                        <a:fillRect/>
                      </a:stretch>
                    </p:blipFill>
                    <p:spPr bwMode="auto">
                      <a:xfrm>
                        <a:off x="1130300" y="3730625"/>
                        <a:ext cx="5156200" cy="277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 name="TextBox 21">
            <a:extLst>
              <a:ext uri="{FF2B5EF4-FFF2-40B4-BE49-F238E27FC236}">
                <a16:creationId xmlns:a16="http://schemas.microsoft.com/office/drawing/2014/main" id="{6EA32339-952F-4BB8-B5E5-555BA35DB1FC}"/>
              </a:ext>
            </a:extLst>
          </p:cNvPr>
          <p:cNvSpPr txBox="1"/>
          <p:nvPr/>
        </p:nvSpPr>
        <p:spPr>
          <a:xfrm>
            <a:off x="5257800" y="5416331"/>
            <a:ext cx="3429000" cy="830997"/>
          </a:xfrm>
          <a:prstGeom prst="rect">
            <a:avLst/>
          </a:prstGeom>
          <a:noFill/>
        </p:spPr>
        <p:txBody>
          <a:bodyPr wrap="square" rtlCol="0">
            <a:spAutoFit/>
          </a:bodyPr>
          <a:lstStyle/>
          <a:p>
            <a:r>
              <a:rPr lang="en-US" sz="2400" b="1" dirty="0">
                <a:solidFill>
                  <a:srgbClr val="FC4810"/>
                </a:solidFill>
                <a:latin typeface="+mj-lt"/>
              </a:rPr>
              <a:t>Does the algebra work out?</a:t>
            </a:r>
          </a:p>
        </p:txBody>
      </p:sp>
    </p:spTree>
    <p:extLst>
      <p:ext uri="{BB962C8B-B14F-4D97-AF65-F5344CB8AC3E}">
        <p14:creationId xmlns:p14="http://schemas.microsoft.com/office/powerpoint/2010/main" val="3148006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04/20/2022</a:t>
            </a:r>
            <a:endParaRPr lang="en-US" dirty="0"/>
          </a:p>
        </p:txBody>
      </p:sp>
      <p:sp>
        <p:nvSpPr>
          <p:cNvPr id="3" name="Footer Placeholder 2"/>
          <p:cNvSpPr>
            <a:spLocks noGrp="1"/>
          </p:cNvSpPr>
          <p:nvPr>
            <p:ph type="ftr" sz="quarter" idx="11"/>
          </p:nvPr>
        </p:nvSpPr>
        <p:spPr/>
        <p:txBody>
          <a:bodyPr/>
          <a:lstStyle/>
          <a:p>
            <a:r>
              <a:rPr lang="en-US"/>
              <a:t>PHY 712  Spring 2022 --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17</a:t>
            </a:fld>
            <a:endParaRPr lang="en-US" dirty="0"/>
          </a:p>
        </p:txBody>
      </p:sp>
      <p:sp>
        <p:nvSpPr>
          <p:cNvPr id="5" name="TextBox 4"/>
          <p:cNvSpPr txBox="1"/>
          <p:nvPr/>
        </p:nvSpPr>
        <p:spPr>
          <a:xfrm>
            <a:off x="17585" y="76200"/>
            <a:ext cx="7924800" cy="461665"/>
          </a:xfrm>
          <a:prstGeom prst="rect">
            <a:avLst/>
          </a:prstGeom>
          <a:noFill/>
        </p:spPr>
        <p:txBody>
          <a:bodyPr wrap="square" rtlCol="0">
            <a:spAutoFit/>
          </a:bodyPr>
          <a:lstStyle/>
          <a:p>
            <a:r>
              <a:rPr lang="en-US" sz="2400" dirty="0">
                <a:latin typeface="+mj-lt"/>
              </a:rPr>
              <a:t>Case </a:t>
            </a:r>
            <a:r>
              <a:rPr lang="en-US" sz="2400" dirty="0"/>
              <a:t>of Rutherford scattering -- continued</a:t>
            </a:r>
            <a:endParaRPr lang="en-US" sz="2400" dirty="0">
              <a:latin typeface="+mj-lt"/>
            </a:endParaRPr>
          </a:p>
        </p:txBody>
      </p:sp>
      <p:grpSp>
        <p:nvGrpSpPr>
          <p:cNvPr id="6" name="Group 5"/>
          <p:cNvGrpSpPr/>
          <p:nvPr/>
        </p:nvGrpSpPr>
        <p:grpSpPr>
          <a:xfrm>
            <a:off x="750277" y="886467"/>
            <a:ext cx="2754923" cy="1776068"/>
            <a:chOff x="750277" y="886467"/>
            <a:chExt cx="2754923" cy="1776068"/>
          </a:xfrm>
        </p:grpSpPr>
        <p:sp>
          <p:nvSpPr>
            <p:cNvPr id="7" name="TextBox 6"/>
            <p:cNvSpPr txBox="1"/>
            <p:nvPr/>
          </p:nvSpPr>
          <p:spPr>
            <a:xfrm>
              <a:off x="2901138" y="1677597"/>
              <a:ext cx="451662" cy="461665"/>
            </a:xfrm>
            <a:prstGeom prst="rect">
              <a:avLst/>
            </a:prstGeom>
            <a:noFill/>
          </p:spPr>
          <p:txBody>
            <a:bodyPr wrap="square" rtlCol="0">
              <a:spAutoFit/>
            </a:bodyPr>
            <a:lstStyle/>
            <a:p>
              <a:r>
                <a:rPr lang="en-US" sz="2400" b="1" dirty="0"/>
                <a:t>Q</a:t>
              </a:r>
            </a:p>
          </p:txBody>
        </p:sp>
        <p:grpSp>
          <p:nvGrpSpPr>
            <p:cNvPr id="8" name="Group 7"/>
            <p:cNvGrpSpPr/>
            <p:nvPr/>
          </p:nvGrpSpPr>
          <p:grpSpPr>
            <a:xfrm>
              <a:off x="750277" y="886467"/>
              <a:ext cx="2754923" cy="1776068"/>
              <a:chOff x="3493477" y="1671935"/>
              <a:chExt cx="2754923" cy="1776068"/>
            </a:xfrm>
          </p:grpSpPr>
          <p:grpSp>
            <p:nvGrpSpPr>
              <p:cNvPr id="9" name="Group 8"/>
              <p:cNvGrpSpPr/>
              <p:nvPr/>
            </p:nvGrpSpPr>
            <p:grpSpPr>
              <a:xfrm>
                <a:off x="3505200" y="1671935"/>
                <a:ext cx="2743200" cy="990600"/>
                <a:chOff x="3505200" y="1143000"/>
                <a:chExt cx="2743200" cy="990600"/>
              </a:xfrm>
            </p:grpSpPr>
            <p:sp>
              <p:nvSpPr>
                <p:cNvPr id="15" name="Oval 14"/>
                <p:cNvSpPr/>
                <p:nvPr/>
              </p:nvSpPr>
              <p:spPr>
                <a:xfrm>
                  <a:off x="3505200" y="18288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Arrow 15"/>
                <p:cNvSpPr/>
                <p:nvPr/>
              </p:nvSpPr>
              <p:spPr>
                <a:xfrm rot="20826428">
                  <a:off x="3873729" y="1682670"/>
                  <a:ext cx="1676400" cy="2286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rot="20852195">
                  <a:off x="4150317" y="1322275"/>
                  <a:ext cx="1213662" cy="461665"/>
                </a:xfrm>
                <a:prstGeom prst="rect">
                  <a:avLst/>
                </a:prstGeom>
                <a:noFill/>
              </p:spPr>
              <p:txBody>
                <a:bodyPr wrap="square" rtlCol="0">
                  <a:spAutoFit/>
                </a:bodyPr>
                <a:lstStyle/>
                <a:p>
                  <a:r>
                    <a:rPr lang="en-US" sz="2400" b="1" dirty="0"/>
                    <a:t>p</a:t>
                  </a:r>
                  <a:r>
                    <a:rPr lang="en-US" sz="2400" b="1" dirty="0">
                      <a:latin typeface="+mj-lt"/>
                    </a:rPr>
                    <a:t>(</a:t>
                  </a:r>
                  <a:r>
                    <a:rPr lang="en-US" sz="2400" b="1" dirty="0" err="1">
                      <a:latin typeface="+mj-lt"/>
                    </a:rPr>
                    <a:t>t+</a:t>
                  </a:r>
                  <a:r>
                    <a:rPr lang="en-US" sz="2400" b="1" dirty="0" err="1">
                      <a:latin typeface="Symbol" pitchFamily="18" charset="2"/>
                    </a:rPr>
                    <a:t>D</a:t>
                  </a:r>
                  <a:r>
                    <a:rPr lang="en-US" sz="2400" b="1" dirty="0" err="1">
                      <a:latin typeface="+mj-lt"/>
                    </a:rPr>
                    <a:t>t</a:t>
                  </a:r>
                  <a:r>
                    <a:rPr lang="en-US" sz="2400" b="1" dirty="0">
                      <a:latin typeface="+mj-lt"/>
                    </a:rPr>
                    <a:t>)</a:t>
                  </a:r>
                </a:p>
              </p:txBody>
            </p:sp>
            <p:sp>
              <p:nvSpPr>
                <p:cNvPr id="18" name="Oval 17"/>
                <p:cNvSpPr/>
                <p:nvPr/>
              </p:nvSpPr>
              <p:spPr>
                <a:xfrm>
                  <a:off x="5486400" y="1496366"/>
                  <a:ext cx="146304" cy="144865"/>
                </a:xfrm>
                <a:prstGeom prst="ellipse">
                  <a:avLst/>
                </a:prstGeom>
                <a:solidFill>
                  <a:srgbClr val="DA32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5486400" y="1143000"/>
                  <a:ext cx="762000" cy="461665"/>
                </a:xfrm>
                <a:prstGeom prst="rect">
                  <a:avLst/>
                </a:prstGeom>
                <a:noFill/>
              </p:spPr>
              <p:txBody>
                <a:bodyPr wrap="square" rtlCol="0">
                  <a:spAutoFit/>
                </a:bodyPr>
                <a:lstStyle/>
                <a:p>
                  <a:r>
                    <a:rPr lang="en-US" sz="2400" b="1" i="1" dirty="0">
                      <a:latin typeface="+mj-lt"/>
                    </a:rPr>
                    <a:t>q</a:t>
                  </a:r>
                </a:p>
              </p:txBody>
            </p:sp>
          </p:grpSp>
          <p:sp>
            <p:nvSpPr>
              <p:cNvPr id="10" name="Right Arrow 9"/>
              <p:cNvSpPr/>
              <p:nvPr/>
            </p:nvSpPr>
            <p:spPr>
              <a:xfrm rot="16357037">
                <a:off x="5105361" y="2492104"/>
                <a:ext cx="932301" cy="331731"/>
              </a:xfrm>
              <a:prstGeom prst="rightArrow">
                <a:avLst>
                  <a:gd name="adj1" fmla="val 62910"/>
                  <a:gd name="adj2" fmla="val 500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3493477" y="2662535"/>
                <a:ext cx="609599" cy="461665"/>
              </a:xfrm>
              <a:prstGeom prst="rect">
                <a:avLst/>
              </a:prstGeom>
              <a:noFill/>
            </p:spPr>
            <p:txBody>
              <a:bodyPr wrap="square" rtlCol="0">
                <a:spAutoFit/>
              </a:bodyPr>
              <a:lstStyle/>
              <a:p>
                <a:r>
                  <a:rPr lang="en-US" sz="2400" i="1" dirty="0" err="1">
                    <a:latin typeface="+mj-lt"/>
                  </a:rPr>
                  <a:t>Ze</a:t>
                </a:r>
                <a:endParaRPr lang="en-US" sz="2400" i="1" dirty="0">
                  <a:latin typeface="+mj-lt"/>
                </a:endParaRPr>
              </a:p>
            </p:txBody>
          </p:sp>
          <p:sp>
            <p:nvSpPr>
              <p:cNvPr id="12" name="Right Arrow 11"/>
              <p:cNvSpPr/>
              <p:nvPr/>
            </p:nvSpPr>
            <p:spPr>
              <a:xfrm rot="1008811">
                <a:off x="3888969" y="2810430"/>
                <a:ext cx="1676400" cy="2286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rot="797911">
                <a:off x="4272738" y="2986338"/>
                <a:ext cx="1213662" cy="461665"/>
              </a:xfrm>
              <a:prstGeom prst="rect">
                <a:avLst/>
              </a:prstGeom>
              <a:noFill/>
            </p:spPr>
            <p:txBody>
              <a:bodyPr wrap="square" rtlCol="0">
                <a:spAutoFit/>
              </a:bodyPr>
              <a:lstStyle/>
              <a:p>
                <a:r>
                  <a:rPr lang="en-US" sz="2400" b="1" dirty="0"/>
                  <a:t>p</a:t>
                </a:r>
                <a:r>
                  <a:rPr lang="en-US" sz="2400" b="1" dirty="0">
                    <a:latin typeface="+mj-lt"/>
                  </a:rPr>
                  <a:t>(t)</a:t>
                </a:r>
              </a:p>
            </p:txBody>
          </p:sp>
          <p:sp>
            <p:nvSpPr>
              <p:cNvPr id="14" name="TextBox 13"/>
              <p:cNvSpPr txBox="1"/>
              <p:nvPr/>
            </p:nvSpPr>
            <p:spPr>
              <a:xfrm>
                <a:off x="4191000" y="2372295"/>
                <a:ext cx="2057400" cy="457200"/>
              </a:xfrm>
              <a:prstGeom prst="rect">
                <a:avLst/>
              </a:prstGeom>
              <a:noFill/>
            </p:spPr>
            <p:txBody>
              <a:bodyPr wrap="square" rtlCol="0">
                <a:spAutoFit/>
              </a:bodyPr>
              <a:lstStyle/>
              <a:p>
                <a:r>
                  <a:rPr lang="en-US" sz="2400" dirty="0">
                    <a:latin typeface="Symbol" pitchFamily="18" charset="2"/>
                  </a:rPr>
                  <a:t>q</a:t>
                </a:r>
                <a:r>
                  <a:rPr lang="en-US" sz="2400" dirty="0"/>
                  <a:t>’</a:t>
                </a:r>
              </a:p>
            </p:txBody>
          </p:sp>
        </p:grpSp>
      </p:grpSp>
      <p:graphicFrame>
        <p:nvGraphicFramePr>
          <p:cNvPr id="20" name="Object 19"/>
          <p:cNvGraphicFramePr>
            <a:graphicFrameLocks noChangeAspect="1"/>
          </p:cNvGraphicFramePr>
          <p:nvPr>
            <p:extLst>
              <p:ext uri="{D42A27DB-BD31-4B8C-83A1-F6EECF244321}">
                <p14:modId xmlns:p14="http://schemas.microsoft.com/office/powerpoint/2010/main" val="2240275442"/>
              </p:ext>
            </p:extLst>
          </p:nvPr>
        </p:nvGraphicFramePr>
        <p:xfrm>
          <a:off x="528637" y="2819400"/>
          <a:ext cx="6710363" cy="2857500"/>
        </p:xfrm>
        <a:graphic>
          <a:graphicData uri="http://schemas.openxmlformats.org/presentationml/2006/ole">
            <mc:AlternateContent xmlns:mc="http://schemas.openxmlformats.org/markup-compatibility/2006">
              <mc:Choice xmlns:v="urn:schemas-microsoft-com:vml" Requires="v">
                <p:oleObj spid="_x0000_s64609" name="数式" r:id="rId4" imgW="3124080" imgH="1295280" progId="Equation.3">
                  <p:embed/>
                </p:oleObj>
              </mc:Choice>
              <mc:Fallback>
                <p:oleObj name="数式" r:id="rId4" imgW="3124080" imgH="1295280" progId="Equation.3">
                  <p:embed/>
                  <p:pic>
                    <p:nvPicPr>
                      <p:cNvPr id="0" name=""/>
                      <p:cNvPicPr>
                        <a:picLocks noChangeAspect="1" noChangeArrowheads="1"/>
                      </p:cNvPicPr>
                      <p:nvPr/>
                    </p:nvPicPr>
                    <p:blipFill>
                      <a:blip r:embed="rId5"/>
                      <a:srcRect/>
                      <a:stretch>
                        <a:fillRect/>
                      </a:stretch>
                    </p:blipFill>
                    <p:spPr bwMode="auto">
                      <a:xfrm>
                        <a:off x="528637" y="2819400"/>
                        <a:ext cx="6710363"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7773082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04/20/2022</a:t>
            </a:r>
            <a:endParaRPr lang="en-US" dirty="0"/>
          </a:p>
        </p:txBody>
      </p:sp>
      <p:sp>
        <p:nvSpPr>
          <p:cNvPr id="3" name="Footer Placeholder 2"/>
          <p:cNvSpPr>
            <a:spLocks noGrp="1"/>
          </p:cNvSpPr>
          <p:nvPr>
            <p:ph type="ftr" sz="quarter" idx="11"/>
          </p:nvPr>
        </p:nvSpPr>
        <p:spPr/>
        <p:txBody>
          <a:bodyPr/>
          <a:lstStyle/>
          <a:p>
            <a:r>
              <a:rPr lang="en-US"/>
              <a:t>PHY 712  Spring 2022 --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18</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3640937750"/>
              </p:ext>
            </p:extLst>
          </p:nvPr>
        </p:nvGraphicFramePr>
        <p:xfrm>
          <a:off x="146050" y="152400"/>
          <a:ext cx="6985000" cy="2157413"/>
        </p:xfrm>
        <a:graphic>
          <a:graphicData uri="http://schemas.openxmlformats.org/presentationml/2006/ole">
            <mc:AlternateContent xmlns:mc="http://schemas.openxmlformats.org/markup-compatibility/2006">
              <mc:Choice xmlns:v="urn:schemas-microsoft-com:vml" Requires="v">
                <p:oleObj spid="_x0000_s65701" name="Equation" r:id="rId4" imgW="3251160" imgH="977760" progId="Equation.DSMT4">
                  <p:embed/>
                </p:oleObj>
              </mc:Choice>
              <mc:Fallback>
                <p:oleObj name="Equation" r:id="rId4" imgW="3251160" imgH="977760" progId="Equation.DSMT4">
                  <p:embed/>
                  <p:pic>
                    <p:nvPicPr>
                      <p:cNvPr id="0" name=""/>
                      <p:cNvPicPr>
                        <a:picLocks noChangeAspect="1" noChangeArrowheads="1"/>
                      </p:cNvPicPr>
                      <p:nvPr/>
                    </p:nvPicPr>
                    <p:blipFill>
                      <a:blip r:embed="rId5"/>
                      <a:srcRect/>
                      <a:stretch>
                        <a:fillRect/>
                      </a:stretch>
                    </p:blipFill>
                    <p:spPr bwMode="auto">
                      <a:xfrm>
                        <a:off x="146050" y="152400"/>
                        <a:ext cx="6985000" cy="215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Box 7">
            <a:extLst>
              <a:ext uri="{FF2B5EF4-FFF2-40B4-BE49-F238E27FC236}">
                <a16:creationId xmlns:a16="http://schemas.microsoft.com/office/drawing/2014/main" id="{93BDA9B3-0D52-4108-B873-B8CB02E0886D}"/>
              </a:ext>
            </a:extLst>
          </p:cNvPr>
          <p:cNvSpPr txBox="1"/>
          <p:nvPr/>
        </p:nvSpPr>
        <p:spPr>
          <a:xfrm>
            <a:off x="457200" y="2667000"/>
            <a:ext cx="7391400" cy="2677656"/>
          </a:xfrm>
          <a:prstGeom prst="rect">
            <a:avLst/>
          </a:prstGeom>
          <a:noFill/>
        </p:spPr>
        <p:txBody>
          <a:bodyPr wrap="square" rtlCol="0">
            <a:spAutoFit/>
          </a:bodyPr>
          <a:lstStyle/>
          <a:p>
            <a:r>
              <a:rPr lang="en-US" sz="2400" dirty="0">
                <a:latin typeface="+mj-lt"/>
              </a:rPr>
              <a:t>How do the limits of </a:t>
            </a:r>
            <a:r>
              <a:rPr lang="en-US" sz="2400" i="1" dirty="0">
                <a:latin typeface="+mj-lt"/>
              </a:rPr>
              <a:t>Q</a:t>
            </a:r>
            <a:r>
              <a:rPr lang="en-US" sz="2400" dirty="0">
                <a:latin typeface="+mj-lt"/>
              </a:rPr>
              <a:t> occur?</a:t>
            </a:r>
          </a:p>
          <a:p>
            <a:endParaRPr lang="en-US" sz="2400" dirty="0">
              <a:latin typeface="+mj-lt"/>
            </a:endParaRPr>
          </a:p>
          <a:p>
            <a:r>
              <a:rPr lang="en-US" sz="2400" dirty="0">
                <a:latin typeface="+mj-lt"/>
              </a:rPr>
              <a:t>Jackson suggests that these come from the limits of validity of the analysis.</a:t>
            </a:r>
          </a:p>
          <a:p>
            <a:endParaRPr lang="en-US" sz="2400" dirty="0">
              <a:latin typeface="+mj-lt"/>
            </a:endParaRPr>
          </a:p>
          <a:p>
            <a:pPr marL="457200" indent="-457200">
              <a:buFont typeface="+mj-lt"/>
              <a:buAutoNum type="arabicPeriod"/>
            </a:pPr>
            <a:r>
              <a:rPr lang="en-US" sz="2400" dirty="0">
                <a:latin typeface="+mj-lt"/>
              </a:rPr>
              <a:t>Seems like cheating?</a:t>
            </a:r>
          </a:p>
          <a:p>
            <a:pPr marL="457200" indent="-457200">
              <a:buFont typeface="+mj-lt"/>
              <a:buAutoNum type="arabicPeriod"/>
            </a:pPr>
            <a:r>
              <a:rPr lang="en-US" sz="2400" dirty="0">
                <a:latin typeface="+mj-lt"/>
              </a:rPr>
              <a:t>Perhaps fair?</a:t>
            </a:r>
          </a:p>
        </p:txBody>
      </p:sp>
    </p:spTree>
    <p:extLst>
      <p:ext uri="{BB962C8B-B14F-4D97-AF65-F5344CB8AC3E}">
        <p14:creationId xmlns:p14="http://schemas.microsoft.com/office/powerpoint/2010/main" val="3026366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907168-1951-4B7F-9C3E-B1454B1B39A4}"/>
              </a:ext>
            </a:extLst>
          </p:cNvPr>
          <p:cNvSpPr>
            <a:spLocks noGrp="1"/>
          </p:cNvSpPr>
          <p:nvPr>
            <p:ph type="dt" sz="half" idx="10"/>
          </p:nvPr>
        </p:nvSpPr>
        <p:spPr/>
        <p:txBody>
          <a:bodyPr/>
          <a:lstStyle/>
          <a:p>
            <a:r>
              <a:rPr lang="en-US"/>
              <a:t>04/20/2022</a:t>
            </a:r>
            <a:endParaRPr lang="en-US" dirty="0"/>
          </a:p>
        </p:txBody>
      </p:sp>
      <p:sp>
        <p:nvSpPr>
          <p:cNvPr id="3" name="Footer Placeholder 2">
            <a:extLst>
              <a:ext uri="{FF2B5EF4-FFF2-40B4-BE49-F238E27FC236}">
                <a16:creationId xmlns:a16="http://schemas.microsoft.com/office/drawing/2014/main" id="{48987F28-F5B0-4D63-BE22-E865CD8DB182}"/>
              </a:ext>
            </a:extLst>
          </p:cNvPr>
          <p:cNvSpPr>
            <a:spLocks noGrp="1"/>
          </p:cNvSpPr>
          <p:nvPr>
            <p:ph type="ftr" sz="quarter" idx="11"/>
          </p:nvPr>
        </p:nvSpPr>
        <p:spPr/>
        <p:txBody>
          <a:bodyPr/>
          <a:lstStyle/>
          <a:p>
            <a:r>
              <a:rPr lang="en-US"/>
              <a:t>PHY 712  Spring 2022 -- Lecture 31</a:t>
            </a:r>
            <a:endParaRPr lang="en-US" dirty="0"/>
          </a:p>
        </p:txBody>
      </p:sp>
      <p:sp>
        <p:nvSpPr>
          <p:cNvPr id="4" name="Slide Number Placeholder 3">
            <a:extLst>
              <a:ext uri="{FF2B5EF4-FFF2-40B4-BE49-F238E27FC236}">
                <a16:creationId xmlns:a16="http://schemas.microsoft.com/office/drawing/2014/main" id="{3FEF71F8-683A-4B68-AE8F-A0F1F50A192F}"/>
              </a:ext>
            </a:extLst>
          </p:cNvPr>
          <p:cNvSpPr>
            <a:spLocks noGrp="1"/>
          </p:cNvSpPr>
          <p:nvPr>
            <p:ph type="sldNum" sz="quarter" idx="12"/>
          </p:nvPr>
        </p:nvSpPr>
        <p:spPr/>
        <p:txBody>
          <a:bodyPr/>
          <a:lstStyle/>
          <a:p>
            <a:fld id="{CE368B07-CEBF-4C80-90AF-53B34FA04CF3}" type="slidenum">
              <a:rPr lang="en-US" smtClean="0"/>
              <a:t>19</a:t>
            </a:fld>
            <a:endParaRPr lang="en-US" dirty="0"/>
          </a:p>
        </p:txBody>
      </p:sp>
      <p:graphicFrame>
        <p:nvGraphicFramePr>
          <p:cNvPr id="5" name="Object 4">
            <a:extLst>
              <a:ext uri="{FF2B5EF4-FFF2-40B4-BE49-F238E27FC236}">
                <a16:creationId xmlns:a16="http://schemas.microsoft.com/office/drawing/2014/main" id="{07BFB131-DEB4-4306-92E7-BF0671CCDCE8}"/>
              </a:ext>
            </a:extLst>
          </p:cNvPr>
          <p:cNvGraphicFramePr>
            <a:graphicFrameLocks noChangeAspect="1"/>
          </p:cNvGraphicFramePr>
          <p:nvPr>
            <p:extLst>
              <p:ext uri="{D42A27DB-BD31-4B8C-83A1-F6EECF244321}">
                <p14:modId xmlns:p14="http://schemas.microsoft.com/office/powerpoint/2010/main" val="2159662280"/>
              </p:ext>
            </p:extLst>
          </p:nvPr>
        </p:nvGraphicFramePr>
        <p:xfrm>
          <a:off x="480219" y="918865"/>
          <a:ext cx="7650162" cy="4432300"/>
        </p:xfrm>
        <a:graphic>
          <a:graphicData uri="http://schemas.openxmlformats.org/presentationml/2006/ole">
            <mc:AlternateContent xmlns:mc="http://schemas.openxmlformats.org/markup-compatibility/2006">
              <mc:Choice xmlns:v="urn:schemas-microsoft-com:vml" Requires="v">
                <p:oleObj spid="_x0000_s73763" name="Equation" r:id="rId4" imgW="3492360" imgH="2006280" progId="Equation.DSMT4">
                  <p:embed/>
                </p:oleObj>
              </mc:Choice>
              <mc:Fallback>
                <p:oleObj name="Equation" r:id="rId4" imgW="3492360" imgH="2006280" progId="Equation.DSMT4">
                  <p:embed/>
                  <p:pic>
                    <p:nvPicPr>
                      <p:cNvPr id="7" name="Object 6"/>
                      <p:cNvPicPr>
                        <a:picLocks noChangeAspect="1" noChangeArrowheads="1"/>
                      </p:cNvPicPr>
                      <p:nvPr/>
                    </p:nvPicPr>
                    <p:blipFill>
                      <a:blip r:embed="rId5"/>
                      <a:srcRect/>
                      <a:stretch>
                        <a:fillRect/>
                      </a:stretch>
                    </p:blipFill>
                    <p:spPr bwMode="auto">
                      <a:xfrm>
                        <a:off x="480219" y="918865"/>
                        <a:ext cx="7650162" cy="4432300"/>
                      </a:xfrm>
                      <a:prstGeom prst="rect">
                        <a:avLst/>
                      </a:prstGeom>
                      <a:noFill/>
                      <a:ln>
                        <a:noFill/>
                      </a:ln>
                    </p:spPr>
                  </p:pic>
                </p:oleObj>
              </mc:Fallback>
            </mc:AlternateContent>
          </a:graphicData>
        </a:graphic>
      </p:graphicFrame>
      <p:sp>
        <p:nvSpPr>
          <p:cNvPr id="6" name="TextBox 5">
            <a:extLst>
              <a:ext uri="{FF2B5EF4-FFF2-40B4-BE49-F238E27FC236}">
                <a16:creationId xmlns:a16="http://schemas.microsoft.com/office/drawing/2014/main" id="{F12FBA25-C9B3-459A-9A42-06149EDEA26A}"/>
              </a:ext>
            </a:extLst>
          </p:cNvPr>
          <p:cNvSpPr txBox="1"/>
          <p:nvPr/>
        </p:nvSpPr>
        <p:spPr>
          <a:xfrm>
            <a:off x="228600" y="457200"/>
            <a:ext cx="8153400" cy="461665"/>
          </a:xfrm>
          <a:prstGeom prst="rect">
            <a:avLst/>
          </a:prstGeom>
          <a:noFill/>
        </p:spPr>
        <p:txBody>
          <a:bodyPr wrap="square" rtlCol="0">
            <a:spAutoFit/>
          </a:bodyPr>
          <a:lstStyle/>
          <a:p>
            <a:r>
              <a:rPr lang="en-US" sz="2400" dirty="0">
                <a:latin typeface="+mj-lt"/>
              </a:rPr>
              <a:t>Comment on frequency dependence --</a:t>
            </a:r>
          </a:p>
        </p:txBody>
      </p:sp>
      <p:sp>
        <p:nvSpPr>
          <p:cNvPr id="7" name="TextBox 6">
            <a:extLst>
              <a:ext uri="{FF2B5EF4-FFF2-40B4-BE49-F238E27FC236}">
                <a16:creationId xmlns:a16="http://schemas.microsoft.com/office/drawing/2014/main" id="{9761DA61-D536-45DF-B1A0-6AF42A9D7C93}"/>
              </a:ext>
            </a:extLst>
          </p:cNvPr>
          <p:cNvSpPr txBox="1"/>
          <p:nvPr/>
        </p:nvSpPr>
        <p:spPr>
          <a:xfrm>
            <a:off x="533400" y="5715000"/>
            <a:ext cx="7848600" cy="461665"/>
          </a:xfrm>
          <a:prstGeom prst="rect">
            <a:avLst/>
          </a:prstGeom>
          <a:noFill/>
        </p:spPr>
        <p:txBody>
          <a:bodyPr wrap="square" rtlCol="0">
            <a:spAutoFit/>
          </a:bodyPr>
          <a:lstStyle/>
          <a:p>
            <a:r>
              <a:rPr lang="en-US" sz="2400" dirty="0">
                <a:latin typeface="+mj-lt"/>
              </a:rPr>
              <a:t>Here </a:t>
            </a:r>
            <a:r>
              <a:rPr lang="en-US" sz="2400" i="1" dirty="0">
                <a:latin typeface="Symbol" panose="05050102010706020507" pitchFamily="18" charset="2"/>
              </a:rPr>
              <a:t>t</a:t>
            </a:r>
            <a:r>
              <a:rPr lang="en-US" sz="2400" dirty="0">
                <a:latin typeface="+mj-lt"/>
              </a:rPr>
              <a:t> is the effective collision time.</a:t>
            </a:r>
          </a:p>
        </p:txBody>
      </p:sp>
    </p:spTree>
    <p:extLst>
      <p:ext uri="{BB962C8B-B14F-4D97-AF65-F5344CB8AC3E}">
        <p14:creationId xmlns:p14="http://schemas.microsoft.com/office/powerpoint/2010/main" val="3407136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0E6B7E3-BEB1-4ED7-9F35-E83AC77EFA7B}"/>
              </a:ext>
            </a:extLst>
          </p:cNvPr>
          <p:cNvPicPr>
            <a:picLocks noChangeAspect="1"/>
          </p:cNvPicPr>
          <p:nvPr/>
        </p:nvPicPr>
        <p:blipFill>
          <a:blip r:embed="rId3"/>
          <a:stretch>
            <a:fillRect/>
          </a:stretch>
        </p:blipFill>
        <p:spPr>
          <a:xfrm>
            <a:off x="0" y="1066801"/>
            <a:ext cx="9144000" cy="4876800"/>
          </a:xfrm>
          <a:prstGeom prst="rect">
            <a:avLst/>
          </a:prstGeom>
        </p:spPr>
      </p:pic>
      <p:sp>
        <p:nvSpPr>
          <p:cNvPr id="4" name="Slide Number Placeholder 3"/>
          <p:cNvSpPr>
            <a:spLocks noGrp="1"/>
          </p:cNvSpPr>
          <p:nvPr>
            <p:ph type="sldNum" sz="quarter" idx="12"/>
          </p:nvPr>
        </p:nvSpPr>
        <p:spPr/>
        <p:txBody>
          <a:bodyPr/>
          <a:lstStyle/>
          <a:p>
            <a:fld id="{CE368B07-CEBF-4C80-90AF-53B34FA04CF3}" type="slidenum">
              <a:rPr lang="en-US" smtClean="0"/>
              <a:t>2</a:t>
            </a:fld>
            <a:endParaRPr lang="en-US" dirty="0"/>
          </a:p>
        </p:txBody>
      </p:sp>
      <p:sp>
        <p:nvSpPr>
          <p:cNvPr id="6" name="Date Placeholder 5"/>
          <p:cNvSpPr>
            <a:spLocks noGrp="1"/>
          </p:cNvSpPr>
          <p:nvPr>
            <p:ph type="dt" sz="half" idx="10"/>
          </p:nvPr>
        </p:nvSpPr>
        <p:spPr/>
        <p:txBody>
          <a:bodyPr/>
          <a:lstStyle/>
          <a:p>
            <a:r>
              <a:rPr lang="en-US"/>
              <a:t>04/20/2022</a:t>
            </a:r>
            <a:endParaRPr lang="en-US" dirty="0"/>
          </a:p>
        </p:txBody>
      </p:sp>
      <p:sp>
        <p:nvSpPr>
          <p:cNvPr id="7" name="Footer Placeholder 6"/>
          <p:cNvSpPr>
            <a:spLocks noGrp="1"/>
          </p:cNvSpPr>
          <p:nvPr>
            <p:ph type="ftr" sz="quarter" idx="11"/>
          </p:nvPr>
        </p:nvSpPr>
        <p:spPr/>
        <p:txBody>
          <a:bodyPr/>
          <a:lstStyle/>
          <a:p>
            <a:r>
              <a:rPr lang="en-US"/>
              <a:t>PHY 712  Spring 2022 -- Lecture 31</a:t>
            </a:r>
            <a:endParaRPr lang="en-US" dirty="0"/>
          </a:p>
        </p:txBody>
      </p:sp>
      <p:sp>
        <p:nvSpPr>
          <p:cNvPr id="8" name="Rectangle 7"/>
          <p:cNvSpPr/>
          <p:nvPr/>
        </p:nvSpPr>
        <p:spPr>
          <a:xfrm>
            <a:off x="114300" y="5105400"/>
            <a:ext cx="8915400" cy="381000"/>
          </a:xfrm>
          <a:prstGeom prst="rect">
            <a:avLst/>
          </a:prstGeom>
          <a:solidFill>
            <a:srgbClr val="DA32AA">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666334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FB136D-EFE3-47B4-B8D4-D3076CD735A2}"/>
              </a:ext>
            </a:extLst>
          </p:cNvPr>
          <p:cNvSpPr>
            <a:spLocks noGrp="1"/>
          </p:cNvSpPr>
          <p:nvPr>
            <p:ph type="dt" sz="half" idx="10"/>
          </p:nvPr>
        </p:nvSpPr>
        <p:spPr/>
        <p:txBody>
          <a:bodyPr/>
          <a:lstStyle/>
          <a:p>
            <a:r>
              <a:rPr lang="en-US"/>
              <a:t>04/20/2022</a:t>
            </a:r>
            <a:endParaRPr lang="en-US" dirty="0"/>
          </a:p>
        </p:txBody>
      </p:sp>
      <p:sp>
        <p:nvSpPr>
          <p:cNvPr id="3" name="Footer Placeholder 2">
            <a:extLst>
              <a:ext uri="{FF2B5EF4-FFF2-40B4-BE49-F238E27FC236}">
                <a16:creationId xmlns:a16="http://schemas.microsoft.com/office/drawing/2014/main" id="{56D05AC3-C822-4BFB-87A0-2A376D38E6F9}"/>
              </a:ext>
            </a:extLst>
          </p:cNvPr>
          <p:cNvSpPr>
            <a:spLocks noGrp="1"/>
          </p:cNvSpPr>
          <p:nvPr>
            <p:ph type="ftr" sz="quarter" idx="11"/>
          </p:nvPr>
        </p:nvSpPr>
        <p:spPr/>
        <p:txBody>
          <a:bodyPr/>
          <a:lstStyle/>
          <a:p>
            <a:r>
              <a:rPr lang="en-US"/>
              <a:t>PHY 712  Spring 2022 -- Lecture 31</a:t>
            </a:r>
            <a:endParaRPr lang="en-US" dirty="0"/>
          </a:p>
        </p:txBody>
      </p:sp>
      <p:sp>
        <p:nvSpPr>
          <p:cNvPr id="4" name="Slide Number Placeholder 3">
            <a:extLst>
              <a:ext uri="{FF2B5EF4-FFF2-40B4-BE49-F238E27FC236}">
                <a16:creationId xmlns:a16="http://schemas.microsoft.com/office/drawing/2014/main" id="{AD351D01-2530-4F6D-98A1-7CE4496C0D6F}"/>
              </a:ext>
            </a:extLst>
          </p:cNvPr>
          <p:cNvSpPr>
            <a:spLocks noGrp="1"/>
          </p:cNvSpPr>
          <p:nvPr>
            <p:ph type="sldNum" sz="quarter" idx="12"/>
          </p:nvPr>
        </p:nvSpPr>
        <p:spPr/>
        <p:txBody>
          <a:bodyPr/>
          <a:lstStyle/>
          <a:p>
            <a:fld id="{CE368B07-CEBF-4C80-90AF-53B34FA04CF3}" type="slidenum">
              <a:rPr lang="en-US" smtClean="0"/>
              <a:t>20</a:t>
            </a:fld>
            <a:endParaRPr lang="en-US" dirty="0"/>
          </a:p>
        </p:txBody>
      </p:sp>
      <p:sp>
        <p:nvSpPr>
          <p:cNvPr id="5" name="TextBox 4">
            <a:extLst>
              <a:ext uri="{FF2B5EF4-FFF2-40B4-BE49-F238E27FC236}">
                <a16:creationId xmlns:a16="http://schemas.microsoft.com/office/drawing/2014/main" id="{7829170D-987C-4033-BFA4-EA9B5ADCD102}"/>
              </a:ext>
            </a:extLst>
          </p:cNvPr>
          <p:cNvSpPr txBox="1"/>
          <p:nvPr/>
        </p:nvSpPr>
        <p:spPr>
          <a:xfrm>
            <a:off x="457200" y="228600"/>
            <a:ext cx="7848600" cy="1569660"/>
          </a:xfrm>
          <a:prstGeom prst="rect">
            <a:avLst/>
          </a:prstGeom>
          <a:noFill/>
        </p:spPr>
        <p:txBody>
          <a:bodyPr wrap="square" rtlCol="0">
            <a:spAutoFit/>
          </a:bodyPr>
          <a:lstStyle/>
          <a:p>
            <a:r>
              <a:rPr lang="en-US" sz="2400" dirty="0">
                <a:latin typeface="+mj-lt"/>
              </a:rPr>
              <a:t>How to estimate the collision time?</a:t>
            </a:r>
          </a:p>
          <a:p>
            <a:endParaRPr lang="en-US" sz="2400" dirty="0">
              <a:latin typeface="+mj-lt"/>
            </a:endParaRPr>
          </a:p>
          <a:p>
            <a:r>
              <a:rPr lang="en-US" sz="2400" dirty="0">
                <a:latin typeface="+mj-lt"/>
              </a:rPr>
              <a:t>Jackson uses the following analysis in terms of the impact parameter </a:t>
            </a:r>
            <a:r>
              <a:rPr lang="en-US" sz="2400" i="1" dirty="0">
                <a:latin typeface="+mj-lt"/>
              </a:rPr>
              <a:t>b:</a:t>
            </a:r>
          </a:p>
        </p:txBody>
      </p:sp>
      <p:graphicFrame>
        <p:nvGraphicFramePr>
          <p:cNvPr id="6" name="Object 5">
            <a:extLst>
              <a:ext uri="{FF2B5EF4-FFF2-40B4-BE49-F238E27FC236}">
                <a16:creationId xmlns:a16="http://schemas.microsoft.com/office/drawing/2014/main" id="{FF5216B4-55C9-4538-8B59-721AFCEB6059}"/>
              </a:ext>
            </a:extLst>
          </p:cNvPr>
          <p:cNvGraphicFramePr>
            <a:graphicFrameLocks noChangeAspect="1"/>
          </p:cNvGraphicFramePr>
          <p:nvPr>
            <p:extLst>
              <p:ext uri="{D42A27DB-BD31-4B8C-83A1-F6EECF244321}">
                <p14:modId xmlns:p14="http://schemas.microsoft.com/office/powerpoint/2010/main" val="2038650083"/>
              </p:ext>
            </p:extLst>
          </p:nvPr>
        </p:nvGraphicFramePr>
        <p:xfrm>
          <a:off x="780114" y="2354488"/>
          <a:ext cx="7931764" cy="2849941"/>
        </p:xfrm>
        <a:graphic>
          <a:graphicData uri="http://schemas.openxmlformats.org/presentationml/2006/ole">
            <mc:AlternateContent xmlns:mc="http://schemas.openxmlformats.org/markup-compatibility/2006">
              <mc:Choice xmlns:v="urn:schemas-microsoft-com:vml" Requires="v">
                <p:oleObj spid="_x0000_s75808" name="Equation" r:id="rId4" imgW="2933640" imgH="1054080" progId="Equation.DSMT4">
                  <p:embed/>
                </p:oleObj>
              </mc:Choice>
              <mc:Fallback>
                <p:oleObj name="Equation" r:id="rId4" imgW="2933640" imgH="1054080" progId="Equation.DSMT4">
                  <p:embed/>
                  <p:pic>
                    <p:nvPicPr>
                      <p:cNvPr id="0" name=""/>
                      <p:cNvPicPr/>
                      <p:nvPr/>
                    </p:nvPicPr>
                    <p:blipFill>
                      <a:blip r:embed="rId5"/>
                      <a:stretch>
                        <a:fillRect/>
                      </a:stretch>
                    </p:blipFill>
                    <p:spPr>
                      <a:xfrm>
                        <a:off x="780114" y="2354488"/>
                        <a:ext cx="7931764" cy="2849941"/>
                      </a:xfrm>
                      <a:prstGeom prst="rect">
                        <a:avLst/>
                      </a:prstGeom>
                    </p:spPr>
                  </p:pic>
                </p:oleObj>
              </mc:Fallback>
            </mc:AlternateContent>
          </a:graphicData>
        </a:graphic>
      </p:graphicFrame>
    </p:spTree>
    <p:extLst>
      <p:ext uri="{BB962C8B-B14F-4D97-AF65-F5344CB8AC3E}">
        <p14:creationId xmlns:p14="http://schemas.microsoft.com/office/powerpoint/2010/main" val="3343635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04/20/2022</a:t>
            </a:r>
            <a:endParaRPr lang="en-US" dirty="0"/>
          </a:p>
        </p:txBody>
      </p:sp>
      <p:sp>
        <p:nvSpPr>
          <p:cNvPr id="3" name="Footer Placeholder 2"/>
          <p:cNvSpPr>
            <a:spLocks noGrp="1"/>
          </p:cNvSpPr>
          <p:nvPr>
            <p:ph type="ftr" sz="quarter" idx="11"/>
          </p:nvPr>
        </p:nvSpPr>
        <p:spPr/>
        <p:txBody>
          <a:bodyPr/>
          <a:lstStyle/>
          <a:p>
            <a:r>
              <a:rPr lang="en-US"/>
              <a:t>PHY 712  Spring 2022 --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21</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2460245994"/>
              </p:ext>
            </p:extLst>
          </p:nvPr>
        </p:nvGraphicFramePr>
        <p:xfrm>
          <a:off x="255608" y="152922"/>
          <a:ext cx="7281863" cy="2157413"/>
        </p:xfrm>
        <a:graphic>
          <a:graphicData uri="http://schemas.openxmlformats.org/presentationml/2006/ole">
            <mc:AlternateContent xmlns:mc="http://schemas.openxmlformats.org/markup-compatibility/2006">
              <mc:Choice xmlns:v="urn:schemas-microsoft-com:vml" Requires="v">
                <p:oleObj spid="_x0000_s61737" name="Equation" r:id="rId4" imgW="3390840" imgH="977760" progId="Equation.DSMT4">
                  <p:embed/>
                </p:oleObj>
              </mc:Choice>
              <mc:Fallback>
                <p:oleObj name="Equation" r:id="rId4" imgW="3390840" imgH="977760" progId="Equation.DSMT4">
                  <p:embed/>
                  <p:pic>
                    <p:nvPicPr>
                      <p:cNvPr id="0" name="Object 4"/>
                      <p:cNvPicPr>
                        <a:picLocks noChangeAspect="1" noChangeArrowheads="1"/>
                      </p:cNvPicPr>
                      <p:nvPr/>
                    </p:nvPicPr>
                    <p:blipFill>
                      <a:blip r:embed="rId5"/>
                      <a:srcRect/>
                      <a:stretch>
                        <a:fillRect/>
                      </a:stretch>
                    </p:blipFill>
                    <p:spPr bwMode="auto">
                      <a:xfrm>
                        <a:off x="255608" y="152922"/>
                        <a:ext cx="7281863" cy="215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521726403"/>
              </p:ext>
            </p:extLst>
          </p:nvPr>
        </p:nvGraphicFramePr>
        <p:xfrm>
          <a:off x="255608" y="2653934"/>
          <a:ext cx="6518275" cy="1893732"/>
        </p:xfrm>
        <a:graphic>
          <a:graphicData uri="http://schemas.openxmlformats.org/presentationml/2006/ole">
            <mc:AlternateContent xmlns:mc="http://schemas.openxmlformats.org/markup-compatibility/2006">
              <mc:Choice xmlns:v="urn:schemas-microsoft-com:vml" Requires="v">
                <p:oleObj spid="_x0000_s61738" name="Equation" r:id="rId6" imgW="4673520" imgH="1320480" progId="Equation.DSMT4">
                  <p:embed/>
                </p:oleObj>
              </mc:Choice>
              <mc:Fallback>
                <p:oleObj name="Equation" r:id="rId6" imgW="4673520" imgH="1320480" progId="Equation.DSMT4">
                  <p:embed/>
                  <p:pic>
                    <p:nvPicPr>
                      <p:cNvPr id="0" name="Object 5"/>
                      <p:cNvPicPr>
                        <a:picLocks noChangeAspect="1" noChangeArrowheads="1"/>
                      </p:cNvPicPr>
                      <p:nvPr/>
                    </p:nvPicPr>
                    <p:blipFill>
                      <a:blip r:embed="rId7"/>
                      <a:srcRect/>
                      <a:stretch>
                        <a:fillRect/>
                      </a:stretch>
                    </p:blipFill>
                    <p:spPr bwMode="auto">
                      <a:xfrm>
                        <a:off x="255608" y="2653934"/>
                        <a:ext cx="6518275" cy="1893732"/>
                      </a:xfrm>
                      <a:prstGeom prst="rect">
                        <a:avLst/>
                      </a:prstGeom>
                      <a:noFill/>
                      <a:ln>
                        <a:noFill/>
                      </a:ln>
                    </p:spPr>
                  </p:pic>
                </p:oleObj>
              </mc:Fallback>
            </mc:AlternateContent>
          </a:graphicData>
        </a:graphic>
      </p:graphicFrame>
      <p:graphicFrame>
        <p:nvGraphicFramePr>
          <p:cNvPr id="9" name="Object 8">
            <a:extLst>
              <a:ext uri="{FF2B5EF4-FFF2-40B4-BE49-F238E27FC236}">
                <a16:creationId xmlns:a16="http://schemas.microsoft.com/office/drawing/2014/main" id="{42441D9F-F935-4750-9736-F01AA78322C7}"/>
              </a:ext>
            </a:extLst>
          </p:cNvPr>
          <p:cNvGraphicFramePr>
            <a:graphicFrameLocks noChangeAspect="1"/>
          </p:cNvGraphicFramePr>
          <p:nvPr>
            <p:extLst>
              <p:ext uri="{D42A27DB-BD31-4B8C-83A1-F6EECF244321}">
                <p14:modId xmlns:p14="http://schemas.microsoft.com/office/powerpoint/2010/main" val="1142890627"/>
              </p:ext>
            </p:extLst>
          </p:nvPr>
        </p:nvGraphicFramePr>
        <p:xfrm>
          <a:off x="381000" y="4585282"/>
          <a:ext cx="7848600" cy="1536117"/>
        </p:xfrm>
        <a:graphic>
          <a:graphicData uri="http://schemas.openxmlformats.org/presentationml/2006/ole">
            <mc:AlternateContent xmlns:mc="http://schemas.openxmlformats.org/markup-compatibility/2006">
              <mc:Choice xmlns:v="urn:schemas-microsoft-com:vml" Requires="v">
                <p:oleObj spid="_x0000_s61739" name="数式" r:id="rId8" imgW="3682800" imgH="736560" progId="Equation.3">
                  <p:embed/>
                </p:oleObj>
              </mc:Choice>
              <mc:Fallback>
                <p:oleObj name="数式" r:id="rId8" imgW="3682800" imgH="736560" progId="Equation.3">
                  <p:embed/>
                  <p:pic>
                    <p:nvPicPr>
                      <p:cNvPr id="5" name="Object 4">
                        <a:extLst>
                          <a:ext uri="{FF2B5EF4-FFF2-40B4-BE49-F238E27FC236}">
                            <a16:creationId xmlns:a16="http://schemas.microsoft.com/office/drawing/2014/main" id="{2E1A7374-B15B-417C-96E1-82F9B2544337}"/>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1000" y="4585282"/>
                        <a:ext cx="7848600" cy="1536117"/>
                      </a:xfrm>
                      <a:prstGeom prst="rect">
                        <a:avLst/>
                      </a:prstGeom>
                      <a:noFill/>
                      <a:ln>
                        <a:noFill/>
                      </a:ln>
                    </p:spPr>
                  </p:pic>
                </p:oleObj>
              </mc:Fallback>
            </mc:AlternateContent>
          </a:graphicData>
        </a:graphic>
      </p:graphicFrame>
      <p:sp>
        <p:nvSpPr>
          <p:cNvPr id="10" name="TextBox 9">
            <a:extLst>
              <a:ext uri="{FF2B5EF4-FFF2-40B4-BE49-F238E27FC236}">
                <a16:creationId xmlns:a16="http://schemas.microsoft.com/office/drawing/2014/main" id="{D5CC1354-682F-4933-A17E-278F43C2E035}"/>
              </a:ext>
            </a:extLst>
          </p:cNvPr>
          <p:cNvSpPr txBox="1"/>
          <p:nvPr/>
        </p:nvSpPr>
        <p:spPr>
          <a:xfrm>
            <a:off x="6400800" y="5257800"/>
            <a:ext cx="2590800" cy="830997"/>
          </a:xfrm>
          <a:prstGeom prst="rect">
            <a:avLst/>
          </a:prstGeom>
          <a:noFill/>
        </p:spPr>
        <p:txBody>
          <a:bodyPr wrap="square" rtlCol="0">
            <a:spAutoFit/>
          </a:bodyPr>
          <a:lstStyle/>
          <a:p>
            <a:r>
              <a:rPr lang="en-US" sz="2400" dirty="0">
                <a:latin typeface="Symbol" pitchFamily="18" charset="2"/>
              </a:rPr>
              <a:t>l</a:t>
            </a:r>
            <a:r>
              <a:rPr lang="en-US" sz="2400" dirty="0">
                <a:latin typeface="+mj-lt"/>
              </a:rPr>
              <a:t>= “fudge factor” of order unity</a:t>
            </a:r>
          </a:p>
        </p:txBody>
      </p:sp>
    </p:spTree>
    <p:extLst>
      <p:ext uri="{BB962C8B-B14F-4D97-AF65-F5344CB8AC3E}">
        <p14:creationId xmlns:p14="http://schemas.microsoft.com/office/powerpoint/2010/main" val="10092954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4A36E76-A734-49D9-88A5-7744D72B1351}"/>
              </a:ext>
            </a:extLst>
          </p:cNvPr>
          <p:cNvSpPr>
            <a:spLocks noGrp="1"/>
          </p:cNvSpPr>
          <p:nvPr>
            <p:ph type="dt" sz="half" idx="10"/>
          </p:nvPr>
        </p:nvSpPr>
        <p:spPr/>
        <p:txBody>
          <a:bodyPr/>
          <a:lstStyle/>
          <a:p>
            <a:r>
              <a:rPr lang="en-US"/>
              <a:t>04/20/2022</a:t>
            </a:r>
            <a:endParaRPr lang="en-US" dirty="0"/>
          </a:p>
        </p:txBody>
      </p:sp>
      <p:sp>
        <p:nvSpPr>
          <p:cNvPr id="3" name="Footer Placeholder 2">
            <a:extLst>
              <a:ext uri="{FF2B5EF4-FFF2-40B4-BE49-F238E27FC236}">
                <a16:creationId xmlns:a16="http://schemas.microsoft.com/office/drawing/2014/main" id="{E7A146F6-60F0-4F41-910B-E6D3967A658B}"/>
              </a:ext>
            </a:extLst>
          </p:cNvPr>
          <p:cNvSpPr>
            <a:spLocks noGrp="1"/>
          </p:cNvSpPr>
          <p:nvPr>
            <p:ph type="ftr" sz="quarter" idx="11"/>
          </p:nvPr>
        </p:nvSpPr>
        <p:spPr/>
        <p:txBody>
          <a:bodyPr/>
          <a:lstStyle/>
          <a:p>
            <a:r>
              <a:rPr lang="en-US"/>
              <a:t>PHY 712  Spring 2022 -- Lecture 31</a:t>
            </a:r>
            <a:endParaRPr lang="en-US" dirty="0"/>
          </a:p>
        </p:txBody>
      </p:sp>
      <p:sp>
        <p:nvSpPr>
          <p:cNvPr id="4" name="Slide Number Placeholder 3">
            <a:extLst>
              <a:ext uri="{FF2B5EF4-FFF2-40B4-BE49-F238E27FC236}">
                <a16:creationId xmlns:a16="http://schemas.microsoft.com/office/drawing/2014/main" id="{D111200D-9027-4786-B9B8-94F938DD2F99}"/>
              </a:ext>
            </a:extLst>
          </p:cNvPr>
          <p:cNvSpPr>
            <a:spLocks noGrp="1"/>
          </p:cNvSpPr>
          <p:nvPr>
            <p:ph type="sldNum" sz="quarter" idx="12"/>
          </p:nvPr>
        </p:nvSpPr>
        <p:spPr/>
        <p:txBody>
          <a:bodyPr/>
          <a:lstStyle/>
          <a:p>
            <a:fld id="{CE368B07-CEBF-4C80-90AF-53B34FA04CF3}" type="slidenum">
              <a:rPr lang="en-US" smtClean="0"/>
              <a:t>22</a:t>
            </a:fld>
            <a:endParaRPr lang="en-US" dirty="0"/>
          </a:p>
        </p:txBody>
      </p:sp>
      <p:sp>
        <p:nvSpPr>
          <p:cNvPr id="7" name="TextBox 6">
            <a:extLst>
              <a:ext uri="{FF2B5EF4-FFF2-40B4-BE49-F238E27FC236}">
                <a16:creationId xmlns:a16="http://schemas.microsoft.com/office/drawing/2014/main" id="{CBA52CE4-F71B-416D-B2D0-2990D1F82FCD}"/>
              </a:ext>
            </a:extLst>
          </p:cNvPr>
          <p:cNvSpPr txBox="1"/>
          <p:nvPr/>
        </p:nvSpPr>
        <p:spPr>
          <a:xfrm>
            <a:off x="381000" y="457200"/>
            <a:ext cx="7696200" cy="461665"/>
          </a:xfrm>
          <a:prstGeom prst="rect">
            <a:avLst/>
          </a:prstGeom>
          <a:noFill/>
        </p:spPr>
        <p:txBody>
          <a:bodyPr wrap="square" rtlCol="0">
            <a:spAutoFit/>
          </a:bodyPr>
          <a:lstStyle/>
          <a:p>
            <a:r>
              <a:rPr lang="en-US" sz="2400" dirty="0">
                <a:latin typeface="+mj-lt"/>
              </a:rPr>
              <a:t>What could be the origin of the fudge factor?</a:t>
            </a:r>
          </a:p>
        </p:txBody>
      </p:sp>
      <p:sp>
        <p:nvSpPr>
          <p:cNvPr id="8" name="TextBox 7">
            <a:extLst>
              <a:ext uri="{FF2B5EF4-FFF2-40B4-BE49-F238E27FC236}">
                <a16:creationId xmlns:a16="http://schemas.microsoft.com/office/drawing/2014/main" id="{7A3D2CED-63E7-4F0A-AE13-0073F1E3E3CE}"/>
              </a:ext>
            </a:extLst>
          </p:cNvPr>
          <p:cNvSpPr txBox="1"/>
          <p:nvPr/>
        </p:nvSpPr>
        <p:spPr>
          <a:xfrm>
            <a:off x="381000" y="2895600"/>
            <a:ext cx="8077200" cy="1938992"/>
          </a:xfrm>
          <a:prstGeom prst="rect">
            <a:avLst/>
          </a:prstGeom>
          <a:noFill/>
        </p:spPr>
        <p:txBody>
          <a:bodyPr wrap="square" rtlCol="0">
            <a:spAutoFit/>
          </a:bodyPr>
          <a:lstStyle/>
          <a:p>
            <a:r>
              <a:rPr lang="en-US" sz="2400" dirty="0">
                <a:latin typeface="+mj-lt"/>
              </a:rPr>
              <a:t>What do you take away from this analysis</a:t>
            </a:r>
          </a:p>
          <a:p>
            <a:endParaRPr lang="en-US" sz="2400" dirty="0">
              <a:latin typeface="+mj-lt"/>
            </a:endParaRPr>
          </a:p>
          <a:p>
            <a:pPr marL="914400" lvl="1" indent="-457200">
              <a:buFont typeface="+mj-lt"/>
              <a:buAutoNum type="arabicPeriod"/>
            </a:pPr>
            <a:r>
              <a:rPr lang="en-US" sz="2400" dirty="0">
                <a:latin typeface="+mj-lt"/>
              </a:rPr>
              <a:t>Disgust?</a:t>
            </a:r>
          </a:p>
          <a:p>
            <a:pPr marL="914400" lvl="1" indent="-457200">
              <a:buFont typeface="+mj-lt"/>
              <a:buAutoNum type="arabicPeriod"/>
            </a:pPr>
            <a:r>
              <a:rPr lang="en-US" sz="2400" dirty="0">
                <a:latin typeface="+mj-lt"/>
              </a:rPr>
              <a:t>Admiration?</a:t>
            </a:r>
          </a:p>
          <a:p>
            <a:pPr marL="914400" lvl="1" indent="-457200">
              <a:buFont typeface="+mj-lt"/>
              <a:buAutoNum type="arabicPeriod"/>
            </a:pPr>
            <a:r>
              <a:rPr lang="en-US" sz="2400" dirty="0">
                <a:latin typeface="+mj-lt"/>
              </a:rPr>
              <a:t>Motivation to avoid charged particles?</a:t>
            </a:r>
          </a:p>
        </p:txBody>
      </p:sp>
    </p:spTree>
    <p:extLst>
      <p:ext uri="{BB962C8B-B14F-4D97-AF65-F5344CB8AC3E}">
        <p14:creationId xmlns:p14="http://schemas.microsoft.com/office/powerpoint/2010/main" val="132148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04/20/2022</a:t>
            </a:r>
            <a:endParaRPr lang="en-US" dirty="0"/>
          </a:p>
        </p:txBody>
      </p:sp>
      <p:sp>
        <p:nvSpPr>
          <p:cNvPr id="3" name="Footer Placeholder 2"/>
          <p:cNvSpPr>
            <a:spLocks noGrp="1"/>
          </p:cNvSpPr>
          <p:nvPr>
            <p:ph type="ftr" sz="quarter" idx="11"/>
          </p:nvPr>
        </p:nvSpPr>
        <p:spPr/>
        <p:txBody>
          <a:bodyPr/>
          <a:lstStyle/>
          <a:p>
            <a:r>
              <a:rPr lang="en-US"/>
              <a:t>PHY 712  Spring 2022 --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3</a:t>
            </a:fld>
            <a:endParaRPr lang="en-US" dirty="0"/>
          </a:p>
        </p:txBody>
      </p:sp>
      <p:sp>
        <p:nvSpPr>
          <p:cNvPr id="5" name="TextBox 4"/>
          <p:cNvSpPr txBox="1"/>
          <p:nvPr/>
        </p:nvSpPr>
        <p:spPr>
          <a:xfrm>
            <a:off x="381000" y="228600"/>
            <a:ext cx="8763000" cy="738664"/>
          </a:xfrm>
          <a:prstGeom prst="rect">
            <a:avLst/>
          </a:prstGeom>
          <a:noFill/>
        </p:spPr>
        <p:txBody>
          <a:bodyPr wrap="square" rtlCol="0">
            <a:spAutoFit/>
          </a:bodyPr>
          <a:lstStyle/>
          <a:p>
            <a:r>
              <a:rPr lang="en-US" sz="2400" dirty="0">
                <a:latin typeface="+mj-lt"/>
              </a:rPr>
              <a:t>Generation of X-rays in a Coolidge tube</a:t>
            </a:r>
          </a:p>
          <a:p>
            <a:r>
              <a:rPr lang="en-US" dirty="0">
                <a:latin typeface="+mj-lt"/>
                <a:hlinkClick r:id="rId3"/>
              </a:rPr>
              <a:t>https://www.orau.org/ptp/collection/xraytubescoolidge/coolidgeinformation.htm</a:t>
            </a:r>
            <a:endParaRPr lang="en-US" dirty="0">
              <a:latin typeface="+mj-lt"/>
            </a:endParaRPr>
          </a:p>
        </p:txBody>
      </p:sp>
      <p:pic>
        <p:nvPicPr>
          <p:cNvPr id="55298"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25627" t="34340" r="26661" b="13740"/>
          <a:stretch/>
        </p:blipFill>
        <p:spPr bwMode="auto">
          <a:xfrm>
            <a:off x="762000" y="1371600"/>
            <a:ext cx="7271288" cy="4253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a:extLst>
              <a:ext uri="{FF2B5EF4-FFF2-40B4-BE49-F238E27FC236}">
                <a16:creationId xmlns:a16="http://schemas.microsoft.com/office/drawing/2014/main" id="{D53F0125-E21A-4825-B9B5-63AAB5855B2D}"/>
              </a:ext>
            </a:extLst>
          </p:cNvPr>
          <p:cNvSpPr txBox="1"/>
          <p:nvPr/>
        </p:nvSpPr>
        <p:spPr>
          <a:xfrm>
            <a:off x="304800" y="5707915"/>
            <a:ext cx="8763000" cy="830997"/>
          </a:xfrm>
          <a:prstGeom prst="rect">
            <a:avLst/>
          </a:prstGeom>
          <a:noFill/>
        </p:spPr>
        <p:txBody>
          <a:bodyPr wrap="square" rtlCol="0">
            <a:spAutoFit/>
          </a:bodyPr>
          <a:lstStyle/>
          <a:p>
            <a:r>
              <a:rPr lang="en-US" sz="2400" dirty="0">
                <a:latin typeface="+mj-lt"/>
              </a:rPr>
              <a:t>Invented in 1913.   Associated with the German word “bremsstrahlung” – meaning breaking radiation.</a:t>
            </a:r>
          </a:p>
        </p:txBody>
      </p:sp>
    </p:spTree>
    <p:extLst>
      <p:ext uri="{BB962C8B-B14F-4D97-AF65-F5344CB8AC3E}">
        <p14:creationId xmlns:p14="http://schemas.microsoft.com/office/powerpoint/2010/main" val="1792481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04/20/2022</a:t>
            </a:r>
            <a:endParaRPr lang="en-US" dirty="0"/>
          </a:p>
        </p:txBody>
      </p:sp>
      <p:sp>
        <p:nvSpPr>
          <p:cNvPr id="3" name="Footer Placeholder 2"/>
          <p:cNvSpPr>
            <a:spLocks noGrp="1"/>
          </p:cNvSpPr>
          <p:nvPr>
            <p:ph type="ftr" sz="quarter" idx="11"/>
          </p:nvPr>
        </p:nvSpPr>
        <p:spPr/>
        <p:txBody>
          <a:bodyPr/>
          <a:lstStyle/>
          <a:p>
            <a:r>
              <a:rPr lang="en-US"/>
              <a:t>PHY 712  Spring 2022 --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4</a:t>
            </a:fld>
            <a:endParaRPr lang="en-US" dirty="0"/>
          </a:p>
        </p:txBody>
      </p:sp>
      <p:pic>
        <p:nvPicPr>
          <p:cNvPr id="56322" name="Picture 2" descr="http://www.ndt-ed.org/EducationResources/CommunityCollege/Radiography/Graphics/mo_I0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914400"/>
            <a:ext cx="7067550" cy="52197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52400" y="304800"/>
            <a:ext cx="8839200" cy="338554"/>
          </a:xfrm>
          <a:prstGeom prst="rect">
            <a:avLst/>
          </a:prstGeom>
          <a:noFill/>
        </p:spPr>
        <p:txBody>
          <a:bodyPr wrap="square" rtlCol="0">
            <a:spAutoFit/>
          </a:bodyPr>
          <a:lstStyle/>
          <a:p>
            <a:r>
              <a:rPr lang="en-US" sz="1600" dirty="0">
                <a:latin typeface="+mj-lt"/>
                <a:hlinkClick r:id="rId4"/>
              </a:rPr>
              <a:t>http://www.ndt-ed.org/EducationResources/CommunityCollege/Radiography/Physics/xrays.htm</a:t>
            </a:r>
            <a:endParaRPr lang="en-US" sz="1600" dirty="0">
              <a:latin typeface="+mj-lt"/>
            </a:endParaRPr>
          </a:p>
        </p:txBody>
      </p:sp>
      <p:cxnSp>
        <p:nvCxnSpPr>
          <p:cNvPr id="7" name="Straight Arrow Connector 6"/>
          <p:cNvCxnSpPr/>
          <p:nvPr/>
        </p:nvCxnSpPr>
        <p:spPr>
          <a:xfrm flipH="1">
            <a:off x="3124200" y="2133600"/>
            <a:ext cx="1219200" cy="0"/>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4343400" y="1905000"/>
            <a:ext cx="3429000" cy="1200329"/>
          </a:xfrm>
          <a:prstGeom prst="rect">
            <a:avLst/>
          </a:prstGeom>
          <a:noFill/>
        </p:spPr>
        <p:txBody>
          <a:bodyPr wrap="square" rtlCol="0">
            <a:spAutoFit/>
          </a:bodyPr>
          <a:lstStyle/>
          <a:p>
            <a:r>
              <a:rPr lang="en-US" sz="2400" dirty="0">
                <a:latin typeface="+mj-lt"/>
              </a:rPr>
              <a:t>Quantum effects – due to the release of core electrons</a:t>
            </a:r>
          </a:p>
        </p:txBody>
      </p:sp>
    </p:spTree>
    <p:extLst>
      <p:ext uri="{BB962C8B-B14F-4D97-AF65-F5344CB8AC3E}">
        <p14:creationId xmlns:p14="http://schemas.microsoft.com/office/powerpoint/2010/main" val="27058464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19928" y="661635"/>
            <a:ext cx="8001000" cy="461665"/>
          </a:xfrm>
          <a:prstGeom prst="rect">
            <a:avLst/>
          </a:prstGeom>
          <a:noFill/>
        </p:spPr>
        <p:txBody>
          <a:bodyPr wrap="square" rtlCol="0">
            <a:spAutoFit/>
          </a:bodyPr>
          <a:lstStyle/>
          <a:p>
            <a:r>
              <a:rPr lang="en-US" sz="2400" dirty="0">
                <a:latin typeface="+mj-lt"/>
              </a:rPr>
              <a:t>Radiation during collisions of charged particles</a:t>
            </a:r>
          </a:p>
        </p:txBody>
      </p:sp>
      <p:sp>
        <p:nvSpPr>
          <p:cNvPr id="9" name="Oval 8"/>
          <p:cNvSpPr/>
          <p:nvPr/>
        </p:nvSpPr>
        <p:spPr>
          <a:xfrm>
            <a:off x="2356662" y="3424535"/>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rot="1008811">
            <a:off x="683031" y="3186965"/>
            <a:ext cx="1676400" cy="2286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rot="20826428">
            <a:off x="2725191" y="3278405"/>
            <a:ext cx="1676400" cy="2286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896258" y="3337263"/>
            <a:ext cx="1213662" cy="461665"/>
          </a:xfrm>
          <a:prstGeom prst="rect">
            <a:avLst/>
          </a:prstGeom>
          <a:noFill/>
        </p:spPr>
        <p:txBody>
          <a:bodyPr wrap="square" rtlCol="0">
            <a:spAutoFit/>
          </a:bodyPr>
          <a:lstStyle/>
          <a:p>
            <a:r>
              <a:rPr lang="en-US" sz="2400" b="1" dirty="0">
                <a:latin typeface="Symbol" pitchFamily="18" charset="2"/>
              </a:rPr>
              <a:t>b</a:t>
            </a:r>
            <a:r>
              <a:rPr lang="en-US" sz="2400" b="1" dirty="0">
                <a:latin typeface="+mj-lt"/>
              </a:rPr>
              <a:t>(t)</a:t>
            </a:r>
          </a:p>
        </p:txBody>
      </p:sp>
      <p:sp>
        <p:nvSpPr>
          <p:cNvPr id="13" name="TextBox 12"/>
          <p:cNvSpPr txBox="1"/>
          <p:nvPr/>
        </p:nvSpPr>
        <p:spPr>
          <a:xfrm>
            <a:off x="3124200" y="3424535"/>
            <a:ext cx="1213662" cy="461665"/>
          </a:xfrm>
          <a:prstGeom prst="rect">
            <a:avLst/>
          </a:prstGeom>
          <a:noFill/>
        </p:spPr>
        <p:txBody>
          <a:bodyPr wrap="square" rtlCol="0">
            <a:spAutoFit/>
          </a:bodyPr>
          <a:lstStyle/>
          <a:p>
            <a:r>
              <a:rPr lang="en-US" sz="2400" b="1" dirty="0">
                <a:latin typeface="Symbol" pitchFamily="18" charset="2"/>
              </a:rPr>
              <a:t>b</a:t>
            </a:r>
            <a:r>
              <a:rPr lang="en-US" sz="2400" b="1" dirty="0">
                <a:latin typeface="+mj-lt"/>
              </a:rPr>
              <a:t>(</a:t>
            </a:r>
            <a:r>
              <a:rPr lang="en-US" sz="2400" b="1" dirty="0" err="1">
                <a:latin typeface="+mj-lt"/>
              </a:rPr>
              <a:t>t+</a:t>
            </a:r>
            <a:r>
              <a:rPr lang="en-US" sz="2400" b="1" dirty="0" err="1">
                <a:latin typeface="Symbol" pitchFamily="18" charset="2"/>
              </a:rPr>
              <a:t>D</a:t>
            </a:r>
            <a:r>
              <a:rPr lang="en-US" sz="2400" b="1" dirty="0" err="1">
                <a:latin typeface="+mj-lt"/>
              </a:rPr>
              <a:t>t</a:t>
            </a:r>
            <a:r>
              <a:rPr lang="en-US" sz="2400" b="1" dirty="0">
                <a:latin typeface="+mj-lt"/>
              </a:rPr>
              <a:t>)</a:t>
            </a:r>
          </a:p>
        </p:txBody>
      </p:sp>
      <p:sp>
        <p:nvSpPr>
          <p:cNvPr id="18" name="Slide Number Placeholder 17"/>
          <p:cNvSpPr>
            <a:spLocks noGrp="1"/>
          </p:cNvSpPr>
          <p:nvPr>
            <p:ph type="sldNum" sz="quarter" idx="12"/>
          </p:nvPr>
        </p:nvSpPr>
        <p:spPr/>
        <p:txBody>
          <a:bodyPr/>
          <a:lstStyle/>
          <a:p>
            <a:fld id="{CE368B07-CEBF-4C80-90AF-53B34FA04CF3}" type="slidenum">
              <a:rPr lang="en-US" smtClean="0"/>
              <a:t>5</a:t>
            </a:fld>
            <a:endParaRPr lang="en-US" dirty="0"/>
          </a:p>
        </p:txBody>
      </p:sp>
      <p:sp>
        <p:nvSpPr>
          <p:cNvPr id="19" name="Date Placeholder 18"/>
          <p:cNvSpPr>
            <a:spLocks noGrp="1"/>
          </p:cNvSpPr>
          <p:nvPr>
            <p:ph type="dt" sz="half" idx="10"/>
          </p:nvPr>
        </p:nvSpPr>
        <p:spPr/>
        <p:txBody>
          <a:bodyPr/>
          <a:lstStyle/>
          <a:p>
            <a:r>
              <a:rPr lang="en-US"/>
              <a:t>04/20/2022</a:t>
            </a:r>
            <a:endParaRPr lang="en-US" dirty="0"/>
          </a:p>
        </p:txBody>
      </p:sp>
      <p:sp>
        <p:nvSpPr>
          <p:cNvPr id="20" name="Footer Placeholder 19"/>
          <p:cNvSpPr>
            <a:spLocks noGrp="1"/>
          </p:cNvSpPr>
          <p:nvPr>
            <p:ph type="ftr" sz="quarter" idx="11"/>
          </p:nvPr>
        </p:nvSpPr>
        <p:spPr/>
        <p:txBody>
          <a:bodyPr/>
          <a:lstStyle/>
          <a:p>
            <a:r>
              <a:rPr lang="en-US"/>
              <a:t>PHY 712  Spring 2022 -- Lecture 31</a:t>
            </a:r>
            <a:endParaRPr lang="en-US" dirty="0"/>
          </a:p>
        </p:txBody>
      </p:sp>
      <p:grpSp>
        <p:nvGrpSpPr>
          <p:cNvPr id="2" name="Group 1"/>
          <p:cNvGrpSpPr/>
          <p:nvPr/>
        </p:nvGrpSpPr>
        <p:grpSpPr>
          <a:xfrm>
            <a:off x="5715000" y="1982416"/>
            <a:ext cx="2091270" cy="2589584"/>
            <a:chOff x="6297929" y="-778829"/>
            <a:chExt cx="2495324" cy="3212764"/>
          </a:xfrm>
        </p:grpSpPr>
        <p:sp>
          <p:nvSpPr>
            <p:cNvPr id="16" name="Right Arrow 15"/>
            <p:cNvSpPr/>
            <p:nvPr/>
          </p:nvSpPr>
          <p:spPr>
            <a:xfrm rot="19214063">
              <a:off x="7098409" y="772430"/>
              <a:ext cx="891323" cy="263970"/>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ight Arrow 16"/>
            <p:cNvSpPr/>
            <p:nvPr/>
          </p:nvSpPr>
          <p:spPr>
            <a:xfrm>
              <a:off x="7185877" y="1103165"/>
              <a:ext cx="891323" cy="263970"/>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Arrow Connector 20"/>
            <p:cNvCxnSpPr/>
            <p:nvPr/>
          </p:nvCxnSpPr>
          <p:spPr>
            <a:xfrm flipV="1">
              <a:off x="7162800" y="-685800"/>
              <a:ext cx="0" cy="190053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7162800" y="1214735"/>
              <a:ext cx="1600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H="1">
              <a:off x="6324600" y="1214735"/>
              <a:ext cx="838200" cy="12192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7185364" y="-778829"/>
              <a:ext cx="304799" cy="461665"/>
            </a:xfrm>
            <a:prstGeom prst="rect">
              <a:avLst/>
            </a:prstGeom>
            <a:noFill/>
          </p:spPr>
          <p:txBody>
            <a:bodyPr wrap="square" rtlCol="0">
              <a:spAutoFit/>
            </a:bodyPr>
            <a:lstStyle/>
            <a:p>
              <a:r>
                <a:rPr lang="en-US" sz="2400" b="1" dirty="0">
                  <a:latin typeface="Symbol" pitchFamily="18" charset="2"/>
                </a:rPr>
                <a:t>b</a:t>
              </a:r>
            </a:p>
          </p:txBody>
        </p:sp>
        <p:sp>
          <p:nvSpPr>
            <p:cNvPr id="25" name="Down Arrow 24"/>
            <p:cNvSpPr/>
            <p:nvPr/>
          </p:nvSpPr>
          <p:spPr>
            <a:xfrm rot="10800000">
              <a:off x="7071360" y="-385465"/>
              <a:ext cx="198119" cy="160020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ight Arrow 25"/>
            <p:cNvSpPr/>
            <p:nvPr/>
          </p:nvSpPr>
          <p:spPr>
            <a:xfrm rot="2196424">
              <a:off x="7117079" y="1336655"/>
              <a:ext cx="883921"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7955053" y="1548388"/>
              <a:ext cx="838200" cy="461665"/>
            </a:xfrm>
            <a:prstGeom prst="rect">
              <a:avLst/>
            </a:prstGeom>
            <a:noFill/>
          </p:spPr>
          <p:txBody>
            <a:bodyPr wrap="square" rtlCol="0">
              <a:spAutoFit/>
            </a:bodyPr>
            <a:lstStyle/>
            <a:p>
              <a:r>
                <a:rPr lang="en-US" sz="2400" b="1" dirty="0" err="1">
                  <a:latin typeface="Symbol" pitchFamily="18" charset="2"/>
                </a:rPr>
                <a:t>Db</a:t>
              </a:r>
              <a:endParaRPr lang="en-US" sz="2400" b="1" dirty="0">
                <a:latin typeface="Symbol" pitchFamily="18" charset="2"/>
              </a:endParaRPr>
            </a:p>
          </p:txBody>
        </p:sp>
        <p:cxnSp>
          <p:nvCxnSpPr>
            <p:cNvPr id="28" name="Straight Arrow Connector 27"/>
            <p:cNvCxnSpPr>
              <a:stCxn id="25" idx="0"/>
            </p:cNvCxnSpPr>
            <p:nvPr/>
          </p:nvCxnSpPr>
          <p:spPr>
            <a:xfrm flipH="1" flipV="1">
              <a:off x="6553200" y="605135"/>
              <a:ext cx="617219" cy="609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6297929" y="256549"/>
              <a:ext cx="419101" cy="461665"/>
            </a:xfrm>
            <a:prstGeom prst="rect">
              <a:avLst/>
            </a:prstGeom>
            <a:noFill/>
          </p:spPr>
          <p:txBody>
            <a:bodyPr wrap="square" rtlCol="0">
              <a:spAutoFit/>
            </a:bodyPr>
            <a:lstStyle/>
            <a:p>
              <a:r>
                <a:rPr lang="en-US" sz="2400" b="1" dirty="0">
                  <a:latin typeface="+mj-lt"/>
                </a:rPr>
                <a:t>r</a:t>
              </a:r>
            </a:p>
          </p:txBody>
        </p:sp>
        <p:sp>
          <p:nvSpPr>
            <p:cNvPr id="30" name="TextBox 29"/>
            <p:cNvSpPr txBox="1"/>
            <p:nvPr/>
          </p:nvSpPr>
          <p:spPr>
            <a:xfrm>
              <a:off x="6781800" y="448270"/>
              <a:ext cx="304800" cy="461665"/>
            </a:xfrm>
            <a:prstGeom prst="rect">
              <a:avLst/>
            </a:prstGeom>
            <a:noFill/>
          </p:spPr>
          <p:txBody>
            <a:bodyPr wrap="square" rtlCol="0">
              <a:spAutoFit/>
            </a:bodyPr>
            <a:lstStyle/>
            <a:p>
              <a:r>
                <a:rPr lang="en-US" sz="2400" b="1" dirty="0">
                  <a:latin typeface="Symbol" pitchFamily="18" charset="2"/>
                </a:rPr>
                <a:t>q</a:t>
              </a:r>
            </a:p>
          </p:txBody>
        </p:sp>
        <p:sp>
          <p:nvSpPr>
            <p:cNvPr id="31" name="TextBox 30"/>
            <p:cNvSpPr txBox="1"/>
            <p:nvPr/>
          </p:nvSpPr>
          <p:spPr>
            <a:xfrm>
              <a:off x="7010400" y="1367135"/>
              <a:ext cx="304800" cy="461665"/>
            </a:xfrm>
            <a:prstGeom prst="rect">
              <a:avLst/>
            </a:prstGeom>
            <a:noFill/>
          </p:spPr>
          <p:txBody>
            <a:bodyPr wrap="square" rtlCol="0">
              <a:spAutoFit/>
            </a:bodyPr>
            <a:lstStyle/>
            <a:p>
              <a:r>
                <a:rPr lang="en-US" sz="2400" b="1" dirty="0">
                  <a:latin typeface="Symbol" pitchFamily="18" charset="2"/>
                </a:rPr>
                <a:t>f</a:t>
              </a:r>
            </a:p>
          </p:txBody>
        </p:sp>
        <p:graphicFrame>
          <p:nvGraphicFramePr>
            <p:cNvPr id="32" name="Object 31"/>
            <p:cNvGraphicFramePr>
              <a:graphicFrameLocks noChangeAspect="1"/>
            </p:cNvGraphicFramePr>
            <p:nvPr>
              <p:extLst>
                <p:ext uri="{D42A27DB-BD31-4B8C-83A1-F6EECF244321}">
                  <p14:modId xmlns:p14="http://schemas.microsoft.com/office/powerpoint/2010/main" val="1418727398"/>
                </p:ext>
              </p:extLst>
            </p:nvPr>
          </p:nvGraphicFramePr>
          <p:xfrm>
            <a:off x="7999413" y="725785"/>
            <a:ext cx="382587" cy="504825"/>
          </p:xfrm>
          <a:graphic>
            <a:graphicData uri="http://schemas.openxmlformats.org/presentationml/2006/ole">
              <mc:AlternateContent xmlns:mc="http://schemas.openxmlformats.org/markup-compatibility/2006">
                <mc:Choice xmlns:v="urn:schemas-microsoft-com:vml" Requires="v">
                  <p:oleObj spid="_x0000_s54651" name="Equation" r:id="rId4" imgW="177480" imgH="228600" progId="Equation.DSMT4">
                    <p:embed/>
                  </p:oleObj>
                </mc:Choice>
                <mc:Fallback>
                  <p:oleObj name="Equation" r:id="rId4" imgW="177480" imgH="228600" progId="Equation.DSMT4">
                    <p:embed/>
                    <p:pic>
                      <p:nvPicPr>
                        <p:cNvPr id="0" name=""/>
                        <p:cNvPicPr>
                          <a:picLocks noChangeAspect="1" noChangeArrowheads="1"/>
                        </p:cNvPicPr>
                        <p:nvPr/>
                      </p:nvPicPr>
                      <p:blipFill>
                        <a:blip r:embed="rId5"/>
                        <a:srcRect/>
                        <a:stretch>
                          <a:fillRect/>
                        </a:stretch>
                      </p:blipFill>
                      <p:spPr bwMode="auto">
                        <a:xfrm>
                          <a:off x="7999413" y="725785"/>
                          <a:ext cx="382587"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 name="Object 32"/>
            <p:cNvGraphicFramePr>
              <a:graphicFrameLocks noChangeAspect="1"/>
            </p:cNvGraphicFramePr>
            <p:nvPr>
              <p:extLst>
                <p:ext uri="{D42A27DB-BD31-4B8C-83A1-F6EECF244321}">
                  <p14:modId xmlns:p14="http://schemas.microsoft.com/office/powerpoint/2010/main" val="2094965767"/>
                </p:ext>
              </p:extLst>
            </p:nvPr>
          </p:nvGraphicFramePr>
          <p:xfrm>
            <a:off x="7875588" y="162223"/>
            <a:ext cx="327025" cy="533400"/>
          </p:xfrm>
          <a:graphic>
            <a:graphicData uri="http://schemas.openxmlformats.org/presentationml/2006/ole">
              <mc:AlternateContent xmlns:mc="http://schemas.openxmlformats.org/markup-compatibility/2006">
                <mc:Choice xmlns:v="urn:schemas-microsoft-com:vml" Requires="v">
                  <p:oleObj spid="_x0000_s54652" name="Equation" r:id="rId6" imgW="152280" imgH="241200" progId="Equation.DSMT4">
                    <p:embed/>
                  </p:oleObj>
                </mc:Choice>
                <mc:Fallback>
                  <p:oleObj name="Equation" r:id="rId6" imgW="152280" imgH="241200" progId="Equation.DSMT4">
                    <p:embed/>
                    <p:pic>
                      <p:nvPicPr>
                        <p:cNvPr id="0" name=""/>
                        <p:cNvPicPr>
                          <a:picLocks noChangeAspect="1" noChangeArrowheads="1"/>
                        </p:cNvPicPr>
                        <p:nvPr/>
                      </p:nvPicPr>
                      <p:blipFill>
                        <a:blip r:embed="rId7"/>
                        <a:srcRect/>
                        <a:stretch>
                          <a:fillRect/>
                        </a:stretch>
                      </p:blipFill>
                      <p:spPr bwMode="auto">
                        <a:xfrm>
                          <a:off x="7875588" y="162223"/>
                          <a:ext cx="32702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34" name="Right Arrow 25">
            <a:extLst>
              <a:ext uri="{FF2B5EF4-FFF2-40B4-BE49-F238E27FC236}">
                <a16:creationId xmlns:a16="http://schemas.microsoft.com/office/drawing/2014/main" id="{6F18FFD7-C077-4359-A7F4-80A366C1DFF9}"/>
              </a:ext>
            </a:extLst>
          </p:cNvPr>
          <p:cNvSpPr/>
          <p:nvPr/>
        </p:nvSpPr>
        <p:spPr>
          <a:xfrm rot="17035952" flipV="1">
            <a:off x="2264402" y="2857609"/>
            <a:ext cx="740793" cy="3107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CDD67274-5BD6-4893-8DA8-4F31755D735C}"/>
              </a:ext>
            </a:extLst>
          </p:cNvPr>
          <p:cNvSpPr txBox="1"/>
          <p:nvPr/>
        </p:nvSpPr>
        <p:spPr>
          <a:xfrm>
            <a:off x="1946823" y="2733058"/>
            <a:ext cx="702475" cy="372116"/>
          </a:xfrm>
          <a:prstGeom prst="rect">
            <a:avLst/>
          </a:prstGeom>
          <a:noFill/>
        </p:spPr>
        <p:txBody>
          <a:bodyPr wrap="square" rtlCol="0">
            <a:spAutoFit/>
          </a:bodyPr>
          <a:lstStyle/>
          <a:p>
            <a:r>
              <a:rPr lang="en-US" sz="2400" b="1" dirty="0" err="1">
                <a:latin typeface="Symbol" pitchFamily="18" charset="2"/>
              </a:rPr>
              <a:t>Db</a:t>
            </a:r>
            <a:endParaRPr lang="en-US" sz="2400" b="1" dirty="0">
              <a:latin typeface="Symbol" pitchFamily="18" charset="2"/>
            </a:endParaRPr>
          </a:p>
        </p:txBody>
      </p:sp>
      <p:sp>
        <p:nvSpPr>
          <p:cNvPr id="36" name="Right Arrow 9">
            <a:extLst>
              <a:ext uri="{FF2B5EF4-FFF2-40B4-BE49-F238E27FC236}">
                <a16:creationId xmlns:a16="http://schemas.microsoft.com/office/drawing/2014/main" id="{7B909E0B-2656-4B67-AB92-4C6762EF64AE}"/>
              </a:ext>
            </a:extLst>
          </p:cNvPr>
          <p:cNvSpPr/>
          <p:nvPr/>
        </p:nvSpPr>
        <p:spPr>
          <a:xfrm rot="11786852">
            <a:off x="2750824" y="2733505"/>
            <a:ext cx="1676400" cy="228600"/>
          </a:xfrm>
          <a:prstGeom prst="rightArrow">
            <a:avLst/>
          </a:prstGeom>
          <a:solidFill>
            <a:srgbClr val="FF0000">
              <a:alpha val="2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1363CF66-F4A1-4CBB-8B6B-E710166E6DE2}"/>
              </a:ext>
            </a:extLst>
          </p:cNvPr>
          <p:cNvSpPr txBox="1"/>
          <p:nvPr/>
        </p:nvSpPr>
        <p:spPr>
          <a:xfrm>
            <a:off x="3513597" y="2308129"/>
            <a:ext cx="1213662" cy="461665"/>
          </a:xfrm>
          <a:prstGeom prst="rect">
            <a:avLst/>
          </a:prstGeom>
          <a:noFill/>
        </p:spPr>
        <p:txBody>
          <a:bodyPr wrap="square" rtlCol="0">
            <a:spAutoFit/>
          </a:bodyPr>
          <a:lstStyle/>
          <a:p>
            <a:r>
              <a:rPr lang="en-US" sz="2400" b="1" dirty="0">
                <a:latin typeface="Symbol" pitchFamily="18" charset="2"/>
              </a:rPr>
              <a:t>-b</a:t>
            </a:r>
            <a:r>
              <a:rPr lang="en-US" sz="2400" b="1" dirty="0">
                <a:latin typeface="+mj-lt"/>
              </a:rPr>
              <a:t>(t)</a:t>
            </a:r>
          </a:p>
        </p:txBody>
      </p:sp>
      <p:graphicFrame>
        <p:nvGraphicFramePr>
          <p:cNvPr id="4" name="Object 3">
            <a:extLst>
              <a:ext uri="{FF2B5EF4-FFF2-40B4-BE49-F238E27FC236}">
                <a16:creationId xmlns:a16="http://schemas.microsoft.com/office/drawing/2014/main" id="{9D3C1610-9C4B-4103-8F97-D828709FEC2D}"/>
              </a:ext>
            </a:extLst>
          </p:cNvPr>
          <p:cNvGraphicFramePr>
            <a:graphicFrameLocks noChangeAspect="1"/>
          </p:cNvGraphicFramePr>
          <p:nvPr>
            <p:extLst>
              <p:ext uri="{D42A27DB-BD31-4B8C-83A1-F6EECF244321}">
                <p14:modId xmlns:p14="http://schemas.microsoft.com/office/powerpoint/2010/main" val="327328879"/>
              </p:ext>
            </p:extLst>
          </p:nvPr>
        </p:nvGraphicFramePr>
        <p:xfrm>
          <a:off x="1312844" y="5318839"/>
          <a:ext cx="5088477" cy="876484"/>
        </p:xfrm>
        <a:graphic>
          <a:graphicData uri="http://schemas.openxmlformats.org/presentationml/2006/ole">
            <mc:AlternateContent xmlns:mc="http://schemas.openxmlformats.org/markup-compatibility/2006">
              <mc:Choice xmlns:v="urn:schemas-microsoft-com:vml" Requires="v">
                <p:oleObj spid="_x0000_s54653" name="Equation" r:id="rId8" imgW="2654280" imgH="457200" progId="Equation.DSMT4">
                  <p:embed/>
                </p:oleObj>
              </mc:Choice>
              <mc:Fallback>
                <p:oleObj name="Equation" r:id="rId8" imgW="2654280" imgH="457200" progId="Equation.DSMT4">
                  <p:embed/>
                  <p:pic>
                    <p:nvPicPr>
                      <p:cNvPr id="0" name=""/>
                      <p:cNvPicPr/>
                      <p:nvPr/>
                    </p:nvPicPr>
                    <p:blipFill>
                      <a:blip r:embed="rId9"/>
                      <a:stretch>
                        <a:fillRect/>
                      </a:stretch>
                    </p:blipFill>
                    <p:spPr>
                      <a:xfrm>
                        <a:off x="1312844" y="5318839"/>
                        <a:ext cx="5088477" cy="876484"/>
                      </a:xfrm>
                      <a:prstGeom prst="rect">
                        <a:avLst/>
                      </a:prstGeom>
                    </p:spPr>
                  </p:pic>
                </p:oleObj>
              </mc:Fallback>
            </mc:AlternateContent>
          </a:graphicData>
        </a:graphic>
      </p:graphicFrame>
    </p:spTree>
    <p:extLst>
      <p:ext uri="{BB962C8B-B14F-4D97-AF65-F5344CB8AC3E}">
        <p14:creationId xmlns:p14="http://schemas.microsoft.com/office/powerpoint/2010/main" val="1366463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8CC5C86-134A-404F-AB6E-AAADE17E78DD}"/>
              </a:ext>
            </a:extLst>
          </p:cNvPr>
          <p:cNvSpPr>
            <a:spLocks noGrp="1"/>
          </p:cNvSpPr>
          <p:nvPr>
            <p:ph type="dt" sz="half" idx="10"/>
          </p:nvPr>
        </p:nvSpPr>
        <p:spPr/>
        <p:txBody>
          <a:bodyPr/>
          <a:lstStyle/>
          <a:p>
            <a:r>
              <a:rPr lang="en-US"/>
              <a:t>04/20/2022</a:t>
            </a:r>
            <a:endParaRPr lang="en-US" dirty="0"/>
          </a:p>
        </p:txBody>
      </p:sp>
      <p:sp>
        <p:nvSpPr>
          <p:cNvPr id="3" name="Footer Placeholder 2">
            <a:extLst>
              <a:ext uri="{FF2B5EF4-FFF2-40B4-BE49-F238E27FC236}">
                <a16:creationId xmlns:a16="http://schemas.microsoft.com/office/drawing/2014/main" id="{5317A6DB-2C76-45DC-B299-60E940CAD2EA}"/>
              </a:ext>
            </a:extLst>
          </p:cNvPr>
          <p:cNvSpPr>
            <a:spLocks noGrp="1"/>
          </p:cNvSpPr>
          <p:nvPr>
            <p:ph type="ftr" sz="quarter" idx="11"/>
          </p:nvPr>
        </p:nvSpPr>
        <p:spPr/>
        <p:txBody>
          <a:bodyPr/>
          <a:lstStyle/>
          <a:p>
            <a:r>
              <a:rPr lang="en-US"/>
              <a:t>PHY 712  Spring 2022 -- Lecture 31</a:t>
            </a:r>
            <a:endParaRPr lang="en-US" dirty="0"/>
          </a:p>
        </p:txBody>
      </p:sp>
      <p:sp>
        <p:nvSpPr>
          <p:cNvPr id="4" name="Slide Number Placeholder 3">
            <a:extLst>
              <a:ext uri="{FF2B5EF4-FFF2-40B4-BE49-F238E27FC236}">
                <a16:creationId xmlns:a16="http://schemas.microsoft.com/office/drawing/2014/main" id="{EA253654-1CCC-41F5-B4BB-C89A0227D2FF}"/>
              </a:ext>
            </a:extLst>
          </p:cNvPr>
          <p:cNvSpPr>
            <a:spLocks noGrp="1"/>
          </p:cNvSpPr>
          <p:nvPr>
            <p:ph type="sldNum" sz="quarter" idx="12"/>
          </p:nvPr>
        </p:nvSpPr>
        <p:spPr/>
        <p:txBody>
          <a:bodyPr/>
          <a:lstStyle/>
          <a:p>
            <a:fld id="{CE368B07-CEBF-4C80-90AF-53B34FA04CF3}" type="slidenum">
              <a:rPr lang="en-US" smtClean="0"/>
              <a:t>6</a:t>
            </a:fld>
            <a:endParaRPr lang="en-US" dirty="0"/>
          </a:p>
        </p:txBody>
      </p:sp>
      <p:sp>
        <p:nvSpPr>
          <p:cNvPr id="5" name="TextBox 4">
            <a:extLst>
              <a:ext uri="{FF2B5EF4-FFF2-40B4-BE49-F238E27FC236}">
                <a16:creationId xmlns:a16="http://schemas.microsoft.com/office/drawing/2014/main" id="{43D2330B-2D98-4396-8D89-8E9D43058706}"/>
              </a:ext>
            </a:extLst>
          </p:cNvPr>
          <p:cNvSpPr txBox="1"/>
          <p:nvPr/>
        </p:nvSpPr>
        <p:spPr>
          <a:xfrm>
            <a:off x="155857" y="2416174"/>
            <a:ext cx="8229600" cy="830997"/>
          </a:xfrm>
          <a:prstGeom prst="rect">
            <a:avLst/>
          </a:prstGeom>
          <a:noFill/>
        </p:spPr>
        <p:txBody>
          <a:bodyPr wrap="square" rtlCol="0">
            <a:spAutoFit/>
          </a:bodyPr>
          <a:lstStyle/>
          <a:p>
            <a:r>
              <a:rPr lang="en-US" sz="2400" dirty="0">
                <a:latin typeface="+mj-lt"/>
              </a:rPr>
              <a:t>Note that in the following slides we are taking the limit </a:t>
            </a:r>
            <a:r>
              <a:rPr lang="en-US" sz="2400" dirty="0">
                <a:latin typeface="Symbol" panose="05050102010706020507" pitchFamily="18" charset="2"/>
              </a:rPr>
              <a:t>w</a:t>
            </a:r>
            <a:r>
              <a:rPr lang="en-US" sz="2400" dirty="0">
                <a:latin typeface="+mj-lt"/>
                <a:sym typeface="Wingdings" panose="05000000000000000000" pitchFamily="2" charset="2"/>
              </a:rPr>
              <a:t>0</a:t>
            </a:r>
          </a:p>
          <a:p>
            <a:r>
              <a:rPr lang="en-US" sz="2400" dirty="0">
                <a:latin typeface="+mj-lt"/>
                <a:sym typeface="Wingdings" panose="05000000000000000000" pitchFamily="2" charset="2"/>
              </a:rPr>
              <a:t>but keeping the notation of the differential intensity….</a:t>
            </a:r>
          </a:p>
        </p:txBody>
      </p:sp>
      <p:sp>
        <p:nvSpPr>
          <p:cNvPr id="6" name="TextBox 5">
            <a:extLst>
              <a:ext uri="{FF2B5EF4-FFF2-40B4-BE49-F238E27FC236}">
                <a16:creationId xmlns:a16="http://schemas.microsoft.com/office/drawing/2014/main" id="{E870C5F4-6438-4CFA-8728-36064A4FF79C}"/>
              </a:ext>
            </a:extLst>
          </p:cNvPr>
          <p:cNvSpPr txBox="1"/>
          <p:nvPr/>
        </p:nvSpPr>
        <p:spPr>
          <a:xfrm>
            <a:off x="2750" y="0"/>
            <a:ext cx="6887695" cy="461665"/>
          </a:xfrm>
          <a:prstGeom prst="rect">
            <a:avLst/>
          </a:prstGeom>
          <a:noFill/>
        </p:spPr>
        <p:txBody>
          <a:bodyPr wrap="square" rtlCol="0">
            <a:spAutoFit/>
          </a:bodyPr>
          <a:lstStyle/>
          <a:p>
            <a:r>
              <a:rPr lang="en-US" sz="2400" dirty="0">
                <a:latin typeface="+mj-lt"/>
              </a:rPr>
              <a:t>Results from previous analyses:</a:t>
            </a:r>
          </a:p>
        </p:txBody>
      </p:sp>
      <p:graphicFrame>
        <p:nvGraphicFramePr>
          <p:cNvPr id="7" name="Object 6">
            <a:extLst>
              <a:ext uri="{FF2B5EF4-FFF2-40B4-BE49-F238E27FC236}">
                <a16:creationId xmlns:a16="http://schemas.microsoft.com/office/drawing/2014/main" id="{7BB0251C-65E0-4991-8C23-F3BA05442821}"/>
              </a:ext>
            </a:extLst>
          </p:cNvPr>
          <p:cNvGraphicFramePr>
            <a:graphicFrameLocks noChangeAspect="1"/>
          </p:cNvGraphicFramePr>
          <p:nvPr>
            <p:extLst>
              <p:ext uri="{D42A27DB-BD31-4B8C-83A1-F6EECF244321}">
                <p14:modId xmlns:p14="http://schemas.microsoft.com/office/powerpoint/2010/main" val="3244276156"/>
              </p:ext>
            </p:extLst>
          </p:nvPr>
        </p:nvGraphicFramePr>
        <p:xfrm>
          <a:off x="155857" y="574558"/>
          <a:ext cx="8832285" cy="1674748"/>
        </p:xfrm>
        <a:graphic>
          <a:graphicData uri="http://schemas.openxmlformats.org/presentationml/2006/ole">
            <mc:AlternateContent xmlns:mc="http://schemas.openxmlformats.org/markup-compatibility/2006">
              <mc:Choice xmlns:v="urn:schemas-microsoft-com:vml" Requires="v">
                <p:oleObj spid="_x0000_s76824" name="Equation" r:id="rId4" imgW="5994360" imgH="1104840" progId="Equation.DSMT4">
                  <p:embed/>
                </p:oleObj>
              </mc:Choice>
              <mc:Fallback>
                <p:oleObj name="Equation" r:id="rId4" imgW="5994360" imgH="1104840" progId="Equation.DSMT4">
                  <p:embed/>
                  <p:pic>
                    <p:nvPicPr>
                      <p:cNvPr id="14" name="Object 13"/>
                      <p:cNvPicPr>
                        <a:picLocks noChangeAspect="1" noChangeArrowheads="1"/>
                      </p:cNvPicPr>
                      <p:nvPr/>
                    </p:nvPicPr>
                    <p:blipFill>
                      <a:blip r:embed="rId5"/>
                      <a:srcRect/>
                      <a:stretch>
                        <a:fillRect/>
                      </a:stretch>
                    </p:blipFill>
                    <p:spPr bwMode="auto">
                      <a:xfrm>
                        <a:off x="155857" y="574558"/>
                        <a:ext cx="8832285" cy="1674748"/>
                      </a:xfrm>
                      <a:prstGeom prst="rect">
                        <a:avLst/>
                      </a:prstGeom>
                      <a:noFill/>
                      <a:ln>
                        <a:noFill/>
                      </a:ln>
                    </p:spPr>
                  </p:pic>
                </p:oleObj>
              </mc:Fallback>
            </mc:AlternateContent>
          </a:graphicData>
        </a:graphic>
      </p:graphicFrame>
      <p:graphicFrame>
        <p:nvGraphicFramePr>
          <p:cNvPr id="8" name="Object 7">
            <a:extLst>
              <a:ext uri="{FF2B5EF4-FFF2-40B4-BE49-F238E27FC236}">
                <a16:creationId xmlns:a16="http://schemas.microsoft.com/office/drawing/2014/main" id="{B06517C6-3A7A-4B0D-A6E4-C7FE72342049}"/>
              </a:ext>
            </a:extLst>
          </p:cNvPr>
          <p:cNvGraphicFramePr>
            <a:graphicFrameLocks noChangeAspect="1"/>
          </p:cNvGraphicFramePr>
          <p:nvPr>
            <p:extLst>
              <p:ext uri="{D42A27DB-BD31-4B8C-83A1-F6EECF244321}">
                <p14:modId xmlns:p14="http://schemas.microsoft.com/office/powerpoint/2010/main" val="1088447876"/>
              </p:ext>
            </p:extLst>
          </p:nvPr>
        </p:nvGraphicFramePr>
        <p:xfrm>
          <a:off x="171450" y="3757160"/>
          <a:ext cx="8515350" cy="1703070"/>
        </p:xfrm>
        <a:graphic>
          <a:graphicData uri="http://schemas.openxmlformats.org/presentationml/2006/ole">
            <mc:AlternateContent xmlns:mc="http://schemas.openxmlformats.org/markup-compatibility/2006">
              <mc:Choice xmlns:v="urn:schemas-microsoft-com:vml" Requires="v">
                <p:oleObj spid="_x0000_s76825" name="Equation" r:id="rId6" imgW="7429320" imgH="1485720" progId="Equation.DSMT4">
                  <p:embed/>
                </p:oleObj>
              </mc:Choice>
              <mc:Fallback>
                <p:oleObj name="Equation" r:id="rId6" imgW="7429320" imgH="1485720" progId="Equation.DSMT4">
                  <p:embed/>
                  <p:pic>
                    <p:nvPicPr>
                      <p:cNvPr id="0" name=""/>
                      <p:cNvPicPr/>
                      <p:nvPr/>
                    </p:nvPicPr>
                    <p:blipFill>
                      <a:blip r:embed="rId7"/>
                      <a:stretch>
                        <a:fillRect/>
                      </a:stretch>
                    </p:blipFill>
                    <p:spPr>
                      <a:xfrm>
                        <a:off x="171450" y="3757160"/>
                        <a:ext cx="8515350" cy="1703070"/>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924195C6-DC7D-4E57-9502-407479695F34}"/>
              </a:ext>
            </a:extLst>
          </p:cNvPr>
          <p:cNvSpPr txBox="1"/>
          <p:nvPr/>
        </p:nvSpPr>
        <p:spPr>
          <a:xfrm>
            <a:off x="6019800" y="4419600"/>
            <a:ext cx="2968342" cy="830997"/>
          </a:xfrm>
          <a:prstGeom prst="rect">
            <a:avLst/>
          </a:prstGeom>
          <a:noFill/>
        </p:spPr>
        <p:txBody>
          <a:bodyPr wrap="square" rtlCol="0">
            <a:spAutoFit/>
          </a:bodyPr>
          <a:lstStyle/>
          <a:p>
            <a:r>
              <a:rPr lang="en-US" sz="2400" dirty="0">
                <a:latin typeface="+mj-lt"/>
              </a:rPr>
              <a:t>Note that </a:t>
            </a:r>
            <a:r>
              <a:rPr lang="en-US" sz="2400" b="1" dirty="0">
                <a:latin typeface="Symbol" panose="05050102010706020507" pitchFamily="18" charset="2"/>
              </a:rPr>
              <a:t>e</a:t>
            </a:r>
            <a:r>
              <a:rPr lang="en-US" sz="2400" dirty="0">
                <a:latin typeface="+mj-lt"/>
              </a:rPr>
              <a:t> is perpendicular to </a:t>
            </a:r>
            <a:r>
              <a:rPr lang="en-US" sz="2400" b="1" dirty="0">
                <a:latin typeface="+mj-lt"/>
              </a:rPr>
              <a:t>r</a:t>
            </a:r>
            <a:r>
              <a:rPr lang="en-US" sz="2400" dirty="0">
                <a:latin typeface="+mj-lt"/>
              </a:rPr>
              <a:t>.</a:t>
            </a:r>
          </a:p>
        </p:txBody>
      </p:sp>
    </p:spTree>
    <p:extLst>
      <p:ext uri="{BB962C8B-B14F-4D97-AF65-F5344CB8AC3E}">
        <p14:creationId xmlns:p14="http://schemas.microsoft.com/office/powerpoint/2010/main" val="3547816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04/20/2022</a:t>
            </a:r>
            <a:endParaRPr lang="en-US" dirty="0"/>
          </a:p>
        </p:txBody>
      </p:sp>
      <p:sp>
        <p:nvSpPr>
          <p:cNvPr id="3" name="Footer Placeholder 2"/>
          <p:cNvSpPr>
            <a:spLocks noGrp="1"/>
          </p:cNvSpPr>
          <p:nvPr>
            <p:ph type="ftr" sz="quarter" idx="11"/>
          </p:nvPr>
        </p:nvSpPr>
        <p:spPr/>
        <p:txBody>
          <a:bodyPr/>
          <a:lstStyle/>
          <a:p>
            <a:r>
              <a:rPr lang="en-US"/>
              <a:t>PHY 712  Spring 2022 --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7</a:t>
            </a:fld>
            <a:endParaRPr lang="en-US" dirty="0"/>
          </a:p>
        </p:txBody>
      </p:sp>
      <p:sp>
        <p:nvSpPr>
          <p:cNvPr id="5" name="TextBox 4"/>
          <p:cNvSpPr txBox="1"/>
          <p:nvPr/>
        </p:nvSpPr>
        <p:spPr>
          <a:xfrm>
            <a:off x="486137" y="136525"/>
            <a:ext cx="8001000" cy="461665"/>
          </a:xfrm>
          <a:prstGeom prst="rect">
            <a:avLst/>
          </a:prstGeom>
          <a:noFill/>
        </p:spPr>
        <p:txBody>
          <a:bodyPr wrap="square" rtlCol="0">
            <a:spAutoFit/>
          </a:bodyPr>
          <a:lstStyle/>
          <a:p>
            <a:r>
              <a:rPr lang="en-US" sz="2400" dirty="0">
                <a:latin typeface="+mj-lt"/>
              </a:rPr>
              <a:t>Radiation during collisions -- continued</a:t>
            </a:r>
          </a:p>
        </p:txBody>
      </p:sp>
      <p:graphicFrame>
        <p:nvGraphicFramePr>
          <p:cNvPr id="6" name="Object 5"/>
          <p:cNvGraphicFramePr>
            <a:graphicFrameLocks noChangeAspect="1"/>
          </p:cNvGraphicFramePr>
          <p:nvPr>
            <p:extLst>
              <p:ext uri="{D42A27DB-BD31-4B8C-83A1-F6EECF244321}">
                <p14:modId xmlns:p14="http://schemas.microsoft.com/office/powerpoint/2010/main" val="1190780149"/>
              </p:ext>
            </p:extLst>
          </p:nvPr>
        </p:nvGraphicFramePr>
        <p:xfrm>
          <a:off x="573088" y="582613"/>
          <a:ext cx="8113712" cy="5692775"/>
        </p:xfrm>
        <a:graphic>
          <a:graphicData uri="http://schemas.openxmlformats.org/presentationml/2006/ole">
            <mc:AlternateContent xmlns:mc="http://schemas.openxmlformats.org/markup-compatibility/2006">
              <mc:Choice xmlns:v="urn:schemas-microsoft-com:vml" Requires="v">
                <p:oleObj spid="_x0000_s57444" name="Equation" r:id="rId4" imgW="5918040" imgH="4127400" progId="Equation.DSMT4">
                  <p:embed/>
                </p:oleObj>
              </mc:Choice>
              <mc:Fallback>
                <p:oleObj name="Equation" r:id="rId4" imgW="5918040" imgH="4127400" progId="Equation.DSMT4">
                  <p:embed/>
                  <p:pic>
                    <p:nvPicPr>
                      <p:cNvPr id="0" name=""/>
                      <p:cNvPicPr>
                        <a:picLocks noChangeAspect="1" noChangeArrowheads="1"/>
                      </p:cNvPicPr>
                      <p:nvPr/>
                    </p:nvPicPr>
                    <p:blipFill>
                      <a:blip r:embed="rId5"/>
                      <a:srcRect/>
                      <a:stretch>
                        <a:fillRect/>
                      </a:stretch>
                    </p:blipFill>
                    <p:spPr bwMode="auto">
                      <a:xfrm>
                        <a:off x="573088" y="582613"/>
                        <a:ext cx="8113712" cy="5692775"/>
                      </a:xfrm>
                      <a:prstGeom prst="rect">
                        <a:avLst/>
                      </a:prstGeom>
                      <a:noFill/>
                      <a:ln>
                        <a:noFill/>
                      </a:ln>
                    </p:spPr>
                  </p:pic>
                </p:oleObj>
              </mc:Fallback>
            </mc:AlternateContent>
          </a:graphicData>
        </a:graphic>
      </p:graphicFrame>
      <p:sp>
        <p:nvSpPr>
          <p:cNvPr id="7" name="TextBox 6">
            <a:extLst>
              <a:ext uri="{FF2B5EF4-FFF2-40B4-BE49-F238E27FC236}">
                <a16:creationId xmlns:a16="http://schemas.microsoft.com/office/drawing/2014/main" id="{1C0F75BD-DD33-4CF3-B946-CE4B6F1DA2F7}"/>
              </a:ext>
            </a:extLst>
          </p:cNvPr>
          <p:cNvSpPr txBox="1"/>
          <p:nvPr/>
        </p:nvSpPr>
        <p:spPr>
          <a:xfrm>
            <a:off x="5638800" y="5069374"/>
            <a:ext cx="3200400" cy="1200329"/>
          </a:xfrm>
          <a:prstGeom prst="rect">
            <a:avLst/>
          </a:prstGeom>
          <a:noFill/>
        </p:spPr>
        <p:txBody>
          <a:bodyPr wrap="square" rtlCol="0">
            <a:spAutoFit/>
          </a:bodyPr>
          <a:lstStyle/>
          <a:p>
            <a:r>
              <a:rPr lang="en-US" sz="2400" dirty="0">
                <a:solidFill>
                  <a:srgbClr val="FF0000"/>
                </a:solidFill>
                <a:latin typeface="+mj-lt"/>
              </a:rPr>
              <a:t>In the limit </a:t>
            </a:r>
            <a:r>
              <a:rPr lang="en-US" sz="2400" dirty="0">
                <a:solidFill>
                  <a:srgbClr val="FF0000"/>
                </a:solidFill>
                <a:latin typeface="Symbol" panose="05050102010706020507" pitchFamily="18" charset="2"/>
              </a:rPr>
              <a:t>b</a:t>
            </a:r>
            <a:r>
              <a:rPr lang="en-US" sz="2400" dirty="0">
                <a:solidFill>
                  <a:srgbClr val="FF0000"/>
                </a:solidFill>
                <a:latin typeface="+mj-lt"/>
                <a:sym typeface="Wingdings" panose="05000000000000000000" pitchFamily="2" charset="2"/>
              </a:rPr>
              <a:t>0, this is the same as the non-relativistic case.</a:t>
            </a:r>
            <a:endParaRPr lang="en-US" sz="2400" dirty="0">
              <a:solidFill>
                <a:srgbClr val="FF0000"/>
              </a:solidFill>
              <a:latin typeface="+mj-lt"/>
            </a:endParaRPr>
          </a:p>
        </p:txBody>
      </p:sp>
    </p:spTree>
    <p:extLst>
      <p:ext uri="{BB962C8B-B14F-4D97-AF65-F5344CB8AC3E}">
        <p14:creationId xmlns:p14="http://schemas.microsoft.com/office/powerpoint/2010/main" val="2661389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ight Arrow 36"/>
          <p:cNvSpPr/>
          <p:nvPr/>
        </p:nvSpPr>
        <p:spPr>
          <a:xfrm rot="19214063">
            <a:off x="7098409" y="2224695"/>
            <a:ext cx="891323" cy="263970"/>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ight Arrow 34"/>
          <p:cNvSpPr/>
          <p:nvPr/>
        </p:nvSpPr>
        <p:spPr>
          <a:xfrm>
            <a:off x="7185877" y="2555430"/>
            <a:ext cx="891323" cy="263970"/>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r>
              <a:rPr lang="en-US"/>
              <a:t>04/20/2022</a:t>
            </a:r>
            <a:endParaRPr lang="en-US" dirty="0"/>
          </a:p>
        </p:txBody>
      </p:sp>
      <p:sp>
        <p:nvSpPr>
          <p:cNvPr id="3" name="Footer Placeholder 2"/>
          <p:cNvSpPr>
            <a:spLocks noGrp="1"/>
          </p:cNvSpPr>
          <p:nvPr>
            <p:ph type="ftr" sz="quarter" idx="11"/>
          </p:nvPr>
        </p:nvSpPr>
        <p:spPr/>
        <p:txBody>
          <a:bodyPr/>
          <a:lstStyle/>
          <a:p>
            <a:r>
              <a:rPr lang="en-US"/>
              <a:t>PHY 712  Spring 2022 --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8</a:t>
            </a:fld>
            <a:endParaRPr lang="en-US" dirty="0"/>
          </a:p>
        </p:txBody>
      </p:sp>
      <p:sp>
        <p:nvSpPr>
          <p:cNvPr id="5" name="TextBox 4"/>
          <p:cNvSpPr txBox="1"/>
          <p:nvPr/>
        </p:nvSpPr>
        <p:spPr>
          <a:xfrm>
            <a:off x="533400" y="304800"/>
            <a:ext cx="8001000" cy="461665"/>
          </a:xfrm>
          <a:prstGeom prst="rect">
            <a:avLst/>
          </a:prstGeom>
          <a:noFill/>
        </p:spPr>
        <p:txBody>
          <a:bodyPr wrap="square" rtlCol="0">
            <a:spAutoFit/>
          </a:bodyPr>
          <a:lstStyle/>
          <a:p>
            <a:r>
              <a:rPr lang="en-US" sz="2400" dirty="0">
                <a:latin typeface="+mj-lt"/>
              </a:rPr>
              <a:t>Radiation during collisions -- continued</a:t>
            </a:r>
          </a:p>
        </p:txBody>
      </p:sp>
      <p:graphicFrame>
        <p:nvGraphicFramePr>
          <p:cNvPr id="6" name="Object 5"/>
          <p:cNvGraphicFramePr>
            <a:graphicFrameLocks noChangeAspect="1"/>
          </p:cNvGraphicFramePr>
          <p:nvPr>
            <p:extLst>
              <p:ext uri="{D42A27DB-BD31-4B8C-83A1-F6EECF244321}">
                <p14:modId xmlns:p14="http://schemas.microsoft.com/office/powerpoint/2010/main" val="3098095476"/>
              </p:ext>
            </p:extLst>
          </p:nvPr>
        </p:nvGraphicFramePr>
        <p:xfrm>
          <a:off x="310365" y="907489"/>
          <a:ext cx="6372375" cy="2125341"/>
        </p:xfrm>
        <a:graphic>
          <a:graphicData uri="http://schemas.openxmlformats.org/presentationml/2006/ole">
            <mc:AlternateContent xmlns:mc="http://schemas.openxmlformats.org/markup-compatibility/2006">
              <mc:Choice xmlns:v="urn:schemas-microsoft-com:vml" Requires="v">
                <p:oleObj spid="_x0000_s58891" name="Equation" r:id="rId4" imgW="3873240" imgH="1257120" progId="Equation.DSMT4">
                  <p:embed/>
                </p:oleObj>
              </mc:Choice>
              <mc:Fallback>
                <p:oleObj name="Equation" r:id="rId4" imgW="3873240" imgH="1257120" progId="Equation.DSMT4">
                  <p:embed/>
                  <p:pic>
                    <p:nvPicPr>
                      <p:cNvPr id="0" name=""/>
                      <p:cNvPicPr>
                        <a:picLocks noChangeAspect="1" noChangeArrowheads="1"/>
                      </p:cNvPicPr>
                      <p:nvPr/>
                    </p:nvPicPr>
                    <p:blipFill>
                      <a:blip r:embed="rId5"/>
                      <a:srcRect/>
                      <a:stretch>
                        <a:fillRect/>
                      </a:stretch>
                    </p:blipFill>
                    <p:spPr bwMode="auto">
                      <a:xfrm>
                        <a:off x="310365" y="907489"/>
                        <a:ext cx="6372375" cy="2125341"/>
                      </a:xfrm>
                      <a:prstGeom prst="rect">
                        <a:avLst/>
                      </a:prstGeom>
                      <a:noFill/>
                      <a:ln>
                        <a:noFill/>
                      </a:ln>
                    </p:spPr>
                  </p:pic>
                </p:oleObj>
              </mc:Fallback>
            </mc:AlternateContent>
          </a:graphicData>
        </a:graphic>
      </p:graphicFrame>
      <p:cxnSp>
        <p:nvCxnSpPr>
          <p:cNvPr id="7" name="Straight Arrow Connector 6"/>
          <p:cNvCxnSpPr/>
          <p:nvPr/>
        </p:nvCxnSpPr>
        <p:spPr>
          <a:xfrm flipV="1">
            <a:off x="7162800" y="766465"/>
            <a:ext cx="0" cy="190053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7162800" y="2667000"/>
            <a:ext cx="1600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6324600" y="2667000"/>
            <a:ext cx="838200" cy="12192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7315200" y="1371600"/>
            <a:ext cx="304800" cy="461665"/>
          </a:xfrm>
          <a:prstGeom prst="rect">
            <a:avLst/>
          </a:prstGeom>
          <a:noFill/>
        </p:spPr>
        <p:txBody>
          <a:bodyPr wrap="square" rtlCol="0">
            <a:spAutoFit/>
          </a:bodyPr>
          <a:lstStyle/>
          <a:p>
            <a:r>
              <a:rPr lang="en-US" sz="2400" b="1" dirty="0">
                <a:latin typeface="Symbol" pitchFamily="18" charset="2"/>
              </a:rPr>
              <a:t>b</a:t>
            </a:r>
          </a:p>
        </p:txBody>
      </p:sp>
      <p:sp>
        <p:nvSpPr>
          <p:cNvPr id="11" name="Down Arrow 10"/>
          <p:cNvSpPr/>
          <p:nvPr/>
        </p:nvSpPr>
        <p:spPr>
          <a:xfrm rot="10800000">
            <a:off x="7071360" y="1066800"/>
            <a:ext cx="198119" cy="160020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rot="2196424">
            <a:off x="7117079" y="2788920"/>
            <a:ext cx="883921"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8001000" y="3043535"/>
            <a:ext cx="838200" cy="461665"/>
          </a:xfrm>
          <a:prstGeom prst="rect">
            <a:avLst/>
          </a:prstGeom>
          <a:noFill/>
        </p:spPr>
        <p:txBody>
          <a:bodyPr wrap="square" rtlCol="0">
            <a:spAutoFit/>
          </a:bodyPr>
          <a:lstStyle/>
          <a:p>
            <a:r>
              <a:rPr lang="en-US" sz="2400" b="1" dirty="0" err="1">
                <a:latin typeface="Symbol" pitchFamily="18" charset="2"/>
              </a:rPr>
              <a:t>Db</a:t>
            </a:r>
            <a:endParaRPr lang="en-US" sz="2400" b="1" dirty="0">
              <a:latin typeface="Symbol" pitchFamily="18" charset="2"/>
            </a:endParaRPr>
          </a:p>
        </p:txBody>
      </p:sp>
      <p:cxnSp>
        <p:nvCxnSpPr>
          <p:cNvPr id="14" name="Straight Arrow Connector 13"/>
          <p:cNvCxnSpPr>
            <a:stCxn id="11" idx="0"/>
          </p:cNvCxnSpPr>
          <p:nvPr/>
        </p:nvCxnSpPr>
        <p:spPr>
          <a:xfrm flipH="1" flipV="1">
            <a:off x="6553200" y="2057400"/>
            <a:ext cx="617219" cy="609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6324600" y="1824335"/>
            <a:ext cx="419100" cy="461665"/>
          </a:xfrm>
          <a:prstGeom prst="rect">
            <a:avLst/>
          </a:prstGeom>
          <a:noFill/>
        </p:spPr>
        <p:txBody>
          <a:bodyPr wrap="square" rtlCol="0">
            <a:spAutoFit/>
          </a:bodyPr>
          <a:lstStyle/>
          <a:p>
            <a:r>
              <a:rPr lang="en-US" sz="2400" b="1" dirty="0">
                <a:latin typeface="+mj-lt"/>
              </a:rPr>
              <a:t>r</a:t>
            </a:r>
          </a:p>
        </p:txBody>
      </p:sp>
      <p:sp>
        <p:nvSpPr>
          <p:cNvPr id="16" name="TextBox 15"/>
          <p:cNvSpPr txBox="1"/>
          <p:nvPr/>
        </p:nvSpPr>
        <p:spPr>
          <a:xfrm>
            <a:off x="6781800" y="1900535"/>
            <a:ext cx="304800" cy="461665"/>
          </a:xfrm>
          <a:prstGeom prst="rect">
            <a:avLst/>
          </a:prstGeom>
          <a:noFill/>
        </p:spPr>
        <p:txBody>
          <a:bodyPr wrap="square" rtlCol="0">
            <a:spAutoFit/>
          </a:bodyPr>
          <a:lstStyle/>
          <a:p>
            <a:r>
              <a:rPr lang="en-US" sz="2400" b="1" dirty="0">
                <a:latin typeface="Symbol" pitchFamily="18" charset="2"/>
              </a:rPr>
              <a:t>q</a:t>
            </a:r>
          </a:p>
        </p:txBody>
      </p:sp>
      <p:sp>
        <p:nvSpPr>
          <p:cNvPr id="17" name="TextBox 16"/>
          <p:cNvSpPr txBox="1"/>
          <p:nvPr/>
        </p:nvSpPr>
        <p:spPr>
          <a:xfrm>
            <a:off x="7010400" y="2819400"/>
            <a:ext cx="304800" cy="461665"/>
          </a:xfrm>
          <a:prstGeom prst="rect">
            <a:avLst/>
          </a:prstGeom>
          <a:noFill/>
        </p:spPr>
        <p:txBody>
          <a:bodyPr wrap="square" rtlCol="0">
            <a:spAutoFit/>
          </a:bodyPr>
          <a:lstStyle/>
          <a:p>
            <a:r>
              <a:rPr lang="en-US" sz="2400" b="1" dirty="0">
                <a:latin typeface="Symbol" pitchFamily="18" charset="2"/>
              </a:rPr>
              <a:t>f</a:t>
            </a:r>
          </a:p>
        </p:txBody>
      </p:sp>
      <p:graphicFrame>
        <p:nvGraphicFramePr>
          <p:cNvPr id="18" name="Object 17"/>
          <p:cNvGraphicFramePr>
            <a:graphicFrameLocks noChangeAspect="1"/>
          </p:cNvGraphicFramePr>
          <p:nvPr>
            <p:extLst>
              <p:ext uri="{D42A27DB-BD31-4B8C-83A1-F6EECF244321}">
                <p14:modId xmlns:p14="http://schemas.microsoft.com/office/powerpoint/2010/main" val="610856078"/>
              </p:ext>
            </p:extLst>
          </p:nvPr>
        </p:nvGraphicFramePr>
        <p:xfrm>
          <a:off x="580983" y="3807912"/>
          <a:ext cx="7801017" cy="2761804"/>
        </p:xfrm>
        <a:graphic>
          <a:graphicData uri="http://schemas.openxmlformats.org/presentationml/2006/ole">
            <mc:AlternateContent xmlns:mc="http://schemas.openxmlformats.org/markup-compatibility/2006">
              <mc:Choice xmlns:v="urn:schemas-microsoft-com:vml" Requires="v">
                <p:oleObj spid="_x0000_s58892" name="Equation" r:id="rId6" imgW="5143320" imgH="1841400" progId="Equation.DSMT4">
                  <p:embed/>
                </p:oleObj>
              </mc:Choice>
              <mc:Fallback>
                <p:oleObj name="Equation" r:id="rId6" imgW="5143320" imgH="1841400" progId="Equation.DSMT4">
                  <p:embed/>
                  <p:pic>
                    <p:nvPicPr>
                      <p:cNvPr id="0" name=""/>
                      <p:cNvPicPr>
                        <a:picLocks noChangeAspect="1" noChangeArrowheads="1"/>
                      </p:cNvPicPr>
                      <p:nvPr/>
                    </p:nvPicPr>
                    <p:blipFill>
                      <a:blip r:embed="rId7"/>
                      <a:srcRect/>
                      <a:stretch>
                        <a:fillRect/>
                      </a:stretch>
                    </p:blipFill>
                    <p:spPr bwMode="auto">
                      <a:xfrm>
                        <a:off x="580983" y="3807912"/>
                        <a:ext cx="7801017" cy="2761804"/>
                      </a:xfrm>
                      <a:prstGeom prst="rect">
                        <a:avLst/>
                      </a:prstGeom>
                      <a:noFill/>
                      <a:ln>
                        <a:noFill/>
                      </a:ln>
                    </p:spPr>
                  </p:pic>
                </p:oleObj>
              </mc:Fallback>
            </mc:AlternateContent>
          </a:graphicData>
        </a:graphic>
      </p:graphicFrame>
      <p:sp>
        <p:nvSpPr>
          <p:cNvPr id="33" name="TextBox 32"/>
          <p:cNvSpPr txBox="1"/>
          <p:nvPr/>
        </p:nvSpPr>
        <p:spPr>
          <a:xfrm>
            <a:off x="5334000" y="4343400"/>
            <a:ext cx="3505200" cy="830997"/>
          </a:xfrm>
          <a:prstGeom prst="rect">
            <a:avLst/>
          </a:prstGeom>
          <a:noFill/>
        </p:spPr>
        <p:txBody>
          <a:bodyPr wrap="square" rtlCol="0">
            <a:spAutoFit/>
          </a:bodyPr>
          <a:lstStyle/>
          <a:p>
            <a:r>
              <a:rPr lang="en-US" sz="2400" dirty="0">
                <a:latin typeface="+mj-lt"/>
              </a:rPr>
              <a:t>polarization in </a:t>
            </a:r>
            <a:r>
              <a:rPr lang="en-US" sz="2400" b="1" i="1" dirty="0">
                <a:latin typeface="+mj-lt"/>
              </a:rPr>
              <a:t>r</a:t>
            </a:r>
            <a:r>
              <a:rPr lang="en-US" sz="2400" dirty="0">
                <a:latin typeface="+mj-lt"/>
              </a:rPr>
              <a:t> and </a:t>
            </a:r>
            <a:r>
              <a:rPr lang="en-US" sz="2400" b="1" i="1" dirty="0">
                <a:latin typeface="Symbol" pitchFamily="18" charset="2"/>
              </a:rPr>
              <a:t>b</a:t>
            </a:r>
            <a:r>
              <a:rPr lang="en-US" sz="2400" dirty="0">
                <a:latin typeface="+mj-lt"/>
              </a:rPr>
              <a:t> plane</a:t>
            </a:r>
          </a:p>
        </p:txBody>
      </p:sp>
      <p:sp>
        <p:nvSpPr>
          <p:cNvPr id="34" name="TextBox 33"/>
          <p:cNvSpPr txBox="1"/>
          <p:nvPr/>
        </p:nvSpPr>
        <p:spPr>
          <a:xfrm>
            <a:off x="5257800" y="5430468"/>
            <a:ext cx="3810000" cy="830997"/>
          </a:xfrm>
          <a:prstGeom prst="rect">
            <a:avLst/>
          </a:prstGeom>
          <a:noFill/>
        </p:spPr>
        <p:txBody>
          <a:bodyPr wrap="square" rtlCol="0">
            <a:spAutoFit/>
          </a:bodyPr>
          <a:lstStyle/>
          <a:p>
            <a:r>
              <a:rPr lang="en-US" sz="2400" dirty="0">
                <a:latin typeface="+mj-lt"/>
              </a:rPr>
              <a:t>polarization perpendicular to </a:t>
            </a:r>
            <a:r>
              <a:rPr lang="en-US" sz="2400" b="1" i="1" dirty="0">
                <a:latin typeface="+mj-lt"/>
              </a:rPr>
              <a:t>r</a:t>
            </a:r>
            <a:r>
              <a:rPr lang="en-US" sz="2400" dirty="0">
                <a:latin typeface="+mj-lt"/>
              </a:rPr>
              <a:t> and </a:t>
            </a:r>
            <a:r>
              <a:rPr lang="en-US" sz="2400" b="1" i="1" dirty="0">
                <a:latin typeface="Symbol" pitchFamily="18" charset="2"/>
              </a:rPr>
              <a:t>b</a:t>
            </a:r>
            <a:r>
              <a:rPr lang="en-US" sz="2400" dirty="0">
                <a:latin typeface="+mj-lt"/>
              </a:rPr>
              <a:t>  plane</a:t>
            </a:r>
          </a:p>
        </p:txBody>
      </p:sp>
      <p:graphicFrame>
        <p:nvGraphicFramePr>
          <p:cNvPr id="36" name="Object 35"/>
          <p:cNvGraphicFramePr>
            <a:graphicFrameLocks noChangeAspect="1"/>
          </p:cNvGraphicFramePr>
          <p:nvPr>
            <p:extLst>
              <p:ext uri="{D42A27DB-BD31-4B8C-83A1-F6EECF244321}">
                <p14:modId xmlns:p14="http://schemas.microsoft.com/office/powerpoint/2010/main" val="2483673872"/>
              </p:ext>
            </p:extLst>
          </p:nvPr>
        </p:nvGraphicFramePr>
        <p:xfrm>
          <a:off x="7999413" y="2178050"/>
          <a:ext cx="382587" cy="504825"/>
        </p:xfrm>
        <a:graphic>
          <a:graphicData uri="http://schemas.openxmlformats.org/presentationml/2006/ole">
            <mc:AlternateContent xmlns:mc="http://schemas.openxmlformats.org/markup-compatibility/2006">
              <mc:Choice xmlns:v="urn:schemas-microsoft-com:vml" Requires="v">
                <p:oleObj spid="_x0000_s58893" name="Equation" r:id="rId8" imgW="177480" imgH="228600" progId="Equation.DSMT4">
                  <p:embed/>
                </p:oleObj>
              </mc:Choice>
              <mc:Fallback>
                <p:oleObj name="Equation" r:id="rId8" imgW="177480" imgH="228600" progId="Equation.DSMT4">
                  <p:embed/>
                  <p:pic>
                    <p:nvPicPr>
                      <p:cNvPr id="0" name="Object 5"/>
                      <p:cNvPicPr>
                        <a:picLocks noChangeAspect="1" noChangeArrowheads="1"/>
                      </p:cNvPicPr>
                      <p:nvPr/>
                    </p:nvPicPr>
                    <p:blipFill>
                      <a:blip r:embed="rId9"/>
                      <a:srcRect/>
                      <a:stretch>
                        <a:fillRect/>
                      </a:stretch>
                    </p:blipFill>
                    <p:spPr bwMode="auto">
                      <a:xfrm>
                        <a:off x="7999413" y="2178050"/>
                        <a:ext cx="382587"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8" name="Object 37"/>
          <p:cNvGraphicFramePr>
            <a:graphicFrameLocks noChangeAspect="1"/>
          </p:cNvGraphicFramePr>
          <p:nvPr>
            <p:extLst>
              <p:ext uri="{D42A27DB-BD31-4B8C-83A1-F6EECF244321}">
                <p14:modId xmlns:p14="http://schemas.microsoft.com/office/powerpoint/2010/main" val="3025865409"/>
              </p:ext>
            </p:extLst>
          </p:nvPr>
        </p:nvGraphicFramePr>
        <p:xfrm>
          <a:off x="7875588" y="1614488"/>
          <a:ext cx="327025" cy="533400"/>
        </p:xfrm>
        <a:graphic>
          <a:graphicData uri="http://schemas.openxmlformats.org/presentationml/2006/ole">
            <mc:AlternateContent xmlns:mc="http://schemas.openxmlformats.org/markup-compatibility/2006">
              <mc:Choice xmlns:v="urn:schemas-microsoft-com:vml" Requires="v">
                <p:oleObj spid="_x0000_s58894" name="Equation" r:id="rId10" imgW="152280" imgH="241200" progId="Equation.DSMT4">
                  <p:embed/>
                </p:oleObj>
              </mc:Choice>
              <mc:Fallback>
                <p:oleObj name="Equation" r:id="rId10" imgW="152280" imgH="241200" progId="Equation.DSMT4">
                  <p:embed/>
                  <p:pic>
                    <p:nvPicPr>
                      <p:cNvPr id="0" name="Object 35"/>
                      <p:cNvPicPr>
                        <a:picLocks noChangeAspect="1" noChangeArrowheads="1"/>
                      </p:cNvPicPr>
                      <p:nvPr/>
                    </p:nvPicPr>
                    <p:blipFill>
                      <a:blip r:embed="rId11"/>
                      <a:srcRect/>
                      <a:stretch>
                        <a:fillRect/>
                      </a:stretch>
                    </p:blipFill>
                    <p:spPr bwMode="auto">
                      <a:xfrm>
                        <a:off x="7875588" y="1614488"/>
                        <a:ext cx="32702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 name="Object 18"/>
          <p:cNvGraphicFramePr>
            <a:graphicFrameLocks noChangeAspect="1"/>
          </p:cNvGraphicFramePr>
          <p:nvPr>
            <p:extLst>
              <p:ext uri="{D42A27DB-BD31-4B8C-83A1-F6EECF244321}">
                <p14:modId xmlns:p14="http://schemas.microsoft.com/office/powerpoint/2010/main" val="1549157028"/>
              </p:ext>
            </p:extLst>
          </p:nvPr>
        </p:nvGraphicFramePr>
        <p:xfrm>
          <a:off x="241300" y="3163888"/>
          <a:ext cx="5765800" cy="349250"/>
        </p:xfrm>
        <a:graphic>
          <a:graphicData uri="http://schemas.openxmlformats.org/presentationml/2006/ole">
            <mc:AlternateContent xmlns:mc="http://schemas.openxmlformats.org/markup-compatibility/2006">
              <mc:Choice xmlns:v="urn:schemas-microsoft-com:vml" Requires="v">
                <p:oleObj spid="_x0000_s58895" name="Equation" r:id="rId12" imgW="4394160" imgH="266400" progId="Equation.DSMT4">
                  <p:embed/>
                </p:oleObj>
              </mc:Choice>
              <mc:Fallback>
                <p:oleObj name="Equation" r:id="rId12" imgW="4394160" imgH="266400" progId="Equation.DSMT4">
                  <p:embed/>
                  <p:pic>
                    <p:nvPicPr>
                      <p:cNvPr id="0" name=""/>
                      <p:cNvPicPr/>
                      <p:nvPr/>
                    </p:nvPicPr>
                    <p:blipFill>
                      <a:blip r:embed="rId13"/>
                      <a:stretch>
                        <a:fillRect/>
                      </a:stretch>
                    </p:blipFill>
                    <p:spPr>
                      <a:xfrm>
                        <a:off x="241300" y="3163888"/>
                        <a:ext cx="5765800" cy="349250"/>
                      </a:xfrm>
                      <a:prstGeom prst="rect">
                        <a:avLst/>
                      </a:prstGeom>
                    </p:spPr>
                  </p:pic>
                </p:oleObj>
              </mc:Fallback>
            </mc:AlternateContent>
          </a:graphicData>
        </a:graphic>
      </p:graphicFrame>
    </p:spTree>
    <p:extLst>
      <p:ext uri="{BB962C8B-B14F-4D97-AF65-F5344CB8AC3E}">
        <p14:creationId xmlns:p14="http://schemas.microsoft.com/office/powerpoint/2010/main" val="981759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04/20/2022</a:t>
            </a:r>
            <a:endParaRPr lang="en-US" dirty="0"/>
          </a:p>
        </p:txBody>
      </p:sp>
      <p:sp>
        <p:nvSpPr>
          <p:cNvPr id="3" name="Footer Placeholder 2"/>
          <p:cNvSpPr>
            <a:spLocks noGrp="1"/>
          </p:cNvSpPr>
          <p:nvPr>
            <p:ph type="ftr" sz="quarter" idx="11"/>
          </p:nvPr>
        </p:nvSpPr>
        <p:spPr/>
        <p:txBody>
          <a:bodyPr/>
          <a:lstStyle/>
          <a:p>
            <a:r>
              <a:rPr lang="en-US"/>
              <a:t>PHY 712  Spring 2022 --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9</a:t>
            </a:fld>
            <a:endParaRPr lang="en-US" dirty="0"/>
          </a:p>
        </p:txBody>
      </p:sp>
      <p:sp>
        <p:nvSpPr>
          <p:cNvPr id="5" name="TextBox 4"/>
          <p:cNvSpPr txBox="1"/>
          <p:nvPr/>
        </p:nvSpPr>
        <p:spPr>
          <a:xfrm>
            <a:off x="442609" y="381000"/>
            <a:ext cx="2050561" cy="461665"/>
          </a:xfrm>
          <a:prstGeom prst="rect">
            <a:avLst/>
          </a:prstGeom>
          <a:noFill/>
        </p:spPr>
        <p:txBody>
          <a:bodyPr wrap="none" rtlCol="0">
            <a:spAutoFit/>
          </a:bodyPr>
          <a:lstStyle/>
          <a:p>
            <a:r>
              <a:rPr lang="en-US" sz="2400" dirty="0">
                <a:latin typeface="+mj-lt"/>
              </a:rPr>
              <a:t>Some details:</a:t>
            </a:r>
          </a:p>
        </p:txBody>
      </p:sp>
      <p:grpSp>
        <p:nvGrpSpPr>
          <p:cNvPr id="21" name="Group 20"/>
          <p:cNvGrpSpPr/>
          <p:nvPr/>
        </p:nvGrpSpPr>
        <p:grpSpPr>
          <a:xfrm>
            <a:off x="429639" y="842665"/>
            <a:ext cx="3733800" cy="3498715"/>
            <a:chOff x="6324600" y="766465"/>
            <a:chExt cx="2514600" cy="3119735"/>
          </a:xfrm>
        </p:grpSpPr>
        <p:sp>
          <p:nvSpPr>
            <p:cNvPr id="6" name="Right Arrow 5"/>
            <p:cNvSpPr/>
            <p:nvPr/>
          </p:nvSpPr>
          <p:spPr>
            <a:xfrm rot="19214063">
              <a:off x="7098409" y="2224695"/>
              <a:ext cx="891323" cy="263970"/>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7185877" y="2555430"/>
              <a:ext cx="891323" cy="263970"/>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Arrow Connector 7"/>
            <p:cNvCxnSpPr/>
            <p:nvPr/>
          </p:nvCxnSpPr>
          <p:spPr>
            <a:xfrm flipV="1">
              <a:off x="7162800" y="766465"/>
              <a:ext cx="0" cy="190053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7162800" y="2667000"/>
              <a:ext cx="1600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6324600" y="2667000"/>
              <a:ext cx="838200" cy="12192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7315200" y="1371600"/>
              <a:ext cx="304800" cy="461665"/>
            </a:xfrm>
            <a:prstGeom prst="rect">
              <a:avLst/>
            </a:prstGeom>
            <a:noFill/>
          </p:spPr>
          <p:txBody>
            <a:bodyPr wrap="square" rtlCol="0">
              <a:spAutoFit/>
            </a:bodyPr>
            <a:lstStyle/>
            <a:p>
              <a:r>
                <a:rPr lang="en-US" sz="2400" b="1" dirty="0">
                  <a:latin typeface="Symbol" pitchFamily="18" charset="2"/>
                </a:rPr>
                <a:t>b</a:t>
              </a:r>
            </a:p>
          </p:txBody>
        </p:sp>
        <p:sp>
          <p:nvSpPr>
            <p:cNvPr id="12" name="Down Arrow 11"/>
            <p:cNvSpPr/>
            <p:nvPr/>
          </p:nvSpPr>
          <p:spPr>
            <a:xfrm rot="10800000">
              <a:off x="7071360" y="1066800"/>
              <a:ext cx="198119" cy="160020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rot="2196424">
              <a:off x="7117079" y="2788920"/>
              <a:ext cx="883921"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8001000" y="3043535"/>
              <a:ext cx="838200" cy="461665"/>
            </a:xfrm>
            <a:prstGeom prst="rect">
              <a:avLst/>
            </a:prstGeom>
            <a:noFill/>
          </p:spPr>
          <p:txBody>
            <a:bodyPr wrap="square" rtlCol="0">
              <a:spAutoFit/>
            </a:bodyPr>
            <a:lstStyle/>
            <a:p>
              <a:r>
                <a:rPr lang="en-US" sz="2400" b="1" dirty="0" err="1">
                  <a:latin typeface="Symbol" pitchFamily="18" charset="2"/>
                </a:rPr>
                <a:t>Db</a:t>
              </a:r>
              <a:endParaRPr lang="en-US" sz="2400" b="1" dirty="0">
                <a:latin typeface="Symbol" pitchFamily="18" charset="2"/>
              </a:endParaRPr>
            </a:p>
          </p:txBody>
        </p:sp>
        <p:cxnSp>
          <p:nvCxnSpPr>
            <p:cNvPr id="15" name="Straight Arrow Connector 14"/>
            <p:cNvCxnSpPr>
              <a:stCxn id="12" idx="0"/>
            </p:cNvCxnSpPr>
            <p:nvPr/>
          </p:nvCxnSpPr>
          <p:spPr>
            <a:xfrm flipH="1" flipV="1">
              <a:off x="6553200" y="2057400"/>
              <a:ext cx="617219" cy="609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324600" y="1824335"/>
              <a:ext cx="419100" cy="461665"/>
            </a:xfrm>
            <a:prstGeom prst="rect">
              <a:avLst/>
            </a:prstGeom>
            <a:noFill/>
          </p:spPr>
          <p:txBody>
            <a:bodyPr wrap="square" rtlCol="0">
              <a:spAutoFit/>
            </a:bodyPr>
            <a:lstStyle/>
            <a:p>
              <a:r>
                <a:rPr lang="en-US" sz="2400" b="1" dirty="0">
                  <a:latin typeface="+mj-lt"/>
                </a:rPr>
                <a:t>r</a:t>
              </a:r>
            </a:p>
          </p:txBody>
        </p:sp>
        <p:sp>
          <p:nvSpPr>
            <p:cNvPr id="17" name="TextBox 16"/>
            <p:cNvSpPr txBox="1"/>
            <p:nvPr/>
          </p:nvSpPr>
          <p:spPr>
            <a:xfrm>
              <a:off x="6781800" y="1900535"/>
              <a:ext cx="304800" cy="461665"/>
            </a:xfrm>
            <a:prstGeom prst="rect">
              <a:avLst/>
            </a:prstGeom>
            <a:noFill/>
          </p:spPr>
          <p:txBody>
            <a:bodyPr wrap="square" rtlCol="0">
              <a:spAutoFit/>
            </a:bodyPr>
            <a:lstStyle/>
            <a:p>
              <a:r>
                <a:rPr lang="en-US" sz="2400" b="1" dirty="0">
                  <a:latin typeface="Symbol" pitchFamily="18" charset="2"/>
                </a:rPr>
                <a:t>q</a:t>
              </a:r>
            </a:p>
          </p:txBody>
        </p:sp>
        <p:sp>
          <p:nvSpPr>
            <p:cNvPr id="18" name="TextBox 17"/>
            <p:cNvSpPr txBox="1"/>
            <p:nvPr/>
          </p:nvSpPr>
          <p:spPr>
            <a:xfrm>
              <a:off x="7010400" y="2819400"/>
              <a:ext cx="304800" cy="461665"/>
            </a:xfrm>
            <a:prstGeom prst="rect">
              <a:avLst/>
            </a:prstGeom>
            <a:noFill/>
          </p:spPr>
          <p:txBody>
            <a:bodyPr wrap="square" rtlCol="0">
              <a:spAutoFit/>
            </a:bodyPr>
            <a:lstStyle/>
            <a:p>
              <a:r>
                <a:rPr lang="en-US" sz="2400" b="1" dirty="0">
                  <a:latin typeface="Symbol" pitchFamily="18" charset="2"/>
                </a:rPr>
                <a:t>f</a:t>
              </a:r>
            </a:p>
          </p:txBody>
        </p:sp>
        <p:graphicFrame>
          <p:nvGraphicFramePr>
            <p:cNvPr id="19" name="Object 18"/>
            <p:cNvGraphicFramePr>
              <a:graphicFrameLocks noChangeAspect="1"/>
            </p:cNvGraphicFramePr>
            <p:nvPr>
              <p:extLst>
                <p:ext uri="{D42A27DB-BD31-4B8C-83A1-F6EECF244321}">
                  <p14:modId xmlns:p14="http://schemas.microsoft.com/office/powerpoint/2010/main" val="847077870"/>
                </p:ext>
              </p:extLst>
            </p:nvPr>
          </p:nvGraphicFramePr>
          <p:xfrm>
            <a:off x="7999413" y="2178050"/>
            <a:ext cx="382587" cy="504825"/>
          </p:xfrm>
          <a:graphic>
            <a:graphicData uri="http://schemas.openxmlformats.org/presentationml/2006/ole">
              <mc:AlternateContent xmlns:mc="http://schemas.openxmlformats.org/markup-compatibility/2006">
                <mc:Choice xmlns:v="urn:schemas-microsoft-com:vml" Requires="v">
                  <p:oleObj spid="_x0000_s66996" name="Equation" r:id="rId4" imgW="177480" imgH="228600" progId="Equation.DSMT4">
                    <p:embed/>
                  </p:oleObj>
                </mc:Choice>
                <mc:Fallback>
                  <p:oleObj name="Equation" r:id="rId4" imgW="177480" imgH="228600" progId="Equation.DSMT4">
                    <p:embed/>
                    <p:pic>
                      <p:nvPicPr>
                        <p:cNvPr id="0" name=""/>
                        <p:cNvPicPr>
                          <a:picLocks noChangeAspect="1" noChangeArrowheads="1"/>
                        </p:cNvPicPr>
                        <p:nvPr/>
                      </p:nvPicPr>
                      <p:blipFill>
                        <a:blip r:embed="rId5"/>
                        <a:srcRect/>
                        <a:stretch>
                          <a:fillRect/>
                        </a:stretch>
                      </p:blipFill>
                      <p:spPr bwMode="auto">
                        <a:xfrm>
                          <a:off x="7999413" y="2178050"/>
                          <a:ext cx="382587"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 name="Object 19"/>
            <p:cNvGraphicFramePr>
              <a:graphicFrameLocks noChangeAspect="1"/>
            </p:cNvGraphicFramePr>
            <p:nvPr>
              <p:extLst>
                <p:ext uri="{D42A27DB-BD31-4B8C-83A1-F6EECF244321}">
                  <p14:modId xmlns:p14="http://schemas.microsoft.com/office/powerpoint/2010/main" val="3901658495"/>
                </p:ext>
              </p:extLst>
            </p:nvPr>
          </p:nvGraphicFramePr>
          <p:xfrm>
            <a:off x="7875588" y="1614488"/>
            <a:ext cx="327025" cy="533400"/>
          </p:xfrm>
          <a:graphic>
            <a:graphicData uri="http://schemas.openxmlformats.org/presentationml/2006/ole">
              <mc:AlternateContent xmlns:mc="http://schemas.openxmlformats.org/markup-compatibility/2006">
                <mc:Choice xmlns:v="urn:schemas-microsoft-com:vml" Requires="v">
                  <p:oleObj spid="_x0000_s66997" name="Equation" r:id="rId6" imgW="152280" imgH="241200" progId="Equation.DSMT4">
                    <p:embed/>
                  </p:oleObj>
                </mc:Choice>
                <mc:Fallback>
                  <p:oleObj name="Equation" r:id="rId6" imgW="152280" imgH="241200" progId="Equation.DSMT4">
                    <p:embed/>
                    <p:pic>
                      <p:nvPicPr>
                        <p:cNvPr id="0" name=""/>
                        <p:cNvPicPr>
                          <a:picLocks noChangeAspect="1" noChangeArrowheads="1"/>
                        </p:cNvPicPr>
                        <p:nvPr/>
                      </p:nvPicPr>
                      <p:blipFill>
                        <a:blip r:embed="rId7"/>
                        <a:srcRect/>
                        <a:stretch>
                          <a:fillRect/>
                        </a:stretch>
                      </p:blipFill>
                      <p:spPr bwMode="auto">
                        <a:xfrm>
                          <a:off x="7875588" y="1614488"/>
                          <a:ext cx="32702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aphicFrame>
        <p:nvGraphicFramePr>
          <p:cNvPr id="22" name="Object 21"/>
          <p:cNvGraphicFramePr>
            <a:graphicFrameLocks noChangeAspect="1"/>
          </p:cNvGraphicFramePr>
          <p:nvPr>
            <p:extLst>
              <p:ext uri="{D42A27DB-BD31-4B8C-83A1-F6EECF244321}">
                <p14:modId xmlns:p14="http://schemas.microsoft.com/office/powerpoint/2010/main" val="1767915625"/>
              </p:ext>
            </p:extLst>
          </p:nvPr>
        </p:nvGraphicFramePr>
        <p:xfrm>
          <a:off x="1064509" y="4323393"/>
          <a:ext cx="6049963" cy="1946275"/>
        </p:xfrm>
        <a:graphic>
          <a:graphicData uri="http://schemas.openxmlformats.org/presentationml/2006/ole">
            <mc:AlternateContent xmlns:mc="http://schemas.openxmlformats.org/markup-compatibility/2006">
              <mc:Choice xmlns:v="urn:schemas-microsoft-com:vml" Requires="v">
                <p:oleObj spid="_x0000_s66998" name="Equation" r:id="rId8" imgW="3276360" imgH="1054080" progId="Equation.DSMT4">
                  <p:embed/>
                </p:oleObj>
              </mc:Choice>
              <mc:Fallback>
                <p:oleObj name="Equation" r:id="rId8" imgW="3276360" imgH="1054080" progId="Equation.DSMT4">
                  <p:embed/>
                  <p:pic>
                    <p:nvPicPr>
                      <p:cNvPr id="0" name=""/>
                      <p:cNvPicPr/>
                      <p:nvPr/>
                    </p:nvPicPr>
                    <p:blipFill>
                      <a:blip r:embed="rId9"/>
                      <a:stretch>
                        <a:fillRect/>
                      </a:stretch>
                    </p:blipFill>
                    <p:spPr>
                      <a:xfrm>
                        <a:off x="1064509" y="4323393"/>
                        <a:ext cx="6049963" cy="1946275"/>
                      </a:xfrm>
                      <a:prstGeom prst="rect">
                        <a:avLst/>
                      </a:prstGeom>
                    </p:spPr>
                  </p:pic>
                </p:oleObj>
              </mc:Fallback>
            </mc:AlternateContent>
          </a:graphicData>
        </a:graphic>
      </p:graphicFrame>
      <p:graphicFrame>
        <p:nvGraphicFramePr>
          <p:cNvPr id="23" name="Object 22"/>
          <p:cNvGraphicFramePr>
            <a:graphicFrameLocks noChangeAspect="1"/>
          </p:cNvGraphicFramePr>
          <p:nvPr>
            <p:extLst>
              <p:ext uri="{D42A27DB-BD31-4B8C-83A1-F6EECF244321}">
                <p14:modId xmlns:p14="http://schemas.microsoft.com/office/powerpoint/2010/main" val="2941941590"/>
              </p:ext>
            </p:extLst>
          </p:nvPr>
        </p:nvGraphicFramePr>
        <p:xfrm>
          <a:off x="228600" y="4278630"/>
          <a:ext cx="342900" cy="445770"/>
        </p:xfrm>
        <a:graphic>
          <a:graphicData uri="http://schemas.openxmlformats.org/presentationml/2006/ole">
            <mc:AlternateContent xmlns:mc="http://schemas.openxmlformats.org/markup-compatibility/2006">
              <mc:Choice xmlns:v="urn:schemas-microsoft-com:vml" Requires="v">
                <p:oleObj spid="_x0000_s66999" name="Equation" r:id="rId10" imgW="126720" imgH="164880" progId="Equation.DSMT4">
                  <p:embed/>
                </p:oleObj>
              </mc:Choice>
              <mc:Fallback>
                <p:oleObj name="Equation" r:id="rId10" imgW="126720" imgH="164880" progId="Equation.DSMT4">
                  <p:embed/>
                  <p:pic>
                    <p:nvPicPr>
                      <p:cNvPr id="0" name=""/>
                      <p:cNvPicPr/>
                      <p:nvPr/>
                    </p:nvPicPr>
                    <p:blipFill>
                      <a:blip r:embed="rId11"/>
                      <a:stretch>
                        <a:fillRect/>
                      </a:stretch>
                    </p:blipFill>
                    <p:spPr>
                      <a:xfrm>
                        <a:off x="228600" y="4278630"/>
                        <a:ext cx="342900" cy="445770"/>
                      </a:xfrm>
                      <a:prstGeom prst="rect">
                        <a:avLst/>
                      </a:prstGeom>
                    </p:spPr>
                  </p:pic>
                </p:oleObj>
              </mc:Fallback>
            </mc:AlternateContent>
          </a:graphicData>
        </a:graphic>
      </p:graphicFrame>
      <p:graphicFrame>
        <p:nvGraphicFramePr>
          <p:cNvPr id="24" name="Object 23"/>
          <p:cNvGraphicFramePr>
            <a:graphicFrameLocks noChangeAspect="1"/>
          </p:cNvGraphicFramePr>
          <p:nvPr>
            <p:extLst>
              <p:ext uri="{D42A27DB-BD31-4B8C-83A1-F6EECF244321}">
                <p14:modId xmlns:p14="http://schemas.microsoft.com/office/powerpoint/2010/main" val="2412305266"/>
              </p:ext>
            </p:extLst>
          </p:nvPr>
        </p:nvGraphicFramePr>
        <p:xfrm>
          <a:off x="1828800" y="762000"/>
          <a:ext cx="342900" cy="445770"/>
        </p:xfrm>
        <a:graphic>
          <a:graphicData uri="http://schemas.openxmlformats.org/presentationml/2006/ole">
            <mc:AlternateContent xmlns:mc="http://schemas.openxmlformats.org/markup-compatibility/2006">
              <mc:Choice xmlns:v="urn:schemas-microsoft-com:vml" Requires="v">
                <p:oleObj spid="_x0000_s67000" name="Equation" r:id="rId12" imgW="126720" imgH="164880" progId="Equation.DSMT4">
                  <p:embed/>
                </p:oleObj>
              </mc:Choice>
              <mc:Fallback>
                <p:oleObj name="Equation" r:id="rId12" imgW="126720" imgH="164880" progId="Equation.DSMT4">
                  <p:embed/>
                  <p:pic>
                    <p:nvPicPr>
                      <p:cNvPr id="23" name="Object 22"/>
                      <p:cNvPicPr/>
                      <p:nvPr/>
                    </p:nvPicPr>
                    <p:blipFill>
                      <a:blip r:embed="rId13"/>
                      <a:stretch>
                        <a:fillRect/>
                      </a:stretch>
                    </p:blipFill>
                    <p:spPr>
                      <a:xfrm>
                        <a:off x="1828800" y="762000"/>
                        <a:ext cx="342900" cy="445770"/>
                      </a:xfrm>
                      <a:prstGeom prst="rect">
                        <a:avLst/>
                      </a:prstGeom>
                    </p:spPr>
                  </p:pic>
                </p:oleObj>
              </mc:Fallback>
            </mc:AlternateContent>
          </a:graphicData>
        </a:graphic>
      </p:graphicFrame>
      <p:graphicFrame>
        <p:nvGraphicFramePr>
          <p:cNvPr id="25" name="Object 24"/>
          <p:cNvGraphicFramePr>
            <a:graphicFrameLocks noChangeAspect="1"/>
          </p:cNvGraphicFramePr>
          <p:nvPr>
            <p:extLst>
              <p:ext uri="{D42A27DB-BD31-4B8C-83A1-F6EECF244321}">
                <p14:modId xmlns:p14="http://schemas.microsoft.com/office/powerpoint/2010/main" val="734640970"/>
              </p:ext>
            </p:extLst>
          </p:nvPr>
        </p:nvGraphicFramePr>
        <p:xfrm>
          <a:off x="4305300" y="2651125"/>
          <a:ext cx="342900" cy="549275"/>
        </p:xfrm>
        <a:graphic>
          <a:graphicData uri="http://schemas.openxmlformats.org/presentationml/2006/ole">
            <mc:AlternateContent xmlns:mc="http://schemas.openxmlformats.org/markup-compatibility/2006">
              <mc:Choice xmlns:v="urn:schemas-microsoft-com:vml" Requires="v">
                <p:oleObj spid="_x0000_s67001" name="Equation" r:id="rId14" imgW="126720" imgH="203040" progId="Equation.DSMT4">
                  <p:embed/>
                </p:oleObj>
              </mc:Choice>
              <mc:Fallback>
                <p:oleObj name="Equation" r:id="rId14" imgW="126720" imgH="203040" progId="Equation.DSMT4">
                  <p:embed/>
                  <p:pic>
                    <p:nvPicPr>
                      <p:cNvPr id="24" name="Object 23"/>
                      <p:cNvPicPr/>
                      <p:nvPr/>
                    </p:nvPicPr>
                    <p:blipFill>
                      <a:blip r:embed="rId15"/>
                      <a:stretch>
                        <a:fillRect/>
                      </a:stretch>
                    </p:blipFill>
                    <p:spPr>
                      <a:xfrm>
                        <a:off x="4305300" y="2651125"/>
                        <a:ext cx="342900" cy="549275"/>
                      </a:xfrm>
                      <a:prstGeom prst="rect">
                        <a:avLst/>
                      </a:prstGeom>
                    </p:spPr>
                  </p:pic>
                </p:oleObj>
              </mc:Fallback>
            </mc:AlternateContent>
          </a:graphicData>
        </a:graphic>
      </p:graphicFrame>
      <p:sp>
        <p:nvSpPr>
          <p:cNvPr id="26" name="TextBox 25">
            <a:extLst>
              <a:ext uri="{FF2B5EF4-FFF2-40B4-BE49-F238E27FC236}">
                <a16:creationId xmlns:a16="http://schemas.microsoft.com/office/drawing/2014/main" id="{E0854BAA-13B7-410B-9738-1BCE2959498B}"/>
              </a:ext>
            </a:extLst>
          </p:cNvPr>
          <p:cNvSpPr txBox="1"/>
          <p:nvPr/>
        </p:nvSpPr>
        <p:spPr>
          <a:xfrm>
            <a:off x="5715000" y="5540662"/>
            <a:ext cx="3276600" cy="830997"/>
          </a:xfrm>
          <a:prstGeom prst="rect">
            <a:avLst/>
          </a:prstGeom>
          <a:noFill/>
        </p:spPr>
        <p:txBody>
          <a:bodyPr wrap="square" rtlCol="0">
            <a:spAutoFit/>
          </a:bodyPr>
          <a:lstStyle/>
          <a:p>
            <a:r>
              <a:rPr lang="en-US" sz="2400" b="1" dirty="0">
                <a:solidFill>
                  <a:srgbClr val="FC4810"/>
                </a:solidFill>
                <a:latin typeface="+mj-lt"/>
              </a:rPr>
              <a:t>Note:  This is a wild assumption!</a:t>
            </a:r>
          </a:p>
        </p:txBody>
      </p:sp>
      <p:sp>
        <p:nvSpPr>
          <p:cNvPr id="27" name="TextBox 26">
            <a:extLst>
              <a:ext uri="{FF2B5EF4-FFF2-40B4-BE49-F238E27FC236}">
                <a16:creationId xmlns:a16="http://schemas.microsoft.com/office/drawing/2014/main" id="{95E06BDF-BCB6-4E57-8078-CF534588DFDC}"/>
              </a:ext>
            </a:extLst>
          </p:cNvPr>
          <p:cNvSpPr txBox="1"/>
          <p:nvPr/>
        </p:nvSpPr>
        <p:spPr>
          <a:xfrm>
            <a:off x="5257800" y="1600200"/>
            <a:ext cx="3276600" cy="830997"/>
          </a:xfrm>
          <a:prstGeom prst="rect">
            <a:avLst/>
          </a:prstGeom>
          <a:noFill/>
        </p:spPr>
        <p:txBody>
          <a:bodyPr wrap="square" rtlCol="0">
            <a:spAutoFit/>
          </a:bodyPr>
          <a:lstStyle/>
          <a:p>
            <a:r>
              <a:rPr lang="en-US" sz="2400" dirty="0">
                <a:latin typeface="+mj-lt"/>
              </a:rPr>
              <a:t>(using geometry of Fig. 15.2 in Jackson)</a:t>
            </a:r>
          </a:p>
        </p:txBody>
      </p:sp>
    </p:spTree>
    <p:extLst>
      <p:ext uri="{BB962C8B-B14F-4D97-AF65-F5344CB8AC3E}">
        <p14:creationId xmlns:p14="http://schemas.microsoft.com/office/powerpoint/2010/main" val="2691373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254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400" dirty="0" smtClean="0">
            <a:latin typeface="+mj-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27180</TotalTime>
  <Words>1089</Words>
  <Application>Microsoft Office PowerPoint</Application>
  <PresentationFormat>On-screen Show (4:3)</PresentationFormat>
  <Paragraphs>216</Paragraphs>
  <Slides>22</Slides>
  <Notes>22</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22</vt:i4>
      </vt:variant>
    </vt:vector>
  </HeadingPairs>
  <TitlesOfParts>
    <vt:vector size="28" baseType="lpstr">
      <vt:lpstr>Arial</vt:lpstr>
      <vt:lpstr>Calibri</vt:lpstr>
      <vt:lpstr>Symbol</vt:lpstr>
      <vt:lpstr>Office Theme</vt:lpstr>
      <vt:lpstr>Equation</vt:lpstr>
      <vt:lpstr>数式</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WFU2011</dc:creator>
  <cp:lastModifiedBy>Holzwarth, Natalie</cp:lastModifiedBy>
  <cp:revision>1333</cp:revision>
  <cp:lastPrinted>2021-04-17T17:46:54Z</cp:lastPrinted>
  <dcterms:created xsi:type="dcterms:W3CDTF">2012-01-10T18:32:24Z</dcterms:created>
  <dcterms:modified xsi:type="dcterms:W3CDTF">2022-04-20T14:23:16Z</dcterms:modified>
</cp:coreProperties>
</file>