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377" r:id="rId4"/>
    <p:sldId id="398" r:id="rId5"/>
    <p:sldId id="355" r:id="rId6"/>
    <p:sldId id="387" r:id="rId7"/>
    <p:sldId id="415" r:id="rId8"/>
    <p:sldId id="388" r:id="rId9"/>
    <p:sldId id="389" r:id="rId10"/>
    <p:sldId id="401" r:id="rId11"/>
    <p:sldId id="403" r:id="rId12"/>
    <p:sldId id="413" r:id="rId13"/>
    <p:sldId id="414" r:id="rId14"/>
    <p:sldId id="390" r:id="rId15"/>
    <p:sldId id="402" r:id="rId16"/>
    <p:sldId id="408" r:id="rId17"/>
    <p:sldId id="391" r:id="rId18"/>
    <p:sldId id="409" r:id="rId19"/>
    <p:sldId id="393" r:id="rId20"/>
    <p:sldId id="392" r:id="rId21"/>
    <p:sldId id="394" r:id="rId22"/>
    <p:sldId id="395" r:id="rId23"/>
    <p:sldId id="396" r:id="rId24"/>
    <p:sldId id="410" r:id="rId25"/>
    <p:sldId id="411" r:id="rId26"/>
    <p:sldId id="412" r:id="rId27"/>
    <p:sldId id="404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2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4810"/>
    <a:srgbClr val="DA32AA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145" autoAdjust="0"/>
  </p:normalViewPr>
  <p:slideViewPr>
    <p:cSldViewPr>
      <p:cViewPr varScale="1">
        <p:scale>
          <a:sx n="66" d="100"/>
          <a:sy n="66" d="100"/>
        </p:scale>
        <p:origin x="1546" y="43"/>
      </p:cViewPr>
      <p:guideLst>
        <p:guide orient="horz" pos="1968"/>
        <p:guide pos="27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14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consider the phenomenon of Cherenkov radiation.   The discussion follows the treatment of Zangwill and Smith.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43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76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the vacuum case  v&lt;c, but not it is possible for v&gt;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baseline="0" dirty="0"/>
              <a:t>.   Here we can solve the quadratic equation for the variables of the problem.  The physical solution must be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438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10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12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Continuing the analysis for the variables needed to determine the scalar and vector potentials.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54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the </a:t>
            </a:r>
            <a:r>
              <a:rPr lang="en-US" dirty="0" err="1"/>
              <a:t>Lienard</a:t>
            </a:r>
            <a:r>
              <a:rPr lang="en-US" dirty="0"/>
              <a:t> </a:t>
            </a:r>
            <a:r>
              <a:rPr lang="en-US" dirty="0" err="1"/>
              <a:t>Wiechert</a:t>
            </a:r>
            <a:r>
              <a:rPr lang="en-US" dirty="0"/>
              <a:t> solutions within the medium.    Here, the major difference from previous solutions is that the wave speed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baseline="0" dirty="0"/>
              <a:t>depends on the refractive index of the medium.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95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for the analysis to be consistent,   cos(theta)&lt;0 and sin(theta)&lt;1/beta.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580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showing two solutions as a function of theta for a particular beta.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13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use the Heaviside step function to ensure that the angle theta is in the correct range.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1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results for potentials and the corresponding electric and magnetic fields.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5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for finding the fields.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84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408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80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1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61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view of Cherenkov radiation with its typical blue glow.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02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Nobel prize was awarded for the discovery and explanation of this phenomenon.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7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diagram describing the phenomenon.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86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Snapshots of the particle as it moves through the medium  and of the wave fronts generated.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14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Analysis of the scalar and vector potentials in the dielectric medium due to the particle of charge 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13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the </a:t>
            </a:r>
            <a:r>
              <a:rPr lang="en-US" dirty="0" err="1"/>
              <a:t>Lienard</a:t>
            </a:r>
            <a:r>
              <a:rPr lang="en-US" dirty="0"/>
              <a:t> </a:t>
            </a:r>
            <a:r>
              <a:rPr lang="en-US" dirty="0" err="1"/>
              <a:t>Wiechert</a:t>
            </a:r>
            <a:r>
              <a:rPr lang="en-US" dirty="0"/>
              <a:t> solutions within the medium.    Here, the major difference from previous solutions is that the wave speed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baseline="0" dirty="0"/>
              <a:t>depends on the refractive index of the medium.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33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10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1.emf"/><Relationship Id="rId4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ritannica.com/EBchecked/media/17473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nobelprize.org/prizes/physics/1958/ceremony-speech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arge.stanford.edu/courses/2014/ph241/alaeian2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839200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Special Topics in Electrodynamics: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Cherenkov radiation </a:t>
            </a:r>
          </a:p>
          <a:p>
            <a:pPr marL="1371600" lvl="4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References:  Jackson Chapter 13.4</a:t>
            </a:r>
          </a:p>
          <a:p>
            <a:pPr marL="1371600" lvl="4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			Zangwill Chapter 23.7</a:t>
            </a:r>
          </a:p>
          <a:p>
            <a:pPr marL="1371600" lvl="4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			Smith      Chapter 6.4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2CB664-CE23-4EEF-9B5E-842A00175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76388E-0AE8-4A81-8451-E2DFDFB0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7F749-AD4B-42DA-A4C7-B752F82CD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CA0AAB9-030C-4731-AD04-03ED7094BF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693643"/>
              </p:ext>
            </p:extLst>
          </p:nvPr>
        </p:nvGraphicFramePr>
        <p:xfrm>
          <a:off x="990600" y="533400"/>
          <a:ext cx="5700568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9" name="Equation" r:id="rId4" imgW="3009600" imgH="1257120" progId="Equation.DSMT4">
                  <p:embed/>
                </p:oleObj>
              </mc:Choice>
              <mc:Fallback>
                <p:oleObj name="Equation" r:id="rId4" imgW="300960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533400"/>
                        <a:ext cx="5700568" cy="238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595D677-F9AD-4018-B75B-616949F0220D}"/>
              </a:ext>
            </a:extLst>
          </p:cNvPr>
          <p:cNvSpPr txBox="1"/>
          <p:nvPr/>
        </p:nvSpPr>
        <p:spPr>
          <a:xfrm>
            <a:off x="228600" y="3013501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these particles could produce   Cherenkov radiation?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 neutron with speed c?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An electron with speed 0.6c?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 proton with speed 0.6c?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An electron with speed 0.8c?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An alpha particle with speed 0.8c?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None of these?</a:t>
            </a:r>
          </a:p>
        </p:txBody>
      </p:sp>
    </p:spTree>
    <p:extLst>
      <p:ext uri="{BB962C8B-B14F-4D97-AF65-F5344CB8AC3E}">
        <p14:creationId xmlns:p14="http://schemas.microsoft.com/office/powerpoint/2010/main" val="945896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72BB01-28BC-4A2D-85E9-591891F6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6C29E-9168-4059-9549-D2CD579F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09160-B5C2-489D-87AD-485B03C4F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AE7227-F651-4D6F-B523-F05EA54FC704}"/>
              </a:ext>
            </a:extLst>
          </p:cNvPr>
          <p:cNvSpPr txBox="1"/>
          <p:nvPr/>
        </p:nvSpPr>
        <p:spPr>
          <a:xfrm>
            <a:off x="228600" y="2286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As discussed particularly in Chap. 13 of Jackson,   a particle moving within a medium is likely to be slowed down so that the Cherenkov effect will only happen while  </a:t>
            </a:r>
            <a:r>
              <a:rPr lang="en-US" sz="2400" dirty="0"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latin typeface="+mj-lt"/>
              </a:rPr>
              <a:t>n</a:t>
            </a:r>
            <a:r>
              <a:rPr lang="en-US" sz="2400" dirty="0">
                <a:latin typeface="+mj-lt"/>
              </a:rPr>
              <a:t>&gt;1.</a:t>
            </a:r>
          </a:p>
        </p:txBody>
      </p:sp>
    </p:spTree>
    <p:extLst>
      <p:ext uri="{BB962C8B-B14F-4D97-AF65-F5344CB8AC3E}">
        <p14:creationId xmlns:p14="http://schemas.microsoft.com/office/powerpoint/2010/main" val="3410355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B6584-64EE-4433-BACD-3564039D3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03839-B5E9-4635-8E0B-2F345B94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DB325-2AE4-497B-B256-1A9447E4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8C33B0-BB95-4257-9A8F-46C356727242}"/>
              </a:ext>
            </a:extLst>
          </p:cNvPr>
          <p:cNvSpPr txBox="1"/>
          <p:nvPr/>
        </p:nvSpPr>
        <p:spPr>
          <a:xfrm>
            <a:off x="2286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– in Lecture 26, we considered a particle moving</a:t>
            </a:r>
          </a:p>
          <a:p>
            <a:r>
              <a:rPr lang="en-US" sz="2400" dirty="0">
                <a:latin typeface="+mj-lt"/>
              </a:rPr>
              <a:t>at constant velocity v in vacuum: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7B244E-6C88-4D1B-B02D-ACBAF97D7406}"/>
              </a:ext>
            </a:extLst>
          </p:cNvPr>
          <p:cNvSpPr txBox="1"/>
          <p:nvPr/>
        </p:nvSpPr>
        <p:spPr>
          <a:xfrm>
            <a:off x="106680" y="25123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ED0F875-DBDA-4FE5-A3B8-6A161366FFCB}"/>
              </a:ext>
            </a:extLst>
          </p:cNvPr>
          <p:cNvGrpSpPr/>
          <p:nvPr/>
        </p:nvGrpSpPr>
        <p:grpSpPr>
          <a:xfrm>
            <a:off x="228600" y="1219200"/>
            <a:ext cx="5334000" cy="2971800"/>
            <a:chOff x="152400" y="1524000"/>
            <a:chExt cx="5334000" cy="29718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C1E742D-BAEC-45EF-B097-0EF14AE3D896}"/>
                </a:ext>
              </a:extLst>
            </p:cNvPr>
            <p:cNvGrpSpPr/>
            <p:nvPr/>
          </p:nvGrpSpPr>
          <p:grpSpPr>
            <a:xfrm>
              <a:off x="152400" y="1600200"/>
              <a:ext cx="4191000" cy="2895600"/>
              <a:chOff x="152400" y="1600200"/>
              <a:chExt cx="4191000" cy="289560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3FB1309A-7E2A-4EF2-9724-21A7359C37EF}"/>
                  </a:ext>
                </a:extLst>
              </p:cNvPr>
              <p:cNvCxnSpPr/>
              <p:nvPr/>
            </p:nvCxnSpPr>
            <p:spPr>
              <a:xfrm flipV="1">
                <a:off x="838200" y="1600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02078065-E400-4F78-9017-45B4EA282B2D}"/>
                  </a:ext>
                </a:extLst>
              </p:cNvPr>
              <p:cNvCxnSpPr/>
              <p:nvPr/>
            </p:nvCxnSpPr>
            <p:spPr>
              <a:xfrm>
                <a:off x="838200" y="3657600"/>
                <a:ext cx="3200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04519929-512C-4C0A-B67F-59A29A10E180}"/>
                  </a:ext>
                </a:extLst>
              </p:cNvPr>
              <p:cNvCxnSpPr/>
              <p:nvPr/>
            </p:nvCxnSpPr>
            <p:spPr>
              <a:xfrm flipH="1">
                <a:off x="152400" y="3657600"/>
                <a:ext cx="685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FC83CF2-7755-4CED-AD26-326224833CA7}"/>
                  </a:ext>
                </a:extLst>
              </p:cNvPr>
              <p:cNvSpPr txBox="1"/>
              <p:nvPr/>
            </p:nvSpPr>
            <p:spPr>
              <a:xfrm>
                <a:off x="990600" y="16002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4AF4E38-DC52-4CD5-9514-0BB8187953AA}"/>
                  </a:ext>
                </a:extLst>
              </p:cNvPr>
              <p:cNvSpPr txBox="1"/>
              <p:nvPr/>
            </p:nvSpPr>
            <p:spPr>
              <a:xfrm>
                <a:off x="381000" y="40341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73512A-7850-42DC-BCFE-C71D53AEDB53}"/>
                  </a:ext>
                </a:extLst>
              </p:cNvPr>
              <p:cNvSpPr txBox="1"/>
              <p:nvPr/>
            </p:nvSpPr>
            <p:spPr>
              <a:xfrm>
                <a:off x="4038600" y="3424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65686E3-03D5-402B-AF37-88EE849A3B0F}"/>
                </a:ext>
              </a:extLst>
            </p:cNvPr>
            <p:cNvGrpSpPr/>
            <p:nvPr/>
          </p:nvGrpSpPr>
          <p:grpSpPr>
            <a:xfrm>
              <a:off x="762000" y="1524000"/>
              <a:ext cx="4724400" cy="2895600"/>
              <a:chOff x="152400" y="1600200"/>
              <a:chExt cx="4724400" cy="2895600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0679382-18AF-4170-AADF-4CF7A0B8FC61}"/>
                  </a:ext>
                </a:extLst>
              </p:cNvPr>
              <p:cNvCxnSpPr/>
              <p:nvPr/>
            </p:nvCxnSpPr>
            <p:spPr>
              <a:xfrm flipV="1">
                <a:off x="838200" y="1600200"/>
                <a:ext cx="0" cy="205740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F64926E2-ED59-447B-B905-8259910BEF92}"/>
                  </a:ext>
                </a:extLst>
              </p:cNvPr>
              <p:cNvCxnSpPr/>
              <p:nvPr/>
            </p:nvCxnSpPr>
            <p:spPr>
              <a:xfrm>
                <a:off x="838200" y="3657600"/>
                <a:ext cx="3200400" cy="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3BA814DB-396B-4C44-8A5C-21FCE41844F1}"/>
                  </a:ext>
                </a:extLst>
              </p:cNvPr>
              <p:cNvCxnSpPr/>
              <p:nvPr/>
            </p:nvCxnSpPr>
            <p:spPr>
              <a:xfrm flipH="1">
                <a:off x="152400" y="3657600"/>
                <a:ext cx="685800" cy="76200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44B002-D803-49DC-949A-65F8087FA291}"/>
                  </a:ext>
                </a:extLst>
              </p:cNvPr>
              <p:cNvSpPr txBox="1"/>
              <p:nvPr/>
            </p:nvSpPr>
            <p:spPr>
              <a:xfrm>
                <a:off x="990600" y="1600200"/>
                <a:ext cx="609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DA32AA"/>
                    </a:solidFill>
                    <a:latin typeface="+mj-lt"/>
                  </a:rPr>
                  <a:t>y’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964FC49-7D9D-4D69-B36C-AE5A33FA6F7F}"/>
                  </a:ext>
                </a:extLst>
              </p:cNvPr>
              <p:cNvSpPr txBox="1"/>
              <p:nvPr/>
            </p:nvSpPr>
            <p:spPr>
              <a:xfrm>
                <a:off x="381000" y="4034135"/>
                <a:ext cx="609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DA32AA"/>
                    </a:solidFill>
                    <a:latin typeface="+mj-lt"/>
                  </a:rPr>
                  <a:t>z’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7C690C3-558C-44A6-88AD-5035FBF458FC}"/>
                  </a:ext>
                </a:extLst>
              </p:cNvPr>
              <p:cNvSpPr txBox="1"/>
              <p:nvPr/>
            </p:nvSpPr>
            <p:spPr>
              <a:xfrm>
                <a:off x="4038600" y="3424535"/>
                <a:ext cx="8382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DA32AA"/>
                    </a:solidFill>
                    <a:latin typeface="+mj-lt"/>
                  </a:rPr>
                  <a:t>x’</a:t>
                </a:r>
              </a:p>
            </p:txBody>
          </p:sp>
        </p:grp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8C6DBB-E9C7-4B98-B0D5-3CABD48C050E}"/>
                </a:ext>
              </a:extLst>
            </p:cNvPr>
            <p:cNvSpPr/>
            <p:nvPr/>
          </p:nvSpPr>
          <p:spPr>
            <a:xfrm>
              <a:off x="1341120" y="3444240"/>
              <a:ext cx="228600" cy="23083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7C60B5C-AE0A-47E2-B3AC-02FCC9809BBA}"/>
                </a:ext>
              </a:extLst>
            </p:cNvPr>
            <p:cNvSpPr txBox="1"/>
            <p:nvPr/>
          </p:nvSpPr>
          <p:spPr>
            <a:xfrm>
              <a:off x="1600200" y="3048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q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269DFC8-BC23-42E0-B1AE-714419370155}"/>
                </a:ext>
              </a:extLst>
            </p:cNvPr>
            <p:cNvCxnSpPr/>
            <p:nvPr/>
          </p:nvCxnSpPr>
          <p:spPr>
            <a:xfrm flipH="1" flipV="1">
              <a:off x="822960" y="2316480"/>
              <a:ext cx="617220" cy="123667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9A1BF04B-ACB4-4810-A8F4-D21C2503D956}"/>
                </a:ext>
              </a:extLst>
            </p:cNvPr>
            <p:cNvSpPr/>
            <p:nvPr/>
          </p:nvSpPr>
          <p:spPr>
            <a:xfrm>
              <a:off x="381000" y="2316480"/>
              <a:ext cx="304800" cy="1338887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30">
              <a:extLst>
                <a:ext uri="{FF2B5EF4-FFF2-40B4-BE49-F238E27FC236}">
                  <a16:creationId xmlns:a16="http://schemas.microsoft.com/office/drawing/2014/main" id="{38AC4177-9BCB-4693-AD59-9A43EB853479}"/>
                </a:ext>
              </a:extLst>
            </p:cNvPr>
            <p:cNvSpPr/>
            <p:nvPr/>
          </p:nvSpPr>
          <p:spPr>
            <a:xfrm>
              <a:off x="1455420" y="2316480"/>
              <a:ext cx="449580" cy="236220"/>
            </a:xfrm>
            <a:prstGeom prst="rightArrow">
              <a:avLst/>
            </a:prstGeom>
            <a:solidFill>
              <a:srgbClr val="DA32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0B77AA9-31F3-43A2-A4F2-C98FFB02B36C}"/>
                </a:ext>
              </a:extLst>
            </p:cNvPr>
            <p:cNvSpPr txBox="1"/>
            <p:nvPr/>
          </p:nvSpPr>
          <p:spPr>
            <a:xfrm>
              <a:off x="1440180" y="24339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DA32AA"/>
                  </a:solidFill>
                  <a:latin typeface="+mj-lt"/>
                </a:rPr>
                <a:t>v</a:t>
              </a:r>
            </a:p>
          </p:txBody>
        </p:sp>
      </p:grp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0F47092-A8E1-4D8F-A5BA-939F067912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869682"/>
              </p:ext>
            </p:extLst>
          </p:nvPr>
        </p:nvGraphicFramePr>
        <p:xfrm>
          <a:off x="1575435" y="3610623"/>
          <a:ext cx="4686300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6" name="Equation" r:id="rId3" imgW="4686207" imgH="2872879" progId="Equation.DSMT4">
                  <p:embed/>
                </p:oleObj>
              </mc:Choice>
              <mc:Fallback>
                <p:oleObj name="Equation" r:id="rId3" imgW="4686207" imgH="287287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5435" y="3610623"/>
                        <a:ext cx="4686300" cy="287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BFDFB1C4-2B0A-4D75-97A3-9EF4AA84A6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612429"/>
              </p:ext>
            </p:extLst>
          </p:nvPr>
        </p:nvGraphicFramePr>
        <p:xfrm>
          <a:off x="4682679" y="1206848"/>
          <a:ext cx="3397415" cy="1456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7" name="Equation" r:id="rId5" imgW="2222280" imgH="952200" progId="Equation.DSMT4">
                  <p:embed/>
                </p:oleObj>
              </mc:Choice>
              <mc:Fallback>
                <p:oleObj name="Equation" r:id="rId5" imgW="22222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2679" y="1206848"/>
                        <a:ext cx="3397415" cy="1456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491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EC2823-B863-4BE3-95B8-B8747A4C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ABACF-FDD6-4BBE-8B99-636307B8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BDB83-EBC0-4EF5-973E-0DF7C8251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ABB78-DB5E-48D0-A047-1AF510F209DF}"/>
              </a:ext>
            </a:extLst>
          </p:cNvPr>
          <p:cNvSpPr txBox="1"/>
          <p:nvPr/>
        </p:nvSpPr>
        <p:spPr>
          <a:xfrm>
            <a:off x="324334" y="13652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15DEFEB-D44E-46AF-BFEF-41DC619484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701077"/>
              </p:ext>
            </p:extLst>
          </p:nvPr>
        </p:nvGraphicFramePr>
        <p:xfrm>
          <a:off x="324334" y="497638"/>
          <a:ext cx="4697412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5" name="Equation" r:id="rId3" imgW="2654280" imgH="1625400" progId="Equation.DSMT4">
                  <p:embed/>
                </p:oleObj>
              </mc:Choice>
              <mc:Fallback>
                <p:oleObj name="Equation" r:id="rId3" imgW="2654280" imgH="1625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34" y="497638"/>
                        <a:ext cx="4697412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032061A-8B87-4741-8C1C-F4C175EEE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563655"/>
              </p:ext>
            </p:extLst>
          </p:nvPr>
        </p:nvGraphicFramePr>
        <p:xfrm>
          <a:off x="5093123" y="1137927"/>
          <a:ext cx="393382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6" name="Equation" r:id="rId5" imgW="2222280" imgH="1168200" progId="Equation.DSMT4">
                  <p:embed/>
                </p:oleObj>
              </mc:Choice>
              <mc:Fallback>
                <p:oleObj name="Equation" r:id="rId5" imgW="2222280" imgH="1168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3123" y="1137927"/>
                        <a:ext cx="3933825" cy="207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3F547ED-B377-4BA7-A893-7734520842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072990"/>
              </p:ext>
            </p:extLst>
          </p:nvPr>
        </p:nvGraphicFramePr>
        <p:xfrm>
          <a:off x="136947" y="3146461"/>
          <a:ext cx="8890001" cy="333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7" name="Equation" r:id="rId7" imgW="6743520" imgH="2527200" progId="Equation.DSMT4">
                  <p:embed/>
                </p:oleObj>
              </mc:Choice>
              <mc:Fallback>
                <p:oleObj name="Equation" r:id="rId7" imgW="6743520" imgH="25272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6947" y="3146461"/>
                        <a:ext cx="8890001" cy="333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7035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738326"/>
              </p:ext>
            </p:extLst>
          </p:nvPr>
        </p:nvGraphicFramePr>
        <p:xfrm>
          <a:off x="210534" y="1497069"/>
          <a:ext cx="8970119" cy="4667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92" name="Equation" r:id="rId4" imgW="3644640" imgH="1879560" progId="Equation.DSMT4">
                  <p:embed/>
                </p:oleObj>
              </mc:Choice>
              <mc:Fallback>
                <p:oleObj name="Equation" r:id="rId4" imgW="3644640" imgH="1879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34" y="1497069"/>
                        <a:ext cx="8970119" cy="4667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440680" y="91440"/>
            <a:ext cx="3474720" cy="2808625"/>
            <a:chOff x="5440680" y="91440"/>
            <a:chExt cx="3474720" cy="2808625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448300" y="152400"/>
              <a:ext cx="3810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448300" y="2362200"/>
              <a:ext cx="33909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Arrow 10"/>
            <p:cNvSpPr/>
            <p:nvPr/>
          </p:nvSpPr>
          <p:spPr>
            <a:xfrm>
              <a:off x="5440680" y="2209800"/>
              <a:ext cx="2179320" cy="34455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10450" y="24384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v</a:t>
              </a:r>
              <a:r>
                <a:rPr lang="en-US" sz="2400" i="1" dirty="0" err="1">
                  <a:latin typeface="+mj-lt"/>
                </a:rPr>
                <a:t>t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4" name="Straight Arrow Connector 13"/>
            <p:cNvCxnSpPr>
              <a:stCxn id="11" idx="1"/>
            </p:cNvCxnSpPr>
            <p:nvPr/>
          </p:nvCxnSpPr>
          <p:spPr>
            <a:xfrm flipV="1">
              <a:off x="5440680" y="152400"/>
              <a:ext cx="3093720" cy="2229677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639050" y="9144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r</a:t>
              </a:r>
            </a:p>
          </p:txBody>
        </p:sp>
        <p:cxnSp>
          <p:nvCxnSpPr>
            <p:cNvPr id="17" name="Straight Arrow Connector 16"/>
            <p:cNvCxnSpPr>
              <a:stCxn id="11" idx="3"/>
            </p:cNvCxnSpPr>
            <p:nvPr/>
          </p:nvCxnSpPr>
          <p:spPr>
            <a:xfrm flipV="1">
              <a:off x="7620000" y="152400"/>
              <a:ext cx="914400" cy="222967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020050" y="12192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R</a:t>
              </a:r>
              <a:r>
                <a:rPr lang="en-US" sz="2400" i="1" dirty="0">
                  <a:latin typeface="+mj-lt"/>
                </a:rPr>
                <a:t>(t)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5486400" y="2209800"/>
              <a:ext cx="1276350" cy="383232"/>
            </a:xfrm>
            <a:prstGeom prst="rightArrow">
              <a:avLst/>
            </a:prstGeom>
            <a:pattFill prst="dk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3650" y="24384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v</a:t>
              </a:r>
              <a:r>
                <a:rPr lang="en-US" sz="2400" i="1" dirty="0" err="1">
                  <a:latin typeface="+mj-lt"/>
                </a:rPr>
                <a:t>t</a:t>
              </a:r>
              <a:r>
                <a:rPr lang="en-US" sz="2400" i="1" baseline="-25000" dirty="0" err="1">
                  <a:latin typeface="+mj-lt"/>
                </a:rPr>
                <a:t>r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23" name="Straight Arrow Connector 22"/>
            <p:cNvCxnSpPr>
              <a:stCxn id="20" idx="3"/>
            </p:cNvCxnSpPr>
            <p:nvPr/>
          </p:nvCxnSpPr>
          <p:spPr>
            <a:xfrm flipV="1">
              <a:off x="6762750" y="152400"/>
              <a:ext cx="1771650" cy="224901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896101" y="1534775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R</a:t>
              </a:r>
              <a:r>
                <a:rPr lang="en-US" sz="2400" i="1" dirty="0">
                  <a:latin typeface="+mj-lt"/>
                </a:rPr>
                <a:t>(</a:t>
              </a:r>
              <a:r>
                <a:rPr lang="en-US" sz="2400" i="1" dirty="0" err="1">
                  <a:latin typeface="+mj-lt"/>
                </a:rPr>
                <a:t>t</a:t>
              </a:r>
              <a:r>
                <a:rPr lang="en-US" sz="2400" i="1" baseline="-25000" dirty="0" err="1">
                  <a:latin typeface="+mj-lt"/>
                </a:rPr>
                <a:t>r</a:t>
              </a:r>
              <a:r>
                <a:rPr lang="en-US" sz="2400" i="1" dirty="0">
                  <a:latin typeface="+mj-lt"/>
                </a:rPr>
                <a:t>)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556206"/>
              </p:ext>
            </p:extLst>
          </p:nvPr>
        </p:nvGraphicFramePr>
        <p:xfrm>
          <a:off x="210534" y="575363"/>
          <a:ext cx="5139703" cy="899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93" name="Equation" r:id="rId6" imgW="3555720" imgH="622080" progId="Equation.DSMT4">
                  <p:embed/>
                </p:oleObj>
              </mc:Choice>
              <mc:Fallback>
                <p:oleObj name="Equation" r:id="rId6" imgW="3555720" imgH="622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0534" y="575363"/>
                        <a:ext cx="5139703" cy="899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A214B68-82C5-48D3-9A75-DBBA96EB6567}"/>
              </a:ext>
            </a:extLst>
          </p:cNvPr>
          <p:cNvSpPr txBox="1"/>
          <p:nvPr/>
        </p:nvSpPr>
        <p:spPr>
          <a:xfrm>
            <a:off x="210534" y="152400"/>
            <a:ext cx="5123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Cherenkov case --</a:t>
            </a:r>
          </a:p>
        </p:txBody>
      </p:sp>
    </p:spTree>
    <p:extLst>
      <p:ext uri="{BB962C8B-B14F-4D97-AF65-F5344CB8AC3E}">
        <p14:creationId xmlns:p14="http://schemas.microsoft.com/office/powerpoint/2010/main" val="272455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58FE4-3EB2-40D8-9CA1-7976EDB2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5256FA-0A24-4A44-9102-49823548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FC8A8-CC67-4264-B525-854AA042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B705AF6-7D2F-4A81-B578-7B2984A61C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185266"/>
              </p:ext>
            </p:extLst>
          </p:nvPr>
        </p:nvGraphicFramePr>
        <p:xfrm>
          <a:off x="298450" y="3308350"/>
          <a:ext cx="8388350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54" name="Equation" r:id="rId4" imgW="3327120" imgH="1041120" progId="Equation.DSMT4">
                  <p:embed/>
                </p:oleObj>
              </mc:Choice>
              <mc:Fallback>
                <p:oleObj name="Equation" r:id="rId4" imgW="3327120" imgH="10411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3308350"/>
                        <a:ext cx="8388350" cy="264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D91204-B115-4C5C-8C0E-F72A64CBC486}"/>
              </a:ext>
            </a:extLst>
          </p:cNvPr>
          <p:cNvSpPr txBox="1"/>
          <p:nvPr/>
        </p:nvSpPr>
        <p:spPr>
          <a:xfrm>
            <a:off x="436581" y="1657381"/>
            <a:ext cx="83883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</a:t>
            </a:r>
            <a:r>
              <a:rPr lang="en-US" sz="2400" dirty="0">
                <a:latin typeface="Symbol" panose="05050102010706020507" pitchFamily="18" charset="2"/>
              </a:rPr>
              <a:t>b</a:t>
            </a:r>
            <a:r>
              <a:rPr lang="en-US" sz="2400" baseline="-25000" dirty="0"/>
              <a:t>n</a:t>
            </a:r>
            <a:r>
              <a:rPr lang="en-US" sz="2400" dirty="0"/>
              <a:t>&gt;1, </a:t>
            </a:r>
            <a:r>
              <a:rPr lang="en-US" sz="2400" dirty="0">
                <a:latin typeface="+mj-lt"/>
              </a:rPr>
              <a:t>how can the equality be satisfied?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No problem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It cannot be satisfied.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It can only be satisfied for special conditions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EC4775-C31C-464C-96B1-67170725A1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941785"/>
              </p:ext>
            </p:extLst>
          </p:nvPr>
        </p:nvGraphicFramePr>
        <p:xfrm>
          <a:off x="288589" y="152661"/>
          <a:ext cx="8323263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55" name="Equation" r:id="rId6" imgW="3301920" imgH="558720" progId="Equation.DSMT4">
                  <p:embed/>
                </p:oleObj>
              </mc:Choice>
              <mc:Fallback>
                <p:oleObj name="Equation" r:id="rId6" imgW="3301920" imgH="5587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589" y="152661"/>
                        <a:ext cx="8323263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9D6AE28-71E0-4E28-A24A-673006D8DC2B}"/>
              </a:ext>
            </a:extLst>
          </p:cNvPr>
          <p:cNvSpPr txBox="1"/>
          <p:nvPr/>
        </p:nvSpPr>
        <p:spPr>
          <a:xfrm>
            <a:off x="1447800" y="592628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Moreover, there are two retarded time solutions!</a:t>
            </a:r>
          </a:p>
        </p:txBody>
      </p:sp>
    </p:spTree>
    <p:extLst>
      <p:ext uri="{BB962C8B-B14F-4D97-AF65-F5344CB8AC3E}">
        <p14:creationId xmlns:p14="http://schemas.microsoft.com/office/powerpoint/2010/main" val="223982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621280" y="239375"/>
            <a:ext cx="3474720" cy="2808625"/>
            <a:chOff x="5440680" y="91440"/>
            <a:chExt cx="3474720" cy="2808625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448300" y="152400"/>
              <a:ext cx="3810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448300" y="2362200"/>
              <a:ext cx="33909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Arrow 10"/>
            <p:cNvSpPr/>
            <p:nvPr/>
          </p:nvSpPr>
          <p:spPr>
            <a:xfrm>
              <a:off x="5440680" y="2209800"/>
              <a:ext cx="2179320" cy="34455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10450" y="24384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v</a:t>
              </a:r>
              <a:r>
                <a:rPr lang="en-US" sz="2400" i="1" dirty="0" err="1">
                  <a:latin typeface="+mj-lt"/>
                </a:rPr>
                <a:t>t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4" name="Straight Arrow Connector 13"/>
            <p:cNvCxnSpPr>
              <a:stCxn id="11" idx="1"/>
            </p:cNvCxnSpPr>
            <p:nvPr/>
          </p:nvCxnSpPr>
          <p:spPr>
            <a:xfrm flipV="1">
              <a:off x="5440680" y="152400"/>
              <a:ext cx="3093720" cy="2229677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639050" y="9144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r</a:t>
              </a:r>
            </a:p>
          </p:txBody>
        </p:sp>
        <p:cxnSp>
          <p:nvCxnSpPr>
            <p:cNvPr id="17" name="Straight Arrow Connector 16"/>
            <p:cNvCxnSpPr>
              <a:stCxn id="11" idx="3"/>
            </p:cNvCxnSpPr>
            <p:nvPr/>
          </p:nvCxnSpPr>
          <p:spPr>
            <a:xfrm flipV="1">
              <a:off x="7620000" y="152400"/>
              <a:ext cx="914400" cy="222967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020050" y="12192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R</a:t>
              </a:r>
              <a:r>
                <a:rPr lang="en-US" sz="2400" i="1" dirty="0">
                  <a:latin typeface="+mj-lt"/>
                </a:rPr>
                <a:t>(t)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5486400" y="2209800"/>
              <a:ext cx="1276350" cy="383232"/>
            </a:xfrm>
            <a:prstGeom prst="rightArrow">
              <a:avLst/>
            </a:prstGeom>
            <a:pattFill prst="dk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3650" y="24384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v</a:t>
              </a:r>
              <a:r>
                <a:rPr lang="en-US" sz="2400" i="1" dirty="0" err="1">
                  <a:latin typeface="+mj-lt"/>
                </a:rPr>
                <a:t>t</a:t>
              </a:r>
              <a:r>
                <a:rPr lang="en-US" sz="2400" i="1" baseline="-25000" dirty="0" err="1">
                  <a:latin typeface="+mj-lt"/>
                </a:rPr>
                <a:t>r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23" name="Straight Arrow Connector 22"/>
            <p:cNvCxnSpPr>
              <a:stCxn id="20" idx="3"/>
            </p:cNvCxnSpPr>
            <p:nvPr/>
          </p:nvCxnSpPr>
          <p:spPr>
            <a:xfrm flipV="1">
              <a:off x="6762750" y="152400"/>
              <a:ext cx="1771650" cy="224901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896101" y="1534775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R</a:t>
              </a:r>
              <a:r>
                <a:rPr lang="en-US" sz="2400" i="1" dirty="0">
                  <a:latin typeface="+mj-lt"/>
                </a:rPr>
                <a:t>(</a:t>
              </a:r>
              <a:r>
                <a:rPr lang="en-US" sz="2400" i="1" dirty="0" err="1">
                  <a:latin typeface="+mj-lt"/>
                </a:rPr>
                <a:t>t</a:t>
              </a:r>
              <a:r>
                <a:rPr lang="en-US" sz="2400" i="1" baseline="-25000" dirty="0" err="1">
                  <a:latin typeface="+mj-lt"/>
                </a:rPr>
                <a:t>r</a:t>
              </a:r>
              <a:r>
                <a:rPr lang="en-US" sz="2400" i="1" dirty="0">
                  <a:latin typeface="+mj-lt"/>
                </a:rPr>
                <a:t>)</a:t>
              </a:r>
              <a:endParaRPr lang="en-US" sz="2400" b="1" dirty="0">
                <a:latin typeface="+mj-lt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003A6F0-23E0-4DBB-BDBC-5A599C8B29A4}"/>
              </a:ext>
            </a:extLst>
          </p:cNvPr>
          <p:cNvSpPr txBox="1"/>
          <p:nvPr/>
        </p:nvSpPr>
        <p:spPr>
          <a:xfrm>
            <a:off x="152400" y="685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Original diagram: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0EE1D9A-FFA4-4C95-9EA3-6DAB5A5BDE2E}"/>
              </a:ext>
            </a:extLst>
          </p:cNvPr>
          <p:cNvCxnSpPr/>
          <p:nvPr/>
        </p:nvCxnSpPr>
        <p:spPr>
          <a:xfrm flipV="1">
            <a:off x="2598420" y="3424535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AEC1E6B-DB38-4738-B296-A4D57B74CDDF}"/>
              </a:ext>
            </a:extLst>
          </p:cNvPr>
          <p:cNvCxnSpPr/>
          <p:nvPr/>
        </p:nvCxnSpPr>
        <p:spPr>
          <a:xfrm>
            <a:off x="2598420" y="5634335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Arrow 10">
            <a:extLst>
              <a:ext uri="{FF2B5EF4-FFF2-40B4-BE49-F238E27FC236}">
                <a16:creationId xmlns:a16="http://schemas.microsoft.com/office/drawing/2014/main" id="{1D42D652-9583-4A5B-AAED-596E1FD7E572}"/>
              </a:ext>
            </a:extLst>
          </p:cNvPr>
          <p:cNvSpPr/>
          <p:nvPr/>
        </p:nvSpPr>
        <p:spPr>
          <a:xfrm>
            <a:off x="2590800" y="5481935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1B72457-7799-4713-8D51-5DE898134D3E}"/>
              </a:ext>
            </a:extLst>
          </p:cNvPr>
          <p:cNvSpPr txBox="1"/>
          <p:nvPr/>
        </p:nvSpPr>
        <p:spPr>
          <a:xfrm>
            <a:off x="4560570" y="57105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027992B-5D6D-4FD2-83D2-447E01DB9A49}"/>
              </a:ext>
            </a:extLst>
          </p:cNvPr>
          <p:cNvCxnSpPr>
            <a:cxnSpLocks/>
            <a:stCxn id="28" idx="1"/>
          </p:cNvCxnSpPr>
          <p:nvPr/>
        </p:nvCxnSpPr>
        <p:spPr>
          <a:xfrm flipV="1">
            <a:off x="2590800" y="3614949"/>
            <a:ext cx="933450" cy="203926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3E7090D-4140-488C-8617-02A0E20927D3}"/>
              </a:ext>
            </a:extLst>
          </p:cNvPr>
          <p:cNvSpPr txBox="1"/>
          <p:nvPr/>
        </p:nvSpPr>
        <p:spPr>
          <a:xfrm>
            <a:off x="2949724" y="365362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6ACE46C-6683-43D9-982C-A139775F72B0}"/>
              </a:ext>
            </a:extLst>
          </p:cNvPr>
          <p:cNvCxnSpPr>
            <a:cxnSpLocks/>
            <a:stCxn id="28" idx="3"/>
          </p:cNvCxnSpPr>
          <p:nvPr/>
        </p:nvCxnSpPr>
        <p:spPr>
          <a:xfrm flipH="1" flipV="1">
            <a:off x="3533664" y="3621292"/>
            <a:ext cx="1236456" cy="20329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5401C54-4BCC-4BD5-B1F1-5E6FA384AC7C}"/>
              </a:ext>
            </a:extLst>
          </p:cNvPr>
          <p:cNvSpPr txBox="1"/>
          <p:nvPr/>
        </p:nvSpPr>
        <p:spPr>
          <a:xfrm>
            <a:off x="4342279" y="4654682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sp>
        <p:nvSpPr>
          <p:cNvPr id="34" name="Right Arrow 19">
            <a:extLst>
              <a:ext uri="{FF2B5EF4-FFF2-40B4-BE49-F238E27FC236}">
                <a16:creationId xmlns:a16="http://schemas.microsoft.com/office/drawing/2014/main" id="{38C7EED3-DAC3-47DF-BBE1-79CACCC1F84C}"/>
              </a:ext>
            </a:extLst>
          </p:cNvPr>
          <p:cNvSpPr/>
          <p:nvPr/>
        </p:nvSpPr>
        <p:spPr>
          <a:xfrm>
            <a:off x="2636520" y="5481935"/>
            <a:ext cx="1276350" cy="383232"/>
          </a:xfrm>
          <a:prstGeom prst="rightArrow">
            <a:avLst/>
          </a:prstGeom>
          <a:pattFill prst="dkUpDiag">
            <a:fgClr>
              <a:srgbClr val="7030A0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0FED2CE-BDA8-4022-82E4-8D61120D5495}"/>
              </a:ext>
            </a:extLst>
          </p:cNvPr>
          <p:cNvSpPr txBox="1"/>
          <p:nvPr/>
        </p:nvSpPr>
        <p:spPr>
          <a:xfrm>
            <a:off x="3493770" y="57105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endParaRPr lang="en-US" sz="2400" b="1" dirty="0">
              <a:latin typeface="+mj-lt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F126621-BCB4-4C3D-835B-1C2E7600CE58}"/>
              </a:ext>
            </a:extLst>
          </p:cNvPr>
          <p:cNvCxnSpPr>
            <a:cxnSpLocks/>
            <a:stCxn id="34" idx="3"/>
          </p:cNvCxnSpPr>
          <p:nvPr/>
        </p:nvCxnSpPr>
        <p:spPr>
          <a:xfrm flipH="1" flipV="1">
            <a:off x="3531870" y="3614949"/>
            <a:ext cx="381000" cy="2058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07280D8-F3F5-426A-AC29-7462DD786B3F}"/>
              </a:ext>
            </a:extLst>
          </p:cNvPr>
          <p:cNvSpPr txBox="1"/>
          <p:nvPr/>
        </p:nvSpPr>
        <p:spPr>
          <a:xfrm>
            <a:off x="3388210" y="4326621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)</a:t>
            </a:r>
            <a:endParaRPr lang="en-US" sz="2400" b="1" dirty="0"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0301C5C-102A-480D-B844-7D68F030A694}"/>
              </a:ext>
            </a:extLst>
          </p:cNvPr>
          <p:cNvSpPr txBox="1"/>
          <p:nvPr/>
        </p:nvSpPr>
        <p:spPr>
          <a:xfrm>
            <a:off x="196103" y="3957289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New diagram: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6286A5-D158-4DF8-A4E3-16AC7A0BB15C}"/>
              </a:ext>
            </a:extLst>
          </p:cNvPr>
          <p:cNvSpPr txBox="1"/>
          <p:nvPr/>
        </p:nvSpPr>
        <p:spPr>
          <a:xfrm>
            <a:off x="5304081" y="3186747"/>
            <a:ext cx="4019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is the significance of changing the diagram?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1576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36220" y="152400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220" y="2362200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228600" y="2209800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98370" y="2438400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10" name="Straight Arrow Connector 9"/>
          <p:cNvCxnSpPr>
            <a:cxnSpLocks/>
            <a:stCxn id="8" idx="1"/>
          </p:cNvCxnSpPr>
          <p:nvPr/>
        </p:nvCxnSpPr>
        <p:spPr>
          <a:xfrm flipV="1">
            <a:off x="228600" y="223275"/>
            <a:ext cx="902970" cy="215880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1256" y="412403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H="1" flipV="1">
            <a:off x="1116106" y="223275"/>
            <a:ext cx="1282588" cy="21488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36395" y="69448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74320" y="2209800"/>
            <a:ext cx="1276350" cy="383232"/>
          </a:xfrm>
          <a:prstGeom prst="rightArrow">
            <a:avLst/>
          </a:prstGeom>
          <a:pattFill prst="dkUpDiag">
            <a:fgClr>
              <a:srgbClr val="7030A0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31570" y="2438400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endParaRPr lang="en-US" sz="2400" b="1" dirty="0">
              <a:latin typeface="+mj-lt"/>
            </a:endParaRPr>
          </a:p>
        </p:txBody>
      </p:sp>
      <p:cxnSp>
        <p:nvCxnSpPr>
          <p:cNvPr id="16" name="Straight Arrow Connector 15"/>
          <p:cNvCxnSpPr>
            <a:cxnSpLocks/>
            <a:stCxn id="14" idx="3"/>
          </p:cNvCxnSpPr>
          <p:nvPr/>
        </p:nvCxnSpPr>
        <p:spPr>
          <a:xfrm flipH="1" flipV="1">
            <a:off x="1093470" y="223275"/>
            <a:ext cx="457200" cy="21781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8720" y="17481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)</a:t>
            </a:r>
            <a:endParaRPr lang="en-US" sz="2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86069" y="1861856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(t)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239778"/>
              </p:ext>
            </p:extLst>
          </p:nvPr>
        </p:nvGraphicFramePr>
        <p:xfrm>
          <a:off x="347663" y="3424238"/>
          <a:ext cx="6840537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38" name="Equation" r:id="rId4" imgW="3352680" imgH="1307880" progId="Equation.DSMT4">
                  <p:embed/>
                </p:oleObj>
              </mc:Choice>
              <mc:Fallback>
                <p:oleObj name="Equation" r:id="rId4" imgW="3352680" imgH="130788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3424238"/>
                        <a:ext cx="6840537" cy="274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765824"/>
              </p:ext>
            </p:extLst>
          </p:nvPr>
        </p:nvGraphicFramePr>
        <p:xfrm>
          <a:off x="4189730" y="69850"/>
          <a:ext cx="4619625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39" name="Equation" r:id="rId6" imgW="2019240" imgH="1346040" progId="Equation.DSMT4">
                  <p:embed/>
                </p:oleObj>
              </mc:Choice>
              <mc:Fallback>
                <p:oleObj name="Equation" r:id="rId6" imgW="2019240" imgH="13460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730" y="69850"/>
                        <a:ext cx="4619625" cy="317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A2E0071E-72D5-40FB-A97A-B768B3127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693160"/>
              </p:ext>
            </p:extLst>
          </p:nvPr>
        </p:nvGraphicFramePr>
        <p:xfrm>
          <a:off x="2098562" y="1302489"/>
          <a:ext cx="1768661" cy="602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40" name="Equation" r:id="rId8" imgW="1155600" imgH="393480" progId="Equation.DSMT4">
                  <p:embed/>
                </p:oleObj>
              </mc:Choice>
              <mc:Fallback>
                <p:oleObj name="Equation" r:id="rId8" imgW="1155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98562" y="1302489"/>
                        <a:ext cx="1768661" cy="602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358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the </a:t>
            </a:r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nard-Wiechert</a:t>
            </a:r>
            <a:r>
              <a:rPr lang="en-US" sz="2400" dirty="0">
                <a:latin typeface="+mj-lt"/>
              </a:rPr>
              <a:t> potential solutions: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77913" y="908050"/>
          <a:ext cx="6326187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2" name="Equation" r:id="rId4" imgW="3746160" imgH="3225600" progId="Equation.DSMT4">
                  <p:embed/>
                </p:oleObj>
              </mc:Choice>
              <mc:Fallback>
                <p:oleObj name="Equation" r:id="rId4" imgW="3746160" imgH="3225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908050"/>
                        <a:ext cx="6326187" cy="560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082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560" y="11257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nard-Wiechert</a:t>
            </a:r>
            <a:r>
              <a:rPr lang="en-US" sz="2400" dirty="0">
                <a:latin typeface="+mj-lt"/>
              </a:rPr>
              <a:t> potentials for two</a:t>
            </a:r>
          </a:p>
          <a:p>
            <a:r>
              <a:rPr lang="en-US" sz="2400" dirty="0">
                <a:latin typeface="+mj-lt"/>
              </a:rPr>
              <a:t>     solutions: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296304"/>
              </p:ext>
            </p:extLst>
          </p:nvPr>
        </p:nvGraphicFramePr>
        <p:xfrm>
          <a:off x="60325" y="776288"/>
          <a:ext cx="5213350" cy="277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88" name="Equation" r:id="rId4" imgW="2108160" imgH="1091880" progId="Equation.DSMT4">
                  <p:embed/>
                </p:oleObj>
              </mc:Choice>
              <mc:Fallback>
                <p:oleObj name="Equation" r:id="rId4" imgW="2108160" imgH="1091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776288"/>
                        <a:ext cx="5213350" cy="277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921686"/>
              </p:ext>
            </p:extLst>
          </p:nvPr>
        </p:nvGraphicFramePr>
        <p:xfrm>
          <a:off x="360362" y="3489326"/>
          <a:ext cx="8423275" cy="293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89" name="Equation" r:id="rId6" imgW="4127400" imgH="1396800" progId="Equation.DSMT4">
                  <p:embed/>
                </p:oleObj>
              </mc:Choice>
              <mc:Fallback>
                <p:oleObj name="Equation" r:id="rId6" imgW="4127400" imgH="13968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2" y="3489326"/>
                        <a:ext cx="8423275" cy="293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B47FA6-3298-4B64-A4B8-E34E35A743CB}"/>
              </a:ext>
            </a:extLst>
          </p:cNvPr>
          <p:cNvCxnSpPr/>
          <p:nvPr/>
        </p:nvCxnSpPr>
        <p:spPr>
          <a:xfrm flipV="1">
            <a:off x="5436797" y="300335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91CF641-DDA0-493C-90E3-E40DB18CF034}"/>
              </a:ext>
            </a:extLst>
          </p:cNvPr>
          <p:cNvCxnSpPr/>
          <p:nvPr/>
        </p:nvCxnSpPr>
        <p:spPr>
          <a:xfrm>
            <a:off x="5436797" y="2510135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Arrow 7">
            <a:extLst>
              <a:ext uri="{FF2B5EF4-FFF2-40B4-BE49-F238E27FC236}">
                <a16:creationId xmlns:a16="http://schemas.microsoft.com/office/drawing/2014/main" id="{72330C15-1E16-4D98-A5B9-A652D767FB5B}"/>
              </a:ext>
            </a:extLst>
          </p:cNvPr>
          <p:cNvSpPr/>
          <p:nvPr/>
        </p:nvSpPr>
        <p:spPr>
          <a:xfrm>
            <a:off x="5429177" y="2357735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799011-4728-48C5-9BD9-3189F1190115}"/>
              </a:ext>
            </a:extLst>
          </p:cNvPr>
          <p:cNvSpPr txBox="1"/>
          <p:nvPr/>
        </p:nvSpPr>
        <p:spPr>
          <a:xfrm>
            <a:off x="7398947" y="25863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350339-F4F6-4CB2-AE22-6CED4C0FB15A}"/>
              </a:ext>
            </a:extLst>
          </p:cNvPr>
          <p:cNvCxnSpPr>
            <a:cxnSpLocks/>
            <a:stCxn id="26" idx="1"/>
          </p:cNvCxnSpPr>
          <p:nvPr/>
        </p:nvCxnSpPr>
        <p:spPr>
          <a:xfrm flipV="1">
            <a:off x="5429177" y="371210"/>
            <a:ext cx="902970" cy="215880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487C993-F0CF-4689-B76F-5AD6903924F8}"/>
              </a:ext>
            </a:extLst>
          </p:cNvPr>
          <p:cNvSpPr txBox="1"/>
          <p:nvPr/>
        </p:nvSpPr>
        <p:spPr>
          <a:xfrm>
            <a:off x="5611833" y="560338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C07D80-8567-4765-AA58-944A668A0A2A}"/>
              </a:ext>
            </a:extLst>
          </p:cNvPr>
          <p:cNvCxnSpPr>
            <a:cxnSpLocks/>
          </p:cNvCxnSpPr>
          <p:nvPr/>
        </p:nvCxnSpPr>
        <p:spPr>
          <a:xfrm flipH="1" flipV="1">
            <a:off x="6316683" y="371210"/>
            <a:ext cx="1282588" cy="21488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E0E2079-E2F9-498D-A05A-6DCE9BFEFE51}"/>
              </a:ext>
            </a:extLst>
          </p:cNvPr>
          <p:cNvSpPr txBox="1"/>
          <p:nvPr/>
        </p:nvSpPr>
        <p:spPr>
          <a:xfrm>
            <a:off x="6836972" y="842422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sp>
        <p:nvSpPr>
          <p:cNvPr id="32" name="Right Arrow 13">
            <a:extLst>
              <a:ext uri="{FF2B5EF4-FFF2-40B4-BE49-F238E27FC236}">
                <a16:creationId xmlns:a16="http://schemas.microsoft.com/office/drawing/2014/main" id="{9980F114-4812-4031-9B7C-0A8E754A5DFD}"/>
              </a:ext>
            </a:extLst>
          </p:cNvPr>
          <p:cNvSpPr/>
          <p:nvPr/>
        </p:nvSpPr>
        <p:spPr>
          <a:xfrm>
            <a:off x="5474897" y="2357735"/>
            <a:ext cx="1276350" cy="383232"/>
          </a:xfrm>
          <a:prstGeom prst="rightArrow">
            <a:avLst/>
          </a:prstGeom>
          <a:pattFill prst="dkUpDiag">
            <a:fgClr>
              <a:srgbClr val="7030A0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7BD95A-F780-4A10-B4E5-8F964DDB9954}"/>
              </a:ext>
            </a:extLst>
          </p:cNvPr>
          <p:cNvSpPr txBox="1"/>
          <p:nvPr/>
        </p:nvSpPr>
        <p:spPr>
          <a:xfrm>
            <a:off x="6332147" y="25863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endParaRPr lang="en-US" sz="2400" b="1" dirty="0">
              <a:latin typeface="+mj-lt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47D89D9-B115-4CC0-AE0D-6D50306FCCE8}"/>
              </a:ext>
            </a:extLst>
          </p:cNvPr>
          <p:cNvCxnSpPr>
            <a:cxnSpLocks/>
            <a:stCxn id="32" idx="3"/>
          </p:cNvCxnSpPr>
          <p:nvPr/>
        </p:nvCxnSpPr>
        <p:spPr>
          <a:xfrm flipH="1" flipV="1">
            <a:off x="6294047" y="371210"/>
            <a:ext cx="457200" cy="21781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F4345B1-E1B6-459D-A168-7B7BA6E5AF18}"/>
              </a:ext>
            </a:extLst>
          </p:cNvPr>
          <p:cNvSpPr txBox="1"/>
          <p:nvPr/>
        </p:nvSpPr>
        <p:spPr>
          <a:xfrm>
            <a:off x="6389297" y="1896070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)</a:t>
            </a:r>
            <a:endParaRPr lang="en-US" sz="2400" b="1" dirty="0"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B0C9E0-ED1A-4DAF-849D-BA7DFCBBCDD9}"/>
              </a:ext>
            </a:extLst>
          </p:cNvPr>
          <p:cNvSpPr txBox="1"/>
          <p:nvPr/>
        </p:nvSpPr>
        <p:spPr>
          <a:xfrm>
            <a:off x="7586646" y="2009791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(t)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B5407ABB-3DAA-44DB-A8C8-04659CFB04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65588"/>
              </p:ext>
            </p:extLst>
          </p:nvPr>
        </p:nvGraphicFramePr>
        <p:xfrm>
          <a:off x="7299139" y="1450424"/>
          <a:ext cx="1768661" cy="602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90" name="Equation" r:id="rId8" imgW="1155600" imgH="393480" progId="Equation.DSMT4">
                  <p:embed/>
                </p:oleObj>
              </mc:Choice>
              <mc:Fallback>
                <p:oleObj name="Equation" r:id="rId8" imgW="115560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A2E0071E-72D5-40FB-A97A-B768B3127A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99139" y="1450424"/>
                        <a:ext cx="1768661" cy="602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57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61F67E-5AC0-4080-9097-D2ACA76C0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3145"/>
            <a:ext cx="9144000" cy="357171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4648200"/>
            <a:ext cx="9035005" cy="490455"/>
          </a:xfrm>
          <a:prstGeom prst="rect">
            <a:avLst/>
          </a:prstGeom>
          <a:solidFill>
            <a:srgbClr val="DA32AA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587" y="1756601"/>
            <a:ext cx="8429625" cy="381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81418" y="5268978"/>
            <a:ext cx="68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771297" y="2683817"/>
            <a:ext cx="2171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/>
              <a:t>R(</a:t>
            </a:r>
            <a:r>
              <a:rPr lang="en-US" sz="2400" b="1" i="1" dirty="0" err="1"/>
              <a:t>t</a:t>
            </a:r>
            <a:r>
              <a:rPr lang="en-US" sz="2400" b="1" i="1" baseline="-25000" dirty="0" err="1"/>
              <a:t>r</a:t>
            </a:r>
            <a:r>
              <a:rPr lang="en-US" sz="2400" b="1" i="1" dirty="0"/>
              <a:t>)/R(t)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398" y="2893367"/>
            <a:ext cx="114300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b</a:t>
            </a:r>
            <a:r>
              <a:rPr lang="en-US" sz="2400" b="1" i="1" baseline="-25000" dirty="0"/>
              <a:t>n</a:t>
            </a:r>
            <a:r>
              <a:rPr lang="en-US" sz="2400" b="1" i="1" dirty="0">
                <a:latin typeface="Symbol" panose="05050102010706020507" pitchFamily="18" charset="2"/>
              </a:rPr>
              <a:t>=2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62198"/>
              </p:ext>
            </p:extLst>
          </p:nvPr>
        </p:nvGraphicFramePr>
        <p:xfrm>
          <a:off x="1635125" y="507128"/>
          <a:ext cx="54165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20" name="Equation" r:id="rId5" imgW="2654280" imgH="431640" progId="Equation.DSMT4">
                  <p:embed/>
                </p:oleObj>
              </mc:Choice>
              <mc:Fallback>
                <p:oleObj name="Equation" r:id="rId5" imgW="2654280" imgH="4316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507128"/>
                        <a:ext cx="541655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0" y="4989707"/>
            <a:ext cx="1066800" cy="46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150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993876"/>
              </p:ext>
            </p:extLst>
          </p:nvPr>
        </p:nvGraphicFramePr>
        <p:xfrm>
          <a:off x="3044580" y="5566601"/>
          <a:ext cx="4731237" cy="824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21" name="Equation" r:id="rId7" imgW="1384200" imgH="241200" progId="Equation.DSMT4">
                  <p:embed/>
                </p:oleObj>
              </mc:Choice>
              <mc:Fallback>
                <p:oleObj name="Equation" r:id="rId7" imgW="1384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4580" y="5566601"/>
                        <a:ext cx="4731237" cy="824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8417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01980" y="1125527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980" y="3335327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594360" y="3182927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64130" y="341152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V="1">
            <a:off x="594360" y="1125527"/>
            <a:ext cx="773430" cy="222967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0580" y="1295399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cxnSp>
        <p:nvCxnSpPr>
          <p:cNvPr id="14" name="Straight Arrow Connector 13"/>
          <p:cNvCxnSpPr>
            <a:stCxn id="10" idx="3"/>
          </p:cNvCxnSpPr>
          <p:nvPr/>
        </p:nvCxnSpPr>
        <p:spPr>
          <a:xfrm flipH="1" flipV="1">
            <a:off x="1367790" y="1125527"/>
            <a:ext cx="1405890" cy="222967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93570" y="1728429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640080" y="3182927"/>
            <a:ext cx="1276350" cy="383232"/>
          </a:xfrm>
          <a:prstGeom prst="rightArrow">
            <a:avLst/>
          </a:prstGeom>
          <a:pattFill prst="dkUpDiag">
            <a:fgClr>
              <a:srgbClr val="7030A0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97330" y="341152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endParaRPr lang="en-US" sz="2400" b="1" dirty="0">
              <a:latin typeface="+mj-lt"/>
            </a:endParaRPr>
          </a:p>
        </p:txBody>
      </p:sp>
      <p:cxnSp>
        <p:nvCxnSpPr>
          <p:cNvPr id="18" name="Straight Arrow Connector 17"/>
          <p:cNvCxnSpPr>
            <a:stCxn id="16" idx="3"/>
          </p:cNvCxnSpPr>
          <p:nvPr/>
        </p:nvCxnSpPr>
        <p:spPr>
          <a:xfrm flipH="1" flipV="1">
            <a:off x="1367790" y="1125527"/>
            <a:ext cx="548640" cy="2249016"/>
          </a:xfrm>
          <a:prstGeom prst="straightConnector1">
            <a:avLst/>
          </a:prstGeom>
          <a:ln w="25400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06314" y="2658296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baseline="-25000" dirty="0" err="1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)</a:t>
            </a:r>
            <a:endParaRPr lang="en-US" sz="24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88895" y="2636131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(t)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Physical fields for </a:t>
            </a:r>
            <a:r>
              <a:rPr lang="en-US" sz="2400" dirty="0" err="1">
                <a:latin typeface="Symbol" pitchFamily="18" charset="2"/>
              </a:rPr>
              <a:t>b</a:t>
            </a:r>
            <a:r>
              <a:rPr lang="en-US" sz="2400" baseline="-25000" dirty="0" err="1"/>
              <a:t>n</a:t>
            </a:r>
            <a:r>
              <a:rPr lang="en-US" sz="2400" dirty="0">
                <a:latin typeface="+mj-lt"/>
              </a:rPr>
              <a:t> &gt; 1   -- two retarded solutions contribute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40758"/>
              </p:ext>
            </p:extLst>
          </p:nvPr>
        </p:nvGraphicFramePr>
        <p:xfrm>
          <a:off x="4532313" y="774700"/>
          <a:ext cx="3471862" cy="253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8" name="Equation" r:id="rId4" imgW="1701720" imgH="1206360" progId="Equation.DSMT4">
                  <p:embed/>
                </p:oleObj>
              </mc:Choice>
              <mc:Fallback>
                <p:oleObj name="Equation" r:id="rId4" imgW="1701720" imgH="12063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774700"/>
                        <a:ext cx="3471862" cy="253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6898"/>
              </p:ext>
            </p:extLst>
          </p:nvPr>
        </p:nvGraphicFramePr>
        <p:xfrm>
          <a:off x="800100" y="3936244"/>
          <a:ext cx="6926262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9" name="Equation" r:id="rId6" imgW="3263760" imgH="1180800" progId="Equation.DSMT4">
                  <p:embed/>
                </p:oleObj>
              </mc:Choice>
              <mc:Fallback>
                <p:oleObj name="Equation" r:id="rId6" imgW="3263760" imgH="118080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3936244"/>
                        <a:ext cx="6926262" cy="257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ight Arrow 20"/>
          <p:cNvSpPr/>
          <p:nvPr/>
        </p:nvSpPr>
        <p:spPr>
          <a:xfrm>
            <a:off x="636796" y="3163588"/>
            <a:ext cx="575310" cy="383232"/>
          </a:xfrm>
          <a:prstGeom prst="rightArrow">
            <a:avLst/>
          </a:prstGeom>
          <a:pattFill prst="dkUpDiag">
            <a:fgClr>
              <a:srgbClr val="33CC33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02844" y="1188747"/>
            <a:ext cx="199762" cy="2203441"/>
          </a:xfrm>
          <a:prstGeom prst="straightConnector1">
            <a:avLst/>
          </a:prstGeom>
          <a:ln w="254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436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Physical fields for </a:t>
            </a:r>
            <a:r>
              <a:rPr lang="en-US" sz="2400" dirty="0">
                <a:latin typeface="Symbol" pitchFamily="18" charset="2"/>
              </a:rPr>
              <a:t>b</a:t>
            </a:r>
            <a:r>
              <a:rPr lang="en-US" sz="2400" baseline="-25000" dirty="0"/>
              <a:t>n</a:t>
            </a:r>
            <a:r>
              <a:rPr lang="en-US" sz="2400" dirty="0">
                <a:latin typeface="+mj-lt"/>
              </a:rPr>
              <a:t> &gt; 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891662"/>
              </p:ext>
            </p:extLst>
          </p:nvPr>
        </p:nvGraphicFramePr>
        <p:xfrm>
          <a:off x="1074738" y="914400"/>
          <a:ext cx="6088062" cy="185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08" name="Equation" r:id="rId4" imgW="3263760" imgH="965160" progId="Equation.DSMT4">
                  <p:embed/>
                </p:oleObj>
              </mc:Choice>
              <mc:Fallback>
                <p:oleObj name="Equation" r:id="rId4" imgW="3263760" imgH="9651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914400"/>
                        <a:ext cx="6088062" cy="185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175598"/>
              </p:ext>
            </p:extLst>
          </p:nvPr>
        </p:nvGraphicFramePr>
        <p:xfrm>
          <a:off x="865188" y="2978150"/>
          <a:ext cx="7988300" cy="327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09" name="Equation" r:id="rId6" imgW="4470120" imgH="1777680" progId="Equation.DSMT4">
                  <p:embed/>
                </p:oleObj>
              </mc:Choice>
              <mc:Fallback>
                <p:oleObj name="Equation" r:id="rId6" imgW="4470120" imgH="17776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978150"/>
                        <a:ext cx="7988300" cy="327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43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Intermediate steps: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398478"/>
              </p:ext>
            </p:extLst>
          </p:nvPr>
        </p:nvGraphicFramePr>
        <p:xfrm>
          <a:off x="609600" y="2477387"/>
          <a:ext cx="8229600" cy="402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54" name="Equation" r:id="rId4" imgW="5638680" imgH="2679480" progId="Equation.DSMT4">
                  <p:embed/>
                </p:oleObj>
              </mc:Choice>
              <mc:Fallback>
                <p:oleObj name="Equation" r:id="rId4" imgW="5638680" imgH="267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77387"/>
                        <a:ext cx="8229600" cy="402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5143500" y="224135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43500" y="2433935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5135880" y="2281535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25101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V="1">
            <a:off x="5135880" y="224135"/>
            <a:ext cx="773430" cy="222967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72100" y="39400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cxnSp>
        <p:nvCxnSpPr>
          <p:cNvPr id="13" name="Straight Arrow Connector 12"/>
          <p:cNvCxnSpPr>
            <a:stCxn id="9" idx="3"/>
          </p:cNvCxnSpPr>
          <p:nvPr/>
        </p:nvCxnSpPr>
        <p:spPr>
          <a:xfrm flipH="1" flipV="1">
            <a:off x="5909310" y="224135"/>
            <a:ext cx="1405890" cy="222967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05525" y="13290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81825" y="1874344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(t)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7315200" y="2246246"/>
            <a:ext cx="361950" cy="344554"/>
          </a:xfrm>
          <a:prstGeom prst="rightArrow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410450" y="25101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b="1" dirty="0" err="1">
                <a:latin typeface="Symbol" panose="05050102010706020507" pitchFamily="18" charset="2"/>
              </a:rPr>
              <a:t>D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5878830" y="200560"/>
            <a:ext cx="1775460" cy="22378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34200" y="1219200"/>
            <a:ext cx="115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t+</a:t>
            </a:r>
            <a:r>
              <a:rPr lang="en-US" sz="2400" i="1" dirty="0" err="1">
                <a:latin typeface="Symbol" panose="05050102010706020507" pitchFamily="18" charset="2"/>
              </a:rPr>
              <a:t>D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dirty="0">
                <a:latin typeface="+mj-lt"/>
              </a:rPr>
              <a:t>)</a:t>
            </a:r>
            <a:endParaRPr lang="en-US" sz="24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0" y="1976735"/>
            <a:ext cx="116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</a:t>
            </a:r>
            <a:r>
              <a:rPr lang="en-US" sz="2400" i="1" dirty="0" err="1"/>
              <a:t>t+</a:t>
            </a:r>
            <a:r>
              <a:rPr lang="en-US" sz="2400" i="1" dirty="0" err="1">
                <a:latin typeface="Symbol" panose="05050102010706020507" pitchFamily="18" charset="2"/>
              </a:rPr>
              <a:t>D</a:t>
            </a:r>
            <a:r>
              <a:rPr lang="en-US" sz="2400" i="1" dirty="0" err="1"/>
              <a:t>t</a:t>
            </a:r>
            <a:r>
              <a:rPr lang="en-US" sz="2400" i="1" dirty="0"/>
              <a:t>)</a:t>
            </a:r>
            <a:endParaRPr lang="en-US" sz="2400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26837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E108E-E1C6-4FAA-82E3-C143D5B6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FE1318-8D90-4D78-98BA-41678FC7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D659-3763-4C5E-A780-43D33570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14F09F-9A0C-4978-A989-6EE1E966AC73}"/>
              </a:ext>
            </a:extLst>
          </p:cNvPr>
          <p:cNvSpPr txBox="1"/>
          <p:nvPr/>
        </p:nvSpPr>
        <p:spPr>
          <a:xfrm>
            <a:off x="3810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Power radiated: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87B62AA-78F7-4F80-9970-38BD18F19C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2983"/>
              </p:ext>
            </p:extLst>
          </p:nvPr>
        </p:nvGraphicFramePr>
        <p:xfrm>
          <a:off x="335756" y="914400"/>
          <a:ext cx="8472488" cy="447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9" name="Equation" r:id="rId4" imgW="4597200" imgH="2361960" progId="Equation.DSMT4">
                  <p:embed/>
                </p:oleObj>
              </mc:Choice>
              <mc:Fallback>
                <p:oleObj name="Equation" r:id="rId4" imgW="4597200" imgH="2361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" y="914400"/>
                        <a:ext cx="8472488" cy="447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4D142C3-5A4B-4051-9803-D870FE65D9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226753"/>
              </p:ext>
            </p:extLst>
          </p:nvPr>
        </p:nvGraphicFramePr>
        <p:xfrm>
          <a:off x="355600" y="5458597"/>
          <a:ext cx="3987800" cy="97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20" name="Equation" r:id="rId6" imgW="1879560" imgH="457200" progId="Equation.DSMT4">
                  <p:embed/>
                </p:oleObj>
              </mc:Choice>
              <mc:Fallback>
                <p:oleObj name="Equation" r:id="rId6" imgW="1879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5600" y="5458597"/>
                        <a:ext cx="3987800" cy="970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8435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5F1960-A27F-4B4C-B904-3CF0EBA64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4FB1A7-803C-4343-802B-D56282D0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64BA-95CD-44AD-8359-14E56354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3D72329-25B7-4263-B939-C6A3BDBA3A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160450"/>
              </p:ext>
            </p:extLst>
          </p:nvPr>
        </p:nvGraphicFramePr>
        <p:xfrm>
          <a:off x="304800" y="457200"/>
          <a:ext cx="8179866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8" name="Equation" r:id="rId4" imgW="5727600" imgH="507960" progId="Equation.DSMT4">
                  <p:embed/>
                </p:oleObj>
              </mc:Choice>
              <mc:Fallback>
                <p:oleObj name="Equation" r:id="rId4" imgW="57276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457200"/>
                        <a:ext cx="8179866" cy="725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CD7361-C0E5-4ED2-8AE3-DB5709E18D4C}"/>
              </a:ext>
            </a:extLst>
          </p:cNvPr>
          <p:cNvCxnSpPr/>
          <p:nvPr/>
        </p:nvCxnSpPr>
        <p:spPr>
          <a:xfrm flipV="1">
            <a:off x="5143500" y="1748135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33B9FAD-49DA-430C-9205-D70E5FEF9559}"/>
              </a:ext>
            </a:extLst>
          </p:cNvPr>
          <p:cNvCxnSpPr/>
          <p:nvPr/>
        </p:nvCxnSpPr>
        <p:spPr>
          <a:xfrm>
            <a:off x="5143500" y="3957935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8">
            <a:extLst>
              <a:ext uri="{FF2B5EF4-FFF2-40B4-BE49-F238E27FC236}">
                <a16:creationId xmlns:a16="http://schemas.microsoft.com/office/drawing/2014/main" id="{4EEEE026-825A-40ED-9EA0-FE06EA7D6C9E}"/>
              </a:ext>
            </a:extLst>
          </p:cNvPr>
          <p:cNvSpPr/>
          <p:nvPr/>
        </p:nvSpPr>
        <p:spPr>
          <a:xfrm>
            <a:off x="5135880" y="3805535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CB6A32-55DC-4B5D-B30E-88F70EA1B3E7}"/>
              </a:ext>
            </a:extLst>
          </p:cNvPr>
          <p:cNvSpPr txBox="1"/>
          <p:nvPr/>
        </p:nvSpPr>
        <p:spPr>
          <a:xfrm>
            <a:off x="6172200" y="40341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AF70B8C-56CE-4438-8FDE-A5422BAA6625}"/>
              </a:ext>
            </a:extLst>
          </p:cNvPr>
          <p:cNvCxnSpPr>
            <a:stCxn id="8" idx="1"/>
          </p:cNvCxnSpPr>
          <p:nvPr/>
        </p:nvCxnSpPr>
        <p:spPr>
          <a:xfrm flipV="1">
            <a:off x="5135880" y="1748135"/>
            <a:ext cx="773430" cy="222967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3DC4C95-5E8A-4CF7-8BAC-584D5106DF50}"/>
              </a:ext>
            </a:extLst>
          </p:cNvPr>
          <p:cNvSpPr txBox="1"/>
          <p:nvPr/>
        </p:nvSpPr>
        <p:spPr>
          <a:xfrm>
            <a:off x="5372100" y="191800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17D60B-7CCB-4A06-81E0-C92F18CE2630}"/>
              </a:ext>
            </a:extLst>
          </p:cNvPr>
          <p:cNvCxnSpPr>
            <a:stCxn id="8" idx="3"/>
          </p:cNvCxnSpPr>
          <p:nvPr/>
        </p:nvCxnSpPr>
        <p:spPr>
          <a:xfrm flipH="1" flipV="1">
            <a:off x="5909310" y="1748135"/>
            <a:ext cx="1405890" cy="222967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AD53656-8F2D-4DC3-80A4-2D93C09ECC73}"/>
              </a:ext>
            </a:extLst>
          </p:cNvPr>
          <p:cNvSpPr txBox="1"/>
          <p:nvPr/>
        </p:nvSpPr>
        <p:spPr>
          <a:xfrm>
            <a:off x="6105525" y="28530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5F4140-99A0-4BF3-8A24-95851F915048}"/>
              </a:ext>
            </a:extLst>
          </p:cNvPr>
          <p:cNvSpPr txBox="1"/>
          <p:nvPr/>
        </p:nvSpPr>
        <p:spPr>
          <a:xfrm>
            <a:off x="6981825" y="3398344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(t)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15" name="Right Arrow 21">
            <a:extLst>
              <a:ext uri="{FF2B5EF4-FFF2-40B4-BE49-F238E27FC236}">
                <a16:creationId xmlns:a16="http://schemas.microsoft.com/office/drawing/2014/main" id="{4B2C8B02-BC90-41B4-A0FE-47457E82E8A2}"/>
              </a:ext>
            </a:extLst>
          </p:cNvPr>
          <p:cNvSpPr/>
          <p:nvPr/>
        </p:nvSpPr>
        <p:spPr>
          <a:xfrm>
            <a:off x="7315200" y="3770246"/>
            <a:ext cx="361950" cy="344554"/>
          </a:xfrm>
          <a:prstGeom prst="rightArrow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EB68DE-FF7B-4CF4-9F04-989899654BE3}"/>
              </a:ext>
            </a:extLst>
          </p:cNvPr>
          <p:cNvSpPr txBox="1"/>
          <p:nvPr/>
        </p:nvSpPr>
        <p:spPr>
          <a:xfrm>
            <a:off x="7410450" y="4034135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v</a:t>
            </a:r>
            <a:r>
              <a:rPr lang="en-US" sz="2400" b="1" dirty="0" err="1">
                <a:latin typeface="Symbol" panose="05050102010706020507" pitchFamily="18" charset="2"/>
              </a:rPr>
              <a:t>D</a:t>
            </a:r>
            <a:r>
              <a:rPr lang="en-US" sz="2400" i="1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47DC107-A79C-4CB0-BE63-57818931501C}"/>
              </a:ext>
            </a:extLst>
          </p:cNvPr>
          <p:cNvCxnSpPr/>
          <p:nvPr/>
        </p:nvCxnSpPr>
        <p:spPr>
          <a:xfrm flipH="1" flipV="1">
            <a:off x="5878830" y="1724560"/>
            <a:ext cx="1775460" cy="22378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3291B8B-280B-4640-BC25-3C8076D747DE}"/>
              </a:ext>
            </a:extLst>
          </p:cNvPr>
          <p:cNvSpPr txBox="1"/>
          <p:nvPr/>
        </p:nvSpPr>
        <p:spPr>
          <a:xfrm>
            <a:off x="6934200" y="2743200"/>
            <a:ext cx="115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t+</a:t>
            </a:r>
            <a:r>
              <a:rPr lang="en-US" sz="2400" i="1" dirty="0" err="1">
                <a:latin typeface="Symbol" panose="05050102010706020507" pitchFamily="18" charset="2"/>
              </a:rPr>
              <a:t>D</a:t>
            </a:r>
            <a:r>
              <a:rPr lang="en-US" sz="2400" i="1" dirty="0" err="1">
                <a:latin typeface="+mj-lt"/>
              </a:rPr>
              <a:t>t</a:t>
            </a:r>
            <a:r>
              <a:rPr lang="en-US" sz="2400" i="1" dirty="0">
                <a:latin typeface="+mj-lt"/>
              </a:rPr>
              <a:t>)</a:t>
            </a:r>
            <a:endParaRPr lang="en-US" sz="2400" b="1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FD1C04-0C15-43D2-823F-9B88DAF9B3D6}"/>
              </a:ext>
            </a:extLst>
          </p:cNvPr>
          <p:cNvSpPr txBox="1"/>
          <p:nvPr/>
        </p:nvSpPr>
        <p:spPr>
          <a:xfrm>
            <a:off x="7620000" y="3500735"/>
            <a:ext cx="116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i="1" dirty="0"/>
              <a:t>(</a:t>
            </a:r>
            <a:r>
              <a:rPr lang="en-US" sz="2400" i="1" dirty="0" err="1"/>
              <a:t>t+</a:t>
            </a:r>
            <a:r>
              <a:rPr lang="en-US" sz="2400" i="1" dirty="0" err="1">
                <a:latin typeface="Symbol" panose="05050102010706020507" pitchFamily="18" charset="2"/>
              </a:rPr>
              <a:t>D</a:t>
            </a:r>
            <a:r>
              <a:rPr lang="en-US" sz="2400" i="1" dirty="0" err="1"/>
              <a:t>t</a:t>
            </a:r>
            <a:r>
              <a:rPr lang="en-US" sz="2400" i="1" dirty="0"/>
              <a:t>)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96CCB89D-86A0-4132-9F3F-16CD73689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838008"/>
              </p:ext>
            </p:extLst>
          </p:nvPr>
        </p:nvGraphicFramePr>
        <p:xfrm>
          <a:off x="236624" y="1689100"/>
          <a:ext cx="4319687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9" name="Equation" r:id="rId6" imgW="2501640" imgH="1625400" progId="Equation.DSMT4">
                  <p:embed/>
                </p:oleObj>
              </mc:Choice>
              <mc:Fallback>
                <p:oleObj name="Equation" r:id="rId6" imgW="250164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6624" y="1689100"/>
                        <a:ext cx="4319687" cy="280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EE3F560-4A6A-4882-9937-93152FD5D3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891174"/>
              </p:ext>
            </p:extLst>
          </p:nvPr>
        </p:nvGraphicFramePr>
        <p:xfrm>
          <a:off x="304800" y="4953038"/>
          <a:ext cx="4319687" cy="1385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0" name="Equation" r:id="rId8" imgW="2374560" imgH="761760" progId="Equation.DSMT4">
                  <p:embed/>
                </p:oleObj>
              </mc:Choice>
              <mc:Fallback>
                <p:oleObj name="Equation" r:id="rId8" imgW="2374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800" y="4953038"/>
                        <a:ext cx="4319687" cy="1385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216B0E6D-D6F7-480C-A068-282C7DA79B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584161"/>
              </p:ext>
            </p:extLst>
          </p:nvPr>
        </p:nvGraphicFramePr>
        <p:xfrm>
          <a:off x="5053352" y="4948851"/>
          <a:ext cx="3905109" cy="1403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1" name="Equation" r:id="rId10" imgW="2120760" imgH="761760" progId="Equation.DSMT4">
                  <p:embed/>
                </p:oleObj>
              </mc:Choice>
              <mc:Fallback>
                <p:oleObj name="Equation" r:id="rId10" imgW="21207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53352" y="4948851"/>
                        <a:ext cx="3905109" cy="1403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8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5981BB-1CF6-4EEB-990D-10A6D38DF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C8E0D-7E67-4B93-B0D7-BBD12122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8A809-D56E-49CD-8F50-276015D8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0706D4E-AAA2-43E8-9A0A-41E737EA35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185374"/>
              </p:ext>
            </p:extLst>
          </p:nvPr>
        </p:nvGraphicFramePr>
        <p:xfrm>
          <a:off x="914400" y="1524000"/>
          <a:ext cx="4525554" cy="216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0" name="Equation" r:id="rId4" imgW="1968480" imgH="939600" progId="Equation.DSMT4">
                  <p:embed/>
                </p:oleObj>
              </mc:Choice>
              <mc:Fallback>
                <p:oleObj name="Equation" r:id="rId4" imgW="19684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524000"/>
                        <a:ext cx="4525554" cy="216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045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52FCF-2DD9-4109-B4AF-CB683893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08056F-EB55-4ED0-B288-989D4493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B1553-362B-4889-B8FF-5B7BC50C7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7F05FF-1711-406C-9069-4DE293C659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499494"/>
              </p:ext>
            </p:extLst>
          </p:nvPr>
        </p:nvGraphicFramePr>
        <p:xfrm>
          <a:off x="954232" y="914400"/>
          <a:ext cx="4606636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1" name="Equation" r:id="rId4" imgW="4000469" imgH="1257383" progId="Equation.DSMT4">
                  <p:embed/>
                </p:oleObj>
              </mc:Choice>
              <mc:Fallback>
                <p:oleObj name="Equation" r:id="rId4" imgW="4000469" imgH="1257383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EE087D8-6219-4FC2-BA1B-C5F05B3364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4232" y="914400"/>
                        <a:ext cx="4606636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F7A5184-814A-4B7A-9864-558399614A13}"/>
              </a:ext>
            </a:extLst>
          </p:cNvPr>
          <p:cNvSpPr txBox="1"/>
          <p:nvPr/>
        </p:nvSpPr>
        <p:spPr>
          <a:xfrm>
            <a:off x="381000" y="304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the dust clears --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E5661-7B6C-4E83-ACDE-95815C0D6A27}"/>
              </a:ext>
            </a:extLst>
          </p:cNvPr>
          <p:cNvSpPr txBox="1"/>
          <p:nvPr/>
        </p:nvSpPr>
        <p:spPr>
          <a:xfrm>
            <a:off x="457200" y="2590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 this expression, how would you explain that Cherenkov radiation is typically observed as a blue glow?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It is still a mystery.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It is obvious from the result.</a:t>
            </a:r>
          </a:p>
        </p:txBody>
      </p:sp>
    </p:spTree>
    <p:extLst>
      <p:ext uri="{BB962C8B-B14F-4D97-AF65-F5344CB8AC3E}">
        <p14:creationId xmlns:p14="http://schemas.microsoft.com/office/powerpoint/2010/main" val="229219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2" descr="http://media-2.web.britannica.com/eb-media/34/163334-004-85D3FD5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8167"/>
            <a:ext cx="33813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6482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Cherenkov radiation emitted by the core of the Reed Research Reactor located at Reed College in Portland, Oregon, U.S.</a:t>
            </a:r>
            <a:endParaRPr lang="en-US" sz="2400" i="1" dirty="0"/>
          </a:p>
          <a:p>
            <a:r>
              <a:rPr lang="en-US" sz="2400" i="1" dirty="0"/>
              <a:t>Cherenkov radiation</a:t>
            </a:r>
            <a:r>
              <a:rPr lang="en-US" sz="2400" dirty="0"/>
              <a:t>. Photograph. </a:t>
            </a:r>
            <a:r>
              <a:rPr lang="en-US" sz="2400" i="1" dirty="0" err="1"/>
              <a:t>Encyclopædia</a:t>
            </a:r>
            <a:r>
              <a:rPr lang="en-US" sz="2400" i="1" dirty="0"/>
              <a:t> Britannica Online</a:t>
            </a:r>
            <a:r>
              <a:rPr lang="en-US" sz="2400" dirty="0"/>
              <a:t>. Web. 12 Apr. 2013. </a:t>
            </a:r>
            <a:r>
              <a:rPr lang="en-US" sz="2400" dirty="0">
                <a:hlinkClick r:id="rId4"/>
              </a:rPr>
              <a:t>http://www.britannica.com/EBchecked/media/174732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823" y="1447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Cherenkov radiation</a:t>
            </a:r>
          </a:p>
        </p:txBody>
      </p:sp>
    </p:spTree>
    <p:extLst>
      <p:ext uri="{BB962C8B-B14F-4D97-AF65-F5344CB8AC3E}">
        <p14:creationId xmlns:p14="http://schemas.microsoft.com/office/powerpoint/2010/main" val="247816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1321" r="77754" b="66037"/>
          <a:stretch/>
        </p:blipFill>
        <p:spPr>
          <a:xfrm>
            <a:off x="304800" y="176797"/>
            <a:ext cx="3429000" cy="1645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810" y="762000"/>
            <a:ext cx="1519989" cy="23132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2546" y="762000"/>
            <a:ext cx="1523986" cy="22970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7224" t="47825" r="58758" b="9434"/>
          <a:stretch/>
        </p:blipFill>
        <p:spPr>
          <a:xfrm>
            <a:off x="3124200" y="762000"/>
            <a:ext cx="1614864" cy="2322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3099" y="3163655"/>
            <a:ext cx="7229475" cy="19145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5486432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7"/>
              </a:rPr>
              <a:t>https://www.nobelprize.org/prizes/physics/1958/ceremony-speech/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507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References for notes:   Glenn S. Smith, </a:t>
            </a:r>
            <a:r>
              <a:rPr lang="en-US" sz="2400" i="1" dirty="0">
                <a:latin typeface="+mj-lt"/>
              </a:rPr>
              <a:t>An Introduction to Electromagnetic Radiation</a:t>
            </a:r>
            <a:r>
              <a:rPr lang="en-US" sz="2400" dirty="0">
                <a:latin typeface="+mj-lt"/>
              </a:rPr>
              <a:t> (Cambridge UP, 1997), Andrew Zangwill, Modern Electrodynamics (Cambridge UP, 2013)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Cherenkov radiation     </a:t>
            </a:r>
          </a:p>
          <a:p>
            <a:r>
              <a:rPr lang="en-US" sz="2400" dirty="0">
                <a:latin typeface="+mj-lt"/>
              </a:rPr>
              <a:t>          Discovered ~1930; bluish light emitted by energetic charged particles traveling within dielectric materials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51934" y="3941717"/>
            <a:ext cx="2601907" cy="1547723"/>
            <a:chOff x="1375854" y="3941717"/>
            <a:chExt cx="2677986" cy="1547723"/>
          </a:xfrm>
        </p:grpSpPr>
        <p:sp>
          <p:nvSpPr>
            <p:cNvPr id="10" name="Isosceles Triangle 9"/>
            <p:cNvSpPr/>
            <p:nvPr/>
          </p:nvSpPr>
          <p:spPr>
            <a:xfrm rot="16200000" flipV="1">
              <a:off x="1779715" y="3537856"/>
              <a:ext cx="1325879" cy="213360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810000" y="4495800"/>
              <a:ext cx="228600" cy="228600"/>
            </a:xfrm>
            <a:prstGeom prst="ellipse">
              <a:avLst/>
            </a:prstGeom>
            <a:solidFill>
              <a:srgbClr val="FC481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233057" y="4604658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048000" y="46482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q</a:t>
              </a:r>
            </a:p>
          </p:txBody>
        </p:sp>
        <p:sp>
          <p:nvSpPr>
            <p:cNvPr id="11" name="Arc 10"/>
            <p:cNvSpPr/>
            <p:nvPr/>
          </p:nvSpPr>
          <p:spPr>
            <a:xfrm rot="20502974">
              <a:off x="2801230" y="4348563"/>
              <a:ext cx="918605" cy="1140877"/>
            </a:xfrm>
            <a:prstGeom prst="arc">
              <a:avLst>
                <a:gd name="adj1" fmla="val 16200000"/>
                <a:gd name="adj2" fmla="val 20107073"/>
              </a:avLst>
            </a:prstGeom>
            <a:ln w="25400">
              <a:solidFill>
                <a:srgbClr val="FC48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68040" y="4074028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en-US" sz="2400" b="1" i="1" baseline="-25000" dirty="0">
                  <a:solidFill>
                    <a:srgbClr val="FF0000"/>
                  </a:solidFill>
                  <a:latin typeface="+mj-lt"/>
                </a:rPr>
                <a:t>c</a:t>
              </a:r>
              <a:endParaRPr lang="en-US" sz="2400" b="1" i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24" name="Cube 23"/>
          <p:cNvSpPr/>
          <p:nvPr/>
        </p:nvSpPr>
        <p:spPr>
          <a:xfrm>
            <a:off x="1219200" y="3713229"/>
            <a:ext cx="4236286" cy="1696971"/>
          </a:xfrm>
          <a:prstGeom prst="cube">
            <a:avLst/>
          </a:prstGeom>
          <a:solidFill>
            <a:schemeClr val="bg1">
              <a:lumMod val="75000"/>
              <a:alpha val="19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39ED8-B20D-4AB5-998A-5D632BA09D01}"/>
              </a:ext>
            </a:extLst>
          </p:cNvPr>
          <p:cNvSpPr txBox="1"/>
          <p:nvPr/>
        </p:nvSpPr>
        <p:spPr>
          <a:xfrm>
            <a:off x="5821346" y="3840540"/>
            <a:ext cx="27130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some treatments give the critical angle as </a:t>
            </a:r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>
                <a:latin typeface="+mj-lt"/>
              </a:rPr>
              <a:t>c</a:t>
            </a:r>
            <a:r>
              <a:rPr lang="en-US" sz="2400" dirty="0">
                <a:latin typeface="+mj-lt"/>
              </a:rPr>
              <a:t>-</a:t>
            </a:r>
            <a:r>
              <a:rPr lang="en-US" sz="2400" dirty="0">
                <a:latin typeface="Symbol" panose="05050102010706020507" pitchFamily="18" charset="2"/>
              </a:rPr>
              <a:t>p</a:t>
            </a:r>
            <a:r>
              <a:rPr lang="en-US" sz="2400" dirty="0">
                <a:latin typeface="+mj-lt"/>
              </a:rPr>
              <a:t>/2.</a:t>
            </a:r>
          </a:p>
        </p:txBody>
      </p:sp>
    </p:spTree>
    <p:extLst>
      <p:ext uri="{BB962C8B-B14F-4D97-AF65-F5344CB8AC3E}">
        <p14:creationId xmlns:p14="http://schemas.microsoft.com/office/powerpoint/2010/main" val="371481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7400"/>
            <a:ext cx="5004648" cy="30162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33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From: </a:t>
            </a:r>
            <a:r>
              <a:rPr lang="en-US" sz="2400" dirty="0">
                <a:latin typeface="+mj-lt"/>
                <a:hlinkClick r:id="rId4"/>
              </a:rPr>
              <a:t>http://large.stanford.edu/courses/2014/ph241/alaeian2/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057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Electric field direction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4391005"/>
            <a:ext cx="68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3683963"/>
            <a:ext cx="29472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Particle velocity</a:t>
            </a:r>
          </a:p>
        </p:txBody>
      </p:sp>
    </p:spTree>
    <p:extLst>
      <p:ext uri="{BB962C8B-B14F-4D97-AF65-F5344CB8AC3E}">
        <p14:creationId xmlns:p14="http://schemas.microsoft.com/office/powerpoint/2010/main" val="236156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B80370-B65E-4E80-9AB5-1A80F39C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9321E-EC7C-453E-A2AB-C9D0E765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B8E19-3D46-4D7A-89FD-FE89E5F1D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896F1-CEE4-46DC-BE34-F2246AC97594}"/>
              </a:ext>
            </a:extLst>
          </p:cNvPr>
          <p:cNvSpPr txBox="1"/>
          <p:nvPr/>
        </p:nvSpPr>
        <p:spPr>
          <a:xfrm>
            <a:off x="457200" y="228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    </a:t>
            </a:r>
            <a:r>
              <a:rPr lang="en-US" sz="2400" i="1" dirty="0">
                <a:latin typeface="+mj-lt"/>
              </a:rPr>
              <a:t>v/c</a:t>
            </a:r>
            <a:r>
              <a:rPr lang="en-US" sz="2400" dirty="0">
                <a:latin typeface="+mj-lt"/>
              </a:rPr>
              <a:t>&lt;1: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76FA482-16DD-403E-AAF8-D27E4DC21A9C}"/>
              </a:ext>
            </a:extLst>
          </p:cNvPr>
          <p:cNvCxnSpPr>
            <a:cxnSpLocks/>
          </p:cNvCxnSpPr>
          <p:nvPr/>
        </p:nvCxnSpPr>
        <p:spPr>
          <a:xfrm>
            <a:off x="1600200" y="1905000"/>
            <a:ext cx="3733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F273938-4DAB-4C86-97B2-9E4931920668}"/>
              </a:ext>
            </a:extLst>
          </p:cNvPr>
          <p:cNvSpPr/>
          <p:nvPr/>
        </p:nvSpPr>
        <p:spPr>
          <a:xfrm>
            <a:off x="1485900" y="17907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BD7FE1D-6FBE-42F3-87BC-2DE5EC0EE71F}"/>
              </a:ext>
            </a:extLst>
          </p:cNvPr>
          <p:cNvSpPr/>
          <p:nvPr/>
        </p:nvSpPr>
        <p:spPr>
          <a:xfrm>
            <a:off x="2120699" y="17907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D2D3B9-19BA-444B-9D35-88A47EE3B2A6}"/>
              </a:ext>
            </a:extLst>
          </p:cNvPr>
          <p:cNvSpPr/>
          <p:nvPr/>
        </p:nvSpPr>
        <p:spPr>
          <a:xfrm>
            <a:off x="2925140" y="17907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06F4E2-4179-432E-B40F-30AB123A0A2F}"/>
              </a:ext>
            </a:extLst>
          </p:cNvPr>
          <p:cNvSpPr/>
          <p:nvPr/>
        </p:nvSpPr>
        <p:spPr>
          <a:xfrm>
            <a:off x="4893425" y="181344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FE87615-6796-466F-9422-FE3875DED1CF}"/>
              </a:ext>
            </a:extLst>
          </p:cNvPr>
          <p:cNvSpPr>
            <a:spLocks noChangeAspect="1"/>
          </p:cNvSpPr>
          <p:nvPr/>
        </p:nvSpPr>
        <p:spPr>
          <a:xfrm>
            <a:off x="-590481" y="-879675"/>
            <a:ext cx="5562599" cy="55625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7CEE4E-830D-408B-BC49-07D10AD784F9}"/>
              </a:ext>
            </a:extLst>
          </p:cNvPr>
          <p:cNvSpPr>
            <a:spLocks noChangeAspect="1"/>
          </p:cNvSpPr>
          <p:nvPr/>
        </p:nvSpPr>
        <p:spPr>
          <a:xfrm>
            <a:off x="533400" y="-163975"/>
            <a:ext cx="4148050" cy="41480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8299764-58C1-4AF5-96E7-9FA2EA5186C8}"/>
              </a:ext>
            </a:extLst>
          </p:cNvPr>
          <p:cNvSpPr>
            <a:spLocks noChangeAspect="1"/>
          </p:cNvSpPr>
          <p:nvPr/>
        </p:nvSpPr>
        <p:spPr>
          <a:xfrm>
            <a:off x="1941970" y="685800"/>
            <a:ext cx="2442445" cy="24424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D2FC6F9-97AD-484E-89B0-DF2FE5C69D72}"/>
              </a:ext>
            </a:extLst>
          </p:cNvPr>
          <p:cNvSpPr/>
          <p:nvPr/>
        </p:nvSpPr>
        <p:spPr>
          <a:xfrm>
            <a:off x="5082291" y="1800644"/>
            <a:ext cx="43332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0FAFD5-1154-4A2F-BD3D-8104767ED7A1}"/>
              </a:ext>
            </a:extLst>
          </p:cNvPr>
          <p:cNvSpPr txBox="1"/>
          <p:nvPr/>
        </p:nvSpPr>
        <p:spPr>
          <a:xfrm>
            <a:off x="5512108" y="1690853"/>
            <a:ext cx="555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v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CF28BFE-006F-4228-AF7B-4F8D5DE3DD88}"/>
              </a:ext>
            </a:extLst>
          </p:cNvPr>
          <p:cNvCxnSpPr>
            <a:cxnSpLocks/>
          </p:cNvCxnSpPr>
          <p:nvPr/>
        </p:nvCxnSpPr>
        <p:spPr>
          <a:xfrm flipH="1">
            <a:off x="1921954" y="1921687"/>
            <a:ext cx="318812" cy="197076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EC82766-F9C0-423D-97D6-A266786C7027}"/>
              </a:ext>
            </a:extLst>
          </p:cNvPr>
          <p:cNvCxnSpPr>
            <a:cxnSpLocks/>
          </p:cNvCxnSpPr>
          <p:nvPr/>
        </p:nvCxnSpPr>
        <p:spPr>
          <a:xfrm flipH="1">
            <a:off x="355292" y="1929442"/>
            <a:ext cx="1256435" cy="208641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D01E1BD-678A-4872-91EB-00C321301361}"/>
              </a:ext>
            </a:extLst>
          </p:cNvPr>
          <p:cNvCxnSpPr>
            <a:cxnSpLocks/>
            <a:endCxn id="15" idx="4"/>
          </p:cNvCxnSpPr>
          <p:nvPr/>
        </p:nvCxnSpPr>
        <p:spPr>
          <a:xfrm>
            <a:off x="3041781" y="1905002"/>
            <a:ext cx="121412" cy="122324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B1115EC-BAC6-45F9-A0FB-E3F870EBAC2C}"/>
              </a:ext>
            </a:extLst>
          </p:cNvPr>
          <p:cNvSpPr txBox="1"/>
          <p:nvPr/>
        </p:nvSpPr>
        <p:spPr>
          <a:xfrm>
            <a:off x="4774498" y="1900536"/>
            <a:ext cx="28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45E213-8FC9-4CA0-888E-937C41DD024F}"/>
              </a:ext>
            </a:extLst>
          </p:cNvPr>
          <p:cNvSpPr txBox="1"/>
          <p:nvPr/>
        </p:nvSpPr>
        <p:spPr>
          <a:xfrm>
            <a:off x="1446480" y="1938533"/>
            <a:ext cx="508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r3</a:t>
            </a:r>
            <a:endParaRPr lang="en-US" sz="2400" i="1" dirty="0"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08533C-5020-4474-9CD8-334A12339F2A}"/>
              </a:ext>
            </a:extLst>
          </p:cNvPr>
          <p:cNvSpPr txBox="1"/>
          <p:nvPr/>
        </p:nvSpPr>
        <p:spPr>
          <a:xfrm>
            <a:off x="2037648" y="1951903"/>
            <a:ext cx="533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r2</a:t>
            </a:r>
            <a:endParaRPr lang="en-US" sz="2400" i="1" dirty="0"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0EF2A8-87BA-4E73-912D-BA341E38F162}"/>
              </a:ext>
            </a:extLst>
          </p:cNvPr>
          <p:cNvSpPr txBox="1"/>
          <p:nvPr/>
        </p:nvSpPr>
        <p:spPr>
          <a:xfrm>
            <a:off x="3060896" y="1798412"/>
            <a:ext cx="464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r1</a:t>
            </a:r>
            <a:endParaRPr lang="en-US" sz="2400" i="1" dirty="0"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162E9D5-621A-4FB1-A0A1-32618FD80E3B}"/>
              </a:ext>
            </a:extLst>
          </p:cNvPr>
          <p:cNvSpPr txBox="1"/>
          <p:nvPr/>
        </p:nvSpPr>
        <p:spPr>
          <a:xfrm>
            <a:off x="3990379" y="4661982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    </a:t>
            </a:r>
            <a:r>
              <a:rPr lang="en-US" sz="2400" i="1" dirty="0">
                <a:latin typeface="+mj-lt"/>
              </a:rPr>
              <a:t>v/c</a:t>
            </a:r>
            <a:r>
              <a:rPr lang="en-US" sz="2400" dirty="0">
                <a:latin typeface="+mj-lt"/>
              </a:rPr>
              <a:t>&gt;1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35AC0EF-29C8-4577-AD1A-F83EF6BF7F48}"/>
              </a:ext>
            </a:extLst>
          </p:cNvPr>
          <p:cNvCxnSpPr>
            <a:cxnSpLocks/>
          </p:cNvCxnSpPr>
          <p:nvPr/>
        </p:nvCxnSpPr>
        <p:spPr>
          <a:xfrm>
            <a:off x="1752600" y="5715000"/>
            <a:ext cx="3733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BE9E21D5-7A4D-4BF2-B166-BFAC7DD1E4A1}"/>
              </a:ext>
            </a:extLst>
          </p:cNvPr>
          <p:cNvSpPr/>
          <p:nvPr/>
        </p:nvSpPr>
        <p:spPr>
          <a:xfrm>
            <a:off x="1638300" y="56007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4169613-CC6A-4859-9B19-D82D0B4E770A}"/>
              </a:ext>
            </a:extLst>
          </p:cNvPr>
          <p:cNvSpPr/>
          <p:nvPr/>
        </p:nvSpPr>
        <p:spPr>
          <a:xfrm>
            <a:off x="2964518" y="5586289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9EB4E42-B566-4F61-BFC0-FDEA8C603277}"/>
              </a:ext>
            </a:extLst>
          </p:cNvPr>
          <p:cNvSpPr/>
          <p:nvPr/>
        </p:nvSpPr>
        <p:spPr>
          <a:xfrm>
            <a:off x="4080444" y="5613049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56D105E-8864-4AC5-AE0A-BF6CCA007766}"/>
              </a:ext>
            </a:extLst>
          </p:cNvPr>
          <p:cNvSpPr/>
          <p:nvPr/>
        </p:nvSpPr>
        <p:spPr>
          <a:xfrm>
            <a:off x="5137096" y="5625142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CB099C9-0647-4B24-8AA8-2D0D7AC3B8E6}"/>
              </a:ext>
            </a:extLst>
          </p:cNvPr>
          <p:cNvSpPr>
            <a:spLocks noChangeAspect="1"/>
          </p:cNvSpPr>
          <p:nvPr/>
        </p:nvSpPr>
        <p:spPr>
          <a:xfrm>
            <a:off x="552450" y="4572000"/>
            <a:ext cx="2286000" cy="228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34E56D80-A0FE-4423-9A97-2850CDBE01FA}"/>
              </a:ext>
            </a:extLst>
          </p:cNvPr>
          <p:cNvSpPr>
            <a:spLocks noChangeAspect="1"/>
          </p:cNvSpPr>
          <p:nvPr/>
        </p:nvSpPr>
        <p:spPr>
          <a:xfrm>
            <a:off x="2426309" y="5003589"/>
            <a:ext cx="1371600" cy="1371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524A464-C871-4FF8-9150-C82158ED4F43}"/>
              </a:ext>
            </a:extLst>
          </p:cNvPr>
          <p:cNvSpPr>
            <a:spLocks noChangeAspect="1"/>
          </p:cNvSpPr>
          <p:nvPr/>
        </p:nvSpPr>
        <p:spPr>
          <a:xfrm>
            <a:off x="3707200" y="5338464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95C2F00E-E970-4F82-A7C3-DF6C2A9F0172}"/>
              </a:ext>
            </a:extLst>
          </p:cNvPr>
          <p:cNvSpPr/>
          <p:nvPr/>
        </p:nvSpPr>
        <p:spPr>
          <a:xfrm>
            <a:off x="5298955" y="5600700"/>
            <a:ext cx="492245" cy="259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21B6AC-4BB9-47EE-B17D-4A28386933DC}"/>
              </a:ext>
            </a:extLst>
          </p:cNvPr>
          <p:cNvSpPr txBox="1"/>
          <p:nvPr/>
        </p:nvSpPr>
        <p:spPr>
          <a:xfrm>
            <a:off x="5486400" y="5739442"/>
            <a:ext cx="555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v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1DC16E1-AB56-4EEB-80DC-F62E5806E420}"/>
              </a:ext>
            </a:extLst>
          </p:cNvPr>
          <p:cNvCxnSpPr>
            <a:cxnSpLocks/>
          </p:cNvCxnSpPr>
          <p:nvPr/>
        </p:nvCxnSpPr>
        <p:spPr>
          <a:xfrm flipH="1" flipV="1">
            <a:off x="2888388" y="5003589"/>
            <a:ext cx="195670" cy="75295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1EE227A-7098-490B-A10C-294D6B168767}"/>
              </a:ext>
            </a:extLst>
          </p:cNvPr>
          <p:cNvCxnSpPr>
            <a:cxnSpLocks/>
          </p:cNvCxnSpPr>
          <p:nvPr/>
        </p:nvCxnSpPr>
        <p:spPr>
          <a:xfrm flipH="1" flipV="1">
            <a:off x="1252941" y="4648200"/>
            <a:ext cx="511185" cy="109124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7C82963-6BA9-4A8C-8602-8DD5FB556379}"/>
              </a:ext>
            </a:extLst>
          </p:cNvPr>
          <p:cNvCxnSpPr>
            <a:cxnSpLocks/>
            <a:endCxn id="52" idx="0"/>
          </p:cNvCxnSpPr>
          <p:nvPr/>
        </p:nvCxnSpPr>
        <p:spPr>
          <a:xfrm flipH="1" flipV="1">
            <a:off x="4164400" y="5338464"/>
            <a:ext cx="35870" cy="37653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7814BB4-9992-4999-A738-1363EE8482D5}"/>
              </a:ext>
            </a:extLst>
          </p:cNvPr>
          <p:cNvSpPr txBox="1"/>
          <p:nvPr/>
        </p:nvSpPr>
        <p:spPr>
          <a:xfrm>
            <a:off x="5110116" y="5756173"/>
            <a:ext cx="28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FCA2FD3-254B-4C3D-A6FC-EC18C1DEBA71}"/>
              </a:ext>
            </a:extLst>
          </p:cNvPr>
          <p:cNvSpPr txBox="1"/>
          <p:nvPr/>
        </p:nvSpPr>
        <p:spPr>
          <a:xfrm>
            <a:off x="1598880" y="5748533"/>
            <a:ext cx="508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r3</a:t>
            </a:r>
            <a:endParaRPr lang="en-US" sz="2400" i="1" dirty="0">
              <a:latin typeface="+mj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4237CD0-CF92-4C1B-8EF1-A61ED9B4D2BA}"/>
              </a:ext>
            </a:extLst>
          </p:cNvPr>
          <p:cNvSpPr txBox="1"/>
          <p:nvPr/>
        </p:nvSpPr>
        <p:spPr>
          <a:xfrm>
            <a:off x="3105493" y="5747503"/>
            <a:ext cx="533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r2</a:t>
            </a:r>
            <a:endParaRPr lang="en-US" sz="2400" i="1" dirty="0">
              <a:latin typeface="+mj-lt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B773B8-EE7D-4BE0-B976-D69E9D358E4B}"/>
              </a:ext>
            </a:extLst>
          </p:cNvPr>
          <p:cNvSpPr txBox="1"/>
          <p:nvPr/>
        </p:nvSpPr>
        <p:spPr>
          <a:xfrm>
            <a:off x="4336025" y="5608412"/>
            <a:ext cx="464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r1</a:t>
            </a:r>
            <a:endParaRPr lang="en-US" sz="2400" i="1" dirty="0">
              <a:latin typeface="+mj-lt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4E43CDD-B720-44E8-8DEC-DC9ABBAD7D39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1561850" y="4445488"/>
            <a:ext cx="3608724" cy="1213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E530F88-F15A-486C-A775-A946A6176F1F}"/>
              </a:ext>
            </a:extLst>
          </p:cNvPr>
          <p:cNvSpPr txBox="1"/>
          <p:nvPr/>
        </p:nvSpPr>
        <p:spPr>
          <a:xfrm rot="17838366">
            <a:off x="-295546" y="2455988"/>
            <a:ext cx="1096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(t-t</a:t>
            </a:r>
            <a:r>
              <a:rPr lang="en-US" sz="2400" i="1" baseline="-25000" dirty="0">
                <a:latin typeface="+mj-lt"/>
              </a:rPr>
              <a:t>r3</a:t>
            </a:r>
            <a:r>
              <a:rPr lang="en-US" sz="2400" i="1" dirty="0">
                <a:latin typeface="+mj-lt"/>
              </a:rPr>
              <a:t>)c</a:t>
            </a:r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E0AF116C-ADB9-4114-AD18-12F9D83E56F2}"/>
              </a:ext>
            </a:extLst>
          </p:cNvPr>
          <p:cNvSpPr/>
          <p:nvPr/>
        </p:nvSpPr>
        <p:spPr>
          <a:xfrm rot="2026766">
            <a:off x="511232" y="1688189"/>
            <a:ext cx="475030" cy="228946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3406F0C-6911-4AE5-BDCC-070BEC7528A4}"/>
              </a:ext>
            </a:extLst>
          </p:cNvPr>
          <p:cNvSpPr txBox="1"/>
          <p:nvPr/>
        </p:nvSpPr>
        <p:spPr>
          <a:xfrm rot="3314211">
            <a:off x="589125" y="5120407"/>
            <a:ext cx="1096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(t-t</a:t>
            </a:r>
            <a:r>
              <a:rPr lang="en-US" sz="2400" i="1" baseline="-25000" dirty="0">
                <a:latin typeface="+mj-lt"/>
              </a:rPr>
              <a:t>r3</a:t>
            </a:r>
            <a:r>
              <a:rPr lang="en-US" sz="2400" i="1" dirty="0">
                <a:latin typeface="+mj-lt"/>
              </a:rPr>
              <a:t>)c</a:t>
            </a: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D60DDB70-C6DD-4B62-8AF1-87F637BBCEE1}"/>
              </a:ext>
            </a:extLst>
          </p:cNvPr>
          <p:cNvSpPr/>
          <p:nvPr/>
        </p:nvSpPr>
        <p:spPr>
          <a:xfrm rot="20253297">
            <a:off x="1166323" y="4734320"/>
            <a:ext cx="235004" cy="922528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4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419639"/>
              </p:ext>
            </p:extLst>
          </p:nvPr>
        </p:nvGraphicFramePr>
        <p:xfrm>
          <a:off x="711200" y="337212"/>
          <a:ext cx="8020050" cy="2544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0" name="Equation" r:id="rId4" imgW="6222960" imgH="1917360" progId="Equation.DSMT4">
                  <p:embed/>
                </p:oleObj>
              </mc:Choice>
              <mc:Fallback>
                <p:oleObj name="Equation" r:id="rId4" imgW="6222960" imgH="1917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337212"/>
                        <a:ext cx="8020050" cy="2544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957017"/>
              </p:ext>
            </p:extLst>
          </p:nvPr>
        </p:nvGraphicFramePr>
        <p:xfrm>
          <a:off x="594360" y="3281385"/>
          <a:ext cx="8128000" cy="2124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1" name="Equation" r:id="rId6" imgW="4851360" imgH="1231560" progId="Equation.DSMT4">
                  <p:embed/>
                </p:oleObj>
              </mc:Choice>
              <mc:Fallback>
                <p:oleObj name="Equation" r:id="rId6" imgW="4851360" imgH="1231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" y="3281385"/>
                        <a:ext cx="8128000" cy="21240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5638800" y="4343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30240" y="4084320"/>
            <a:ext cx="2362200" cy="396240"/>
          </a:xfrm>
          <a:custGeom>
            <a:avLst/>
            <a:gdLst>
              <a:gd name="connsiteX0" fmla="*/ 0 w 2362200"/>
              <a:gd name="connsiteY0" fmla="*/ 396240 h 396240"/>
              <a:gd name="connsiteX1" fmla="*/ 91440 w 2362200"/>
              <a:gd name="connsiteY1" fmla="*/ 335280 h 396240"/>
              <a:gd name="connsiteX2" fmla="*/ 182880 w 2362200"/>
              <a:gd name="connsiteY2" fmla="*/ 243840 h 396240"/>
              <a:gd name="connsiteX3" fmla="*/ 243840 w 2362200"/>
              <a:gd name="connsiteY3" fmla="*/ 198120 h 396240"/>
              <a:gd name="connsiteX4" fmla="*/ 289560 w 2362200"/>
              <a:gd name="connsiteY4" fmla="*/ 152400 h 396240"/>
              <a:gd name="connsiteX5" fmla="*/ 365760 w 2362200"/>
              <a:gd name="connsiteY5" fmla="*/ 121920 h 396240"/>
              <a:gd name="connsiteX6" fmla="*/ 487680 w 2362200"/>
              <a:gd name="connsiteY6" fmla="*/ 60960 h 396240"/>
              <a:gd name="connsiteX7" fmla="*/ 533400 w 2362200"/>
              <a:gd name="connsiteY7" fmla="*/ 30480 h 396240"/>
              <a:gd name="connsiteX8" fmla="*/ 624840 w 2362200"/>
              <a:gd name="connsiteY8" fmla="*/ 15240 h 396240"/>
              <a:gd name="connsiteX9" fmla="*/ 670560 w 2362200"/>
              <a:gd name="connsiteY9" fmla="*/ 0 h 396240"/>
              <a:gd name="connsiteX10" fmla="*/ 716280 w 2362200"/>
              <a:gd name="connsiteY10" fmla="*/ 30480 h 396240"/>
              <a:gd name="connsiteX11" fmla="*/ 746760 w 2362200"/>
              <a:gd name="connsiteY11" fmla="*/ 121920 h 396240"/>
              <a:gd name="connsiteX12" fmla="*/ 792480 w 2362200"/>
              <a:gd name="connsiteY12" fmla="*/ 213360 h 396240"/>
              <a:gd name="connsiteX13" fmla="*/ 883920 w 2362200"/>
              <a:gd name="connsiteY13" fmla="*/ 259080 h 396240"/>
              <a:gd name="connsiteX14" fmla="*/ 929640 w 2362200"/>
              <a:gd name="connsiteY14" fmla="*/ 289560 h 396240"/>
              <a:gd name="connsiteX15" fmla="*/ 975360 w 2362200"/>
              <a:gd name="connsiteY15" fmla="*/ 304800 h 396240"/>
              <a:gd name="connsiteX16" fmla="*/ 1036320 w 2362200"/>
              <a:gd name="connsiteY16" fmla="*/ 335280 h 396240"/>
              <a:gd name="connsiteX17" fmla="*/ 1097280 w 2362200"/>
              <a:gd name="connsiteY17" fmla="*/ 350520 h 396240"/>
              <a:gd name="connsiteX18" fmla="*/ 1249680 w 2362200"/>
              <a:gd name="connsiteY18" fmla="*/ 396240 h 396240"/>
              <a:gd name="connsiteX19" fmla="*/ 1432560 w 2362200"/>
              <a:gd name="connsiteY19" fmla="*/ 335280 h 396240"/>
              <a:gd name="connsiteX20" fmla="*/ 1478280 w 2362200"/>
              <a:gd name="connsiteY20" fmla="*/ 320040 h 396240"/>
              <a:gd name="connsiteX21" fmla="*/ 1524000 w 2362200"/>
              <a:gd name="connsiteY21" fmla="*/ 289560 h 396240"/>
              <a:gd name="connsiteX22" fmla="*/ 1615440 w 2362200"/>
              <a:gd name="connsiteY22" fmla="*/ 259080 h 396240"/>
              <a:gd name="connsiteX23" fmla="*/ 1645920 w 2362200"/>
              <a:gd name="connsiteY23" fmla="*/ 213360 h 396240"/>
              <a:gd name="connsiteX24" fmla="*/ 1783080 w 2362200"/>
              <a:gd name="connsiteY24" fmla="*/ 137160 h 396240"/>
              <a:gd name="connsiteX25" fmla="*/ 1905000 w 2362200"/>
              <a:gd name="connsiteY25" fmla="*/ 91440 h 396240"/>
              <a:gd name="connsiteX26" fmla="*/ 1996440 w 2362200"/>
              <a:gd name="connsiteY26" fmla="*/ 60960 h 396240"/>
              <a:gd name="connsiteX27" fmla="*/ 2042160 w 2362200"/>
              <a:gd name="connsiteY27" fmla="*/ 45720 h 396240"/>
              <a:gd name="connsiteX28" fmla="*/ 2286000 w 2362200"/>
              <a:gd name="connsiteY28" fmla="*/ 60960 h 396240"/>
              <a:gd name="connsiteX29" fmla="*/ 2362200 w 2362200"/>
              <a:gd name="connsiteY29" fmla="*/ 76200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362200" h="396240">
                <a:moveTo>
                  <a:pt x="0" y="396240"/>
                </a:moveTo>
                <a:cubicBezTo>
                  <a:pt x="30480" y="375920"/>
                  <a:pt x="63298" y="358731"/>
                  <a:pt x="91440" y="335280"/>
                </a:cubicBezTo>
                <a:cubicBezTo>
                  <a:pt x="124554" y="307685"/>
                  <a:pt x="148396" y="269703"/>
                  <a:pt x="182880" y="243840"/>
                </a:cubicBezTo>
                <a:cubicBezTo>
                  <a:pt x="203200" y="228600"/>
                  <a:pt x="224555" y="214650"/>
                  <a:pt x="243840" y="198120"/>
                </a:cubicBezTo>
                <a:cubicBezTo>
                  <a:pt x="260204" y="184094"/>
                  <a:pt x="271283" y="163823"/>
                  <a:pt x="289560" y="152400"/>
                </a:cubicBezTo>
                <a:cubicBezTo>
                  <a:pt x="312758" y="137901"/>
                  <a:pt x="340360" y="132080"/>
                  <a:pt x="365760" y="121920"/>
                </a:cubicBezTo>
                <a:cubicBezTo>
                  <a:pt x="452473" y="35207"/>
                  <a:pt x="363092" y="107680"/>
                  <a:pt x="487680" y="60960"/>
                </a:cubicBezTo>
                <a:cubicBezTo>
                  <a:pt x="504830" y="54529"/>
                  <a:pt x="516024" y="36272"/>
                  <a:pt x="533400" y="30480"/>
                </a:cubicBezTo>
                <a:cubicBezTo>
                  <a:pt x="562715" y="20708"/>
                  <a:pt x="594675" y="21943"/>
                  <a:pt x="624840" y="15240"/>
                </a:cubicBezTo>
                <a:cubicBezTo>
                  <a:pt x="640522" y="11755"/>
                  <a:pt x="655320" y="5080"/>
                  <a:pt x="670560" y="0"/>
                </a:cubicBezTo>
                <a:cubicBezTo>
                  <a:pt x="685800" y="10160"/>
                  <a:pt x="706572" y="14948"/>
                  <a:pt x="716280" y="30480"/>
                </a:cubicBezTo>
                <a:cubicBezTo>
                  <a:pt x="733308" y="57725"/>
                  <a:pt x="736600" y="91440"/>
                  <a:pt x="746760" y="121920"/>
                </a:cubicBezTo>
                <a:cubicBezTo>
                  <a:pt x="759155" y="159105"/>
                  <a:pt x="762937" y="183817"/>
                  <a:pt x="792480" y="213360"/>
                </a:cubicBezTo>
                <a:cubicBezTo>
                  <a:pt x="836156" y="257036"/>
                  <a:pt x="834340" y="234290"/>
                  <a:pt x="883920" y="259080"/>
                </a:cubicBezTo>
                <a:cubicBezTo>
                  <a:pt x="900303" y="267271"/>
                  <a:pt x="913257" y="281369"/>
                  <a:pt x="929640" y="289560"/>
                </a:cubicBezTo>
                <a:cubicBezTo>
                  <a:pt x="944008" y="296744"/>
                  <a:pt x="960595" y="298472"/>
                  <a:pt x="975360" y="304800"/>
                </a:cubicBezTo>
                <a:cubicBezTo>
                  <a:pt x="996242" y="313749"/>
                  <a:pt x="1015048" y="327303"/>
                  <a:pt x="1036320" y="335280"/>
                </a:cubicBezTo>
                <a:cubicBezTo>
                  <a:pt x="1055932" y="342634"/>
                  <a:pt x="1077218" y="344501"/>
                  <a:pt x="1097280" y="350520"/>
                </a:cubicBezTo>
                <a:cubicBezTo>
                  <a:pt x="1282798" y="406175"/>
                  <a:pt x="1109173" y="361113"/>
                  <a:pt x="1249680" y="396240"/>
                </a:cubicBezTo>
                <a:cubicBezTo>
                  <a:pt x="1466237" y="342101"/>
                  <a:pt x="1294760" y="394337"/>
                  <a:pt x="1432560" y="335280"/>
                </a:cubicBezTo>
                <a:cubicBezTo>
                  <a:pt x="1447325" y="328952"/>
                  <a:pt x="1463912" y="327224"/>
                  <a:pt x="1478280" y="320040"/>
                </a:cubicBezTo>
                <a:cubicBezTo>
                  <a:pt x="1494663" y="311849"/>
                  <a:pt x="1507262" y="296999"/>
                  <a:pt x="1524000" y="289560"/>
                </a:cubicBezTo>
                <a:cubicBezTo>
                  <a:pt x="1553360" y="276511"/>
                  <a:pt x="1615440" y="259080"/>
                  <a:pt x="1615440" y="259080"/>
                </a:cubicBezTo>
                <a:cubicBezTo>
                  <a:pt x="1625600" y="243840"/>
                  <a:pt x="1632136" y="225421"/>
                  <a:pt x="1645920" y="213360"/>
                </a:cubicBezTo>
                <a:cubicBezTo>
                  <a:pt x="1740965" y="130196"/>
                  <a:pt x="1706888" y="169814"/>
                  <a:pt x="1783080" y="137160"/>
                </a:cubicBezTo>
                <a:cubicBezTo>
                  <a:pt x="1942059" y="69026"/>
                  <a:pt x="1748903" y="138269"/>
                  <a:pt x="1905000" y="91440"/>
                </a:cubicBezTo>
                <a:cubicBezTo>
                  <a:pt x="1935774" y="82208"/>
                  <a:pt x="1965960" y="71120"/>
                  <a:pt x="1996440" y="60960"/>
                </a:cubicBezTo>
                <a:lnTo>
                  <a:pt x="2042160" y="45720"/>
                </a:lnTo>
                <a:cubicBezTo>
                  <a:pt x="2123440" y="50800"/>
                  <a:pt x="2205009" y="52435"/>
                  <a:pt x="2286000" y="60960"/>
                </a:cubicBezTo>
                <a:cubicBezTo>
                  <a:pt x="2461302" y="79413"/>
                  <a:pt x="2239797" y="76200"/>
                  <a:pt x="2362200" y="76200"/>
                </a:cubicBezTo>
              </a:path>
            </a:pathLst>
          </a:cu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86400" y="4724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3886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R</a:t>
            </a:r>
            <a:r>
              <a:rPr lang="en-US" sz="2400" i="1" baseline="-25000" dirty="0" err="1">
                <a:latin typeface="+mj-lt"/>
              </a:rPr>
              <a:t>q</a:t>
            </a:r>
            <a:r>
              <a:rPr lang="en-US" sz="2400" i="1" dirty="0">
                <a:latin typeface="+mj-lt"/>
              </a:rPr>
              <a:t>(t)</a:t>
            </a:r>
            <a:endParaRPr lang="en-US" sz="2400" i="1" baseline="-250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25C606-A00B-44EA-96CA-397D4D34BD0E}"/>
              </a:ext>
            </a:extLst>
          </p:cNvPr>
          <p:cNvSpPr txBox="1"/>
          <p:nvPr/>
        </p:nvSpPr>
        <p:spPr>
          <a:xfrm>
            <a:off x="4800600" y="14478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the values of  </a:t>
            </a:r>
            <a:r>
              <a:rPr lang="en-US" sz="2400" dirty="0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+mj-lt"/>
              </a:rPr>
              <a:t> and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>
                <a:latin typeface="+mj-lt"/>
              </a:rPr>
              <a:t> depend on the material and on frequency.</a:t>
            </a:r>
          </a:p>
        </p:txBody>
      </p:sp>
    </p:spTree>
    <p:extLst>
      <p:ext uri="{BB962C8B-B14F-4D97-AF65-F5344CB8AC3E}">
        <p14:creationId xmlns:p14="http://schemas.microsoft.com/office/powerpoint/2010/main" val="1791964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nard-Wiechert</a:t>
            </a:r>
            <a:r>
              <a:rPr lang="en-US" sz="2400" dirty="0">
                <a:latin typeface="+mj-lt"/>
              </a:rPr>
              <a:t> potential solutions: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654672"/>
              </p:ext>
            </p:extLst>
          </p:nvPr>
        </p:nvGraphicFramePr>
        <p:xfrm>
          <a:off x="1077913" y="908050"/>
          <a:ext cx="6326187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7" name="Equation" r:id="rId4" imgW="3746160" imgH="3225600" progId="Equation.DSMT4">
                  <p:embed/>
                </p:oleObj>
              </mc:Choice>
              <mc:Fallback>
                <p:oleObj name="Equation" r:id="rId4" imgW="3746160" imgH="3225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908050"/>
                        <a:ext cx="6326187" cy="560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221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28191</TotalTime>
  <Words>1169</Words>
  <Application>Microsoft Office PowerPoint</Application>
  <PresentationFormat>On-screen Show (4:3)</PresentationFormat>
  <Paragraphs>254</Paragraphs>
  <Slides>27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1393</cp:revision>
  <cp:lastPrinted>2021-04-21T02:46:18Z</cp:lastPrinted>
  <dcterms:created xsi:type="dcterms:W3CDTF">2012-01-10T18:32:24Z</dcterms:created>
  <dcterms:modified xsi:type="dcterms:W3CDTF">2022-04-22T13:34:26Z</dcterms:modified>
</cp:coreProperties>
</file>