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6" r:id="rId2"/>
    <p:sldId id="354" r:id="rId3"/>
    <p:sldId id="429" r:id="rId4"/>
    <p:sldId id="389" r:id="rId5"/>
    <p:sldId id="396" r:id="rId6"/>
    <p:sldId id="390" r:id="rId7"/>
    <p:sldId id="430" r:id="rId8"/>
    <p:sldId id="431" r:id="rId9"/>
    <p:sldId id="391" r:id="rId10"/>
    <p:sldId id="392" r:id="rId11"/>
    <p:sldId id="393" r:id="rId12"/>
    <p:sldId id="398" r:id="rId13"/>
    <p:sldId id="417" r:id="rId14"/>
    <p:sldId id="402" r:id="rId15"/>
    <p:sldId id="427" r:id="rId16"/>
    <p:sldId id="399" r:id="rId17"/>
    <p:sldId id="400" r:id="rId18"/>
    <p:sldId id="416" r:id="rId19"/>
    <p:sldId id="414" r:id="rId20"/>
    <p:sldId id="415" r:id="rId21"/>
    <p:sldId id="418" r:id="rId22"/>
    <p:sldId id="432" r:id="rId23"/>
    <p:sldId id="419" r:id="rId24"/>
    <p:sldId id="420" r:id="rId25"/>
    <p:sldId id="421" r:id="rId26"/>
    <p:sldId id="422" r:id="rId27"/>
    <p:sldId id="423" r:id="rId28"/>
    <p:sldId id="424" r:id="rId29"/>
    <p:sldId id="42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3752" autoAdjust="0"/>
  </p:normalViewPr>
  <p:slideViewPr>
    <p:cSldViewPr>
      <p:cViewPr varScale="1">
        <p:scale>
          <a:sx n="58" d="100"/>
          <a:sy n="58" d="100"/>
        </p:scale>
        <p:origin x="1786" y="62"/>
      </p:cViewPr>
      <p:guideLst>
        <p:guide orient="horz" pos="2160"/>
        <p:guide pos="2880"/>
      </p:guideLst>
    </p:cSldViewPr>
  </p:slideViewPr>
  <p:notesTextViewPr>
    <p:cViewPr>
      <p:scale>
        <a:sx n="1" d="1"/>
        <a:sy n="1" d="1"/>
      </p:scale>
      <p:origin x="0" y="0"/>
    </p:cViewPr>
  </p:notesTextViewPr>
  <p:sorterViewPr>
    <p:cViewPr>
      <p:scale>
        <a:sx n="60" d="100"/>
        <a:sy n="60" d="100"/>
      </p:scale>
      <p:origin x="0" y="-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4/23/2022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4/23/2022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discuss some of the aspects of superconductivity that involve electromagnetism, without getting into the quantum mechanical mechanisms.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Fancy thinking with the time dependence.    The result shows that the B field decays within the material within a distance lambda.   Similarly, the current density also decays within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67405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conclusion is that the current and magnetic field are excluded from the bulk of the superconductor; they are confined within a length lambda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93656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Lambda is also called the London penetration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7268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illustration of the phenomenon in three dimensions.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71702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of the magnetic field effects when a small permanent magnetic is put above a superconducting magnetic.   In this case the liquid N2 is needed to produce the superconducting phase of the material.</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824176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properties of the magnetization field of a superconductor.</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29630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need to consider thermodynamics of phase change.    The Gibbs free energy of the superconducting state can be estimated.      An applied magnetic field can raise the Gibbs free energy so that the superconducting phase is less favorable than the normal phase.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82345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Plets</a:t>
            </a:r>
            <a:r>
              <a:rPr lang="en-US" dirty="0"/>
              <a:t> of fields and Gibbs energy as a function of the applied field H.</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42863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BCS theory estimated the energy of a superconductor relative to a normal metal at room temperature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90037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and critical field depends on temperature in a characteristic way predicted by the theory.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55284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important dates.</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elemental super 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97595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relevant to “type I”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01408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69768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II superconductors are more complicated.     This model is more consistent with the so called high temperature superconductors.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062465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story is that there can be (quantized) fields (vortices) within type II superconductors.    This slide discusses some aspects of the currents.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97982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analysis follows from the notion that the wavefunction of the superconducting “particle” has a non-trivial phase factor.</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804734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superconducting materials listed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78340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high temperature superconducting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690607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Equations demonstrating that vortex solutions are consistent with London’s model.</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706835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Scanning probe techniques can be used to visualize the </a:t>
            </a:r>
            <a:r>
              <a:rPr lang="en-US"/>
              <a:t>magnetic vortices.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77191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7100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partly based on the </a:t>
            </a:r>
            <a:r>
              <a:rPr lang="en-US" dirty="0" err="1"/>
              <a:t>Teplitz</a:t>
            </a:r>
            <a:r>
              <a:rPr lang="en-US" dirty="0"/>
              <a:t> textbook and other sources.   Interestingly  this is an example of a physical phenomenon stumping the theorists  for nearly 50 years.    The theorists are still arguing.</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08648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we will discuss are largely due to Fritz London who developed a phenomenological  theory before the microscopic materials mechanisms were developed by Bardeen, Cooper, and Schrieffer a few years after he died.</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51285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equations represent models of idealized electrons in metals, starting with the </a:t>
            </a:r>
            <a:r>
              <a:rPr lang="en-US" dirty="0" err="1"/>
              <a:t>Drude</a:t>
            </a:r>
            <a:r>
              <a:rPr lang="en-US" dirty="0"/>
              <a:t> model which we previously discussed.  The symbol  tau represents a “relaxation” time; n represents the number density.</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32202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80246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783713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logic of London’s equations.   Here lambda which comes out of the analysis is a parameter with units of length.</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5550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04/25/2022</a:t>
            </a:r>
            <a:endParaRPr lang="en-US" dirty="0"/>
          </a:p>
        </p:txBody>
      </p:sp>
      <p:sp>
        <p:nvSpPr>
          <p:cNvPr id="5" name="Footer Placeholder 4"/>
          <p:cNvSpPr>
            <a:spLocks noGrp="1"/>
          </p:cNvSpPr>
          <p:nvPr>
            <p:ph type="ftr" sz="quarter" idx="11"/>
          </p:nvPr>
        </p:nvSpPr>
        <p:spPr/>
        <p:txBody>
          <a:bodyPr/>
          <a:lstStyle/>
          <a:p>
            <a:r>
              <a:rPr lang="en-US"/>
              <a:t>PHY 712  Spring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04/25/2022</a:t>
            </a:r>
            <a:endParaRPr lang="en-US" dirty="0"/>
          </a:p>
        </p:txBody>
      </p:sp>
      <p:sp>
        <p:nvSpPr>
          <p:cNvPr id="5" name="Footer Placeholder 4"/>
          <p:cNvSpPr>
            <a:spLocks noGrp="1"/>
          </p:cNvSpPr>
          <p:nvPr>
            <p:ph type="ftr" sz="quarter" idx="11"/>
          </p:nvPr>
        </p:nvSpPr>
        <p:spPr/>
        <p:txBody>
          <a:bodyPr/>
          <a:lstStyle/>
          <a:p>
            <a:r>
              <a:rPr lang="en-US"/>
              <a:t>PHY 712  Spring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04/25/2022</a:t>
            </a:r>
            <a:endParaRPr lang="en-US" dirty="0"/>
          </a:p>
        </p:txBody>
      </p:sp>
      <p:sp>
        <p:nvSpPr>
          <p:cNvPr id="5" name="Footer Placeholder 4"/>
          <p:cNvSpPr>
            <a:spLocks noGrp="1"/>
          </p:cNvSpPr>
          <p:nvPr>
            <p:ph type="ftr" sz="quarter" idx="11"/>
          </p:nvPr>
        </p:nvSpPr>
        <p:spPr/>
        <p:txBody>
          <a:bodyPr/>
          <a:lstStyle/>
          <a:p>
            <a:r>
              <a:rPr lang="en-US"/>
              <a:t>PHY 712  Spring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04/25/2022</a:t>
            </a:r>
            <a:endParaRPr lang="en-US" dirty="0"/>
          </a:p>
        </p:txBody>
      </p:sp>
      <p:sp>
        <p:nvSpPr>
          <p:cNvPr id="5" name="Footer Placeholder 4"/>
          <p:cNvSpPr>
            <a:spLocks noGrp="1"/>
          </p:cNvSpPr>
          <p:nvPr>
            <p:ph type="ftr" sz="quarter" idx="11"/>
          </p:nvPr>
        </p:nvSpPr>
        <p:spPr/>
        <p:txBody>
          <a:bodyPr/>
          <a:lstStyle/>
          <a:p>
            <a:r>
              <a:rPr lang="en-US"/>
              <a:t>PHY 712  Spring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04/25/2022</a:t>
            </a:r>
            <a:endParaRPr lang="en-US" dirty="0"/>
          </a:p>
        </p:txBody>
      </p:sp>
      <p:sp>
        <p:nvSpPr>
          <p:cNvPr id="5" name="Footer Placeholder 4"/>
          <p:cNvSpPr>
            <a:spLocks noGrp="1"/>
          </p:cNvSpPr>
          <p:nvPr>
            <p:ph type="ftr" sz="quarter" idx="11"/>
          </p:nvPr>
        </p:nvSpPr>
        <p:spPr/>
        <p:txBody>
          <a:bodyPr/>
          <a:lstStyle/>
          <a:p>
            <a:r>
              <a:rPr lang="en-US"/>
              <a:t>PHY 712  Spring 2022 --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04/25/2022</a:t>
            </a:r>
            <a:endParaRPr lang="en-US" dirty="0"/>
          </a:p>
        </p:txBody>
      </p:sp>
      <p:sp>
        <p:nvSpPr>
          <p:cNvPr id="6" name="Footer Placeholder 5"/>
          <p:cNvSpPr>
            <a:spLocks noGrp="1"/>
          </p:cNvSpPr>
          <p:nvPr>
            <p:ph type="ftr" sz="quarter" idx="11"/>
          </p:nvPr>
        </p:nvSpPr>
        <p:spPr/>
        <p:txBody>
          <a:bodyPr/>
          <a:lstStyle/>
          <a:p>
            <a:r>
              <a:rPr lang="en-US"/>
              <a:t>PHY 712  Spring 2022 --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04/25/2022</a:t>
            </a:r>
            <a:endParaRPr lang="en-US" dirty="0"/>
          </a:p>
        </p:txBody>
      </p:sp>
      <p:sp>
        <p:nvSpPr>
          <p:cNvPr id="8" name="Footer Placeholder 7"/>
          <p:cNvSpPr>
            <a:spLocks noGrp="1"/>
          </p:cNvSpPr>
          <p:nvPr>
            <p:ph type="ftr" sz="quarter" idx="11"/>
          </p:nvPr>
        </p:nvSpPr>
        <p:spPr/>
        <p:txBody>
          <a:bodyPr/>
          <a:lstStyle/>
          <a:p>
            <a:r>
              <a:rPr lang="en-US"/>
              <a:t>PHY 712  Spring 2022 --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04/25/2022</a:t>
            </a:r>
            <a:endParaRPr lang="en-US" dirty="0"/>
          </a:p>
        </p:txBody>
      </p:sp>
      <p:sp>
        <p:nvSpPr>
          <p:cNvPr id="4" name="Footer Placeholder 3"/>
          <p:cNvSpPr>
            <a:spLocks noGrp="1"/>
          </p:cNvSpPr>
          <p:nvPr>
            <p:ph type="ftr" sz="quarter" idx="11"/>
          </p:nvPr>
        </p:nvSpPr>
        <p:spPr/>
        <p:txBody>
          <a:bodyPr/>
          <a:lstStyle/>
          <a:p>
            <a:r>
              <a:rPr lang="en-US"/>
              <a:t>PHY 712  Spring 2022 --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04/25/2022</a:t>
            </a:r>
            <a:endParaRPr lang="en-US" dirty="0"/>
          </a:p>
        </p:txBody>
      </p:sp>
      <p:sp>
        <p:nvSpPr>
          <p:cNvPr id="6" name="Footer Placeholder 5"/>
          <p:cNvSpPr>
            <a:spLocks noGrp="1"/>
          </p:cNvSpPr>
          <p:nvPr>
            <p:ph type="ftr" sz="quarter" idx="11"/>
          </p:nvPr>
        </p:nvSpPr>
        <p:spPr/>
        <p:txBody>
          <a:bodyPr/>
          <a:lstStyle/>
          <a:p>
            <a:r>
              <a:rPr lang="en-US"/>
              <a:t>PHY 712  Spring 2022 --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04/25/2022</a:t>
            </a:r>
            <a:endParaRPr lang="en-US" dirty="0"/>
          </a:p>
        </p:txBody>
      </p:sp>
      <p:sp>
        <p:nvSpPr>
          <p:cNvPr id="6" name="Footer Placeholder 5"/>
          <p:cNvSpPr>
            <a:spLocks noGrp="1"/>
          </p:cNvSpPr>
          <p:nvPr>
            <p:ph type="ftr" sz="quarter" idx="11"/>
          </p:nvPr>
        </p:nvSpPr>
        <p:spPr/>
        <p:txBody>
          <a:bodyPr/>
          <a:lstStyle/>
          <a:p>
            <a:r>
              <a:rPr lang="en-US"/>
              <a:t>PHY 712  Spring 2022 --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04/25/2022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wmf"/><Relationship Id="rId3" Type="http://schemas.openxmlformats.org/officeDocument/2006/relationships/notesSlide" Target="../notesSlides/notesSlide11.xml"/><Relationship Id="rId7" Type="http://schemas.openxmlformats.org/officeDocument/2006/relationships/image" Target="../media/image12.wmf"/><Relationship Id="rId12" Type="http://schemas.openxmlformats.org/officeDocument/2006/relationships/oleObject" Target="../embeddings/oleObject10.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wmf"/><Relationship Id="rId1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8.wmf"/><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9.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uphys.wustl.edu/~jss/NewPeriodicTabl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44.wmf"/><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29.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7.bin"/><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phy.duke.edu/about/history/historical-faculty/fritz-london"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762000"/>
            <a:ext cx="8839200" cy="4031873"/>
          </a:xfrm>
          <a:prstGeom prst="rect">
            <a:avLst/>
          </a:prstGeom>
          <a:noFill/>
          <a:ln>
            <a:noFill/>
          </a:ln>
        </p:spPr>
        <p:txBody>
          <a:bodyPr wrap="square" rtlCol="0">
            <a:spAutoFit/>
          </a:bodyPr>
          <a:lstStyle/>
          <a:p>
            <a:pPr algn="ctr"/>
            <a:r>
              <a:rPr lang="en-US" sz="3200" b="1" dirty="0"/>
              <a:t>PHY 712 Electrodynamics</a:t>
            </a:r>
          </a:p>
          <a:p>
            <a:pPr algn="ctr"/>
            <a:r>
              <a:rPr lang="en-US" sz="3200" b="1" dirty="0"/>
              <a:t>11-11:50 AM  MWF  Olin 103</a:t>
            </a:r>
          </a:p>
          <a:p>
            <a:pPr algn="ctr"/>
            <a:endParaRPr lang="en-US" sz="3200" b="1" dirty="0"/>
          </a:p>
          <a:p>
            <a:pPr algn="ctr"/>
            <a:r>
              <a:rPr lang="en-US" sz="3200" b="1" dirty="0"/>
              <a:t>Notes for Lecture 33:</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Electromagnetic aspects of superconductivity</a:t>
            </a: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04/25/2022</a:t>
            </a:r>
            <a:endParaRPr lang="en-US" dirty="0"/>
          </a:p>
        </p:txBody>
      </p:sp>
      <p:sp>
        <p:nvSpPr>
          <p:cNvPr id="7" name="Footer Placeholder 6"/>
          <p:cNvSpPr>
            <a:spLocks noGrp="1"/>
          </p:cNvSpPr>
          <p:nvPr>
            <p:ph type="ftr" sz="quarter" idx="11"/>
          </p:nvPr>
        </p:nvSpPr>
        <p:spPr/>
        <p:txBody>
          <a:bodyPr/>
          <a:lstStyle/>
          <a:p>
            <a:r>
              <a:rPr lang="en-US"/>
              <a:t>PHY 712  Spring 2022 -- Lecture 33</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15000" y="5410200"/>
            <a:ext cx="2667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62200" y="4419600"/>
            <a:ext cx="24384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14188976"/>
              </p:ext>
            </p:extLst>
          </p:nvPr>
        </p:nvGraphicFramePr>
        <p:xfrm>
          <a:off x="838200" y="760413"/>
          <a:ext cx="6045200" cy="4105275"/>
        </p:xfrm>
        <a:graphic>
          <a:graphicData uri="http://schemas.openxmlformats.org/presentationml/2006/ole">
            <mc:AlternateContent xmlns:mc="http://schemas.openxmlformats.org/markup-compatibility/2006">
              <mc:Choice xmlns:v="urn:schemas-microsoft-com:vml" Requires="v">
                <p:oleObj spid="_x0000_s100605" name="Equation" r:id="rId4" imgW="3682800" imgH="2501640" progId="Equation.DSMT4">
                  <p:embed/>
                </p:oleObj>
              </mc:Choice>
              <mc:Fallback>
                <p:oleObj name="Equation" r:id="rId4" imgW="3682800" imgH="2501640" progId="Equation.DSMT4">
                  <p:embed/>
                  <p:pic>
                    <p:nvPicPr>
                      <p:cNvPr id="0" name="Object 5"/>
                      <p:cNvPicPr>
                        <a:picLocks noChangeAspect="1" noChangeArrowheads="1"/>
                      </p:cNvPicPr>
                      <p:nvPr/>
                    </p:nvPicPr>
                    <p:blipFill>
                      <a:blip r:embed="rId5"/>
                      <a:srcRect/>
                      <a:stretch>
                        <a:fillRect/>
                      </a:stretch>
                    </p:blipFill>
                    <p:spPr bwMode="auto">
                      <a:xfrm>
                        <a:off x="838200" y="760413"/>
                        <a:ext cx="6045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0707333"/>
              </p:ext>
            </p:extLst>
          </p:nvPr>
        </p:nvGraphicFramePr>
        <p:xfrm>
          <a:off x="889000" y="5029200"/>
          <a:ext cx="7797800" cy="1082675"/>
        </p:xfrm>
        <a:graphic>
          <a:graphicData uri="http://schemas.openxmlformats.org/presentationml/2006/ole">
            <mc:AlternateContent xmlns:mc="http://schemas.openxmlformats.org/markup-compatibility/2006">
              <mc:Choice xmlns:v="urn:schemas-microsoft-com:vml" Requires="v">
                <p:oleObj spid="_x0000_s100606" name="Equation" r:id="rId6" imgW="4749480" imgH="660240" progId="Equation.DSMT4">
                  <p:embed/>
                </p:oleObj>
              </mc:Choice>
              <mc:Fallback>
                <p:oleObj name="Equation" r:id="rId6" imgW="4749480" imgH="660240" progId="Equation.DSMT4">
                  <p:embed/>
                  <p:pic>
                    <p:nvPicPr>
                      <p:cNvPr id="0" name="Object 5"/>
                      <p:cNvPicPr>
                        <a:picLocks noChangeAspect="1" noChangeArrowheads="1"/>
                      </p:cNvPicPr>
                      <p:nvPr/>
                    </p:nvPicPr>
                    <p:blipFill>
                      <a:blip r:embed="rId7"/>
                      <a:srcRect/>
                      <a:stretch>
                        <a:fillRect/>
                      </a:stretch>
                    </p:blipFill>
                    <p:spPr bwMode="auto">
                      <a:xfrm>
                        <a:off x="889000" y="5029200"/>
                        <a:ext cx="77978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E0DFCF04-37CC-4075-B5BF-21EE0A1513EB}"/>
              </a:ext>
            </a:extLst>
          </p:cNvPr>
          <p:cNvSpPr txBox="1"/>
          <p:nvPr/>
        </p:nvSpPr>
        <p:spPr>
          <a:xfrm>
            <a:off x="5202219" y="3741430"/>
            <a:ext cx="3962400" cy="830997"/>
          </a:xfrm>
          <a:prstGeom prst="rect">
            <a:avLst/>
          </a:prstGeom>
          <a:noFill/>
        </p:spPr>
        <p:txBody>
          <a:bodyPr wrap="square" rtlCol="0">
            <a:spAutoFit/>
          </a:bodyPr>
          <a:lstStyle/>
          <a:p>
            <a:r>
              <a:rPr lang="en-US" sz="2400" dirty="0">
                <a:latin typeface="+mj-lt"/>
              </a:rPr>
              <a:t>Here we assume we know the boundary value at </a:t>
            </a:r>
            <a:r>
              <a:rPr lang="en-US" sz="2400" i="1" dirty="0">
                <a:latin typeface="+mj-lt"/>
              </a:rPr>
              <a:t>x=0</a:t>
            </a:r>
            <a:r>
              <a:rPr lang="en-US" sz="2400" dirty="0">
                <a:latin typeface="+mj-lt"/>
              </a:rPr>
              <a:t>.</a:t>
            </a:r>
          </a:p>
        </p:txBody>
      </p:sp>
    </p:spTree>
    <p:extLst>
      <p:ext uri="{BB962C8B-B14F-4D97-AF65-F5344CB8AC3E}">
        <p14:creationId xmlns:p14="http://schemas.microsoft.com/office/powerpoint/2010/main" val="10320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147935"/>
            <a:ext cx="8458200" cy="461665"/>
          </a:xfrm>
          <a:prstGeom prst="rect">
            <a:avLst/>
          </a:prstGeom>
          <a:noFill/>
        </p:spPr>
        <p:txBody>
          <a:bodyPr wrap="square" rtlCol="0">
            <a:spAutoFit/>
          </a:bodyPr>
          <a:lstStyle/>
          <a:p>
            <a:r>
              <a:rPr lang="en-US" sz="2400" dirty="0">
                <a:latin typeface="+mj-lt"/>
              </a:rPr>
              <a:t>London model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71222094"/>
              </p:ext>
            </p:extLst>
          </p:nvPr>
        </p:nvGraphicFramePr>
        <p:xfrm>
          <a:off x="228600" y="565595"/>
          <a:ext cx="5738814" cy="2054070"/>
        </p:xfrm>
        <a:graphic>
          <a:graphicData uri="http://schemas.openxmlformats.org/presentationml/2006/ole">
            <mc:AlternateContent xmlns:mc="http://schemas.openxmlformats.org/markup-compatibility/2006">
              <mc:Choice xmlns:v="urn:schemas-microsoft-com:vml" Requires="v">
                <p:oleObj spid="_x0000_s101982" name="Equation" r:id="rId4" imgW="3263760" imgH="1168200" progId="Equation.DSMT4">
                  <p:embed/>
                </p:oleObj>
              </mc:Choice>
              <mc:Fallback>
                <p:oleObj name="Equation" r:id="rId4" imgW="3263760" imgH="1168200" progId="Equation.DSMT4">
                  <p:embed/>
                  <p:pic>
                    <p:nvPicPr>
                      <p:cNvPr id="0" name="Object 5"/>
                      <p:cNvPicPr>
                        <a:picLocks noChangeAspect="1" noChangeArrowheads="1"/>
                      </p:cNvPicPr>
                      <p:nvPr/>
                    </p:nvPicPr>
                    <p:blipFill>
                      <a:blip r:embed="rId5"/>
                      <a:srcRect/>
                      <a:stretch>
                        <a:fillRect/>
                      </a:stretch>
                    </p:blipFill>
                    <p:spPr bwMode="auto">
                      <a:xfrm>
                        <a:off x="228600" y="565595"/>
                        <a:ext cx="5738814" cy="205407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37809180"/>
              </p:ext>
            </p:extLst>
          </p:nvPr>
        </p:nvGraphicFramePr>
        <p:xfrm>
          <a:off x="233680" y="2746888"/>
          <a:ext cx="6359525" cy="1727200"/>
        </p:xfrm>
        <a:graphic>
          <a:graphicData uri="http://schemas.openxmlformats.org/presentationml/2006/ole">
            <mc:AlternateContent xmlns:mc="http://schemas.openxmlformats.org/markup-compatibility/2006">
              <mc:Choice xmlns:v="urn:schemas-microsoft-com:vml" Requires="v">
                <p:oleObj spid="_x0000_s101983" name="Equation" r:id="rId6" imgW="3873240" imgH="1054080" progId="Equation.DSMT4">
                  <p:embed/>
                </p:oleObj>
              </mc:Choice>
              <mc:Fallback>
                <p:oleObj name="Equation" r:id="rId6" imgW="3873240" imgH="1054080" progId="Equation.DSMT4">
                  <p:embed/>
                  <p:pic>
                    <p:nvPicPr>
                      <p:cNvPr id="0" name="Object 6"/>
                      <p:cNvPicPr>
                        <a:picLocks noChangeAspect="1" noChangeArrowheads="1"/>
                      </p:cNvPicPr>
                      <p:nvPr/>
                    </p:nvPicPr>
                    <p:blipFill>
                      <a:blip r:embed="rId7"/>
                      <a:srcRect/>
                      <a:stretch>
                        <a:fillRect/>
                      </a:stretch>
                    </p:blipFill>
                    <p:spPr bwMode="auto">
                      <a:xfrm>
                        <a:off x="233680" y="2746888"/>
                        <a:ext cx="63595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93504873"/>
              </p:ext>
            </p:extLst>
          </p:nvPr>
        </p:nvGraphicFramePr>
        <p:xfrm>
          <a:off x="6212601" y="650025"/>
          <a:ext cx="2474199" cy="404586"/>
        </p:xfrm>
        <a:graphic>
          <a:graphicData uri="http://schemas.openxmlformats.org/presentationml/2006/ole">
            <mc:AlternateContent xmlns:mc="http://schemas.openxmlformats.org/markup-compatibility/2006">
              <mc:Choice xmlns:v="urn:schemas-microsoft-com:vml" Requires="v">
                <p:oleObj spid="_x0000_s101984" name="Equation" r:id="rId8" imgW="2019240" imgH="330120" progId="Equation.DSMT4">
                  <p:embed/>
                </p:oleObj>
              </mc:Choice>
              <mc:Fallback>
                <p:oleObj name="Equation" r:id="rId8" imgW="2019240" imgH="330120" progId="Equation.DSMT4">
                  <p:embed/>
                  <p:pic>
                    <p:nvPicPr>
                      <p:cNvPr id="0" name=""/>
                      <p:cNvPicPr/>
                      <p:nvPr/>
                    </p:nvPicPr>
                    <p:blipFill>
                      <a:blip r:embed="rId9"/>
                      <a:stretch>
                        <a:fillRect/>
                      </a:stretch>
                    </p:blipFill>
                    <p:spPr>
                      <a:xfrm>
                        <a:off x="6212601" y="650025"/>
                        <a:ext cx="2474199" cy="404586"/>
                      </a:xfrm>
                      <a:prstGeom prst="rect">
                        <a:avLst/>
                      </a:prstGeom>
                    </p:spPr>
                  </p:pic>
                </p:oleObj>
              </mc:Fallback>
            </mc:AlternateContent>
          </a:graphicData>
        </a:graphic>
      </p:graphicFrame>
      <p:cxnSp>
        <p:nvCxnSpPr>
          <p:cNvPr id="16" name="Straight Arrow Connector 15"/>
          <p:cNvCxnSpPr/>
          <p:nvPr/>
        </p:nvCxnSpPr>
        <p:spPr>
          <a:xfrm flipV="1">
            <a:off x="1143000" y="4724400"/>
            <a:ext cx="0" cy="838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5800" y="5540376"/>
            <a:ext cx="457200" cy="457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43000" y="5534024"/>
            <a:ext cx="670560" cy="63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72573538"/>
              </p:ext>
            </p:extLst>
          </p:nvPr>
        </p:nvGraphicFramePr>
        <p:xfrm>
          <a:off x="1656715" y="5478830"/>
          <a:ext cx="374650" cy="518746"/>
        </p:xfrm>
        <a:graphic>
          <a:graphicData uri="http://schemas.openxmlformats.org/presentationml/2006/ole">
            <mc:AlternateContent xmlns:mc="http://schemas.openxmlformats.org/markup-compatibility/2006">
              <mc:Choice xmlns:v="urn:schemas-microsoft-com:vml" Requires="v">
                <p:oleObj spid="_x0000_s101985"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1656715" y="5478830"/>
                        <a:ext cx="374650" cy="518746"/>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426313525"/>
              </p:ext>
            </p:extLst>
          </p:nvPr>
        </p:nvGraphicFramePr>
        <p:xfrm>
          <a:off x="1301750" y="4362450"/>
          <a:ext cx="374650" cy="633413"/>
        </p:xfrm>
        <a:graphic>
          <a:graphicData uri="http://schemas.openxmlformats.org/presentationml/2006/ole">
            <mc:AlternateContent xmlns:mc="http://schemas.openxmlformats.org/markup-compatibility/2006">
              <mc:Choice xmlns:v="urn:schemas-microsoft-com:vml" Requires="v">
                <p:oleObj spid="_x0000_s101986" name="Equation" r:id="rId12" imgW="164880" imgH="279360" progId="Equation.DSMT4">
                  <p:embed/>
                </p:oleObj>
              </mc:Choice>
              <mc:Fallback>
                <p:oleObj name="Equation" r:id="rId12" imgW="164880" imgH="279360" progId="Equation.DSMT4">
                  <p:embed/>
                  <p:pic>
                    <p:nvPicPr>
                      <p:cNvPr id="0" name=""/>
                      <p:cNvPicPr/>
                      <p:nvPr/>
                    </p:nvPicPr>
                    <p:blipFill>
                      <a:blip r:embed="rId13"/>
                      <a:stretch>
                        <a:fillRect/>
                      </a:stretch>
                    </p:blipFill>
                    <p:spPr>
                      <a:xfrm>
                        <a:off x="1301750" y="4362450"/>
                        <a:ext cx="374650" cy="6334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0117426"/>
              </p:ext>
            </p:extLst>
          </p:nvPr>
        </p:nvGraphicFramePr>
        <p:xfrm>
          <a:off x="776288" y="5881688"/>
          <a:ext cx="346075" cy="519112"/>
        </p:xfrm>
        <a:graphic>
          <a:graphicData uri="http://schemas.openxmlformats.org/presentationml/2006/ole">
            <mc:AlternateContent xmlns:mc="http://schemas.openxmlformats.org/markup-compatibility/2006">
              <mc:Choice xmlns:v="urn:schemas-microsoft-com:vml" Requires="v">
                <p:oleObj spid="_x0000_s101987" name="Equation" r:id="rId14" imgW="152280" imgH="228600" progId="Equation.DSMT4">
                  <p:embed/>
                </p:oleObj>
              </mc:Choice>
              <mc:Fallback>
                <p:oleObj name="Equation" r:id="rId14" imgW="152280" imgH="228600" progId="Equation.DSMT4">
                  <p:embed/>
                  <p:pic>
                    <p:nvPicPr>
                      <p:cNvPr id="0" name=""/>
                      <p:cNvPicPr/>
                      <p:nvPr/>
                    </p:nvPicPr>
                    <p:blipFill>
                      <a:blip r:embed="rId15"/>
                      <a:stretch>
                        <a:fillRect/>
                      </a:stretch>
                    </p:blipFill>
                    <p:spPr>
                      <a:xfrm>
                        <a:off x="776288" y="5881688"/>
                        <a:ext cx="346075" cy="5191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90595431"/>
              </p:ext>
            </p:extLst>
          </p:nvPr>
        </p:nvGraphicFramePr>
        <p:xfrm>
          <a:off x="5867400" y="1592630"/>
          <a:ext cx="3073400" cy="1181100"/>
        </p:xfrm>
        <a:graphic>
          <a:graphicData uri="http://schemas.openxmlformats.org/presentationml/2006/ole">
            <mc:AlternateContent xmlns:mc="http://schemas.openxmlformats.org/markup-compatibility/2006">
              <mc:Choice xmlns:v="urn:schemas-microsoft-com:vml" Requires="v">
                <p:oleObj spid="_x0000_s101988" name="Equation" r:id="rId16" imgW="3073320" imgH="1180800" progId="Equation.DSMT4">
                  <p:embed/>
                </p:oleObj>
              </mc:Choice>
              <mc:Fallback>
                <p:oleObj name="Equation" r:id="rId16" imgW="3073320" imgH="1180800" progId="Equation.DSMT4">
                  <p:embed/>
                  <p:pic>
                    <p:nvPicPr>
                      <p:cNvPr id="0" name=""/>
                      <p:cNvPicPr/>
                      <p:nvPr/>
                    </p:nvPicPr>
                    <p:blipFill>
                      <a:blip r:embed="rId17"/>
                      <a:stretch>
                        <a:fillRect/>
                      </a:stretch>
                    </p:blipFill>
                    <p:spPr>
                      <a:xfrm>
                        <a:off x="5867400" y="1592630"/>
                        <a:ext cx="3073400" cy="1181100"/>
                      </a:xfrm>
                      <a:prstGeom prst="rect">
                        <a:avLst/>
                      </a:prstGeom>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47935"/>
            <a:ext cx="8458200" cy="830997"/>
          </a:xfrm>
          <a:prstGeom prst="rect">
            <a:avLst/>
          </a:prstGeom>
          <a:noFill/>
        </p:spPr>
        <p:txBody>
          <a:bodyPr wrap="square" rtlCol="0">
            <a:spAutoFit/>
          </a:bodyPr>
          <a:lstStyle/>
          <a:p>
            <a:r>
              <a:rPr lang="en-US" sz="2400" dirty="0">
                <a:latin typeface="+mj-lt"/>
              </a:rPr>
              <a:t>Behavior of superconducting material – exclusion of magnetic field according to the London model</a:t>
            </a:r>
          </a:p>
        </p:txBody>
      </p:sp>
      <p:graphicFrame>
        <p:nvGraphicFramePr>
          <p:cNvPr id="6" name="Object 5"/>
          <p:cNvGraphicFramePr>
            <a:graphicFrameLocks noChangeAspect="1"/>
          </p:cNvGraphicFramePr>
          <p:nvPr>
            <p:extLst>
              <p:ext uri="{D42A27DB-BD31-4B8C-83A1-F6EECF244321}">
                <p14:modId xmlns:p14="http://schemas.microsoft.com/office/powerpoint/2010/main" val="2795944070"/>
              </p:ext>
            </p:extLst>
          </p:nvPr>
        </p:nvGraphicFramePr>
        <p:xfrm>
          <a:off x="990600" y="901700"/>
          <a:ext cx="5996493" cy="2146300"/>
        </p:xfrm>
        <a:graphic>
          <a:graphicData uri="http://schemas.openxmlformats.org/presentationml/2006/ole">
            <mc:AlternateContent xmlns:mc="http://schemas.openxmlformats.org/markup-compatibility/2006">
              <mc:Choice xmlns:v="urn:schemas-microsoft-com:vml" Requires="v">
                <p:oleObj spid="_x0000_s103720" name="Equation" r:id="rId4" imgW="3263760" imgH="1168200" progId="Equation.DSMT4">
                  <p:embed/>
                </p:oleObj>
              </mc:Choice>
              <mc:Fallback>
                <p:oleObj name="Equation" r:id="rId4" imgW="3263760" imgH="1168200" progId="Equation.DSMT4">
                  <p:embed/>
                  <p:pic>
                    <p:nvPicPr>
                      <p:cNvPr id="0" name=""/>
                      <p:cNvPicPr>
                        <a:picLocks noChangeAspect="1" noChangeArrowheads="1"/>
                      </p:cNvPicPr>
                      <p:nvPr/>
                    </p:nvPicPr>
                    <p:blipFill>
                      <a:blip r:embed="rId5"/>
                      <a:srcRect/>
                      <a:stretch>
                        <a:fillRect/>
                      </a:stretch>
                    </p:blipFill>
                    <p:spPr bwMode="auto">
                      <a:xfrm>
                        <a:off x="990600" y="901700"/>
                        <a:ext cx="5996493" cy="21463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21916239"/>
              </p:ext>
            </p:extLst>
          </p:nvPr>
        </p:nvGraphicFramePr>
        <p:xfrm>
          <a:off x="990600" y="2921000"/>
          <a:ext cx="4775200" cy="1727200"/>
        </p:xfrm>
        <a:graphic>
          <a:graphicData uri="http://schemas.openxmlformats.org/presentationml/2006/ole">
            <mc:AlternateContent xmlns:mc="http://schemas.openxmlformats.org/markup-compatibility/2006">
              <mc:Choice xmlns:v="urn:schemas-microsoft-com:vml" Requires="v">
                <p:oleObj spid="_x0000_s103721" name="Equation" r:id="rId6" imgW="2908080" imgH="1054080" progId="Equation.DSMT4">
                  <p:embed/>
                </p:oleObj>
              </mc:Choice>
              <mc:Fallback>
                <p:oleObj name="Equation" r:id="rId6" imgW="2908080" imgH="1054080" progId="Equation.DSMT4">
                  <p:embed/>
                  <p:pic>
                    <p:nvPicPr>
                      <p:cNvPr id="0" name=""/>
                      <p:cNvPicPr>
                        <a:picLocks noChangeAspect="1" noChangeArrowheads="1"/>
                      </p:cNvPicPr>
                      <p:nvPr/>
                    </p:nvPicPr>
                    <p:blipFill>
                      <a:blip r:embed="rId7"/>
                      <a:srcRect/>
                      <a:stretch>
                        <a:fillRect/>
                      </a:stretch>
                    </p:blipFill>
                    <p:spPr bwMode="auto">
                      <a:xfrm>
                        <a:off x="990600" y="2921000"/>
                        <a:ext cx="477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2087880" y="4724400"/>
            <a:ext cx="1143000" cy="1676400"/>
          </a:xfrm>
          <a:prstGeom prst="rect">
            <a:avLst/>
          </a:prstGeom>
          <a:gradFill>
            <a:gsLst>
              <a:gs pos="0">
                <a:schemeClr val="accent1">
                  <a:tint val="66000"/>
                  <a:satMod val="160000"/>
                </a:schemeClr>
              </a:gs>
              <a:gs pos="100000">
                <a:schemeClr val="accent1">
                  <a:tint val="44500"/>
                  <a:satMod val="160000"/>
                  <a:alpha val="29000"/>
                  <a:lumMod val="0"/>
                  <a:lumOff val="10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30880" y="4724400"/>
            <a:ext cx="396240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a:off x="2087880" y="5562600"/>
            <a:ext cx="3505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2600" y="5181600"/>
            <a:ext cx="304800" cy="461665"/>
          </a:xfrm>
          <a:prstGeom prst="rect">
            <a:avLst/>
          </a:prstGeom>
          <a:noFill/>
        </p:spPr>
        <p:txBody>
          <a:bodyPr wrap="square" rtlCol="0">
            <a:spAutoFit/>
          </a:bodyPr>
          <a:lstStyle/>
          <a:p>
            <a:r>
              <a:rPr lang="en-US" sz="2400" b="1" i="1" dirty="0">
                <a:latin typeface="+mj-lt"/>
              </a:rPr>
              <a:t>x</a:t>
            </a:r>
          </a:p>
        </p:txBody>
      </p:sp>
      <p:cxnSp>
        <p:nvCxnSpPr>
          <p:cNvPr id="14" name="Straight Arrow Connector 13"/>
          <p:cNvCxnSpPr/>
          <p:nvPr/>
        </p:nvCxnSpPr>
        <p:spPr>
          <a:xfrm>
            <a:off x="2057400" y="5181600"/>
            <a:ext cx="117348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2200" y="4724400"/>
            <a:ext cx="838200" cy="461665"/>
          </a:xfrm>
          <a:prstGeom prst="rect">
            <a:avLst/>
          </a:prstGeom>
          <a:noFill/>
        </p:spPr>
        <p:txBody>
          <a:bodyPr wrap="square" rtlCol="0">
            <a:spAutoFit/>
          </a:bodyPr>
          <a:lstStyle/>
          <a:p>
            <a:r>
              <a:rPr lang="en-US" sz="2400" dirty="0" err="1">
                <a:latin typeface="Symbol" pitchFamily="18" charset="2"/>
              </a:rPr>
              <a:t>l</a:t>
            </a:r>
            <a:r>
              <a:rPr lang="en-US" sz="2400" baseline="-25000" dirty="0" err="1"/>
              <a:t>L</a:t>
            </a:r>
            <a:endParaRPr lang="en-US" sz="2400" dirty="0">
              <a:latin typeface="Symbol" pitchFamily="18" charset="2"/>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42205944"/>
              </p:ext>
            </p:extLst>
          </p:nvPr>
        </p:nvGraphicFramePr>
        <p:xfrm>
          <a:off x="5908675" y="4127500"/>
          <a:ext cx="2473325" cy="444500"/>
        </p:xfrm>
        <a:graphic>
          <a:graphicData uri="http://schemas.openxmlformats.org/presentationml/2006/ole">
            <mc:AlternateContent xmlns:mc="http://schemas.openxmlformats.org/markup-compatibility/2006">
              <mc:Choice xmlns:v="urn:schemas-microsoft-com:vml" Requires="v">
                <p:oleObj spid="_x0000_s103722" name="Equation" r:id="rId8" imgW="1346040" imgH="241200" progId="Equation.DSMT4">
                  <p:embed/>
                </p:oleObj>
              </mc:Choice>
              <mc:Fallback>
                <p:oleObj name="Equation" r:id="rId8" imgW="1346040" imgH="241200" progId="Equation.DSMT4">
                  <p:embed/>
                  <p:pic>
                    <p:nvPicPr>
                      <p:cNvPr id="0" name=""/>
                      <p:cNvPicPr>
                        <a:picLocks noChangeAspect="1" noChangeArrowheads="1"/>
                      </p:cNvPicPr>
                      <p:nvPr/>
                    </p:nvPicPr>
                    <p:blipFill>
                      <a:blip r:embed="rId9"/>
                      <a:srcRect/>
                      <a:stretch>
                        <a:fillRect/>
                      </a:stretch>
                    </p:blipFill>
                    <p:spPr bwMode="auto">
                      <a:xfrm>
                        <a:off x="5908675" y="4127500"/>
                        <a:ext cx="2473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743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609600" y="304800"/>
            <a:ext cx="7772400" cy="461665"/>
          </a:xfrm>
          <a:prstGeom prst="rect">
            <a:avLst/>
          </a:prstGeom>
          <a:noFill/>
        </p:spPr>
        <p:txBody>
          <a:bodyPr wrap="square" rtlCol="0">
            <a:spAutoFit/>
          </a:bodyPr>
          <a:lstStyle/>
          <a:p>
            <a:r>
              <a:rPr lang="en-US" sz="2400" dirty="0">
                <a:latin typeface="+mj-lt"/>
              </a:rPr>
              <a:t>Behavior of magnetic field lines near superconductor</a:t>
            </a:r>
          </a:p>
        </p:txBody>
      </p:sp>
      <p:pic>
        <p:nvPicPr>
          <p:cNvPr id="6" name="Picture 5"/>
          <p:cNvPicPr>
            <a:picLocks noChangeAspect="1"/>
          </p:cNvPicPr>
          <p:nvPr/>
        </p:nvPicPr>
        <p:blipFill>
          <a:blip r:embed="rId3"/>
          <a:stretch>
            <a:fillRect/>
          </a:stretch>
        </p:blipFill>
        <p:spPr>
          <a:xfrm>
            <a:off x="1219200" y="1524000"/>
            <a:ext cx="5905500" cy="3143250"/>
          </a:xfrm>
          <a:prstGeom prst="rect">
            <a:avLst/>
          </a:prstGeom>
        </p:spPr>
      </p:pic>
      <p:sp>
        <p:nvSpPr>
          <p:cNvPr id="7" name="TextBox 6"/>
          <p:cNvSpPr txBox="1"/>
          <p:nvPr/>
        </p:nvSpPr>
        <p:spPr>
          <a:xfrm>
            <a:off x="2587592" y="838200"/>
            <a:ext cx="1295400" cy="830997"/>
          </a:xfrm>
          <a:prstGeom prst="rect">
            <a:avLst/>
          </a:prstGeom>
          <a:noFill/>
        </p:spPr>
        <p:txBody>
          <a:bodyPr wrap="square" rtlCol="0">
            <a:spAutoFit/>
          </a:bodyPr>
          <a:lstStyle/>
          <a:p>
            <a:r>
              <a:rPr lang="en-US" sz="2400" dirty="0">
                <a:latin typeface="+mj-lt"/>
              </a:rPr>
              <a:t>normal</a:t>
            </a:r>
          </a:p>
          <a:p>
            <a:r>
              <a:rPr lang="en-US" sz="2400" dirty="0">
                <a:latin typeface="+mj-lt"/>
              </a:rPr>
              <a:t>state:</a:t>
            </a:r>
          </a:p>
        </p:txBody>
      </p:sp>
      <p:sp>
        <p:nvSpPr>
          <p:cNvPr id="8" name="TextBox 7"/>
          <p:cNvSpPr txBox="1"/>
          <p:nvPr/>
        </p:nvSpPr>
        <p:spPr>
          <a:xfrm>
            <a:off x="4171950" y="914400"/>
            <a:ext cx="2609850" cy="830997"/>
          </a:xfrm>
          <a:prstGeom prst="rect">
            <a:avLst/>
          </a:prstGeom>
          <a:noFill/>
        </p:spPr>
        <p:txBody>
          <a:bodyPr wrap="square" rtlCol="0">
            <a:spAutoFit/>
          </a:bodyPr>
          <a:lstStyle/>
          <a:p>
            <a:r>
              <a:rPr lang="en-US" sz="2400" dirty="0">
                <a:latin typeface="+mj-lt"/>
              </a:rPr>
              <a:t>superconducting state:</a:t>
            </a:r>
          </a:p>
        </p:txBody>
      </p:sp>
    </p:spTree>
    <p:extLst>
      <p:ext uri="{BB962C8B-B14F-4D97-AF65-F5344CB8AC3E}">
        <p14:creationId xmlns:p14="http://schemas.microsoft.com/office/powerpoint/2010/main" val="3938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105474" name="Picture 2" descr="http://www.magnet.fsu.edu/education/tutorials/magnetacademy/superconductivity101/images/superconductivity-meiss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6675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38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762000" y="609600"/>
            <a:ext cx="7772400" cy="1200329"/>
          </a:xfrm>
          <a:prstGeom prst="rect">
            <a:avLst/>
          </a:prstGeom>
          <a:noFill/>
        </p:spPr>
        <p:txBody>
          <a:bodyPr wrap="square" rtlCol="0">
            <a:spAutoFit/>
          </a:bodyPr>
          <a:lstStyle/>
          <a:p>
            <a:r>
              <a:rPr lang="en-US" sz="2400" dirty="0">
                <a:latin typeface="+mj-lt"/>
              </a:rPr>
              <a:t>Need to consider phase equilibria between “normal” and superconducting state as a function of temperature and applied magnetic fields.</a:t>
            </a:r>
          </a:p>
        </p:txBody>
      </p:sp>
      <p:graphicFrame>
        <p:nvGraphicFramePr>
          <p:cNvPr id="6" name="Object 5"/>
          <p:cNvGraphicFramePr>
            <a:graphicFrameLocks noChangeAspect="1"/>
          </p:cNvGraphicFramePr>
          <p:nvPr>
            <p:extLst>
              <p:ext uri="{D42A27DB-BD31-4B8C-83A1-F6EECF244321}">
                <p14:modId xmlns:p14="http://schemas.microsoft.com/office/powerpoint/2010/main" val="2759046592"/>
              </p:ext>
            </p:extLst>
          </p:nvPr>
        </p:nvGraphicFramePr>
        <p:xfrm>
          <a:off x="990600" y="2514600"/>
          <a:ext cx="6256338" cy="2078038"/>
        </p:xfrm>
        <a:graphic>
          <a:graphicData uri="http://schemas.openxmlformats.org/presentationml/2006/ole">
            <mc:AlternateContent xmlns:mc="http://schemas.openxmlformats.org/markup-compatibility/2006">
              <mc:Choice xmlns:v="urn:schemas-microsoft-com:vml" Requires="v">
                <p:oleObj spid="_x0000_s121923" name="Equation" r:id="rId4" imgW="3708360" imgH="1231560" progId="Equation.DSMT4">
                  <p:embed/>
                </p:oleObj>
              </mc:Choice>
              <mc:Fallback>
                <p:oleObj name="Equation" r:id="rId4" imgW="3708360" imgH="1231560" progId="Equation.DSMT4">
                  <p:embed/>
                  <p:pic>
                    <p:nvPicPr>
                      <p:cNvPr id="0" name=""/>
                      <p:cNvPicPr/>
                      <p:nvPr/>
                    </p:nvPicPr>
                    <p:blipFill>
                      <a:blip r:embed="rId5"/>
                      <a:stretch>
                        <a:fillRect/>
                      </a:stretch>
                    </p:blipFill>
                    <p:spPr>
                      <a:xfrm>
                        <a:off x="990600" y="2514600"/>
                        <a:ext cx="6256338" cy="2078038"/>
                      </a:xfrm>
                      <a:prstGeom prst="rect">
                        <a:avLst/>
                      </a:prstGeom>
                    </p:spPr>
                  </p:pic>
                </p:oleObj>
              </mc:Fallback>
            </mc:AlternateContent>
          </a:graphicData>
        </a:graphic>
      </p:graphicFrame>
    </p:spTree>
    <p:extLst>
      <p:ext uri="{BB962C8B-B14F-4D97-AF65-F5344CB8AC3E}">
        <p14:creationId xmlns:p14="http://schemas.microsoft.com/office/powerpoint/2010/main" val="192204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52400" y="0"/>
            <a:ext cx="8153400" cy="461665"/>
          </a:xfrm>
          <a:prstGeom prst="rect">
            <a:avLst/>
          </a:prstGeom>
          <a:noFill/>
        </p:spPr>
        <p:txBody>
          <a:bodyPr wrap="square" rtlCol="0">
            <a:spAutoFit/>
          </a:bodyPr>
          <a:lstStyle/>
          <a:p>
            <a:r>
              <a:rPr lang="en-US" sz="2400" dirty="0">
                <a:latin typeface="+mj-lt"/>
              </a:rPr>
              <a:t>Magnetization field</a:t>
            </a:r>
          </a:p>
        </p:txBody>
      </p:sp>
      <p:graphicFrame>
        <p:nvGraphicFramePr>
          <p:cNvPr id="6" name="Object 5"/>
          <p:cNvGraphicFramePr>
            <a:graphicFrameLocks noChangeAspect="1"/>
          </p:cNvGraphicFramePr>
          <p:nvPr>
            <p:extLst>
              <p:ext uri="{D42A27DB-BD31-4B8C-83A1-F6EECF244321}">
                <p14:modId xmlns:p14="http://schemas.microsoft.com/office/powerpoint/2010/main" val="812175852"/>
              </p:ext>
            </p:extLst>
          </p:nvPr>
        </p:nvGraphicFramePr>
        <p:xfrm>
          <a:off x="1122573" y="304800"/>
          <a:ext cx="7792827" cy="6248400"/>
        </p:xfrm>
        <a:graphic>
          <a:graphicData uri="http://schemas.openxmlformats.org/presentationml/2006/ole">
            <mc:AlternateContent xmlns:mc="http://schemas.openxmlformats.org/markup-compatibility/2006">
              <mc:Choice xmlns:v="urn:schemas-microsoft-com:vml" Requires="v">
                <p:oleObj spid="_x0000_s104549" name="Equation" r:id="rId4" imgW="4902120" imgH="3936960" progId="Equation.DSMT4">
                  <p:embed/>
                </p:oleObj>
              </mc:Choice>
              <mc:Fallback>
                <p:oleObj name="Equation" r:id="rId4" imgW="4902120" imgH="3936960" progId="Equation.DSMT4">
                  <p:embed/>
                  <p:pic>
                    <p:nvPicPr>
                      <p:cNvPr id="0" name=""/>
                      <p:cNvPicPr>
                        <a:picLocks noChangeAspect="1" noChangeArrowheads="1"/>
                      </p:cNvPicPr>
                      <p:nvPr/>
                    </p:nvPicPr>
                    <p:blipFill>
                      <a:blip r:embed="rId5"/>
                      <a:srcRect/>
                      <a:stretch>
                        <a:fillRect/>
                      </a:stretch>
                    </p:blipFill>
                    <p:spPr bwMode="auto">
                      <a:xfrm>
                        <a:off x="1122573" y="304800"/>
                        <a:ext cx="7792827" cy="6248400"/>
                      </a:xfrm>
                      <a:prstGeom prst="rect">
                        <a:avLst/>
                      </a:prstGeom>
                      <a:noFill/>
                      <a:ln>
                        <a:noFill/>
                      </a:ln>
                    </p:spPr>
                  </p:pic>
                </p:oleObj>
              </mc:Fallback>
            </mc:AlternateContent>
          </a:graphicData>
        </a:graphic>
      </p:graphicFrame>
      <p:sp>
        <p:nvSpPr>
          <p:cNvPr id="7" name="TextBox 6"/>
          <p:cNvSpPr txBox="1"/>
          <p:nvPr/>
        </p:nvSpPr>
        <p:spPr>
          <a:xfrm>
            <a:off x="6019800" y="4419600"/>
            <a:ext cx="2209800" cy="461665"/>
          </a:xfrm>
          <a:prstGeom prst="rect">
            <a:avLst/>
          </a:prstGeom>
          <a:noFill/>
        </p:spPr>
        <p:txBody>
          <a:bodyPr wrap="square" rtlCol="0">
            <a:spAutoFit/>
          </a:bodyPr>
          <a:lstStyle/>
          <a:p>
            <a:r>
              <a:rPr lang="en-US" sz="2400" dirty="0">
                <a:latin typeface="+mj-lt"/>
              </a:rPr>
              <a:t>At </a:t>
            </a:r>
            <a:r>
              <a:rPr lang="en-US" sz="2400" i="1" dirty="0">
                <a:latin typeface="+mj-lt"/>
              </a:rPr>
              <a:t>T=0K</a:t>
            </a:r>
          </a:p>
        </p:txBody>
      </p:sp>
      <p:sp>
        <p:nvSpPr>
          <p:cNvPr id="8" name="TextBox 7">
            <a:extLst>
              <a:ext uri="{FF2B5EF4-FFF2-40B4-BE49-F238E27FC236}">
                <a16:creationId xmlns:a16="http://schemas.microsoft.com/office/drawing/2014/main" id="{29E976DE-38C3-4141-86F5-6EC28E97B3A5}"/>
              </a:ext>
            </a:extLst>
          </p:cNvPr>
          <p:cNvSpPr txBox="1"/>
          <p:nvPr/>
        </p:nvSpPr>
        <p:spPr>
          <a:xfrm>
            <a:off x="6248400" y="492145"/>
            <a:ext cx="2743200" cy="1200329"/>
          </a:xfrm>
          <a:prstGeom prst="rect">
            <a:avLst/>
          </a:prstGeom>
          <a:noFill/>
        </p:spPr>
        <p:txBody>
          <a:bodyPr wrap="square" rtlCol="0">
            <a:spAutoFit/>
          </a:bodyPr>
          <a:lstStyle/>
          <a:p>
            <a:r>
              <a:rPr lang="en-US" sz="2400" dirty="0">
                <a:latin typeface="+mj-lt"/>
              </a:rPr>
              <a:t>Here H is thought of in terms of an applied field.</a:t>
            </a:r>
          </a:p>
        </p:txBody>
      </p:sp>
    </p:spTree>
    <p:extLst>
      <p:ext uri="{BB962C8B-B14F-4D97-AF65-F5344CB8AC3E}">
        <p14:creationId xmlns:p14="http://schemas.microsoft.com/office/powerpoint/2010/main" val="391738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242560"/>
            <a:ext cx="1600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81000" y="73967"/>
            <a:ext cx="8153400" cy="461665"/>
          </a:xfrm>
          <a:prstGeom prst="rect">
            <a:avLst/>
          </a:prstGeom>
          <a:noFill/>
        </p:spPr>
        <p:txBody>
          <a:bodyPr wrap="square" rtlCol="0">
            <a:spAutoFit/>
          </a:bodyPr>
          <a:lstStyle/>
          <a:p>
            <a:r>
              <a:rPr lang="en-US" sz="2400" dirty="0">
                <a:latin typeface="+mj-lt"/>
              </a:rPr>
              <a:t>Magnetization field (for “type I” superconductor)</a:t>
            </a:r>
          </a:p>
        </p:txBody>
      </p:sp>
      <p:cxnSp>
        <p:nvCxnSpPr>
          <p:cNvPr id="7" name="Straight Arrow Connector 6"/>
          <p:cNvCxnSpPr/>
          <p:nvPr/>
        </p:nvCxnSpPr>
        <p:spPr>
          <a:xfrm flipV="1">
            <a:off x="1143000" y="10668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22098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1905000"/>
            <a:ext cx="1752600" cy="457200"/>
          </a:xfrm>
          <a:prstGeom prst="rect">
            <a:avLst/>
          </a:prstGeom>
          <a:noFill/>
        </p:spPr>
        <p:txBody>
          <a:bodyPr wrap="square" rtlCol="0">
            <a:spAutoFit/>
          </a:bodyPr>
          <a:lstStyle/>
          <a:p>
            <a:r>
              <a:rPr lang="en-US" sz="2400" b="1" i="1" dirty="0">
                <a:latin typeface="+mj-lt"/>
              </a:rPr>
              <a:t>H</a:t>
            </a:r>
          </a:p>
        </p:txBody>
      </p:sp>
      <p:sp>
        <p:nvSpPr>
          <p:cNvPr id="11" name="TextBox 10"/>
          <p:cNvSpPr txBox="1"/>
          <p:nvPr/>
        </p:nvSpPr>
        <p:spPr>
          <a:xfrm>
            <a:off x="609600" y="914400"/>
            <a:ext cx="1752600" cy="457200"/>
          </a:xfrm>
          <a:prstGeom prst="rect">
            <a:avLst/>
          </a:prstGeom>
          <a:noFill/>
        </p:spPr>
        <p:txBody>
          <a:bodyPr wrap="square" rtlCol="0">
            <a:spAutoFit/>
          </a:bodyPr>
          <a:lstStyle/>
          <a:p>
            <a:r>
              <a:rPr lang="en-US" sz="2400" b="1" i="1" dirty="0">
                <a:latin typeface="+mj-lt"/>
              </a:rPr>
              <a:t>B</a:t>
            </a:r>
          </a:p>
        </p:txBody>
      </p:sp>
      <p:cxnSp>
        <p:nvCxnSpPr>
          <p:cNvPr id="13" name="Straight Connector 12"/>
          <p:cNvCxnSpPr/>
          <p:nvPr/>
        </p:nvCxnSpPr>
        <p:spPr>
          <a:xfrm flipV="1">
            <a:off x="2057400" y="766465"/>
            <a:ext cx="1066800" cy="8718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16383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22098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17" name="Straight Arrow Connector 16"/>
          <p:cNvCxnSpPr/>
          <p:nvPr/>
        </p:nvCxnSpPr>
        <p:spPr>
          <a:xfrm flipV="1">
            <a:off x="1143000" y="28194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3000" y="39624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2667000"/>
            <a:ext cx="1752600" cy="457200"/>
          </a:xfrm>
          <a:prstGeom prst="rect">
            <a:avLst/>
          </a:prstGeom>
          <a:noFill/>
        </p:spPr>
        <p:txBody>
          <a:bodyPr wrap="square" rtlCol="0">
            <a:spAutoFit/>
          </a:bodyPr>
          <a:lstStyle/>
          <a:p>
            <a:r>
              <a:rPr lang="en-US" sz="2400" b="1" i="1" dirty="0">
                <a:latin typeface="+mj-lt"/>
              </a:rPr>
              <a:t>-4</a:t>
            </a:r>
            <a:r>
              <a:rPr lang="en-US" sz="2400" b="1" i="1" dirty="0">
                <a:latin typeface="Symbol" pitchFamily="18" charset="2"/>
              </a:rPr>
              <a:t>p</a:t>
            </a:r>
            <a:r>
              <a:rPr lang="en-US" sz="2400" b="1" i="1" dirty="0">
                <a:latin typeface="+mj-lt"/>
              </a:rPr>
              <a:t>M</a:t>
            </a:r>
          </a:p>
        </p:txBody>
      </p:sp>
      <p:cxnSp>
        <p:nvCxnSpPr>
          <p:cNvPr id="20" name="Straight Connector 19"/>
          <p:cNvCxnSpPr/>
          <p:nvPr/>
        </p:nvCxnSpPr>
        <p:spPr>
          <a:xfrm flipV="1">
            <a:off x="1143000" y="3390900"/>
            <a:ext cx="914400" cy="5715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3390900"/>
            <a:ext cx="0" cy="5715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05000" y="396240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cxnSp>
        <p:nvCxnSpPr>
          <p:cNvPr id="24" name="Straight Arrow Connector 23"/>
          <p:cNvCxnSpPr/>
          <p:nvPr/>
        </p:nvCxnSpPr>
        <p:spPr>
          <a:xfrm flipH="1" flipV="1">
            <a:off x="1066800" y="4572000"/>
            <a:ext cx="38100" cy="190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66800" y="5334000"/>
            <a:ext cx="2438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4419600"/>
            <a:ext cx="1752600" cy="457200"/>
          </a:xfrm>
          <a:prstGeom prst="rect">
            <a:avLst/>
          </a:prstGeom>
          <a:noFill/>
        </p:spPr>
        <p:txBody>
          <a:bodyPr wrap="square" rtlCol="0">
            <a:spAutoFit/>
          </a:bodyPr>
          <a:lstStyle/>
          <a:p>
            <a:r>
              <a:rPr lang="en-US" sz="2400" b="1" i="1" dirty="0">
                <a:latin typeface="+mj-lt"/>
              </a:rPr>
              <a:t>G</a:t>
            </a:r>
            <a:r>
              <a:rPr lang="en-US" sz="2400" b="1" i="1" baseline="-25000" dirty="0">
                <a:latin typeface="+mj-lt"/>
              </a:rPr>
              <a:t>S</a:t>
            </a:r>
            <a:r>
              <a:rPr lang="en-US" sz="2400" b="1" i="1" dirty="0">
                <a:latin typeface="+mj-lt"/>
              </a:rPr>
              <a:t>-G</a:t>
            </a:r>
            <a:r>
              <a:rPr lang="en-US" sz="2400" b="1" i="1" baseline="-25000" dirty="0">
                <a:latin typeface="+mj-lt"/>
              </a:rPr>
              <a:t>N</a:t>
            </a:r>
            <a:endParaRPr lang="en-US" sz="2400" b="1" i="1" dirty="0">
              <a:latin typeface="+mj-lt"/>
            </a:endParaRPr>
          </a:p>
        </p:txBody>
      </p:sp>
      <p:sp>
        <p:nvSpPr>
          <p:cNvPr id="29" name="TextBox 28"/>
          <p:cNvSpPr txBox="1"/>
          <p:nvPr/>
        </p:nvSpPr>
        <p:spPr>
          <a:xfrm>
            <a:off x="1714500" y="4831080"/>
            <a:ext cx="1752600" cy="457200"/>
          </a:xfrm>
          <a:prstGeom prst="rect">
            <a:avLst/>
          </a:prstGeom>
          <a:noFill/>
        </p:spPr>
        <p:txBody>
          <a:bodyPr wrap="square" rtlCol="0">
            <a:spAutoFit/>
          </a:bodyPr>
          <a:lstStyle/>
          <a:p>
            <a:r>
              <a:rPr lang="en-US" sz="2400" b="1" i="1" dirty="0">
                <a:latin typeface="+mj-lt"/>
              </a:rPr>
              <a:t>H</a:t>
            </a:r>
            <a:r>
              <a:rPr lang="en-US" sz="2400" b="1" i="1" baseline="-25000" dirty="0">
                <a:latin typeface="+mj-lt"/>
              </a:rPr>
              <a:t>C</a:t>
            </a:r>
            <a:endParaRPr lang="en-US" sz="2400" b="1" i="1" dirty="0">
              <a:latin typeface="+mj-lt"/>
            </a:endParaRPr>
          </a:p>
        </p:txBody>
      </p:sp>
      <p:sp>
        <p:nvSpPr>
          <p:cNvPr id="30" name="TextBox 29"/>
          <p:cNvSpPr txBox="1"/>
          <p:nvPr/>
        </p:nvSpPr>
        <p:spPr>
          <a:xfrm>
            <a:off x="3733800" y="3733800"/>
            <a:ext cx="1752600" cy="457200"/>
          </a:xfrm>
          <a:prstGeom prst="rect">
            <a:avLst/>
          </a:prstGeom>
          <a:noFill/>
        </p:spPr>
        <p:txBody>
          <a:bodyPr wrap="square" rtlCol="0">
            <a:spAutoFit/>
          </a:bodyPr>
          <a:lstStyle/>
          <a:p>
            <a:r>
              <a:rPr lang="en-US" sz="2400" b="1" i="1" dirty="0">
                <a:latin typeface="+mj-lt"/>
              </a:rPr>
              <a:t>H</a:t>
            </a:r>
          </a:p>
        </p:txBody>
      </p:sp>
      <p:sp>
        <p:nvSpPr>
          <p:cNvPr id="31" name="TextBox 30"/>
          <p:cNvSpPr txBox="1"/>
          <p:nvPr/>
        </p:nvSpPr>
        <p:spPr>
          <a:xfrm>
            <a:off x="3657600" y="5105400"/>
            <a:ext cx="1752600" cy="457200"/>
          </a:xfrm>
          <a:prstGeom prst="rect">
            <a:avLst/>
          </a:prstGeom>
          <a:noFill/>
        </p:spPr>
        <p:txBody>
          <a:bodyPr wrap="square" rtlCol="0">
            <a:spAutoFit/>
          </a:bodyPr>
          <a:lstStyle/>
          <a:p>
            <a:r>
              <a:rPr lang="en-US" sz="2400" b="1" i="1" dirty="0">
                <a:latin typeface="+mj-lt"/>
              </a:rPr>
              <a:t>H</a:t>
            </a:r>
          </a:p>
        </p:txBody>
      </p:sp>
      <p:graphicFrame>
        <p:nvGraphicFramePr>
          <p:cNvPr id="27" name="Object 26"/>
          <p:cNvGraphicFramePr>
            <a:graphicFrameLocks noChangeAspect="1"/>
          </p:cNvGraphicFramePr>
          <p:nvPr>
            <p:extLst>
              <p:ext uri="{D42A27DB-BD31-4B8C-83A1-F6EECF244321}">
                <p14:modId xmlns:p14="http://schemas.microsoft.com/office/powerpoint/2010/main" val="936238327"/>
              </p:ext>
            </p:extLst>
          </p:nvPr>
        </p:nvGraphicFramePr>
        <p:xfrm>
          <a:off x="4438909" y="1115602"/>
          <a:ext cx="4095491" cy="1073150"/>
        </p:xfrm>
        <a:graphic>
          <a:graphicData uri="http://schemas.openxmlformats.org/presentationml/2006/ole">
            <mc:AlternateContent xmlns:mc="http://schemas.openxmlformats.org/markup-compatibility/2006">
              <mc:Choice xmlns:v="urn:schemas-microsoft-com:vml" Requires="v">
                <p:oleObj spid="_x0000_s114783" name="Equation" r:id="rId5" imgW="2374560" imgH="622080" progId="Equation.DSMT4">
                  <p:embed/>
                </p:oleObj>
              </mc:Choice>
              <mc:Fallback>
                <p:oleObj name="Equation" r:id="rId5" imgW="2374560" imgH="622080" progId="Equation.DSMT4">
                  <p:embed/>
                  <p:pic>
                    <p:nvPicPr>
                      <p:cNvPr id="0" name=""/>
                      <p:cNvPicPr/>
                      <p:nvPr/>
                    </p:nvPicPr>
                    <p:blipFill>
                      <a:blip r:embed="rId6"/>
                      <a:stretch>
                        <a:fillRect/>
                      </a:stretch>
                    </p:blipFill>
                    <p:spPr>
                      <a:xfrm>
                        <a:off x="4438909" y="1115602"/>
                        <a:ext cx="4095491" cy="1073150"/>
                      </a:xfrm>
                      <a:prstGeom prst="rect">
                        <a:avLst/>
                      </a:prstGeom>
                    </p:spPr>
                  </p:pic>
                </p:oleObj>
              </mc:Fallback>
            </mc:AlternateContent>
          </a:graphicData>
        </a:graphic>
      </p:graphicFrame>
    </p:spTree>
    <p:extLst>
      <p:ext uri="{BB962C8B-B14F-4D97-AF65-F5344CB8AC3E}">
        <p14:creationId xmlns:p14="http://schemas.microsoft.com/office/powerpoint/2010/main" val="271422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4"/>
          <a:stretch>
            <a:fillRect/>
          </a:stretch>
        </p:blipFill>
        <p:spPr>
          <a:xfrm>
            <a:off x="79037" y="32657"/>
            <a:ext cx="9064963" cy="1800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565639723"/>
              </p:ext>
            </p:extLst>
          </p:nvPr>
        </p:nvGraphicFramePr>
        <p:xfrm>
          <a:off x="251618" y="2209800"/>
          <a:ext cx="8640763" cy="1112837"/>
        </p:xfrm>
        <a:graphic>
          <a:graphicData uri="http://schemas.openxmlformats.org/presentationml/2006/ole">
            <mc:AlternateContent xmlns:mc="http://schemas.openxmlformats.org/markup-compatibility/2006">
              <mc:Choice xmlns:v="urn:schemas-microsoft-com:vml" Requires="v">
                <p:oleObj spid="_x0000_s116819" name="Equation" r:id="rId5" imgW="4635360" imgH="596880" progId="Equation.DSMT4">
                  <p:embed/>
                </p:oleObj>
              </mc:Choice>
              <mc:Fallback>
                <p:oleObj name="Equation" r:id="rId5" imgW="4635360" imgH="596880" progId="Equation.DSMT4">
                  <p:embed/>
                  <p:pic>
                    <p:nvPicPr>
                      <p:cNvPr id="0" name=""/>
                      <p:cNvPicPr/>
                      <p:nvPr/>
                    </p:nvPicPr>
                    <p:blipFill>
                      <a:blip r:embed="rId6"/>
                      <a:stretch>
                        <a:fillRect/>
                      </a:stretch>
                    </p:blipFill>
                    <p:spPr>
                      <a:xfrm>
                        <a:off x="251618" y="2209800"/>
                        <a:ext cx="8640763" cy="1112837"/>
                      </a:xfrm>
                      <a:prstGeom prst="rect">
                        <a:avLst/>
                      </a:prstGeom>
                    </p:spPr>
                  </p:pic>
                </p:oleObj>
              </mc:Fallback>
            </mc:AlternateContent>
          </a:graphicData>
        </a:graphic>
      </p:graphicFrame>
      <p:cxnSp>
        <p:nvCxnSpPr>
          <p:cNvPr id="7" name="Straight Arrow Connector 6"/>
          <p:cNvCxnSpPr/>
          <p:nvPr/>
        </p:nvCxnSpPr>
        <p:spPr>
          <a:xfrm flipH="1" flipV="1">
            <a:off x="6548012" y="2935030"/>
            <a:ext cx="433387" cy="82706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5680" y="3600828"/>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9" name="Straight Arrow Connector 8"/>
          <p:cNvCxnSpPr/>
          <p:nvPr/>
        </p:nvCxnSpPr>
        <p:spPr>
          <a:xfrm flipV="1">
            <a:off x="4495800" y="2854195"/>
            <a:ext cx="1302118" cy="171780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45788" y="4416165"/>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1" name="Straight Arrow Connector 10"/>
          <p:cNvCxnSpPr/>
          <p:nvPr/>
        </p:nvCxnSpPr>
        <p:spPr>
          <a:xfrm flipV="1">
            <a:off x="7241555" y="2682826"/>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0313" y="5106987"/>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cxnSp>
        <p:nvCxnSpPr>
          <p:cNvPr id="16" name="Straight Arrow Connector 15"/>
          <p:cNvCxnSpPr/>
          <p:nvPr/>
        </p:nvCxnSpPr>
        <p:spPr>
          <a:xfrm flipV="1">
            <a:off x="4495800" y="2766219"/>
            <a:ext cx="3489119" cy="1805781"/>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3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28600" y="76200"/>
            <a:ext cx="7696200" cy="461665"/>
          </a:xfrm>
          <a:prstGeom prst="rect">
            <a:avLst/>
          </a:prstGeom>
          <a:noFill/>
        </p:spPr>
        <p:txBody>
          <a:bodyPr wrap="square" rtlCol="0">
            <a:spAutoFit/>
          </a:bodyPr>
          <a:lstStyle/>
          <a:p>
            <a:r>
              <a:rPr lang="en-US" sz="2400" dirty="0">
                <a:latin typeface="+mj-lt"/>
              </a:rPr>
              <a:t>Temperature dependence of critical field</a:t>
            </a:r>
          </a:p>
        </p:txBody>
      </p:sp>
      <p:graphicFrame>
        <p:nvGraphicFramePr>
          <p:cNvPr id="6" name="Object 5"/>
          <p:cNvGraphicFramePr>
            <a:graphicFrameLocks noChangeAspect="1"/>
          </p:cNvGraphicFramePr>
          <p:nvPr>
            <p:extLst>
              <p:ext uri="{D42A27DB-BD31-4B8C-83A1-F6EECF244321}">
                <p14:modId xmlns:p14="http://schemas.microsoft.com/office/powerpoint/2010/main" val="3627297923"/>
              </p:ext>
            </p:extLst>
          </p:nvPr>
        </p:nvGraphicFramePr>
        <p:xfrm>
          <a:off x="768973" y="332432"/>
          <a:ext cx="3643653" cy="1227137"/>
        </p:xfrm>
        <a:graphic>
          <a:graphicData uri="http://schemas.openxmlformats.org/presentationml/2006/ole">
            <mc:AlternateContent xmlns:mc="http://schemas.openxmlformats.org/markup-compatibility/2006">
              <mc:Choice xmlns:v="urn:schemas-microsoft-com:vml" Requires="v">
                <p:oleObj spid="_x0000_s115878" name="Equation" r:id="rId4" imgW="2450880" imgH="825480" progId="Equation.DSMT4">
                  <p:embed/>
                </p:oleObj>
              </mc:Choice>
              <mc:Fallback>
                <p:oleObj name="Equation" r:id="rId4" imgW="2450880" imgH="825480" progId="Equation.DSMT4">
                  <p:embed/>
                  <p:pic>
                    <p:nvPicPr>
                      <p:cNvPr id="0" name=""/>
                      <p:cNvPicPr/>
                      <p:nvPr/>
                    </p:nvPicPr>
                    <p:blipFill>
                      <a:blip r:embed="rId5"/>
                      <a:stretch>
                        <a:fillRect/>
                      </a:stretch>
                    </p:blipFill>
                    <p:spPr>
                      <a:xfrm>
                        <a:off x="768973" y="332432"/>
                        <a:ext cx="3643653" cy="1227137"/>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28575" y="1461105"/>
            <a:ext cx="6191250" cy="4838700"/>
          </a:xfrm>
          <a:prstGeom prst="rect">
            <a:avLst/>
          </a:prstGeom>
        </p:spPr>
      </p:pic>
      <p:sp>
        <p:nvSpPr>
          <p:cNvPr id="8" name="TextBox 7"/>
          <p:cNvSpPr txBox="1"/>
          <p:nvPr/>
        </p:nvSpPr>
        <p:spPr>
          <a:xfrm>
            <a:off x="5143812" y="1152525"/>
            <a:ext cx="3797300" cy="1569660"/>
          </a:xfrm>
          <a:prstGeom prst="rect">
            <a:avLst/>
          </a:prstGeom>
          <a:noFill/>
        </p:spPr>
        <p:txBody>
          <a:bodyPr wrap="square" rtlCol="0">
            <a:spAutoFit/>
          </a:bodyPr>
          <a:lstStyle/>
          <a:p>
            <a:r>
              <a:rPr lang="en-US" sz="2400" dirty="0">
                <a:latin typeface="+mj-lt"/>
              </a:rPr>
              <a:t>From PR </a:t>
            </a:r>
            <a:r>
              <a:rPr lang="en-US" sz="2400" b="1" dirty="0">
                <a:latin typeface="+mj-lt"/>
              </a:rPr>
              <a:t>108</a:t>
            </a:r>
            <a:r>
              <a:rPr lang="en-US" sz="2400" dirty="0">
                <a:latin typeface="+mj-lt"/>
              </a:rPr>
              <a:t>, 1175 (1957)</a:t>
            </a:r>
          </a:p>
          <a:p>
            <a:pPr lvl="1"/>
            <a:r>
              <a:rPr lang="en-US" sz="2400" dirty="0">
                <a:latin typeface="+mj-lt"/>
              </a:rPr>
              <a:t>Bardeen, Cooper, and Schrieffer, “Theory of Superconductivity”</a:t>
            </a:r>
          </a:p>
        </p:txBody>
      </p:sp>
      <p:graphicFrame>
        <p:nvGraphicFramePr>
          <p:cNvPr id="9" name="Object 8"/>
          <p:cNvGraphicFramePr>
            <a:graphicFrameLocks noChangeAspect="1"/>
          </p:cNvGraphicFramePr>
          <p:nvPr>
            <p:extLst>
              <p:ext uri="{D42A27DB-BD31-4B8C-83A1-F6EECF244321}">
                <p14:modId xmlns:p14="http://schemas.microsoft.com/office/powerpoint/2010/main" val="988319481"/>
              </p:ext>
            </p:extLst>
          </p:nvPr>
        </p:nvGraphicFramePr>
        <p:xfrm>
          <a:off x="5841999" y="2668060"/>
          <a:ext cx="3171289" cy="1064985"/>
        </p:xfrm>
        <a:graphic>
          <a:graphicData uri="http://schemas.openxmlformats.org/presentationml/2006/ole">
            <mc:AlternateContent xmlns:mc="http://schemas.openxmlformats.org/markup-compatibility/2006">
              <mc:Choice xmlns:v="urn:schemas-microsoft-com:vml" Requires="v">
                <p:oleObj spid="_x0000_s115879" name="Equation" r:id="rId7" imgW="1701720" imgH="571320" progId="Equation.DSMT4">
                  <p:embed/>
                </p:oleObj>
              </mc:Choice>
              <mc:Fallback>
                <p:oleObj name="Equation" r:id="rId7" imgW="1701720" imgH="571320" progId="Equation.DSMT4">
                  <p:embed/>
                  <p:pic>
                    <p:nvPicPr>
                      <p:cNvPr id="0" name=""/>
                      <p:cNvPicPr/>
                      <p:nvPr/>
                    </p:nvPicPr>
                    <p:blipFill>
                      <a:blip r:embed="rId8"/>
                      <a:stretch>
                        <a:fillRect/>
                      </a:stretch>
                    </p:blipFill>
                    <p:spPr>
                      <a:xfrm>
                        <a:off x="5841999" y="2668060"/>
                        <a:ext cx="3171289" cy="1064985"/>
                      </a:xfrm>
                      <a:prstGeom prst="rect">
                        <a:avLst/>
                      </a:prstGeom>
                    </p:spPr>
                  </p:pic>
                </p:oleObj>
              </mc:Fallback>
            </mc:AlternateContent>
          </a:graphicData>
        </a:graphic>
      </p:graphicFrame>
      <p:cxnSp>
        <p:nvCxnSpPr>
          <p:cNvPr id="10" name="Straight Arrow Connector 9"/>
          <p:cNvCxnSpPr/>
          <p:nvPr/>
        </p:nvCxnSpPr>
        <p:spPr>
          <a:xfrm flipV="1">
            <a:off x="6477000" y="3124200"/>
            <a:ext cx="609600" cy="927615"/>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8199" y="3880455"/>
            <a:ext cx="2571439" cy="830997"/>
          </a:xfrm>
          <a:prstGeom prst="rect">
            <a:avLst/>
          </a:prstGeom>
          <a:noFill/>
        </p:spPr>
        <p:txBody>
          <a:bodyPr wrap="square" rtlCol="0">
            <a:spAutoFit/>
          </a:bodyPr>
          <a:lstStyle/>
          <a:p>
            <a:r>
              <a:rPr lang="en-US" sz="2400" dirty="0">
                <a:solidFill>
                  <a:srgbClr val="FF0000"/>
                </a:solidFill>
                <a:latin typeface="+mj-lt"/>
              </a:rPr>
              <a:t>characteristic phonon energy</a:t>
            </a:r>
          </a:p>
        </p:txBody>
      </p:sp>
      <p:cxnSp>
        <p:nvCxnSpPr>
          <p:cNvPr id="12" name="Straight Arrow Connector 11"/>
          <p:cNvCxnSpPr/>
          <p:nvPr/>
        </p:nvCxnSpPr>
        <p:spPr>
          <a:xfrm flipV="1">
            <a:off x="6781800" y="3124200"/>
            <a:ext cx="1371600" cy="18158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48400" y="4807803"/>
            <a:ext cx="2692712" cy="830997"/>
          </a:xfrm>
          <a:prstGeom prst="rect">
            <a:avLst/>
          </a:prstGeom>
          <a:noFill/>
        </p:spPr>
        <p:txBody>
          <a:bodyPr wrap="square" rtlCol="0">
            <a:spAutoFit/>
          </a:bodyPr>
          <a:lstStyle/>
          <a:p>
            <a:r>
              <a:rPr lang="en-US" sz="2400" dirty="0">
                <a:solidFill>
                  <a:srgbClr val="FF0000"/>
                </a:solidFill>
                <a:latin typeface="+mj-lt"/>
              </a:rPr>
              <a:t>density of electron states at E</a:t>
            </a:r>
            <a:r>
              <a:rPr lang="en-US" sz="2400" baseline="-25000" dirty="0">
                <a:solidFill>
                  <a:srgbClr val="FF0000"/>
                </a:solidFill>
                <a:latin typeface="+mj-lt"/>
              </a:rPr>
              <a:t>F</a:t>
            </a:r>
            <a:endParaRPr lang="en-US" sz="2400" dirty="0">
              <a:solidFill>
                <a:srgbClr val="FF0000"/>
              </a:solidFill>
              <a:latin typeface="+mj-lt"/>
            </a:endParaRPr>
          </a:p>
        </p:txBody>
      </p:sp>
      <p:cxnSp>
        <p:nvCxnSpPr>
          <p:cNvPr id="14" name="Straight Arrow Connector 13"/>
          <p:cNvCxnSpPr/>
          <p:nvPr/>
        </p:nvCxnSpPr>
        <p:spPr>
          <a:xfrm flipV="1">
            <a:off x="7343775" y="3124200"/>
            <a:ext cx="1403038" cy="2667000"/>
          </a:xfrm>
          <a:prstGeom prst="straightConnector1">
            <a:avLst/>
          </a:prstGeom>
          <a:ln w="60325">
            <a:solidFill>
              <a:srgbClr val="FF0000">
                <a:alpha val="31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0800" y="5638800"/>
            <a:ext cx="2692712" cy="1200329"/>
          </a:xfrm>
          <a:prstGeom prst="rect">
            <a:avLst/>
          </a:prstGeom>
          <a:noFill/>
        </p:spPr>
        <p:txBody>
          <a:bodyPr wrap="square" rtlCol="0">
            <a:spAutoFit/>
          </a:bodyPr>
          <a:lstStyle/>
          <a:p>
            <a:r>
              <a:rPr lang="en-US" sz="2400" dirty="0">
                <a:solidFill>
                  <a:srgbClr val="FF0000"/>
                </a:solidFill>
                <a:latin typeface="+mj-lt"/>
              </a:rPr>
              <a:t>attraction potential between electron pairs</a:t>
            </a:r>
          </a:p>
        </p:txBody>
      </p:sp>
    </p:spTree>
    <p:extLst>
      <p:ext uri="{BB962C8B-B14F-4D97-AF65-F5344CB8AC3E}">
        <p14:creationId xmlns:p14="http://schemas.microsoft.com/office/powerpoint/2010/main" val="15052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7441A-2A04-411B-8696-9CD53474E11C}"/>
              </a:ext>
            </a:extLst>
          </p:cNvPr>
          <p:cNvPicPr>
            <a:picLocks noChangeAspect="1"/>
          </p:cNvPicPr>
          <p:nvPr/>
        </p:nvPicPr>
        <p:blipFill>
          <a:blip r:embed="rId3"/>
          <a:stretch>
            <a:fillRect/>
          </a:stretch>
        </p:blipFill>
        <p:spPr>
          <a:xfrm>
            <a:off x="33130" y="525811"/>
            <a:ext cx="9144000" cy="4735443"/>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04/25/2022</a:t>
            </a:r>
            <a:endParaRPr lang="en-US" dirty="0"/>
          </a:p>
        </p:txBody>
      </p:sp>
      <p:sp>
        <p:nvSpPr>
          <p:cNvPr id="7" name="Footer Placeholder 6"/>
          <p:cNvSpPr>
            <a:spLocks noGrp="1"/>
          </p:cNvSpPr>
          <p:nvPr>
            <p:ph type="ftr" sz="quarter" idx="11"/>
          </p:nvPr>
        </p:nvSpPr>
        <p:spPr/>
        <p:txBody>
          <a:bodyPr/>
          <a:lstStyle/>
          <a:p>
            <a:r>
              <a:rPr lang="en-US"/>
              <a:t>PHY 712  Spring 2022 -- Lecture 33</a:t>
            </a:r>
            <a:endParaRPr lang="en-US" dirty="0"/>
          </a:p>
        </p:txBody>
      </p:sp>
      <p:sp>
        <p:nvSpPr>
          <p:cNvPr id="8" name="Rectangle 7"/>
          <p:cNvSpPr/>
          <p:nvPr/>
        </p:nvSpPr>
        <p:spPr>
          <a:xfrm>
            <a:off x="146561" y="4191000"/>
            <a:ext cx="8924552" cy="498872"/>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76200" y="5562600"/>
            <a:ext cx="8991600" cy="830997"/>
          </a:xfrm>
          <a:prstGeom prst="rect">
            <a:avLst/>
          </a:prstGeom>
          <a:noFill/>
        </p:spPr>
        <p:txBody>
          <a:bodyPr wrap="square" rtlCol="0">
            <a:spAutoFit/>
          </a:bodyPr>
          <a:lstStyle/>
          <a:p>
            <a:r>
              <a:rPr lang="en-US" sz="2400" dirty="0">
                <a:latin typeface="+mj-lt"/>
              </a:rPr>
              <a:t>Important dates:  Final exams available Apr.  29; due May 9</a:t>
            </a:r>
          </a:p>
          <a:p>
            <a:r>
              <a:rPr lang="en-US" sz="2400" dirty="0">
                <a:latin typeface="+mj-lt"/>
              </a:rPr>
              <a:t>                            Outstanding work due May 9</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457200" y="747712"/>
            <a:ext cx="8534400" cy="5719763"/>
          </a:xfrm>
          <a:prstGeom prst="rect">
            <a:avLst/>
          </a:prstGeom>
        </p:spPr>
      </p:pic>
      <p:sp>
        <p:nvSpPr>
          <p:cNvPr id="6" name="TextBox 5"/>
          <p:cNvSpPr txBox="1"/>
          <p:nvPr/>
        </p:nvSpPr>
        <p:spPr>
          <a:xfrm>
            <a:off x="0" y="32484"/>
            <a:ext cx="8458200" cy="830997"/>
          </a:xfrm>
          <a:prstGeom prst="rect">
            <a:avLst/>
          </a:prstGeom>
          <a:noFill/>
        </p:spPr>
        <p:txBody>
          <a:bodyPr wrap="square" rtlCol="0">
            <a:spAutoFit/>
          </a:bodyPr>
          <a:lstStyle/>
          <a:p>
            <a:r>
              <a:rPr lang="en-US" sz="2400" dirty="0">
                <a:latin typeface="+mj-lt"/>
              </a:rPr>
              <a:t>Type I elemental superconductors</a:t>
            </a:r>
          </a:p>
          <a:p>
            <a:r>
              <a:rPr lang="en-US" sz="2400" dirty="0">
                <a:latin typeface="+mj-lt"/>
                <a:hlinkClick r:id="rId4"/>
              </a:rPr>
              <a:t>http://wuphys.wustl.edu/~jss/NewPeriodicTable.pdf</a:t>
            </a:r>
            <a:endParaRPr lang="en-US" sz="2400" dirty="0">
              <a:latin typeface="+mj-lt"/>
            </a:endParaRPr>
          </a:p>
        </p:txBody>
      </p:sp>
    </p:spTree>
    <p:extLst>
      <p:ext uri="{BB962C8B-B14F-4D97-AF65-F5344CB8AC3E}">
        <p14:creationId xmlns:p14="http://schemas.microsoft.com/office/powerpoint/2010/main" val="99491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13037" y="3375025"/>
            <a:ext cx="5105400" cy="3019425"/>
          </a:xfrm>
          <a:prstGeom prst="rect">
            <a:avLst/>
          </a:prstGeom>
        </p:spPr>
      </p:pic>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4"/>
          <a:stretch>
            <a:fillRect/>
          </a:stretch>
        </p:blipFill>
        <p:spPr>
          <a:xfrm>
            <a:off x="1828800" y="444192"/>
            <a:ext cx="6673874" cy="2895600"/>
          </a:xfrm>
          <a:prstGeom prst="rect">
            <a:avLst/>
          </a:prstGeom>
        </p:spPr>
      </p:pic>
      <p:pic>
        <p:nvPicPr>
          <p:cNvPr id="6" name="Picture 5"/>
          <p:cNvPicPr>
            <a:picLocks noChangeAspect="1"/>
          </p:cNvPicPr>
          <p:nvPr/>
        </p:nvPicPr>
        <p:blipFill>
          <a:blip r:embed="rId5"/>
          <a:stretch>
            <a:fillRect/>
          </a:stretch>
        </p:blipFill>
        <p:spPr>
          <a:xfrm>
            <a:off x="152400" y="479425"/>
            <a:ext cx="2750218" cy="990600"/>
          </a:xfrm>
          <a:prstGeom prst="rect">
            <a:avLst/>
          </a:prstGeom>
        </p:spPr>
      </p:pic>
      <p:sp>
        <p:nvSpPr>
          <p:cNvPr id="7" name="TextBox 6"/>
          <p:cNvSpPr txBox="1"/>
          <p:nvPr/>
        </p:nvSpPr>
        <p:spPr>
          <a:xfrm>
            <a:off x="228600" y="228600"/>
            <a:ext cx="4114800" cy="461665"/>
          </a:xfrm>
          <a:prstGeom prst="rect">
            <a:avLst/>
          </a:prstGeom>
          <a:noFill/>
        </p:spPr>
        <p:txBody>
          <a:bodyPr wrap="square" rtlCol="0">
            <a:spAutoFit/>
          </a:bodyPr>
          <a:lstStyle/>
          <a:p>
            <a:r>
              <a:rPr lang="en-US" sz="2400" dirty="0">
                <a:latin typeface="+mj-lt"/>
              </a:rPr>
              <a:t>Type I superconductors:</a:t>
            </a:r>
          </a:p>
        </p:txBody>
      </p:sp>
    </p:spTree>
    <p:extLst>
      <p:ext uri="{BB962C8B-B14F-4D97-AF65-F5344CB8AC3E}">
        <p14:creationId xmlns:p14="http://schemas.microsoft.com/office/powerpoint/2010/main" val="1548197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AD3D3-4E5A-4B4D-BA7B-1767049B43F0}"/>
              </a:ext>
            </a:extLst>
          </p:cNvPr>
          <p:cNvSpPr>
            <a:spLocks noGrp="1"/>
          </p:cNvSpPr>
          <p:nvPr>
            <p:ph type="dt" sz="half" idx="10"/>
          </p:nvPr>
        </p:nvSpPr>
        <p:spPr/>
        <p:txBody>
          <a:bodyPr/>
          <a:lstStyle/>
          <a:p>
            <a:r>
              <a:rPr lang="en-US"/>
              <a:t>04/25/2022</a:t>
            </a:r>
            <a:endParaRPr lang="en-US" dirty="0"/>
          </a:p>
        </p:txBody>
      </p:sp>
      <p:sp>
        <p:nvSpPr>
          <p:cNvPr id="3" name="Footer Placeholder 2">
            <a:extLst>
              <a:ext uri="{FF2B5EF4-FFF2-40B4-BE49-F238E27FC236}">
                <a16:creationId xmlns:a16="http://schemas.microsoft.com/office/drawing/2014/main" id="{E28A4C3F-950F-476A-9DDD-D876B1F5AB56}"/>
              </a:ext>
            </a:extLst>
          </p:cNvPr>
          <p:cNvSpPr>
            <a:spLocks noGrp="1"/>
          </p:cNvSpPr>
          <p:nvPr>
            <p:ph type="ftr" sz="quarter" idx="11"/>
          </p:nvPr>
        </p:nvSpPr>
        <p:spPr/>
        <p:txBody>
          <a:bodyPr/>
          <a:lstStyle/>
          <a:p>
            <a:r>
              <a:rPr lang="en-US"/>
              <a:t>PHY 712  Spring 2022 -- Lecture 33</a:t>
            </a:r>
            <a:endParaRPr lang="en-US" dirty="0"/>
          </a:p>
        </p:txBody>
      </p:sp>
      <p:sp>
        <p:nvSpPr>
          <p:cNvPr id="4" name="Slide Number Placeholder 3">
            <a:extLst>
              <a:ext uri="{FF2B5EF4-FFF2-40B4-BE49-F238E27FC236}">
                <a16:creationId xmlns:a16="http://schemas.microsoft.com/office/drawing/2014/main" id="{064D34B9-1B61-4CF0-93E5-6E340F1B3CCD}"/>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F0075862-667B-470E-B031-22EF767A4C7E}"/>
              </a:ext>
            </a:extLst>
          </p:cNvPr>
          <p:cNvSpPr txBox="1"/>
          <p:nvPr/>
        </p:nvSpPr>
        <p:spPr>
          <a:xfrm>
            <a:off x="685800" y="228600"/>
            <a:ext cx="7543800" cy="1200329"/>
          </a:xfrm>
          <a:prstGeom prst="rect">
            <a:avLst/>
          </a:prstGeom>
          <a:noFill/>
        </p:spPr>
        <p:txBody>
          <a:bodyPr wrap="square" rtlCol="0">
            <a:spAutoFit/>
          </a:bodyPr>
          <a:lstStyle/>
          <a:p>
            <a:r>
              <a:rPr lang="en-US" sz="2400" dirty="0">
                <a:latin typeface="+mj-lt"/>
              </a:rPr>
              <a:t>The following slides give a quick look of some of the intriguing aspects of superconducting materials and their properties --</a:t>
            </a:r>
          </a:p>
        </p:txBody>
      </p:sp>
    </p:spTree>
    <p:extLst>
      <p:ext uri="{BB962C8B-B14F-4D97-AF65-F5344CB8AC3E}">
        <p14:creationId xmlns:p14="http://schemas.microsoft.com/office/powerpoint/2010/main" val="157467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9062" y="3962400"/>
            <a:ext cx="6010275" cy="2495550"/>
          </a:xfrm>
          <a:prstGeom prst="rect">
            <a:avLst/>
          </a:prstGeom>
        </p:spPr>
      </p:pic>
      <p:pic>
        <p:nvPicPr>
          <p:cNvPr id="7" name="Picture 6"/>
          <p:cNvPicPr>
            <a:picLocks noChangeAspect="1"/>
          </p:cNvPicPr>
          <p:nvPr/>
        </p:nvPicPr>
        <p:blipFill>
          <a:blip r:embed="rId4"/>
          <a:stretch>
            <a:fillRect/>
          </a:stretch>
        </p:blipFill>
        <p:spPr>
          <a:xfrm>
            <a:off x="2895600" y="0"/>
            <a:ext cx="5867400" cy="4314825"/>
          </a:xfrm>
          <a:prstGeom prst="rect">
            <a:avLst/>
          </a:prstGeom>
        </p:spPr>
      </p:pic>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381000" y="228600"/>
            <a:ext cx="5257800" cy="461665"/>
          </a:xfrm>
          <a:prstGeom prst="rect">
            <a:avLst/>
          </a:prstGeom>
          <a:noFill/>
        </p:spPr>
        <p:txBody>
          <a:bodyPr wrap="square" rtlCol="0">
            <a:spAutoFit/>
          </a:bodyPr>
          <a:lstStyle/>
          <a:p>
            <a:r>
              <a:rPr lang="en-US" sz="2400" dirty="0">
                <a:latin typeface="+mj-lt"/>
              </a:rPr>
              <a:t>Type II superconductors</a:t>
            </a:r>
          </a:p>
        </p:txBody>
      </p:sp>
    </p:spTree>
    <p:extLst>
      <p:ext uri="{BB962C8B-B14F-4D97-AF65-F5344CB8AC3E}">
        <p14:creationId xmlns:p14="http://schemas.microsoft.com/office/powerpoint/2010/main" val="421445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(Ref:   Ashcroft and </a:t>
            </a:r>
            <a:r>
              <a:rPr lang="en-US" sz="2400" dirty="0" err="1">
                <a:latin typeface="+mj-lt"/>
              </a:rPr>
              <a:t>Mermin</a:t>
            </a:r>
            <a:r>
              <a:rPr lang="en-US" sz="2400" dirty="0">
                <a:latin typeface="+mj-lt"/>
              </a:rPr>
              <a:t>, </a:t>
            </a:r>
            <a:r>
              <a:rPr lang="en-US" sz="2400" b="1" i="1" dirty="0">
                <a:latin typeface="+mj-lt"/>
              </a:rPr>
              <a:t>Solid State Physics</a:t>
            </a:r>
            <a:r>
              <a:rPr lang="en-US" sz="2400" dirty="0">
                <a:latin typeface="+mj-lt"/>
              </a:rPr>
              <a:t>)</a:t>
            </a:r>
            <a:endParaRPr lang="en-US" sz="2400" b="1"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83866660"/>
              </p:ext>
            </p:extLst>
          </p:nvPr>
        </p:nvGraphicFramePr>
        <p:xfrm>
          <a:off x="328435" y="1193800"/>
          <a:ext cx="8487130" cy="2209800"/>
        </p:xfrm>
        <a:graphic>
          <a:graphicData uri="http://schemas.openxmlformats.org/presentationml/2006/ole">
            <mc:AlternateContent xmlns:mc="http://schemas.openxmlformats.org/markup-compatibility/2006">
              <mc:Choice xmlns:v="urn:schemas-microsoft-com:vml" Requires="v">
                <p:oleObj spid="_x0000_s117918" name="Equation" r:id="rId4" imgW="4381200" imgH="1143000" progId="Equation.DSMT4">
                  <p:embed/>
                </p:oleObj>
              </mc:Choice>
              <mc:Fallback>
                <p:oleObj name="Equation" r:id="rId4" imgW="4381200" imgH="1143000" progId="Equation.DSMT4">
                  <p:embed/>
                  <p:pic>
                    <p:nvPicPr>
                      <p:cNvPr id="0" name=""/>
                      <p:cNvPicPr>
                        <a:picLocks noChangeAspect="1" noChangeArrowheads="1"/>
                      </p:cNvPicPr>
                      <p:nvPr/>
                    </p:nvPicPr>
                    <p:blipFill>
                      <a:blip r:embed="rId5"/>
                      <a:srcRect/>
                      <a:stretch>
                        <a:fillRect/>
                      </a:stretch>
                    </p:blipFill>
                    <p:spPr bwMode="auto">
                      <a:xfrm>
                        <a:off x="328435" y="1193800"/>
                        <a:ext cx="8487130" cy="2209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8464786"/>
              </p:ext>
            </p:extLst>
          </p:nvPr>
        </p:nvGraphicFramePr>
        <p:xfrm>
          <a:off x="457200" y="3563203"/>
          <a:ext cx="7924800" cy="2114356"/>
        </p:xfrm>
        <a:graphic>
          <a:graphicData uri="http://schemas.openxmlformats.org/presentationml/2006/ole">
            <mc:AlternateContent xmlns:mc="http://schemas.openxmlformats.org/markup-compatibility/2006">
              <mc:Choice xmlns:v="urn:schemas-microsoft-com:vml" Requires="v">
                <p:oleObj spid="_x0000_s117919" name="Equation" r:id="rId6" imgW="6235560" imgH="1663560" progId="Equation.DSMT4">
                  <p:embed/>
                </p:oleObj>
              </mc:Choice>
              <mc:Fallback>
                <p:oleObj name="Equation" r:id="rId6" imgW="6235560" imgH="1663560" progId="Equation.DSMT4">
                  <p:embed/>
                  <p:pic>
                    <p:nvPicPr>
                      <p:cNvPr id="0" name=""/>
                      <p:cNvPicPr/>
                      <p:nvPr/>
                    </p:nvPicPr>
                    <p:blipFill>
                      <a:blip r:embed="rId7"/>
                      <a:stretch>
                        <a:fillRect/>
                      </a:stretch>
                    </p:blipFill>
                    <p:spPr>
                      <a:xfrm>
                        <a:off x="457200" y="3563203"/>
                        <a:ext cx="7924800" cy="2114356"/>
                      </a:xfrm>
                      <a:prstGeom prst="rect">
                        <a:avLst/>
                      </a:prstGeom>
                    </p:spPr>
                  </p:pic>
                </p:oleObj>
              </mc:Fallback>
            </mc:AlternateContent>
          </a:graphicData>
        </a:graphic>
      </p:graphicFrame>
    </p:spTree>
    <p:extLst>
      <p:ext uri="{BB962C8B-B14F-4D97-AF65-F5344CB8AC3E}">
        <p14:creationId xmlns:p14="http://schemas.microsoft.com/office/powerpoint/2010/main" val="38092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152400" y="228600"/>
            <a:ext cx="8839200" cy="830997"/>
          </a:xfrm>
          <a:prstGeom prst="rect">
            <a:avLst/>
          </a:prstGeom>
          <a:noFill/>
        </p:spPr>
        <p:txBody>
          <a:bodyPr wrap="square" rtlCol="0">
            <a:spAutoFit/>
          </a:bodyPr>
          <a:lstStyle/>
          <a:p>
            <a:r>
              <a:rPr lang="en-US" sz="2400" dirty="0">
                <a:latin typeface="+mj-lt"/>
              </a:rPr>
              <a:t>Quantization of current flux associated with the superconducting state  -- continued</a:t>
            </a:r>
            <a:endParaRPr lang="en-US" sz="2400" b="1" i="1" dirty="0">
              <a:latin typeface="+mj-lt"/>
            </a:endParaRPr>
          </a:p>
        </p:txBody>
      </p:sp>
      <p:grpSp>
        <p:nvGrpSpPr>
          <p:cNvPr id="9" name="Group 8"/>
          <p:cNvGrpSpPr/>
          <p:nvPr/>
        </p:nvGrpSpPr>
        <p:grpSpPr>
          <a:xfrm>
            <a:off x="482600" y="1143000"/>
            <a:ext cx="762000" cy="1386006"/>
            <a:chOff x="3429000" y="1059597"/>
            <a:chExt cx="762000" cy="1386006"/>
          </a:xfrm>
        </p:grpSpPr>
        <p:sp>
          <p:nvSpPr>
            <p:cNvPr id="8" name="Can 7"/>
            <p:cNvSpPr/>
            <p:nvPr/>
          </p:nvSpPr>
          <p:spPr>
            <a:xfrm>
              <a:off x="3429000" y="1676400"/>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429000" y="1059597"/>
              <a:ext cx="762000" cy="769203"/>
            </a:xfrm>
            <a:prstGeom prst="can">
              <a:avLst/>
            </a:prstGeom>
            <a:solidFill>
              <a:srgbClr val="F41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5000" y="1763404"/>
            <a:ext cx="1219200" cy="457200"/>
          </a:xfrm>
          <a:prstGeom prst="rect">
            <a:avLst/>
          </a:prstGeom>
          <a:noFill/>
        </p:spPr>
        <p:txBody>
          <a:bodyPr wrap="square" rtlCol="0">
            <a:spAutoFit/>
          </a:bodyPr>
          <a:lstStyle/>
          <a:p>
            <a:r>
              <a:rPr lang="en-US" sz="2400" b="1" i="1" dirty="0">
                <a:latin typeface="+mj-lt"/>
              </a:rPr>
              <a:t>dl</a:t>
            </a:r>
          </a:p>
        </p:txBody>
      </p:sp>
      <p:sp>
        <p:nvSpPr>
          <p:cNvPr id="11" name="TextBox 10"/>
          <p:cNvSpPr txBox="1"/>
          <p:nvPr/>
        </p:nvSpPr>
        <p:spPr>
          <a:xfrm>
            <a:off x="1676400" y="1222802"/>
            <a:ext cx="7162800" cy="1569660"/>
          </a:xfrm>
          <a:prstGeom prst="rect">
            <a:avLst/>
          </a:prstGeom>
          <a:noFill/>
        </p:spPr>
        <p:txBody>
          <a:bodyPr wrap="square" rtlCol="0">
            <a:spAutoFit/>
          </a:bodyPr>
          <a:lstStyle/>
          <a:p>
            <a:r>
              <a:rPr lang="en-US" sz="2400" dirty="0">
                <a:latin typeface="+mj-lt"/>
              </a:rPr>
              <a:t>Suppose a superconducting material has a cylindrical void.  Evaluate the integral of the current in a closed path within the superconductor containing the void. </a:t>
            </a:r>
          </a:p>
        </p:txBody>
      </p:sp>
      <p:sp>
        <p:nvSpPr>
          <p:cNvPr id="13" name="Oval 12"/>
          <p:cNvSpPr/>
          <p:nvPr/>
        </p:nvSpPr>
        <p:spPr>
          <a:xfrm>
            <a:off x="787400" y="1184702"/>
            <a:ext cx="228600" cy="72598"/>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0"/>
          </p:cNvCxnSpPr>
          <p:nvPr/>
        </p:nvCxnSpPr>
        <p:spPr>
          <a:xfrm flipH="1" flipV="1">
            <a:off x="901700" y="1184702"/>
            <a:ext cx="850900" cy="7275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701418436"/>
              </p:ext>
            </p:extLst>
          </p:nvPr>
        </p:nvGraphicFramePr>
        <p:xfrm>
          <a:off x="889000" y="2830562"/>
          <a:ext cx="7246938" cy="3103563"/>
        </p:xfrm>
        <a:graphic>
          <a:graphicData uri="http://schemas.openxmlformats.org/presentationml/2006/ole">
            <mc:AlternateContent xmlns:mc="http://schemas.openxmlformats.org/markup-compatibility/2006">
              <mc:Choice xmlns:v="urn:schemas-microsoft-com:vml" Requires="v">
                <p:oleObj spid="_x0000_s118864" name="Equation" r:id="rId4" imgW="5194080" imgH="2222280" progId="Equation.DSMT4">
                  <p:embed/>
                </p:oleObj>
              </mc:Choice>
              <mc:Fallback>
                <p:oleObj name="Equation" r:id="rId4" imgW="5194080" imgH="2222280" progId="Equation.DSMT4">
                  <p:embed/>
                  <p:pic>
                    <p:nvPicPr>
                      <p:cNvPr id="0" name=""/>
                      <p:cNvPicPr/>
                      <p:nvPr/>
                    </p:nvPicPr>
                    <p:blipFill>
                      <a:blip r:embed="rId5"/>
                      <a:stretch>
                        <a:fillRect/>
                      </a:stretch>
                    </p:blipFill>
                    <p:spPr>
                      <a:xfrm>
                        <a:off x="889000" y="2830562"/>
                        <a:ext cx="7246938" cy="3103563"/>
                      </a:xfrm>
                      <a:prstGeom prst="rect">
                        <a:avLst/>
                      </a:prstGeom>
                    </p:spPr>
                  </p:pic>
                </p:oleObj>
              </mc:Fallback>
            </mc:AlternateContent>
          </a:graphicData>
        </a:graphic>
      </p:graphicFrame>
      <p:sp>
        <p:nvSpPr>
          <p:cNvPr id="18" name="TextBox 17"/>
          <p:cNvSpPr txBox="1"/>
          <p:nvPr/>
        </p:nvSpPr>
        <p:spPr>
          <a:xfrm>
            <a:off x="444500" y="5934125"/>
            <a:ext cx="8382000" cy="461665"/>
          </a:xfrm>
          <a:prstGeom prst="rect">
            <a:avLst/>
          </a:prstGeom>
          <a:noFill/>
        </p:spPr>
        <p:txBody>
          <a:bodyPr wrap="square" rtlCol="0">
            <a:spAutoFit/>
          </a:bodyPr>
          <a:lstStyle/>
          <a:p>
            <a:r>
              <a:rPr lang="en-US" sz="2400" dirty="0">
                <a:latin typeface="+mj-lt"/>
              </a:rPr>
              <a:t>Such “vortex” fields can exist within type II superconductors.</a:t>
            </a:r>
          </a:p>
        </p:txBody>
      </p:sp>
    </p:spTree>
    <p:extLst>
      <p:ext uri="{BB962C8B-B14F-4D97-AF65-F5344CB8AC3E}">
        <p14:creationId xmlns:p14="http://schemas.microsoft.com/office/powerpoint/2010/main" val="74074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1438"/>
            <a:ext cx="6257925" cy="6610350"/>
          </a:xfrm>
          <a:prstGeom prst="rect">
            <a:avLst/>
          </a:prstGeom>
        </p:spPr>
      </p:pic>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6" name="Arrow: Right 5">
            <a:extLst>
              <a:ext uri="{FF2B5EF4-FFF2-40B4-BE49-F238E27FC236}">
                <a16:creationId xmlns:a16="http://schemas.microsoft.com/office/drawing/2014/main" id="{0795801B-E631-47DA-9670-66AE07997210}"/>
              </a:ext>
            </a:extLst>
          </p:cNvPr>
          <p:cNvSpPr/>
          <p:nvPr/>
        </p:nvSpPr>
        <p:spPr>
          <a:xfrm>
            <a:off x="571500" y="5638800"/>
            <a:ext cx="4572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49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stretch>
            <a:fillRect/>
          </a:stretch>
        </p:blipFill>
        <p:spPr>
          <a:xfrm>
            <a:off x="-23308" y="2057400"/>
            <a:ext cx="6096000" cy="3952875"/>
          </a:xfrm>
          <a:prstGeom prst="rect">
            <a:avLst/>
          </a:prstGeom>
        </p:spPr>
      </p:pic>
      <p:sp>
        <p:nvSpPr>
          <p:cNvPr id="6" name="TextBox 5"/>
          <p:cNvSpPr txBox="1"/>
          <p:nvPr/>
        </p:nvSpPr>
        <p:spPr>
          <a:xfrm>
            <a:off x="304800" y="381000"/>
            <a:ext cx="7239000" cy="830997"/>
          </a:xfrm>
          <a:prstGeom prst="rect">
            <a:avLst/>
          </a:prstGeom>
          <a:noFill/>
        </p:spPr>
        <p:txBody>
          <a:bodyPr wrap="square" rtlCol="0">
            <a:spAutoFit/>
          </a:bodyPr>
          <a:lstStyle/>
          <a:p>
            <a:r>
              <a:rPr lang="en-US" sz="2400" dirty="0">
                <a:latin typeface="+mj-lt"/>
              </a:rPr>
              <a:t>Crystal structure of one of the high temperature superconductors</a:t>
            </a:r>
          </a:p>
        </p:txBody>
      </p:sp>
      <p:pic>
        <p:nvPicPr>
          <p:cNvPr id="7" name="Picture 6">
            <a:extLst>
              <a:ext uri="{FF2B5EF4-FFF2-40B4-BE49-F238E27FC236}">
                <a16:creationId xmlns:a16="http://schemas.microsoft.com/office/drawing/2014/main" id="{E9BBCC71-9448-46B5-8D26-7821E9767E34}"/>
              </a:ext>
            </a:extLst>
          </p:cNvPr>
          <p:cNvPicPr>
            <a:picLocks noChangeAspect="1"/>
          </p:cNvPicPr>
          <p:nvPr/>
        </p:nvPicPr>
        <p:blipFill>
          <a:blip r:embed="rId4"/>
          <a:stretch>
            <a:fillRect/>
          </a:stretch>
        </p:blipFill>
        <p:spPr>
          <a:xfrm>
            <a:off x="5486400" y="1182413"/>
            <a:ext cx="3086247" cy="3911932"/>
          </a:xfrm>
          <a:prstGeom prst="rect">
            <a:avLst/>
          </a:prstGeom>
        </p:spPr>
      </p:pic>
      <p:sp>
        <p:nvSpPr>
          <p:cNvPr id="8" name="TextBox 7">
            <a:extLst>
              <a:ext uri="{FF2B5EF4-FFF2-40B4-BE49-F238E27FC236}">
                <a16:creationId xmlns:a16="http://schemas.microsoft.com/office/drawing/2014/main" id="{1C83502E-0B67-4D5F-8433-D09A4A2542AC}"/>
              </a:ext>
            </a:extLst>
          </p:cNvPr>
          <p:cNvSpPr txBox="1"/>
          <p:nvPr/>
        </p:nvSpPr>
        <p:spPr>
          <a:xfrm>
            <a:off x="6526004" y="4983340"/>
            <a:ext cx="2362200" cy="461665"/>
          </a:xfrm>
          <a:prstGeom prst="rect">
            <a:avLst/>
          </a:prstGeom>
          <a:noFill/>
        </p:spPr>
        <p:txBody>
          <a:bodyPr wrap="square" rtlCol="0">
            <a:spAutoFit/>
          </a:bodyPr>
          <a:lstStyle/>
          <a:p>
            <a:r>
              <a:rPr lang="en-US" sz="2400" dirty="0">
                <a:latin typeface="+mj-lt"/>
              </a:rPr>
              <a:t>YBa</a:t>
            </a:r>
            <a:r>
              <a:rPr lang="en-US" sz="2400" baseline="-25000" dirty="0">
                <a:latin typeface="+mj-lt"/>
              </a:rPr>
              <a:t>2</a:t>
            </a:r>
            <a:r>
              <a:rPr lang="en-US" sz="2400" dirty="0">
                <a:latin typeface="+mj-lt"/>
              </a:rPr>
              <a:t>Cu</a:t>
            </a:r>
            <a:r>
              <a:rPr lang="en-US" sz="2400" baseline="-25000" dirty="0">
                <a:latin typeface="+mj-lt"/>
              </a:rPr>
              <a:t>3</a:t>
            </a:r>
            <a:r>
              <a:rPr lang="en-US" sz="2400" dirty="0">
                <a:latin typeface="+mj-lt"/>
              </a:rPr>
              <a:t>O</a:t>
            </a:r>
            <a:r>
              <a:rPr lang="en-US" sz="2400" baseline="-25000" dirty="0">
                <a:latin typeface="+mj-lt"/>
              </a:rPr>
              <a:t>7</a:t>
            </a:r>
            <a:endParaRPr lang="en-US" sz="2400" dirty="0">
              <a:latin typeface="+mj-lt"/>
            </a:endParaRPr>
          </a:p>
        </p:txBody>
      </p:sp>
      <p:sp>
        <p:nvSpPr>
          <p:cNvPr id="9" name="TextBox 8">
            <a:extLst>
              <a:ext uri="{FF2B5EF4-FFF2-40B4-BE49-F238E27FC236}">
                <a16:creationId xmlns:a16="http://schemas.microsoft.com/office/drawing/2014/main" id="{306D989F-EC3F-4074-84F2-36CBAEA5216B}"/>
              </a:ext>
            </a:extLst>
          </p:cNvPr>
          <p:cNvSpPr txBox="1"/>
          <p:nvPr/>
        </p:nvSpPr>
        <p:spPr>
          <a:xfrm>
            <a:off x="6248400" y="5616714"/>
            <a:ext cx="2703756" cy="707886"/>
          </a:xfrm>
          <a:prstGeom prst="rect">
            <a:avLst/>
          </a:prstGeom>
          <a:noFill/>
        </p:spPr>
        <p:txBody>
          <a:bodyPr wrap="square" rtlCol="0">
            <a:spAutoFit/>
          </a:bodyPr>
          <a:lstStyle/>
          <a:p>
            <a:r>
              <a:rPr lang="en-US" sz="1600" dirty="0">
                <a:latin typeface="+mj-lt"/>
              </a:rPr>
              <a:t>From MS thesis of Brent Howe (</a:t>
            </a:r>
            <a:r>
              <a:rPr lang="en-US" sz="1600" dirty="0" err="1">
                <a:latin typeface="+mj-lt"/>
              </a:rPr>
              <a:t>Minn</a:t>
            </a:r>
            <a:r>
              <a:rPr lang="en-US" sz="1600" dirty="0">
                <a:latin typeface="+mj-lt"/>
              </a:rPr>
              <a:t> State U, 2014</a:t>
            </a:r>
            <a:r>
              <a:rPr lang="en-US" sz="2400" dirty="0">
                <a:latin typeface="+mj-lt"/>
              </a:rPr>
              <a:t>)</a:t>
            </a:r>
          </a:p>
        </p:txBody>
      </p:sp>
    </p:spTree>
    <p:extLst>
      <p:ext uri="{BB962C8B-B14F-4D97-AF65-F5344CB8AC3E}">
        <p14:creationId xmlns:p14="http://schemas.microsoft.com/office/powerpoint/2010/main" val="490137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457200" y="152400"/>
            <a:ext cx="7848600" cy="461665"/>
          </a:xfrm>
          <a:prstGeom prst="rect">
            <a:avLst/>
          </a:prstGeom>
          <a:noFill/>
        </p:spPr>
        <p:txBody>
          <a:bodyPr wrap="square" rtlCol="0">
            <a:spAutoFit/>
          </a:bodyPr>
          <a:lstStyle/>
          <a:p>
            <a:r>
              <a:rPr lang="en-US" sz="2400" dirty="0">
                <a:latin typeface="+mj-lt"/>
              </a:rPr>
              <a:t>Some details of  single vortex in type II superconductor</a:t>
            </a:r>
          </a:p>
        </p:txBody>
      </p:sp>
      <p:graphicFrame>
        <p:nvGraphicFramePr>
          <p:cNvPr id="6" name="Object 5"/>
          <p:cNvGraphicFramePr>
            <a:graphicFrameLocks noChangeAspect="1"/>
          </p:cNvGraphicFramePr>
          <p:nvPr>
            <p:extLst>
              <p:ext uri="{D42A27DB-BD31-4B8C-83A1-F6EECF244321}">
                <p14:modId xmlns:p14="http://schemas.microsoft.com/office/powerpoint/2010/main" val="3302772751"/>
              </p:ext>
            </p:extLst>
          </p:nvPr>
        </p:nvGraphicFramePr>
        <p:xfrm>
          <a:off x="990600" y="496888"/>
          <a:ext cx="6318250" cy="3044825"/>
        </p:xfrm>
        <a:graphic>
          <a:graphicData uri="http://schemas.openxmlformats.org/presentationml/2006/ole">
            <mc:AlternateContent xmlns:mc="http://schemas.openxmlformats.org/markup-compatibility/2006">
              <mc:Choice xmlns:v="urn:schemas-microsoft-com:vml" Requires="v">
                <p:oleObj spid="_x0000_s119971" name="Equation" r:id="rId4" imgW="3848040" imgH="1854000" progId="Equation.DSMT4">
                  <p:embed/>
                </p:oleObj>
              </mc:Choice>
              <mc:Fallback>
                <p:oleObj name="Equation" r:id="rId4" imgW="3848040" imgH="1854000" progId="Equation.DSMT4">
                  <p:embed/>
                  <p:pic>
                    <p:nvPicPr>
                      <p:cNvPr id="0" name=""/>
                      <p:cNvPicPr>
                        <a:picLocks noChangeAspect="1" noChangeArrowheads="1"/>
                      </p:cNvPicPr>
                      <p:nvPr/>
                    </p:nvPicPr>
                    <p:blipFill>
                      <a:blip r:embed="rId5"/>
                      <a:srcRect/>
                      <a:stretch>
                        <a:fillRect/>
                      </a:stretch>
                    </p:blipFill>
                    <p:spPr bwMode="auto">
                      <a:xfrm>
                        <a:off x="990600" y="496888"/>
                        <a:ext cx="631825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3831302"/>
              </p:ext>
            </p:extLst>
          </p:nvPr>
        </p:nvGraphicFramePr>
        <p:xfrm>
          <a:off x="990600" y="3598863"/>
          <a:ext cx="6399213" cy="2700337"/>
        </p:xfrm>
        <a:graphic>
          <a:graphicData uri="http://schemas.openxmlformats.org/presentationml/2006/ole">
            <mc:AlternateContent xmlns:mc="http://schemas.openxmlformats.org/markup-compatibility/2006">
              <mc:Choice xmlns:v="urn:schemas-microsoft-com:vml" Requires="v">
                <p:oleObj spid="_x0000_s119972" name="Equation" r:id="rId6" imgW="5384520" imgH="2273040" progId="Equation.DSMT4">
                  <p:embed/>
                </p:oleObj>
              </mc:Choice>
              <mc:Fallback>
                <p:oleObj name="Equation" r:id="rId6" imgW="5384520" imgH="2273040" progId="Equation.DSMT4">
                  <p:embed/>
                  <p:pic>
                    <p:nvPicPr>
                      <p:cNvPr id="0" name=""/>
                      <p:cNvPicPr/>
                      <p:nvPr/>
                    </p:nvPicPr>
                    <p:blipFill>
                      <a:blip r:embed="rId7"/>
                      <a:stretch>
                        <a:fillRect/>
                      </a:stretch>
                    </p:blipFill>
                    <p:spPr>
                      <a:xfrm>
                        <a:off x="990600" y="3598863"/>
                        <a:ext cx="6399213" cy="2700337"/>
                      </a:xfrm>
                      <a:prstGeom prst="rect">
                        <a:avLst/>
                      </a:prstGeom>
                    </p:spPr>
                  </p:pic>
                </p:oleObj>
              </mc:Fallback>
            </mc:AlternateContent>
          </a:graphicData>
        </a:graphic>
      </p:graphicFrame>
    </p:spTree>
    <p:extLst>
      <p:ext uri="{BB962C8B-B14F-4D97-AF65-F5344CB8AC3E}">
        <p14:creationId xmlns:p14="http://schemas.microsoft.com/office/powerpoint/2010/main" val="4143375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237770" y="4411428"/>
            <a:ext cx="5326171" cy="1857375"/>
          </a:xfrm>
          <a:prstGeom prst="rect">
            <a:avLst/>
          </a:prstGeom>
        </p:spPr>
      </p:pic>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5"/>
          <a:stretch>
            <a:fillRect/>
          </a:stretch>
        </p:blipFill>
        <p:spPr>
          <a:xfrm>
            <a:off x="76200" y="622327"/>
            <a:ext cx="3810000" cy="38100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954795394"/>
              </p:ext>
            </p:extLst>
          </p:nvPr>
        </p:nvGraphicFramePr>
        <p:xfrm>
          <a:off x="214579" y="206968"/>
          <a:ext cx="2618842" cy="914400"/>
        </p:xfrm>
        <a:graphic>
          <a:graphicData uri="http://schemas.openxmlformats.org/presentationml/2006/ole">
            <mc:AlternateContent xmlns:mc="http://schemas.openxmlformats.org/markup-compatibility/2006">
              <mc:Choice xmlns:v="urn:schemas-microsoft-com:vml" Requires="v">
                <p:oleObj spid="_x0000_s120912" name="Equation" r:id="rId6" imgW="1384200" imgH="482400" progId="Equation.DSMT4">
                  <p:embed/>
                </p:oleObj>
              </mc:Choice>
              <mc:Fallback>
                <p:oleObj name="Equation" r:id="rId6" imgW="1384200" imgH="482400" progId="Equation.DSMT4">
                  <p:embed/>
                  <p:pic>
                    <p:nvPicPr>
                      <p:cNvPr id="0" name=""/>
                      <p:cNvPicPr>
                        <a:picLocks noChangeAspect="1" noChangeArrowheads="1"/>
                      </p:cNvPicPr>
                      <p:nvPr/>
                    </p:nvPicPr>
                    <p:blipFill>
                      <a:blip r:embed="rId7"/>
                      <a:srcRect/>
                      <a:stretch>
                        <a:fillRect/>
                      </a:stretch>
                    </p:blipFill>
                    <p:spPr bwMode="auto">
                      <a:xfrm>
                        <a:off x="214579" y="206968"/>
                        <a:ext cx="2618842" cy="914400"/>
                      </a:xfrm>
                      <a:prstGeom prst="rect">
                        <a:avLst/>
                      </a:prstGeom>
                      <a:noFill/>
                      <a:ln>
                        <a:noFill/>
                      </a:ln>
                    </p:spPr>
                  </p:pic>
                </p:oleObj>
              </mc:Fallback>
            </mc:AlternateContent>
          </a:graphicData>
        </a:graphic>
      </p:graphicFrame>
      <p:pic>
        <p:nvPicPr>
          <p:cNvPr id="7" name="Picture 6"/>
          <p:cNvPicPr>
            <a:picLocks noChangeAspect="1"/>
          </p:cNvPicPr>
          <p:nvPr/>
        </p:nvPicPr>
        <p:blipFill>
          <a:blip r:embed="rId8"/>
          <a:stretch>
            <a:fillRect/>
          </a:stretch>
        </p:blipFill>
        <p:spPr>
          <a:xfrm>
            <a:off x="4458894" y="1059597"/>
            <a:ext cx="4248150" cy="4086225"/>
          </a:xfrm>
          <a:prstGeom prst="rect">
            <a:avLst/>
          </a:prstGeom>
        </p:spPr>
      </p:pic>
      <p:sp>
        <p:nvSpPr>
          <p:cNvPr id="8" name="TextBox 7"/>
          <p:cNvSpPr txBox="1"/>
          <p:nvPr/>
        </p:nvSpPr>
        <p:spPr>
          <a:xfrm>
            <a:off x="4419600" y="228600"/>
            <a:ext cx="4495800" cy="830997"/>
          </a:xfrm>
          <a:prstGeom prst="rect">
            <a:avLst/>
          </a:prstGeom>
          <a:noFill/>
        </p:spPr>
        <p:txBody>
          <a:bodyPr wrap="square" rtlCol="0">
            <a:spAutoFit/>
          </a:bodyPr>
          <a:lstStyle/>
          <a:p>
            <a:r>
              <a:rPr lang="en-US" sz="2400" dirty="0">
                <a:latin typeface="+mj-lt"/>
              </a:rPr>
              <a:t>Scanning probe images of vortices  in YBCO at 22 K</a:t>
            </a:r>
          </a:p>
        </p:txBody>
      </p:sp>
      <p:sp>
        <p:nvSpPr>
          <p:cNvPr id="10" name="TextBox 9">
            <a:extLst>
              <a:ext uri="{FF2B5EF4-FFF2-40B4-BE49-F238E27FC236}">
                <a16:creationId xmlns:a16="http://schemas.microsoft.com/office/drawing/2014/main" id="{8052E795-E9C6-4BDB-81CB-D68206493A4F}"/>
              </a:ext>
            </a:extLst>
          </p:cNvPr>
          <p:cNvSpPr txBox="1"/>
          <p:nvPr/>
        </p:nvSpPr>
        <p:spPr>
          <a:xfrm>
            <a:off x="6256229" y="5198238"/>
            <a:ext cx="2767263" cy="1200329"/>
          </a:xfrm>
          <a:prstGeom prst="rect">
            <a:avLst/>
          </a:prstGeom>
          <a:noFill/>
        </p:spPr>
        <p:txBody>
          <a:bodyPr wrap="square" rtlCol="0">
            <a:spAutoFit/>
          </a:bodyPr>
          <a:lstStyle/>
          <a:p>
            <a:r>
              <a:rPr lang="en-US" sz="2400" dirty="0">
                <a:latin typeface="+mj-lt"/>
              </a:rPr>
              <a:t>Based on physics of the Josephson junction.</a:t>
            </a:r>
          </a:p>
        </p:txBody>
      </p:sp>
    </p:spTree>
    <p:extLst>
      <p:ext uri="{BB962C8B-B14F-4D97-AF65-F5344CB8AC3E}">
        <p14:creationId xmlns:p14="http://schemas.microsoft.com/office/powerpoint/2010/main" val="184743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44066-3436-49C0-8EB2-0663D54C388A}"/>
              </a:ext>
            </a:extLst>
          </p:cNvPr>
          <p:cNvSpPr>
            <a:spLocks noGrp="1"/>
          </p:cNvSpPr>
          <p:nvPr>
            <p:ph type="dt" sz="half" idx="10"/>
          </p:nvPr>
        </p:nvSpPr>
        <p:spPr/>
        <p:txBody>
          <a:bodyPr/>
          <a:lstStyle/>
          <a:p>
            <a:r>
              <a:rPr lang="en-US"/>
              <a:t>04/25/2022</a:t>
            </a:r>
            <a:endParaRPr lang="en-US" dirty="0"/>
          </a:p>
        </p:txBody>
      </p:sp>
      <p:sp>
        <p:nvSpPr>
          <p:cNvPr id="3" name="Footer Placeholder 2">
            <a:extLst>
              <a:ext uri="{FF2B5EF4-FFF2-40B4-BE49-F238E27FC236}">
                <a16:creationId xmlns:a16="http://schemas.microsoft.com/office/drawing/2014/main" id="{DE0B4671-C3C2-4F1D-A145-84C9E30E5E45}"/>
              </a:ext>
            </a:extLst>
          </p:cNvPr>
          <p:cNvSpPr>
            <a:spLocks noGrp="1"/>
          </p:cNvSpPr>
          <p:nvPr>
            <p:ph type="ftr" sz="quarter" idx="11"/>
          </p:nvPr>
        </p:nvSpPr>
        <p:spPr/>
        <p:txBody>
          <a:bodyPr/>
          <a:lstStyle/>
          <a:p>
            <a:r>
              <a:rPr lang="en-US"/>
              <a:t>PHY 712  Spring 2022 -- Lecture 33</a:t>
            </a:r>
            <a:endParaRPr lang="en-US" dirty="0"/>
          </a:p>
        </p:txBody>
      </p:sp>
      <p:sp>
        <p:nvSpPr>
          <p:cNvPr id="4" name="Slide Number Placeholder 3">
            <a:extLst>
              <a:ext uri="{FF2B5EF4-FFF2-40B4-BE49-F238E27FC236}">
                <a16:creationId xmlns:a16="http://schemas.microsoft.com/office/drawing/2014/main" id="{E3342FE4-05E3-4ED5-B1AD-187671902C97}"/>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7" name="TextBox 6">
            <a:extLst>
              <a:ext uri="{FF2B5EF4-FFF2-40B4-BE49-F238E27FC236}">
                <a16:creationId xmlns:a16="http://schemas.microsoft.com/office/drawing/2014/main" id="{0CD82F82-058A-4385-BAD7-709B42C250C4}"/>
              </a:ext>
            </a:extLst>
          </p:cNvPr>
          <p:cNvSpPr txBox="1"/>
          <p:nvPr/>
        </p:nvSpPr>
        <p:spPr>
          <a:xfrm>
            <a:off x="228600" y="1143000"/>
            <a:ext cx="8153400" cy="3046988"/>
          </a:xfrm>
          <a:prstGeom prst="rect">
            <a:avLst/>
          </a:prstGeom>
          <a:noFill/>
        </p:spPr>
        <p:txBody>
          <a:bodyPr wrap="square" rtlCol="0">
            <a:spAutoFit/>
          </a:bodyPr>
          <a:lstStyle/>
          <a:p>
            <a:r>
              <a:rPr lang="en-US" sz="2400" dirty="0">
                <a:latin typeface="+mj-lt"/>
              </a:rPr>
              <a:t>What will you do after May 9?</a:t>
            </a:r>
          </a:p>
          <a:p>
            <a:pPr lvl="2"/>
            <a:r>
              <a:rPr lang="en-US" sz="2400" dirty="0">
                <a:latin typeface="+mj-lt"/>
              </a:rPr>
              <a:t>Relax a minute or two</a:t>
            </a:r>
          </a:p>
          <a:p>
            <a:pPr lvl="2"/>
            <a:endParaRPr lang="en-US" sz="2400" dirty="0">
              <a:latin typeface="+mj-lt"/>
            </a:endParaRPr>
          </a:p>
          <a:p>
            <a:pPr lvl="2"/>
            <a:r>
              <a:rPr lang="en-US" sz="2400" dirty="0">
                <a:latin typeface="+mj-lt"/>
              </a:rPr>
              <a:t>Several of you will want to start preparing for the Qualifier Exams which will be administered  (tentative dates):   </a:t>
            </a:r>
          </a:p>
          <a:p>
            <a:pPr lvl="2"/>
            <a:r>
              <a:rPr lang="en-US" sz="2400" b="1" dirty="0">
                <a:solidFill>
                  <a:srgbClr val="222222"/>
                </a:solidFill>
                <a:latin typeface="+mj-lt"/>
              </a:rPr>
              <a:t>M</a:t>
            </a:r>
            <a:r>
              <a:rPr lang="en-US" sz="2400" b="1" dirty="0">
                <a:solidFill>
                  <a:srgbClr val="222222"/>
                </a:solidFill>
                <a:latin typeface="Arial" panose="020B0604020202020204" pitchFamily="34" charset="0"/>
              </a:rPr>
              <a:t>onday, June 13 to Thursday, June 16 during the hours 1:00 – 4:00 pm.</a:t>
            </a:r>
            <a:endParaRPr lang="en-US" sz="2400" dirty="0">
              <a:latin typeface="+mj-lt"/>
            </a:endParaRPr>
          </a:p>
        </p:txBody>
      </p:sp>
    </p:spTree>
    <p:extLst>
      <p:ext uri="{BB962C8B-B14F-4D97-AF65-F5344CB8AC3E}">
        <p14:creationId xmlns:p14="http://schemas.microsoft.com/office/powerpoint/2010/main" val="72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228600"/>
            <a:ext cx="8763000" cy="1938992"/>
          </a:xfrm>
          <a:prstGeom prst="rect">
            <a:avLst/>
          </a:prstGeom>
          <a:noFill/>
        </p:spPr>
        <p:txBody>
          <a:bodyPr wrap="square" rtlCol="0">
            <a:spAutoFit/>
          </a:bodyPr>
          <a:lstStyle/>
          <a:p>
            <a:r>
              <a:rPr lang="en-US" sz="2400" dirty="0">
                <a:latin typeface="+mj-lt"/>
              </a:rPr>
              <a:t>Special topic:   Electromagnetic properties of superconductors</a:t>
            </a:r>
          </a:p>
          <a:p>
            <a:endParaRPr lang="en-US" sz="2400" dirty="0">
              <a:latin typeface="+mj-lt"/>
            </a:endParaRPr>
          </a:p>
          <a:p>
            <a:r>
              <a:rPr lang="en-US" sz="2400" dirty="0" err="1">
                <a:latin typeface="+mj-lt"/>
              </a:rPr>
              <a:t>Ref:D</a:t>
            </a:r>
            <a:r>
              <a:rPr lang="en-US" sz="2400" dirty="0">
                <a:latin typeface="+mj-lt"/>
              </a:rPr>
              <a:t>. </a:t>
            </a:r>
            <a:r>
              <a:rPr lang="en-US" sz="2400" dirty="0" err="1">
                <a:latin typeface="+mj-lt"/>
              </a:rPr>
              <a:t>Teplitz</a:t>
            </a:r>
            <a:r>
              <a:rPr lang="en-US" sz="2400" dirty="0">
                <a:latin typeface="+mj-lt"/>
              </a:rPr>
              <a:t>, editor, Electromagnetism – paths to research,</a:t>
            </a:r>
          </a:p>
          <a:p>
            <a:r>
              <a:rPr lang="en-US" sz="2400" dirty="0">
                <a:latin typeface="+mj-lt"/>
              </a:rPr>
              <a:t>  Plenum Press (1982); Chapter 1 written by Brian Schwartz and Sonia </a:t>
            </a:r>
            <a:r>
              <a:rPr lang="en-US" sz="2400" dirty="0" err="1">
                <a:latin typeface="+mj-lt"/>
              </a:rPr>
              <a:t>Frota</a:t>
            </a:r>
            <a:r>
              <a:rPr lang="en-US" sz="2400" dirty="0">
                <a:latin typeface="+mj-lt"/>
              </a:rPr>
              <a:t>-Pessoa</a:t>
            </a:r>
          </a:p>
        </p:txBody>
      </p:sp>
      <p:pic>
        <p:nvPicPr>
          <p:cNvPr id="97282" name="Picture 2" descr="http://hyperphysics.phy-astr.gsu.edu/hbase/solids/imgsol/mers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25" y="4038600"/>
            <a:ext cx="2466975" cy="2505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 y="2133600"/>
            <a:ext cx="8382000" cy="2308324"/>
          </a:xfrm>
          <a:prstGeom prst="rect">
            <a:avLst/>
          </a:prstGeom>
          <a:noFill/>
        </p:spPr>
        <p:txBody>
          <a:bodyPr wrap="square" rtlCol="0">
            <a:spAutoFit/>
          </a:bodyPr>
          <a:lstStyle/>
          <a:p>
            <a:r>
              <a:rPr lang="en-US" sz="2400" dirty="0">
                <a:latin typeface="+mj-lt"/>
              </a:rPr>
              <a:t>History:</a:t>
            </a:r>
          </a:p>
          <a:p>
            <a:pPr lvl="1"/>
            <a:r>
              <a:rPr lang="en-US" sz="2400" dirty="0">
                <a:latin typeface="+mj-lt"/>
              </a:rPr>
              <a:t>1908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successfully </a:t>
            </a:r>
            <a:r>
              <a:rPr lang="en-US" sz="2400" dirty="0" err="1">
                <a:latin typeface="+mj-lt"/>
              </a:rPr>
              <a:t>liquified</a:t>
            </a:r>
            <a:r>
              <a:rPr lang="en-US" sz="2400" dirty="0">
                <a:latin typeface="+mj-lt"/>
              </a:rPr>
              <a:t> He</a:t>
            </a:r>
          </a:p>
          <a:p>
            <a:pPr lvl="1"/>
            <a:r>
              <a:rPr lang="en-US" sz="2400" dirty="0">
                <a:latin typeface="+mj-lt"/>
              </a:rPr>
              <a:t>1911   H. </a:t>
            </a:r>
            <a:r>
              <a:rPr lang="en-US" sz="2400" dirty="0" err="1">
                <a:latin typeface="+mj-lt"/>
              </a:rPr>
              <a:t>Kamerlingh</a:t>
            </a:r>
            <a:r>
              <a:rPr lang="en-US" sz="2400" dirty="0">
                <a:latin typeface="+mj-lt"/>
              </a:rPr>
              <a:t> </a:t>
            </a:r>
            <a:r>
              <a:rPr lang="en-US" sz="2400" dirty="0" err="1">
                <a:latin typeface="+mj-lt"/>
              </a:rPr>
              <a:t>Onnes</a:t>
            </a:r>
            <a:r>
              <a:rPr lang="en-US" sz="2400" dirty="0">
                <a:latin typeface="+mj-lt"/>
              </a:rPr>
              <a:t> discovered that Hg at 4.2 K has vanishing resistance</a:t>
            </a:r>
          </a:p>
          <a:p>
            <a:pPr lvl="1"/>
            <a:r>
              <a:rPr lang="en-US" sz="2400" dirty="0">
                <a:latin typeface="+mj-lt"/>
              </a:rPr>
              <a:t>1957 Theory of superconductivity by Bardeen, Cooper, and Schrieffer</a:t>
            </a:r>
          </a:p>
        </p:txBody>
      </p:sp>
      <p:sp>
        <p:nvSpPr>
          <p:cNvPr id="7" name="TextBox 6">
            <a:extLst>
              <a:ext uri="{FF2B5EF4-FFF2-40B4-BE49-F238E27FC236}">
                <a16:creationId xmlns:a16="http://schemas.microsoft.com/office/drawing/2014/main" id="{EBE2CEA9-D1CC-47FB-A37F-D0F937A95ED8}"/>
              </a:ext>
            </a:extLst>
          </p:cNvPr>
          <p:cNvSpPr txBox="1"/>
          <p:nvPr/>
        </p:nvSpPr>
        <p:spPr>
          <a:xfrm>
            <a:off x="170329" y="4494679"/>
            <a:ext cx="5381625" cy="1938992"/>
          </a:xfrm>
          <a:prstGeom prst="rect">
            <a:avLst/>
          </a:prstGeom>
          <a:noFill/>
        </p:spPr>
        <p:txBody>
          <a:bodyPr wrap="square" rtlCol="0">
            <a:spAutoFit/>
          </a:bodyPr>
          <a:lstStyle/>
          <a:p>
            <a:r>
              <a:rPr lang="en-US" sz="2400" dirty="0">
                <a:latin typeface="+mj-lt"/>
              </a:rPr>
              <a:t>The surprising observation was that electrical resistivity abruptly dropped when the temperature of the material was lowered below a critical temperature T</a:t>
            </a:r>
            <a:r>
              <a:rPr lang="en-US" sz="2400" baseline="-25000" dirty="0">
                <a:latin typeface="+mj-lt"/>
              </a:rPr>
              <a:t>c</a:t>
            </a:r>
            <a:r>
              <a:rPr lang="en-US" sz="2400" dirty="0">
                <a:latin typeface="+mj-lt"/>
              </a:rPr>
              <a:t>.</a:t>
            </a:r>
          </a:p>
        </p:txBody>
      </p:sp>
    </p:spTree>
    <p:extLst>
      <p:ext uri="{BB962C8B-B14F-4D97-AF65-F5344CB8AC3E}">
        <p14:creationId xmlns:p14="http://schemas.microsoft.com/office/powerpoint/2010/main" val="301040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6" name="Picture 5"/>
          <p:cNvPicPr>
            <a:picLocks noChangeAspect="1"/>
          </p:cNvPicPr>
          <p:nvPr/>
        </p:nvPicPr>
        <p:blipFill>
          <a:blip r:embed="rId3"/>
          <a:stretch>
            <a:fillRect/>
          </a:stretch>
        </p:blipFill>
        <p:spPr>
          <a:xfrm>
            <a:off x="44286" y="990600"/>
            <a:ext cx="2619375" cy="3830980"/>
          </a:xfrm>
          <a:prstGeom prst="rect">
            <a:avLst/>
          </a:prstGeom>
        </p:spPr>
      </p:pic>
      <p:pic>
        <p:nvPicPr>
          <p:cNvPr id="8" name="Picture 7"/>
          <p:cNvPicPr>
            <a:picLocks noChangeAspect="1"/>
          </p:cNvPicPr>
          <p:nvPr/>
        </p:nvPicPr>
        <p:blipFill>
          <a:blip r:embed="rId4"/>
          <a:stretch>
            <a:fillRect/>
          </a:stretch>
        </p:blipFill>
        <p:spPr>
          <a:xfrm>
            <a:off x="2514600" y="1186162"/>
            <a:ext cx="6419850" cy="1362075"/>
          </a:xfrm>
          <a:prstGeom prst="rect">
            <a:avLst/>
          </a:prstGeom>
        </p:spPr>
      </p:pic>
      <p:sp>
        <p:nvSpPr>
          <p:cNvPr id="9" name="Rectangle 8"/>
          <p:cNvSpPr/>
          <p:nvPr/>
        </p:nvSpPr>
        <p:spPr>
          <a:xfrm>
            <a:off x="7239000" y="1143000"/>
            <a:ext cx="152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2714625" y="2614289"/>
            <a:ext cx="5867400" cy="2343150"/>
          </a:xfrm>
          <a:prstGeom prst="rect">
            <a:avLst/>
          </a:prstGeom>
        </p:spPr>
      </p:pic>
      <p:sp>
        <p:nvSpPr>
          <p:cNvPr id="11" name="TextBox 10"/>
          <p:cNvSpPr txBox="1"/>
          <p:nvPr/>
        </p:nvSpPr>
        <p:spPr>
          <a:xfrm>
            <a:off x="457200" y="4191000"/>
            <a:ext cx="8401050" cy="400110"/>
          </a:xfrm>
          <a:prstGeom prst="rect">
            <a:avLst/>
          </a:prstGeom>
          <a:noFill/>
        </p:spPr>
        <p:txBody>
          <a:bodyPr wrap="square" rtlCol="0">
            <a:spAutoFit/>
          </a:bodyPr>
          <a:lstStyle/>
          <a:p>
            <a:endParaRPr lang="en-US" sz="2000" dirty="0">
              <a:latin typeface="+mj-lt"/>
            </a:endParaRPr>
          </a:p>
        </p:txBody>
      </p:sp>
      <p:sp>
        <p:nvSpPr>
          <p:cNvPr id="12" name="Rectangle 11"/>
          <p:cNvSpPr/>
          <p:nvPr/>
        </p:nvSpPr>
        <p:spPr>
          <a:xfrm>
            <a:off x="1289050" y="4919732"/>
            <a:ext cx="6565900" cy="369332"/>
          </a:xfrm>
          <a:prstGeom prst="rect">
            <a:avLst/>
          </a:prstGeom>
        </p:spPr>
        <p:txBody>
          <a:bodyPr wrap="square">
            <a:spAutoFit/>
          </a:bodyPr>
          <a:lstStyle/>
          <a:p>
            <a:r>
              <a:rPr lang="en-US" dirty="0">
                <a:latin typeface="+mj-lt"/>
                <a:hlinkClick r:id="rId6"/>
              </a:rPr>
              <a:t>https://phy.duke.edu/about/history/historical-faculty/fritz-london</a:t>
            </a:r>
            <a:endParaRPr lang="en-US" dirty="0">
              <a:latin typeface="+mj-lt"/>
            </a:endParaRPr>
          </a:p>
        </p:txBody>
      </p:sp>
      <p:sp>
        <p:nvSpPr>
          <p:cNvPr id="5" name="TextBox 4"/>
          <p:cNvSpPr txBox="1"/>
          <p:nvPr/>
        </p:nvSpPr>
        <p:spPr>
          <a:xfrm>
            <a:off x="685800" y="145252"/>
            <a:ext cx="5943600" cy="461665"/>
          </a:xfrm>
          <a:prstGeom prst="rect">
            <a:avLst/>
          </a:prstGeom>
          <a:noFill/>
        </p:spPr>
        <p:txBody>
          <a:bodyPr wrap="square" rtlCol="0">
            <a:spAutoFit/>
          </a:bodyPr>
          <a:lstStyle/>
          <a:p>
            <a:r>
              <a:rPr lang="en-US" sz="2400" dirty="0">
                <a:latin typeface="+mj-lt"/>
              </a:rPr>
              <a:t>Fritz London 1900-1954</a:t>
            </a:r>
          </a:p>
        </p:txBody>
      </p:sp>
    </p:spTree>
    <p:extLst>
      <p:ext uri="{BB962C8B-B14F-4D97-AF65-F5344CB8AC3E}">
        <p14:creationId xmlns:p14="http://schemas.microsoft.com/office/powerpoint/2010/main" val="116454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152400"/>
            <a:ext cx="8763000" cy="461665"/>
          </a:xfrm>
          <a:prstGeom prst="rect">
            <a:avLst/>
          </a:prstGeom>
          <a:noFill/>
        </p:spPr>
        <p:txBody>
          <a:bodyPr wrap="square" rtlCol="0">
            <a:spAutoFit/>
          </a:bodyPr>
          <a:lstStyle/>
          <a:p>
            <a:r>
              <a:rPr lang="en-US" sz="2400" dirty="0">
                <a:latin typeface="+mj-lt"/>
              </a:rPr>
              <a:t>Some phenomenological theories &lt; 1957  thanks to F. London</a:t>
            </a:r>
          </a:p>
        </p:txBody>
      </p:sp>
      <p:graphicFrame>
        <p:nvGraphicFramePr>
          <p:cNvPr id="6" name="Object 5"/>
          <p:cNvGraphicFramePr>
            <a:graphicFrameLocks noChangeAspect="1"/>
          </p:cNvGraphicFramePr>
          <p:nvPr>
            <p:extLst>
              <p:ext uri="{D42A27DB-BD31-4B8C-83A1-F6EECF244321}">
                <p14:modId xmlns:p14="http://schemas.microsoft.com/office/powerpoint/2010/main" val="64874990"/>
              </p:ext>
            </p:extLst>
          </p:nvPr>
        </p:nvGraphicFramePr>
        <p:xfrm>
          <a:off x="758825" y="665163"/>
          <a:ext cx="5462588" cy="2417762"/>
        </p:xfrm>
        <a:graphic>
          <a:graphicData uri="http://schemas.openxmlformats.org/presentationml/2006/ole">
            <mc:AlternateContent xmlns:mc="http://schemas.openxmlformats.org/markup-compatibility/2006">
              <mc:Choice xmlns:v="urn:schemas-microsoft-com:vml" Requires="v">
                <p:oleObj spid="_x0000_s98561" name="Equation" r:id="rId4" imgW="3327120" imgH="1473120" progId="Equation.DSMT4">
                  <p:embed/>
                </p:oleObj>
              </mc:Choice>
              <mc:Fallback>
                <p:oleObj name="Equation" r:id="rId4" imgW="3327120" imgH="1473120" progId="Equation.DSMT4">
                  <p:embed/>
                  <p:pic>
                    <p:nvPicPr>
                      <p:cNvPr id="0" name="Object 6"/>
                      <p:cNvPicPr>
                        <a:picLocks noChangeAspect="1" noChangeArrowheads="1"/>
                      </p:cNvPicPr>
                      <p:nvPr/>
                    </p:nvPicPr>
                    <p:blipFill>
                      <a:blip r:embed="rId5"/>
                      <a:srcRect/>
                      <a:stretch>
                        <a:fillRect/>
                      </a:stretch>
                    </p:blipFill>
                    <p:spPr bwMode="auto">
                      <a:xfrm>
                        <a:off x="758825" y="665163"/>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5561255"/>
              </p:ext>
            </p:extLst>
          </p:nvPr>
        </p:nvGraphicFramePr>
        <p:xfrm>
          <a:off x="882650" y="3117850"/>
          <a:ext cx="7005638" cy="3421063"/>
        </p:xfrm>
        <a:graphic>
          <a:graphicData uri="http://schemas.openxmlformats.org/presentationml/2006/ole">
            <mc:AlternateContent xmlns:mc="http://schemas.openxmlformats.org/markup-compatibility/2006">
              <mc:Choice xmlns:v="urn:schemas-microsoft-com:vml" Requires="v">
                <p:oleObj spid="_x0000_s98562" name="Equation" r:id="rId6" imgW="4267080" imgH="2082600" progId="Equation.DSMT4">
                  <p:embed/>
                </p:oleObj>
              </mc:Choice>
              <mc:Fallback>
                <p:oleObj name="Equation" r:id="rId6" imgW="4267080" imgH="2082600" progId="Equation.DSMT4">
                  <p:embed/>
                  <p:pic>
                    <p:nvPicPr>
                      <p:cNvPr id="0" name="Object 5"/>
                      <p:cNvPicPr>
                        <a:picLocks noChangeAspect="1" noChangeArrowheads="1"/>
                      </p:cNvPicPr>
                      <p:nvPr/>
                    </p:nvPicPr>
                    <p:blipFill>
                      <a:blip r:embed="rId7"/>
                      <a:srcRect/>
                      <a:stretch>
                        <a:fillRect/>
                      </a:stretch>
                    </p:blipFill>
                    <p:spPr bwMode="auto">
                      <a:xfrm>
                        <a:off x="882650" y="3117850"/>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496261" y="1143000"/>
            <a:ext cx="3505200" cy="830997"/>
          </a:xfrm>
          <a:prstGeom prst="rect">
            <a:avLst/>
          </a:prstGeom>
          <a:noFill/>
        </p:spPr>
        <p:txBody>
          <a:bodyPr wrap="square" rtlCol="0">
            <a:spAutoFit/>
          </a:bodyPr>
          <a:lstStyle/>
          <a:p>
            <a:r>
              <a:rPr lang="en-US" sz="2400" dirty="0">
                <a:latin typeface="+mj-lt"/>
              </a:rPr>
              <a:t>Note:  Equations are in </a:t>
            </a:r>
            <a:r>
              <a:rPr lang="en-US" sz="2400" dirty="0" err="1">
                <a:latin typeface="+mj-lt"/>
              </a:rPr>
              <a:t>cgs</a:t>
            </a:r>
            <a:r>
              <a:rPr lang="en-US" sz="2400" dirty="0">
                <a:latin typeface="+mj-lt"/>
              </a:rPr>
              <a:t> Gaussian units.</a:t>
            </a:r>
          </a:p>
        </p:txBody>
      </p:sp>
    </p:spTree>
    <p:extLst>
      <p:ext uri="{BB962C8B-B14F-4D97-AF65-F5344CB8AC3E}">
        <p14:creationId xmlns:p14="http://schemas.microsoft.com/office/powerpoint/2010/main" val="224042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0E8721-7DAB-4F7C-9BD0-7274D14FD010}"/>
              </a:ext>
            </a:extLst>
          </p:cNvPr>
          <p:cNvSpPr>
            <a:spLocks noGrp="1"/>
          </p:cNvSpPr>
          <p:nvPr>
            <p:ph type="dt" sz="half" idx="10"/>
          </p:nvPr>
        </p:nvSpPr>
        <p:spPr/>
        <p:txBody>
          <a:bodyPr/>
          <a:lstStyle/>
          <a:p>
            <a:r>
              <a:rPr lang="en-US"/>
              <a:t>04/25/2022</a:t>
            </a:r>
            <a:endParaRPr lang="en-US" dirty="0"/>
          </a:p>
        </p:txBody>
      </p:sp>
      <p:sp>
        <p:nvSpPr>
          <p:cNvPr id="3" name="Footer Placeholder 2">
            <a:extLst>
              <a:ext uri="{FF2B5EF4-FFF2-40B4-BE49-F238E27FC236}">
                <a16:creationId xmlns:a16="http://schemas.microsoft.com/office/drawing/2014/main" id="{C7F0334A-F351-46F6-8FB3-89DB26B530CE}"/>
              </a:ext>
            </a:extLst>
          </p:cNvPr>
          <p:cNvSpPr>
            <a:spLocks noGrp="1"/>
          </p:cNvSpPr>
          <p:nvPr>
            <p:ph type="ftr" sz="quarter" idx="11"/>
          </p:nvPr>
        </p:nvSpPr>
        <p:spPr/>
        <p:txBody>
          <a:bodyPr/>
          <a:lstStyle/>
          <a:p>
            <a:r>
              <a:rPr lang="en-US"/>
              <a:t>PHY 712  Spring 2022 -- Lecture 33</a:t>
            </a:r>
            <a:endParaRPr lang="en-US" dirty="0"/>
          </a:p>
        </p:txBody>
      </p:sp>
      <p:sp>
        <p:nvSpPr>
          <p:cNvPr id="4" name="Slide Number Placeholder 3">
            <a:extLst>
              <a:ext uri="{FF2B5EF4-FFF2-40B4-BE49-F238E27FC236}">
                <a16:creationId xmlns:a16="http://schemas.microsoft.com/office/drawing/2014/main" id="{C7EAA43F-FECF-4A47-A667-673BEFEFE309}"/>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FF8A636C-2056-4DB5-A9A6-CBED9F76AFA2}"/>
              </a:ext>
            </a:extLst>
          </p:cNvPr>
          <p:cNvSpPr txBox="1"/>
          <p:nvPr/>
        </p:nvSpPr>
        <p:spPr>
          <a:xfrm>
            <a:off x="381000" y="304800"/>
            <a:ext cx="8610600" cy="461665"/>
          </a:xfrm>
          <a:prstGeom prst="rect">
            <a:avLst/>
          </a:prstGeom>
          <a:noFill/>
        </p:spPr>
        <p:txBody>
          <a:bodyPr wrap="square" rtlCol="0">
            <a:spAutoFit/>
          </a:bodyPr>
          <a:lstStyle/>
          <a:p>
            <a:r>
              <a:rPr lang="en-US" sz="2400" dirty="0">
                <a:latin typeface="+mj-lt"/>
              </a:rPr>
              <a:t>Properties of a normal metal</a:t>
            </a:r>
          </a:p>
        </p:txBody>
      </p:sp>
      <p:graphicFrame>
        <p:nvGraphicFramePr>
          <p:cNvPr id="6" name="Object 5">
            <a:extLst>
              <a:ext uri="{FF2B5EF4-FFF2-40B4-BE49-F238E27FC236}">
                <a16:creationId xmlns:a16="http://schemas.microsoft.com/office/drawing/2014/main" id="{A8A0EFEB-1F77-471A-B25E-182AA63C7E45}"/>
              </a:ext>
            </a:extLst>
          </p:cNvPr>
          <p:cNvGraphicFramePr>
            <a:graphicFrameLocks noChangeAspect="1"/>
          </p:cNvGraphicFramePr>
          <p:nvPr>
            <p:extLst>
              <p:ext uri="{D42A27DB-BD31-4B8C-83A1-F6EECF244321}">
                <p14:modId xmlns:p14="http://schemas.microsoft.com/office/powerpoint/2010/main" val="3816757887"/>
              </p:ext>
            </p:extLst>
          </p:nvPr>
        </p:nvGraphicFramePr>
        <p:xfrm>
          <a:off x="1090612" y="838200"/>
          <a:ext cx="5462588" cy="2417762"/>
        </p:xfrm>
        <a:graphic>
          <a:graphicData uri="http://schemas.openxmlformats.org/presentationml/2006/ole">
            <mc:AlternateContent xmlns:mc="http://schemas.openxmlformats.org/markup-compatibility/2006">
              <mc:Choice xmlns:v="urn:schemas-microsoft-com:vml" Requires="v">
                <p:oleObj spid="_x0000_s122920" name="Equation" r:id="rId4" imgW="3327120" imgH="1473120" progId="Equation.DSMT4">
                  <p:embed/>
                </p:oleObj>
              </mc:Choice>
              <mc:Fallback>
                <p:oleObj name="Equation" r:id="rId4" imgW="3327120" imgH="1473120" progId="Equation.DSMT4">
                  <p:embed/>
                  <p:pic>
                    <p:nvPicPr>
                      <p:cNvPr id="6" name="Object 5"/>
                      <p:cNvPicPr>
                        <a:picLocks noChangeAspect="1" noChangeArrowheads="1"/>
                      </p:cNvPicPr>
                      <p:nvPr/>
                    </p:nvPicPr>
                    <p:blipFill>
                      <a:blip r:embed="rId5"/>
                      <a:srcRect/>
                      <a:stretch>
                        <a:fillRect/>
                      </a:stretch>
                    </p:blipFill>
                    <p:spPr bwMode="auto">
                      <a:xfrm>
                        <a:off x="1090612" y="838200"/>
                        <a:ext cx="546258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4B6F7AE1-21AA-46C5-89C4-89D4820FAAA0}"/>
              </a:ext>
            </a:extLst>
          </p:cNvPr>
          <p:cNvSpPr txBox="1"/>
          <p:nvPr/>
        </p:nvSpPr>
        <p:spPr>
          <a:xfrm>
            <a:off x="838200" y="3505200"/>
            <a:ext cx="6781800" cy="1938992"/>
          </a:xfrm>
          <a:prstGeom prst="rect">
            <a:avLst/>
          </a:prstGeom>
          <a:noFill/>
        </p:spPr>
        <p:txBody>
          <a:bodyPr wrap="square" rtlCol="0">
            <a:spAutoFit/>
          </a:bodyPr>
          <a:lstStyle/>
          <a:p>
            <a:r>
              <a:rPr lang="en-US" sz="2400" dirty="0">
                <a:latin typeface="+mj-lt"/>
              </a:rPr>
              <a:t>Does this model allow for any temperature dependence on the resistivity?</a:t>
            </a:r>
          </a:p>
          <a:p>
            <a:pPr marL="914400" lvl="1" indent="-457200">
              <a:buFont typeface="+mj-lt"/>
              <a:buAutoNum type="arabicPeriod"/>
            </a:pPr>
            <a:r>
              <a:rPr lang="en-US" sz="2400" dirty="0">
                <a:latin typeface="+mj-lt"/>
              </a:rPr>
              <a:t>No.</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Maybe.</a:t>
            </a:r>
          </a:p>
        </p:txBody>
      </p:sp>
    </p:spTree>
    <p:extLst>
      <p:ext uri="{BB962C8B-B14F-4D97-AF65-F5344CB8AC3E}">
        <p14:creationId xmlns:p14="http://schemas.microsoft.com/office/powerpoint/2010/main" val="411551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34BFC-2D53-4018-AED8-4BBDDB9AF6F0}"/>
              </a:ext>
            </a:extLst>
          </p:cNvPr>
          <p:cNvSpPr>
            <a:spLocks noGrp="1"/>
          </p:cNvSpPr>
          <p:nvPr>
            <p:ph type="dt" sz="half" idx="10"/>
          </p:nvPr>
        </p:nvSpPr>
        <p:spPr/>
        <p:txBody>
          <a:bodyPr/>
          <a:lstStyle/>
          <a:p>
            <a:r>
              <a:rPr lang="en-US"/>
              <a:t>04/25/2022</a:t>
            </a:r>
            <a:endParaRPr lang="en-US" dirty="0"/>
          </a:p>
        </p:txBody>
      </p:sp>
      <p:sp>
        <p:nvSpPr>
          <p:cNvPr id="3" name="Footer Placeholder 2">
            <a:extLst>
              <a:ext uri="{FF2B5EF4-FFF2-40B4-BE49-F238E27FC236}">
                <a16:creationId xmlns:a16="http://schemas.microsoft.com/office/drawing/2014/main" id="{0BFFA604-B8A2-4181-8004-CFF5D5098AEC}"/>
              </a:ext>
            </a:extLst>
          </p:cNvPr>
          <p:cNvSpPr>
            <a:spLocks noGrp="1"/>
          </p:cNvSpPr>
          <p:nvPr>
            <p:ph type="ftr" sz="quarter" idx="11"/>
          </p:nvPr>
        </p:nvSpPr>
        <p:spPr/>
        <p:txBody>
          <a:bodyPr/>
          <a:lstStyle/>
          <a:p>
            <a:r>
              <a:rPr lang="en-US"/>
              <a:t>PHY 712  Spring 2022 -- Lecture 33</a:t>
            </a:r>
            <a:endParaRPr lang="en-US" dirty="0"/>
          </a:p>
        </p:txBody>
      </p:sp>
      <p:sp>
        <p:nvSpPr>
          <p:cNvPr id="4" name="Slide Number Placeholder 3">
            <a:extLst>
              <a:ext uri="{FF2B5EF4-FFF2-40B4-BE49-F238E27FC236}">
                <a16:creationId xmlns:a16="http://schemas.microsoft.com/office/drawing/2014/main" id="{FB13A149-FE5F-4DC8-B047-95544DE4D76C}"/>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CBC0B65D-E6BD-4D43-B762-181587A87D60}"/>
              </a:ext>
            </a:extLst>
          </p:cNvPr>
          <p:cNvGraphicFramePr>
            <a:graphicFrameLocks noChangeAspect="1"/>
          </p:cNvGraphicFramePr>
          <p:nvPr>
            <p:extLst>
              <p:ext uri="{D42A27DB-BD31-4B8C-83A1-F6EECF244321}">
                <p14:modId xmlns:p14="http://schemas.microsoft.com/office/powerpoint/2010/main" val="1679031062"/>
              </p:ext>
            </p:extLst>
          </p:nvPr>
        </p:nvGraphicFramePr>
        <p:xfrm>
          <a:off x="614362" y="161626"/>
          <a:ext cx="7005638" cy="3421063"/>
        </p:xfrm>
        <a:graphic>
          <a:graphicData uri="http://schemas.openxmlformats.org/presentationml/2006/ole">
            <mc:AlternateContent xmlns:mc="http://schemas.openxmlformats.org/markup-compatibility/2006">
              <mc:Choice xmlns:v="urn:schemas-microsoft-com:vml" Requires="v">
                <p:oleObj spid="_x0000_s123944" name="Equation" r:id="rId4" imgW="4267080" imgH="2082600" progId="Equation.DSMT4">
                  <p:embed/>
                </p:oleObj>
              </mc:Choice>
              <mc:Fallback>
                <p:oleObj name="Equation" r:id="rId4" imgW="4267080" imgH="2082600" progId="Equation.DSMT4">
                  <p:embed/>
                  <p:pic>
                    <p:nvPicPr>
                      <p:cNvPr id="7" name="Object 6"/>
                      <p:cNvPicPr>
                        <a:picLocks noChangeAspect="1" noChangeArrowheads="1"/>
                      </p:cNvPicPr>
                      <p:nvPr/>
                    </p:nvPicPr>
                    <p:blipFill>
                      <a:blip r:embed="rId5"/>
                      <a:srcRect/>
                      <a:stretch>
                        <a:fillRect/>
                      </a:stretch>
                    </p:blipFill>
                    <p:spPr bwMode="auto">
                      <a:xfrm>
                        <a:off x="614362" y="161626"/>
                        <a:ext cx="7005638"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8C9EC891-4788-41E2-86FE-F5F7064E61FC}"/>
              </a:ext>
            </a:extLst>
          </p:cNvPr>
          <p:cNvSpPr txBox="1"/>
          <p:nvPr/>
        </p:nvSpPr>
        <p:spPr>
          <a:xfrm>
            <a:off x="685800" y="3886200"/>
            <a:ext cx="8001000" cy="1569660"/>
          </a:xfrm>
          <a:prstGeom prst="rect">
            <a:avLst/>
          </a:prstGeom>
          <a:noFill/>
        </p:spPr>
        <p:txBody>
          <a:bodyPr wrap="square" rtlCol="0">
            <a:spAutoFit/>
          </a:bodyPr>
          <a:lstStyle/>
          <a:p>
            <a:r>
              <a:rPr lang="en-US" sz="2400" dirty="0">
                <a:latin typeface="+mj-lt"/>
              </a:rPr>
              <a:t>How is the London model different from the </a:t>
            </a:r>
            <a:r>
              <a:rPr lang="en-US" sz="2400" dirty="0" err="1">
                <a:latin typeface="+mj-lt"/>
              </a:rPr>
              <a:t>Drude</a:t>
            </a:r>
            <a:r>
              <a:rPr lang="en-US" sz="2400" dirty="0">
                <a:latin typeface="+mj-lt"/>
              </a:rPr>
              <a:t> model?</a:t>
            </a:r>
          </a:p>
          <a:p>
            <a:pPr marL="914400" lvl="1" indent="-457200">
              <a:buFont typeface="+mj-lt"/>
              <a:buAutoNum type="arabicPeriod"/>
            </a:pPr>
            <a:r>
              <a:rPr lang="en-US" sz="2400" dirty="0">
                <a:latin typeface="+mj-lt"/>
              </a:rPr>
              <a:t>Subtle difference.</a:t>
            </a:r>
          </a:p>
          <a:p>
            <a:pPr marL="914400" lvl="1" indent="-457200">
              <a:buFont typeface="+mj-lt"/>
              <a:buAutoNum type="arabicPeriod"/>
            </a:pPr>
            <a:r>
              <a:rPr lang="en-US" sz="2400" dirty="0">
                <a:latin typeface="+mj-lt"/>
              </a:rPr>
              <a:t>Big difference.</a:t>
            </a:r>
          </a:p>
        </p:txBody>
      </p:sp>
    </p:spTree>
    <p:extLst>
      <p:ext uri="{BB962C8B-B14F-4D97-AF65-F5344CB8AC3E}">
        <p14:creationId xmlns:p14="http://schemas.microsoft.com/office/powerpoint/2010/main" val="186207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04/25/2022</a:t>
            </a:r>
            <a:endParaRPr lang="en-US" dirty="0"/>
          </a:p>
        </p:txBody>
      </p:sp>
      <p:sp>
        <p:nvSpPr>
          <p:cNvPr id="3" name="Footer Placeholder 2"/>
          <p:cNvSpPr>
            <a:spLocks noGrp="1"/>
          </p:cNvSpPr>
          <p:nvPr>
            <p:ph type="ftr" sz="quarter" idx="11"/>
          </p:nvPr>
        </p:nvSpPr>
        <p:spPr/>
        <p:txBody>
          <a:bodyPr/>
          <a:lstStyle/>
          <a:p>
            <a:r>
              <a:rPr lang="en-US"/>
              <a:t>PHY 712  Spring 2022 --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0"/>
            <a:ext cx="8458200" cy="461665"/>
          </a:xfrm>
          <a:prstGeom prst="rect">
            <a:avLst/>
          </a:prstGeom>
          <a:noFill/>
        </p:spPr>
        <p:txBody>
          <a:bodyPr wrap="square" rtlCol="0">
            <a:spAutoFit/>
          </a:bodyPr>
          <a:lstStyle/>
          <a:p>
            <a:r>
              <a:rPr lang="en-US" sz="2400" dirty="0">
                <a:latin typeface="+mj-lt"/>
              </a:rPr>
              <a:t>Some phenomenological theories &lt; 1957</a:t>
            </a:r>
          </a:p>
        </p:txBody>
      </p:sp>
      <p:graphicFrame>
        <p:nvGraphicFramePr>
          <p:cNvPr id="6" name="Object 5"/>
          <p:cNvGraphicFramePr>
            <a:graphicFrameLocks noChangeAspect="1"/>
          </p:cNvGraphicFramePr>
          <p:nvPr>
            <p:extLst>
              <p:ext uri="{D42A27DB-BD31-4B8C-83A1-F6EECF244321}">
                <p14:modId xmlns:p14="http://schemas.microsoft.com/office/powerpoint/2010/main" val="3829100494"/>
              </p:ext>
            </p:extLst>
          </p:nvPr>
        </p:nvGraphicFramePr>
        <p:xfrm>
          <a:off x="685800" y="533400"/>
          <a:ext cx="6045200" cy="5715000"/>
        </p:xfrm>
        <a:graphic>
          <a:graphicData uri="http://schemas.openxmlformats.org/presentationml/2006/ole">
            <mc:AlternateContent xmlns:mc="http://schemas.openxmlformats.org/markup-compatibility/2006">
              <mc:Choice xmlns:v="urn:schemas-microsoft-com:vml" Requires="v">
                <p:oleObj spid="_x0000_s99457" name="Equation" r:id="rId4" imgW="3682800" imgH="3479760" progId="Equation.DSMT4">
                  <p:embed/>
                </p:oleObj>
              </mc:Choice>
              <mc:Fallback>
                <p:oleObj name="Equation" r:id="rId4" imgW="3682800" imgH="3479760" progId="Equation.DSMT4">
                  <p:embed/>
                  <p:pic>
                    <p:nvPicPr>
                      <p:cNvPr id="0" name="Object 6"/>
                      <p:cNvPicPr>
                        <a:picLocks noChangeAspect="1" noChangeArrowheads="1"/>
                      </p:cNvPicPr>
                      <p:nvPr/>
                    </p:nvPicPr>
                    <p:blipFill>
                      <a:blip r:embed="rId5"/>
                      <a:srcRect/>
                      <a:stretch>
                        <a:fillRect/>
                      </a:stretch>
                    </p:blipFill>
                    <p:spPr bwMode="auto">
                      <a:xfrm>
                        <a:off x="685800" y="533400"/>
                        <a:ext cx="604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AB54E9A1-20D2-40DB-B248-09E4F207EEC1}"/>
              </a:ext>
            </a:extLst>
          </p:cNvPr>
          <p:cNvSpPr txBox="1"/>
          <p:nvPr/>
        </p:nvSpPr>
        <p:spPr>
          <a:xfrm>
            <a:off x="5181600" y="2819400"/>
            <a:ext cx="3733800" cy="1569660"/>
          </a:xfrm>
          <a:prstGeom prst="rect">
            <a:avLst/>
          </a:prstGeom>
          <a:noFill/>
        </p:spPr>
        <p:txBody>
          <a:bodyPr wrap="square" rtlCol="0">
            <a:spAutoFit/>
          </a:bodyPr>
          <a:lstStyle/>
          <a:p>
            <a:r>
              <a:rPr lang="en-US" sz="2400" dirty="0">
                <a:latin typeface="+mj-lt"/>
              </a:rPr>
              <a:t>Are these equations </a:t>
            </a:r>
          </a:p>
          <a:p>
            <a:pPr marL="914400" lvl="1" indent="-457200">
              <a:buFont typeface="+mj-lt"/>
              <a:buAutoNum type="arabicPeriod"/>
            </a:pPr>
            <a:r>
              <a:rPr lang="en-US" sz="2400" dirty="0">
                <a:latin typeface="+mj-lt"/>
              </a:rPr>
              <a:t>Exact?</a:t>
            </a:r>
          </a:p>
          <a:p>
            <a:pPr marL="914400" lvl="1" indent="-457200">
              <a:buFont typeface="+mj-lt"/>
              <a:buAutoNum type="arabicPeriod"/>
            </a:pPr>
            <a:r>
              <a:rPr lang="en-US" sz="2400" dirty="0">
                <a:latin typeface="+mj-lt"/>
              </a:rPr>
              <a:t>Approximate?</a:t>
            </a:r>
          </a:p>
          <a:p>
            <a:pPr marL="914400" lvl="1" indent="-457200">
              <a:buFont typeface="+mj-lt"/>
              <a:buAutoNum type="arabicPeriod"/>
            </a:pPr>
            <a:r>
              <a:rPr lang="en-US" sz="2400" dirty="0">
                <a:latin typeface="+mj-lt"/>
              </a:rPr>
              <a:t>Wrong?</a:t>
            </a:r>
          </a:p>
        </p:txBody>
      </p:sp>
    </p:spTree>
    <p:extLst>
      <p:ext uri="{BB962C8B-B14F-4D97-AF65-F5344CB8AC3E}">
        <p14:creationId xmlns:p14="http://schemas.microsoft.com/office/powerpoint/2010/main" val="173996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26563</TotalTime>
  <Words>1404</Words>
  <Application>Microsoft Office PowerPoint</Application>
  <PresentationFormat>On-screen Show (4:3)</PresentationFormat>
  <Paragraphs>231</Paragraphs>
  <Slides>29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1400</cp:revision>
  <cp:lastPrinted>2021-04-22T14:26:01Z</cp:lastPrinted>
  <dcterms:created xsi:type="dcterms:W3CDTF">2012-01-10T18:32:24Z</dcterms:created>
  <dcterms:modified xsi:type="dcterms:W3CDTF">2022-04-23T18:12:53Z</dcterms:modified>
</cp:coreProperties>
</file>