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96" r:id="rId2"/>
    <p:sldId id="354" r:id="rId3"/>
    <p:sldId id="356" r:id="rId4"/>
    <p:sldId id="355" r:id="rId5"/>
    <p:sldId id="357" r:id="rId6"/>
    <p:sldId id="358" r:id="rId7"/>
    <p:sldId id="359" r:id="rId8"/>
    <p:sldId id="360" r:id="rId9"/>
    <p:sldId id="361" r:id="rId10"/>
    <p:sldId id="362" r:id="rId11"/>
    <p:sldId id="363" r:id="rId12"/>
    <p:sldId id="364" r:id="rId13"/>
    <p:sldId id="365" r:id="rId14"/>
    <p:sldId id="366" r:id="rId15"/>
    <p:sldId id="375" r:id="rId16"/>
    <p:sldId id="376" r:id="rId17"/>
    <p:sldId id="377" r:id="rId18"/>
    <p:sldId id="378" r:id="rId19"/>
    <p:sldId id="379" r:id="rId20"/>
    <p:sldId id="368" r:id="rId21"/>
    <p:sldId id="367" r:id="rId22"/>
    <p:sldId id="369" r:id="rId23"/>
    <p:sldId id="426" r:id="rId24"/>
    <p:sldId id="428" r:id="rId25"/>
    <p:sldId id="429" r:id="rId26"/>
    <p:sldId id="430" r:id="rId27"/>
    <p:sldId id="431" r:id="rId28"/>
    <p:sldId id="432" r:id="rId29"/>
    <p:sldId id="433" r:id="rId30"/>
    <p:sldId id="434" r:id="rId31"/>
    <p:sldId id="435" r:id="rId32"/>
    <p:sldId id="436" r:id="rId33"/>
    <p:sldId id="437" r:id="rId34"/>
    <p:sldId id="443" r:id="rId35"/>
    <p:sldId id="444" r:id="rId36"/>
    <p:sldId id="446" r:id="rId37"/>
    <p:sldId id="447" r:id="rId38"/>
    <p:sldId id="445" r:id="rId39"/>
    <p:sldId id="438" r:id="rId40"/>
    <p:sldId id="439" r:id="rId41"/>
    <p:sldId id="448" r:id="rId42"/>
    <p:sldId id="449" r:id="rId4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FC481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83752" autoAdjust="0"/>
  </p:normalViewPr>
  <p:slideViewPr>
    <p:cSldViewPr>
      <p:cViewPr varScale="1">
        <p:scale>
          <a:sx n="58" d="100"/>
          <a:sy n="58" d="100"/>
        </p:scale>
        <p:origin x="1786" y="62"/>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4/26/2022</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4/26/2022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469481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04/27/2022</a:t>
            </a:r>
            <a:endParaRPr lang="en-US" dirty="0"/>
          </a:p>
        </p:txBody>
      </p:sp>
      <p:sp>
        <p:nvSpPr>
          <p:cNvPr id="5" name="Footer Placeholder 4"/>
          <p:cNvSpPr>
            <a:spLocks noGrp="1"/>
          </p:cNvSpPr>
          <p:nvPr>
            <p:ph type="ftr" sz="quarter" idx="11"/>
          </p:nvPr>
        </p:nvSpPr>
        <p:spPr/>
        <p:txBody>
          <a:bodyPr/>
          <a:lstStyle/>
          <a:p>
            <a:r>
              <a:rPr lang="en-US"/>
              <a:t>PHY 712  Spring 2022 -- Lecture 34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04/27/2022</a:t>
            </a:r>
            <a:endParaRPr lang="en-US" dirty="0"/>
          </a:p>
        </p:txBody>
      </p:sp>
      <p:sp>
        <p:nvSpPr>
          <p:cNvPr id="5" name="Footer Placeholder 4"/>
          <p:cNvSpPr>
            <a:spLocks noGrp="1"/>
          </p:cNvSpPr>
          <p:nvPr>
            <p:ph type="ftr" sz="quarter" idx="11"/>
          </p:nvPr>
        </p:nvSpPr>
        <p:spPr/>
        <p:txBody>
          <a:bodyPr/>
          <a:lstStyle/>
          <a:p>
            <a:r>
              <a:rPr lang="en-US"/>
              <a:t>PHY 712  Spring 2022 -- Lecture 34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04/27/2022</a:t>
            </a:r>
            <a:endParaRPr lang="en-US" dirty="0"/>
          </a:p>
        </p:txBody>
      </p:sp>
      <p:sp>
        <p:nvSpPr>
          <p:cNvPr id="5" name="Footer Placeholder 4"/>
          <p:cNvSpPr>
            <a:spLocks noGrp="1"/>
          </p:cNvSpPr>
          <p:nvPr>
            <p:ph type="ftr" sz="quarter" idx="11"/>
          </p:nvPr>
        </p:nvSpPr>
        <p:spPr/>
        <p:txBody>
          <a:bodyPr/>
          <a:lstStyle/>
          <a:p>
            <a:r>
              <a:rPr lang="en-US"/>
              <a:t>PHY 712  Spring 2022 -- Lecture 34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04/27/2022</a:t>
            </a:r>
            <a:endParaRPr lang="en-US" dirty="0"/>
          </a:p>
        </p:txBody>
      </p:sp>
      <p:sp>
        <p:nvSpPr>
          <p:cNvPr id="5" name="Footer Placeholder 4"/>
          <p:cNvSpPr>
            <a:spLocks noGrp="1"/>
          </p:cNvSpPr>
          <p:nvPr>
            <p:ph type="ftr" sz="quarter" idx="11"/>
          </p:nvPr>
        </p:nvSpPr>
        <p:spPr/>
        <p:txBody>
          <a:bodyPr/>
          <a:lstStyle/>
          <a:p>
            <a:r>
              <a:rPr lang="en-US"/>
              <a:t>PHY 712  Spring 2022 -- Lecture 34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04/27/2022</a:t>
            </a:r>
            <a:endParaRPr lang="en-US" dirty="0"/>
          </a:p>
        </p:txBody>
      </p:sp>
      <p:sp>
        <p:nvSpPr>
          <p:cNvPr id="5" name="Footer Placeholder 4"/>
          <p:cNvSpPr>
            <a:spLocks noGrp="1"/>
          </p:cNvSpPr>
          <p:nvPr>
            <p:ph type="ftr" sz="quarter" idx="11"/>
          </p:nvPr>
        </p:nvSpPr>
        <p:spPr/>
        <p:txBody>
          <a:bodyPr/>
          <a:lstStyle/>
          <a:p>
            <a:r>
              <a:rPr lang="en-US"/>
              <a:t>PHY 712  Spring 2022 -- Lecture 34</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04/27/2022</a:t>
            </a:r>
            <a:endParaRPr lang="en-US" dirty="0"/>
          </a:p>
        </p:txBody>
      </p:sp>
      <p:sp>
        <p:nvSpPr>
          <p:cNvPr id="6" name="Footer Placeholder 5"/>
          <p:cNvSpPr>
            <a:spLocks noGrp="1"/>
          </p:cNvSpPr>
          <p:nvPr>
            <p:ph type="ftr" sz="quarter" idx="11"/>
          </p:nvPr>
        </p:nvSpPr>
        <p:spPr/>
        <p:txBody>
          <a:bodyPr/>
          <a:lstStyle/>
          <a:p>
            <a:r>
              <a:rPr lang="en-US"/>
              <a:t>PHY 712  Spring 2022 -- Lecture 34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04/27/2022</a:t>
            </a:r>
            <a:endParaRPr lang="en-US" dirty="0"/>
          </a:p>
        </p:txBody>
      </p:sp>
      <p:sp>
        <p:nvSpPr>
          <p:cNvPr id="8" name="Footer Placeholder 7"/>
          <p:cNvSpPr>
            <a:spLocks noGrp="1"/>
          </p:cNvSpPr>
          <p:nvPr>
            <p:ph type="ftr" sz="quarter" idx="11"/>
          </p:nvPr>
        </p:nvSpPr>
        <p:spPr/>
        <p:txBody>
          <a:bodyPr/>
          <a:lstStyle/>
          <a:p>
            <a:r>
              <a:rPr lang="en-US"/>
              <a:t>PHY 712  Spring 2022 -- Lecture 34</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04/27/2022</a:t>
            </a:r>
            <a:endParaRPr lang="en-US" dirty="0"/>
          </a:p>
        </p:txBody>
      </p:sp>
      <p:sp>
        <p:nvSpPr>
          <p:cNvPr id="4" name="Footer Placeholder 3"/>
          <p:cNvSpPr>
            <a:spLocks noGrp="1"/>
          </p:cNvSpPr>
          <p:nvPr>
            <p:ph type="ftr" sz="quarter" idx="11"/>
          </p:nvPr>
        </p:nvSpPr>
        <p:spPr/>
        <p:txBody>
          <a:bodyPr/>
          <a:lstStyle/>
          <a:p>
            <a:r>
              <a:rPr lang="en-US"/>
              <a:t>PHY 712  Spring 2022 -- Lecture 34</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04/27/2022</a:t>
            </a:r>
            <a:endParaRPr lang="en-US" dirty="0"/>
          </a:p>
        </p:txBody>
      </p:sp>
      <p:sp>
        <p:nvSpPr>
          <p:cNvPr id="3" name="Footer Placeholder 2"/>
          <p:cNvSpPr>
            <a:spLocks noGrp="1"/>
          </p:cNvSpPr>
          <p:nvPr>
            <p:ph type="ftr" sz="quarter" idx="11"/>
          </p:nvPr>
        </p:nvSpPr>
        <p:spPr/>
        <p:txBody>
          <a:bodyPr/>
          <a:lstStyle/>
          <a:p>
            <a:r>
              <a:rPr lang="en-US"/>
              <a:t>PHY 712  Spring 2022 --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04/27/2022</a:t>
            </a:r>
            <a:endParaRPr lang="en-US" dirty="0"/>
          </a:p>
        </p:txBody>
      </p:sp>
      <p:sp>
        <p:nvSpPr>
          <p:cNvPr id="6" name="Footer Placeholder 5"/>
          <p:cNvSpPr>
            <a:spLocks noGrp="1"/>
          </p:cNvSpPr>
          <p:nvPr>
            <p:ph type="ftr" sz="quarter" idx="11"/>
          </p:nvPr>
        </p:nvSpPr>
        <p:spPr/>
        <p:txBody>
          <a:bodyPr/>
          <a:lstStyle/>
          <a:p>
            <a:r>
              <a:rPr lang="en-US"/>
              <a:t>PHY 712  Spring 2022 -- Lecture 34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04/27/2022</a:t>
            </a:r>
            <a:endParaRPr lang="en-US" dirty="0"/>
          </a:p>
        </p:txBody>
      </p:sp>
      <p:sp>
        <p:nvSpPr>
          <p:cNvPr id="6" name="Footer Placeholder 5"/>
          <p:cNvSpPr>
            <a:spLocks noGrp="1"/>
          </p:cNvSpPr>
          <p:nvPr>
            <p:ph type="ftr" sz="quarter" idx="11"/>
          </p:nvPr>
        </p:nvSpPr>
        <p:spPr/>
        <p:txBody>
          <a:bodyPr/>
          <a:lstStyle/>
          <a:p>
            <a:r>
              <a:rPr lang="en-US"/>
              <a:t>PHY 712  Spring 2022 -- Lecture 34</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04/27/2022</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2022 -- Lecture 34</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physics.nist.gov/cuu/Constants/index.html"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4.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dlmf.nist.gov/"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7.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6.w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0.wmf"/><Relationship Id="rId5" Type="http://schemas.openxmlformats.org/officeDocument/2006/relationships/oleObject" Target="../embeddings/oleObject5.bin"/><Relationship Id="rId4" Type="http://schemas.openxmlformats.org/officeDocument/2006/relationships/image" Target="../media/image19.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3.wmf"/><Relationship Id="rId5" Type="http://schemas.openxmlformats.org/officeDocument/2006/relationships/oleObject" Target="../embeddings/oleObject8.bin"/><Relationship Id="rId4" Type="http://schemas.openxmlformats.org/officeDocument/2006/relationships/image" Target="../media/image22.wmf"/></Relationships>
</file>

<file path=ppt/slides/_rels/slide24.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5.wmf"/><Relationship Id="rId5" Type="http://schemas.openxmlformats.org/officeDocument/2006/relationships/oleObject" Target="../embeddings/oleObject10.bin"/><Relationship Id="rId10" Type="http://schemas.openxmlformats.org/officeDocument/2006/relationships/image" Target="../media/image27.wmf"/><Relationship Id="rId4" Type="http://schemas.openxmlformats.org/officeDocument/2006/relationships/image" Target="../media/image24.wmf"/><Relationship Id="rId9" Type="http://schemas.openxmlformats.org/officeDocument/2006/relationships/oleObject" Target="../embeddings/oleObject12.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9.wmf"/><Relationship Id="rId5" Type="http://schemas.openxmlformats.org/officeDocument/2006/relationships/oleObject" Target="../embeddings/oleObject14.bin"/><Relationship Id="rId4" Type="http://schemas.openxmlformats.org/officeDocument/2006/relationships/image" Target="../media/image28.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30.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31.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32.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33.w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35.wmf"/><Relationship Id="rId5" Type="http://schemas.openxmlformats.org/officeDocument/2006/relationships/oleObject" Target="../embeddings/oleObject20.bin"/><Relationship Id="rId4" Type="http://schemas.openxmlformats.org/officeDocument/2006/relationships/image" Target="../media/image34.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37.wmf"/><Relationship Id="rId5" Type="http://schemas.openxmlformats.org/officeDocument/2006/relationships/oleObject" Target="../embeddings/oleObject22.bin"/><Relationship Id="rId4" Type="http://schemas.openxmlformats.org/officeDocument/2006/relationships/image" Target="../media/image36.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39.wmf"/><Relationship Id="rId5" Type="http://schemas.openxmlformats.org/officeDocument/2006/relationships/oleObject" Target="../embeddings/oleObject24.bin"/><Relationship Id="rId4" Type="http://schemas.openxmlformats.org/officeDocument/2006/relationships/image" Target="../media/image38.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41.wmf"/><Relationship Id="rId5" Type="http://schemas.openxmlformats.org/officeDocument/2006/relationships/oleObject" Target="../embeddings/oleObject26.bin"/><Relationship Id="rId4" Type="http://schemas.openxmlformats.org/officeDocument/2006/relationships/image" Target="../media/image40.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43.wmf"/><Relationship Id="rId5" Type="http://schemas.openxmlformats.org/officeDocument/2006/relationships/oleObject" Target="../embeddings/oleObject28.bin"/><Relationship Id="rId4" Type="http://schemas.openxmlformats.org/officeDocument/2006/relationships/image" Target="../media/image42.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44.wmf"/></Relationships>
</file>

<file path=ppt/slides/_rels/slide36.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46.wmf"/><Relationship Id="rId5" Type="http://schemas.openxmlformats.org/officeDocument/2006/relationships/oleObject" Target="../embeddings/oleObject31.bin"/><Relationship Id="rId4" Type="http://schemas.openxmlformats.org/officeDocument/2006/relationships/image" Target="../media/image45.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49.wmf"/><Relationship Id="rId5" Type="http://schemas.openxmlformats.org/officeDocument/2006/relationships/oleObject" Target="../embeddings/oleObject34.bin"/><Relationship Id="rId4" Type="http://schemas.openxmlformats.org/officeDocument/2006/relationships/image" Target="../media/image48.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50.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52.wmf"/><Relationship Id="rId5" Type="http://schemas.openxmlformats.org/officeDocument/2006/relationships/oleObject" Target="../embeddings/oleObject37.bin"/><Relationship Id="rId4" Type="http://schemas.openxmlformats.org/officeDocument/2006/relationships/image" Target="../media/image51.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54.wmf"/><Relationship Id="rId5" Type="http://schemas.openxmlformats.org/officeDocument/2006/relationships/oleObject" Target="../embeddings/oleObject39.bin"/><Relationship Id="rId4" Type="http://schemas.openxmlformats.org/officeDocument/2006/relationships/image" Target="../media/image53.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56.wmf"/><Relationship Id="rId5" Type="http://schemas.openxmlformats.org/officeDocument/2006/relationships/oleObject" Target="../embeddings/oleObject41.bin"/><Relationship Id="rId4" Type="http://schemas.openxmlformats.org/officeDocument/2006/relationships/image" Target="../media/image55.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58.wmf"/><Relationship Id="rId5" Type="http://schemas.openxmlformats.org/officeDocument/2006/relationships/oleObject" Target="../embeddings/oleObject43.bin"/><Relationship Id="rId4" Type="http://schemas.openxmlformats.org/officeDocument/2006/relationships/image" Target="../media/image57.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152400" y="381000"/>
            <a:ext cx="8839200" cy="7386638"/>
          </a:xfrm>
          <a:prstGeom prst="rect">
            <a:avLst/>
          </a:prstGeom>
          <a:noFill/>
          <a:ln>
            <a:noFill/>
          </a:ln>
        </p:spPr>
        <p:txBody>
          <a:bodyPr wrap="square" rtlCol="0">
            <a:spAutoFit/>
          </a:bodyPr>
          <a:lstStyle/>
          <a:p>
            <a:pPr algn="ctr"/>
            <a:r>
              <a:rPr lang="en-US" sz="3200" b="1" dirty="0"/>
              <a:t>PHY 712 Electrodynamics</a:t>
            </a:r>
          </a:p>
          <a:p>
            <a:pPr algn="ctr"/>
            <a:r>
              <a:rPr lang="en-US" sz="3200" b="1" dirty="0"/>
              <a:t>11-11:50 AM  MWF  Olin 103</a:t>
            </a:r>
          </a:p>
          <a:p>
            <a:pPr algn="ctr"/>
            <a:endParaRPr lang="en-US" sz="3200" b="1" dirty="0"/>
          </a:p>
          <a:p>
            <a:pPr algn="ctr"/>
            <a:r>
              <a:rPr lang="en-US" sz="3200" b="1" dirty="0"/>
              <a:t>Notes for Lecture 34:</a:t>
            </a:r>
            <a:endParaRPr lang="en-US" sz="3200" b="1" dirty="0">
              <a:solidFill>
                <a:schemeClr val="folHlink"/>
              </a:solidFill>
            </a:endParaRPr>
          </a:p>
          <a:p>
            <a:pPr marL="457200" lvl="2" algn="ctr">
              <a:spcBef>
                <a:spcPct val="50000"/>
              </a:spcBef>
            </a:pPr>
            <a:r>
              <a:rPr lang="en-US" sz="3200" b="1" dirty="0">
                <a:solidFill>
                  <a:schemeClr val="folHlink"/>
                </a:solidFill>
              </a:rPr>
              <a:t>Review – Part I</a:t>
            </a:r>
          </a:p>
          <a:p>
            <a:pPr marL="971550" lvl="2" indent="-514350">
              <a:spcBef>
                <a:spcPct val="50000"/>
              </a:spcBef>
              <a:buFont typeface="+mj-lt"/>
              <a:buAutoNum type="arabicPeriod"/>
            </a:pPr>
            <a:r>
              <a:rPr lang="en-US" sz="3200" b="1" dirty="0">
                <a:solidFill>
                  <a:schemeClr val="folHlink"/>
                </a:solidFill>
              </a:rPr>
              <a:t>Motivation of final exam and how to optimize the experience</a:t>
            </a:r>
          </a:p>
          <a:p>
            <a:pPr marL="971550" lvl="2" indent="-514350">
              <a:spcBef>
                <a:spcPct val="50000"/>
              </a:spcBef>
              <a:buFont typeface="+mj-lt"/>
              <a:buAutoNum type="arabicPeriod"/>
            </a:pPr>
            <a:r>
              <a:rPr lang="en-US" sz="3200" b="1" dirty="0">
                <a:solidFill>
                  <a:schemeClr val="folHlink"/>
                </a:solidFill>
              </a:rPr>
              <a:t>Some comments on effective use of Maple or Mathematica </a:t>
            </a:r>
          </a:p>
          <a:p>
            <a:pPr marL="971550" lvl="2" indent="-514350">
              <a:spcBef>
                <a:spcPct val="50000"/>
              </a:spcBef>
              <a:buFont typeface="+mj-lt"/>
              <a:buAutoNum type="arabicPeriod"/>
            </a:pPr>
            <a:r>
              <a:rPr lang="en-US" sz="3200" b="1" dirty="0">
                <a:solidFill>
                  <a:schemeClr val="folHlink"/>
                </a:solidFill>
              </a:rPr>
              <a:t>Some important mathematical tools</a:t>
            </a:r>
          </a:p>
          <a:p>
            <a:pPr marL="971550" lvl="2" indent="-514350">
              <a:spcBef>
                <a:spcPct val="50000"/>
              </a:spcBef>
              <a:buFont typeface="+mj-lt"/>
              <a:buAutoNum type="arabicPeriod"/>
            </a:pPr>
            <a:endParaRPr lang="en-US" sz="3200" b="1" dirty="0">
              <a:solidFill>
                <a:schemeClr val="folHlink"/>
              </a:solidFill>
            </a:endParaRPr>
          </a:p>
          <a:p>
            <a:pPr marL="971550" lvl="2" indent="-514350">
              <a:spcBef>
                <a:spcPct val="50000"/>
              </a:spcBef>
              <a:buFont typeface="+mj-lt"/>
              <a:buAutoNum type="arabicPeriod"/>
            </a:pPr>
            <a:endParaRPr lang="en-US" sz="2800" b="1" dirty="0">
              <a:solidFill>
                <a:schemeClr val="folHlink"/>
              </a:solidFill>
            </a:endParaRPr>
          </a:p>
        </p:txBody>
      </p:sp>
      <p:sp>
        <p:nvSpPr>
          <p:cNvPr id="6" name="Date Placeholder 5"/>
          <p:cNvSpPr>
            <a:spLocks noGrp="1"/>
          </p:cNvSpPr>
          <p:nvPr>
            <p:ph type="dt" sz="half" idx="10"/>
          </p:nvPr>
        </p:nvSpPr>
        <p:spPr/>
        <p:txBody>
          <a:bodyPr/>
          <a:lstStyle/>
          <a:p>
            <a:r>
              <a:rPr lang="en-US"/>
              <a:t>04/27/2022</a:t>
            </a:r>
            <a:endParaRPr lang="en-US" dirty="0"/>
          </a:p>
        </p:txBody>
      </p:sp>
      <p:sp>
        <p:nvSpPr>
          <p:cNvPr id="7" name="Footer Placeholder 6"/>
          <p:cNvSpPr>
            <a:spLocks noGrp="1"/>
          </p:cNvSpPr>
          <p:nvPr>
            <p:ph type="ftr" sz="quarter" idx="11"/>
          </p:nvPr>
        </p:nvSpPr>
        <p:spPr/>
        <p:txBody>
          <a:bodyPr/>
          <a:lstStyle/>
          <a:p>
            <a:r>
              <a:rPr lang="en-US"/>
              <a:t>PHY 712  Spring 2022 -- Lecture 34</a:t>
            </a:r>
            <a:endParaRPr lang="en-US" dirty="0"/>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0FD975-CC6B-4C84-88D7-F203475E9EBC}"/>
              </a:ext>
            </a:extLst>
          </p:cNvPr>
          <p:cNvSpPr>
            <a:spLocks noGrp="1"/>
          </p:cNvSpPr>
          <p:nvPr>
            <p:ph type="dt" sz="half" idx="10"/>
          </p:nvPr>
        </p:nvSpPr>
        <p:spPr/>
        <p:txBody>
          <a:bodyPr/>
          <a:lstStyle/>
          <a:p>
            <a:r>
              <a:rPr lang="en-US"/>
              <a:t>04/27/2022</a:t>
            </a:r>
            <a:endParaRPr lang="en-US" dirty="0"/>
          </a:p>
        </p:txBody>
      </p:sp>
      <p:sp>
        <p:nvSpPr>
          <p:cNvPr id="3" name="Footer Placeholder 2">
            <a:extLst>
              <a:ext uri="{FF2B5EF4-FFF2-40B4-BE49-F238E27FC236}">
                <a16:creationId xmlns:a16="http://schemas.microsoft.com/office/drawing/2014/main" id="{E4AE2DE1-770F-4CFB-9CAB-45BCB508388B}"/>
              </a:ext>
            </a:extLst>
          </p:cNvPr>
          <p:cNvSpPr>
            <a:spLocks noGrp="1"/>
          </p:cNvSpPr>
          <p:nvPr>
            <p:ph type="ftr" sz="quarter" idx="11"/>
          </p:nvPr>
        </p:nvSpPr>
        <p:spPr/>
        <p:txBody>
          <a:bodyPr/>
          <a:lstStyle/>
          <a:p>
            <a:r>
              <a:rPr lang="en-US"/>
              <a:t>PHY 712  Spring 2022 -- Lecture 34</a:t>
            </a:r>
            <a:endParaRPr lang="en-US" dirty="0"/>
          </a:p>
        </p:txBody>
      </p:sp>
      <p:sp>
        <p:nvSpPr>
          <p:cNvPr id="4" name="Slide Number Placeholder 3">
            <a:extLst>
              <a:ext uri="{FF2B5EF4-FFF2-40B4-BE49-F238E27FC236}">
                <a16:creationId xmlns:a16="http://schemas.microsoft.com/office/drawing/2014/main" id="{74554A42-C1BA-4A2D-9D24-5DE733464DB2}"/>
              </a:ext>
            </a:extLst>
          </p:cNvPr>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a:extLst>
              <a:ext uri="{FF2B5EF4-FFF2-40B4-BE49-F238E27FC236}">
                <a16:creationId xmlns:a16="http://schemas.microsoft.com/office/drawing/2014/main" id="{6F9EB4B7-8BBF-44E5-955B-97634A6D9016}"/>
              </a:ext>
            </a:extLst>
          </p:cNvPr>
          <p:cNvSpPr txBox="1"/>
          <p:nvPr/>
        </p:nvSpPr>
        <p:spPr>
          <a:xfrm>
            <a:off x="457200" y="304800"/>
            <a:ext cx="5257800" cy="461665"/>
          </a:xfrm>
          <a:prstGeom prst="rect">
            <a:avLst/>
          </a:prstGeom>
          <a:noFill/>
        </p:spPr>
        <p:txBody>
          <a:bodyPr wrap="square" rtlCol="0">
            <a:spAutoFit/>
          </a:bodyPr>
          <a:lstStyle/>
          <a:p>
            <a:r>
              <a:rPr lang="en-US" sz="2400" dirty="0">
                <a:latin typeface="+mj-lt"/>
              </a:rPr>
              <a:t>HW #9 continued --</a:t>
            </a:r>
          </a:p>
        </p:txBody>
      </p:sp>
      <p:pic>
        <p:nvPicPr>
          <p:cNvPr id="6" name="Picture 5">
            <a:extLst>
              <a:ext uri="{FF2B5EF4-FFF2-40B4-BE49-F238E27FC236}">
                <a16:creationId xmlns:a16="http://schemas.microsoft.com/office/drawing/2014/main" id="{BCE89362-8200-4129-94ED-48D69A3F6B85}"/>
              </a:ext>
            </a:extLst>
          </p:cNvPr>
          <p:cNvPicPr>
            <a:picLocks noChangeAspect="1"/>
          </p:cNvPicPr>
          <p:nvPr/>
        </p:nvPicPr>
        <p:blipFill rotWithShape="1">
          <a:blip r:embed="rId2"/>
          <a:srcRect r="12500"/>
          <a:stretch/>
        </p:blipFill>
        <p:spPr>
          <a:xfrm>
            <a:off x="228600" y="1072390"/>
            <a:ext cx="8001000" cy="4713220"/>
          </a:xfrm>
          <a:prstGeom prst="rect">
            <a:avLst/>
          </a:prstGeom>
        </p:spPr>
      </p:pic>
    </p:spTree>
    <p:extLst>
      <p:ext uri="{BB962C8B-B14F-4D97-AF65-F5344CB8AC3E}">
        <p14:creationId xmlns:p14="http://schemas.microsoft.com/office/powerpoint/2010/main" val="1553575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536246-DEC2-4A12-858F-454BA7A073EB}"/>
              </a:ext>
            </a:extLst>
          </p:cNvPr>
          <p:cNvSpPr>
            <a:spLocks noGrp="1"/>
          </p:cNvSpPr>
          <p:nvPr>
            <p:ph type="dt" sz="half" idx="10"/>
          </p:nvPr>
        </p:nvSpPr>
        <p:spPr/>
        <p:txBody>
          <a:bodyPr/>
          <a:lstStyle/>
          <a:p>
            <a:r>
              <a:rPr lang="en-US"/>
              <a:t>04/27/2022</a:t>
            </a:r>
            <a:endParaRPr lang="en-US" dirty="0"/>
          </a:p>
        </p:txBody>
      </p:sp>
      <p:sp>
        <p:nvSpPr>
          <p:cNvPr id="3" name="Footer Placeholder 2">
            <a:extLst>
              <a:ext uri="{FF2B5EF4-FFF2-40B4-BE49-F238E27FC236}">
                <a16:creationId xmlns:a16="http://schemas.microsoft.com/office/drawing/2014/main" id="{1A332FA6-B33F-4088-97E0-C75B6139024F}"/>
              </a:ext>
            </a:extLst>
          </p:cNvPr>
          <p:cNvSpPr>
            <a:spLocks noGrp="1"/>
          </p:cNvSpPr>
          <p:nvPr>
            <p:ph type="ftr" sz="quarter" idx="11"/>
          </p:nvPr>
        </p:nvSpPr>
        <p:spPr/>
        <p:txBody>
          <a:bodyPr/>
          <a:lstStyle/>
          <a:p>
            <a:r>
              <a:rPr lang="en-US"/>
              <a:t>PHY 712  Spring 2022 -- Lecture 34</a:t>
            </a:r>
            <a:endParaRPr lang="en-US" dirty="0"/>
          </a:p>
        </p:txBody>
      </p:sp>
      <p:sp>
        <p:nvSpPr>
          <p:cNvPr id="4" name="Slide Number Placeholder 3">
            <a:extLst>
              <a:ext uri="{FF2B5EF4-FFF2-40B4-BE49-F238E27FC236}">
                <a16:creationId xmlns:a16="http://schemas.microsoft.com/office/drawing/2014/main" id="{27887D7A-ECCA-469F-864D-737CFF0B886B}"/>
              </a:ext>
            </a:extLst>
          </p:cNvPr>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a:extLst>
              <a:ext uri="{FF2B5EF4-FFF2-40B4-BE49-F238E27FC236}">
                <a16:creationId xmlns:a16="http://schemas.microsoft.com/office/drawing/2014/main" id="{DF7F2CB8-6276-4190-AAED-048C6A6E83B3}"/>
              </a:ext>
            </a:extLst>
          </p:cNvPr>
          <p:cNvSpPr txBox="1"/>
          <p:nvPr/>
        </p:nvSpPr>
        <p:spPr>
          <a:xfrm>
            <a:off x="304800" y="304800"/>
            <a:ext cx="7620000" cy="1200329"/>
          </a:xfrm>
          <a:prstGeom prst="rect">
            <a:avLst/>
          </a:prstGeom>
          <a:noFill/>
        </p:spPr>
        <p:txBody>
          <a:bodyPr wrap="square" rtlCol="0">
            <a:spAutoFit/>
          </a:bodyPr>
          <a:lstStyle/>
          <a:p>
            <a:r>
              <a:rPr lang="en-US" sz="2400" dirty="0">
                <a:latin typeface="+mj-lt"/>
              </a:rPr>
              <a:t>More advice – accumulated trusted equations/mathematical relationships and know how to use them </a:t>
            </a:r>
          </a:p>
        </p:txBody>
      </p:sp>
      <p:sp>
        <p:nvSpPr>
          <p:cNvPr id="7" name="TextBox 6">
            <a:extLst>
              <a:ext uri="{FF2B5EF4-FFF2-40B4-BE49-F238E27FC236}">
                <a16:creationId xmlns:a16="http://schemas.microsoft.com/office/drawing/2014/main" id="{A39F2939-99D5-4714-8545-71002C136824}"/>
              </a:ext>
            </a:extLst>
          </p:cNvPr>
          <p:cNvSpPr txBox="1"/>
          <p:nvPr/>
        </p:nvSpPr>
        <p:spPr>
          <a:xfrm>
            <a:off x="532414" y="1505129"/>
            <a:ext cx="1755967" cy="830997"/>
          </a:xfrm>
          <a:prstGeom prst="rect">
            <a:avLst/>
          </a:prstGeom>
          <a:noFill/>
        </p:spPr>
        <p:txBody>
          <a:bodyPr wrap="square" rtlCol="0">
            <a:spAutoFit/>
          </a:bodyPr>
          <a:lstStyle/>
          <a:p>
            <a:r>
              <a:rPr lang="en-US" sz="2400" dirty="0">
                <a:latin typeface="+mj-lt"/>
              </a:rPr>
              <a:t>Jackson</a:t>
            </a:r>
          </a:p>
          <a:p>
            <a:r>
              <a:rPr lang="en-US" sz="2400" dirty="0">
                <a:latin typeface="+mj-lt"/>
              </a:rPr>
              <a:t>   pg.    783</a:t>
            </a:r>
          </a:p>
        </p:txBody>
      </p:sp>
      <p:pic>
        <p:nvPicPr>
          <p:cNvPr id="8" name="Picture 7">
            <a:extLst>
              <a:ext uri="{FF2B5EF4-FFF2-40B4-BE49-F238E27FC236}">
                <a16:creationId xmlns:a16="http://schemas.microsoft.com/office/drawing/2014/main" id="{DB383092-9CC7-43A8-99EF-108E0C81164B}"/>
              </a:ext>
            </a:extLst>
          </p:cNvPr>
          <p:cNvPicPr>
            <a:picLocks noChangeAspect="1"/>
          </p:cNvPicPr>
          <p:nvPr/>
        </p:nvPicPr>
        <p:blipFill rotWithShape="1">
          <a:blip r:embed="rId2"/>
          <a:srcRect b="77069"/>
          <a:stretch/>
        </p:blipFill>
        <p:spPr>
          <a:xfrm>
            <a:off x="762000" y="2356004"/>
            <a:ext cx="7620000" cy="2794986"/>
          </a:xfrm>
          <a:prstGeom prst="rect">
            <a:avLst/>
          </a:prstGeom>
        </p:spPr>
      </p:pic>
    </p:spTree>
    <p:extLst>
      <p:ext uri="{BB962C8B-B14F-4D97-AF65-F5344CB8AC3E}">
        <p14:creationId xmlns:p14="http://schemas.microsoft.com/office/powerpoint/2010/main" val="612059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C8ED76-8692-43B2-99EF-C9F445C2F6A9}"/>
              </a:ext>
            </a:extLst>
          </p:cNvPr>
          <p:cNvSpPr>
            <a:spLocks noGrp="1"/>
          </p:cNvSpPr>
          <p:nvPr>
            <p:ph type="dt" sz="half" idx="10"/>
          </p:nvPr>
        </p:nvSpPr>
        <p:spPr/>
        <p:txBody>
          <a:bodyPr/>
          <a:lstStyle/>
          <a:p>
            <a:r>
              <a:rPr lang="en-US"/>
              <a:t>04/27/2022</a:t>
            </a:r>
            <a:endParaRPr lang="en-US" dirty="0"/>
          </a:p>
        </p:txBody>
      </p:sp>
      <p:sp>
        <p:nvSpPr>
          <p:cNvPr id="3" name="Footer Placeholder 2">
            <a:extLst>
              <a:ext uri="{FF2B5EF4-FFF2-40B4-BE49-F238E27FC236}">
                <a16:creationId xmlns:a16="http://schemas.microsoft.com/office/drawing/2014/main" id="{32397500-FA15-44BF-99A6-D3224D00576F}"/>
              </a:ext>
            </a:extLst>
          </p:cNvPr>
          <p:cNvSpPr>
            <a:spLocks noGrp="1"/>
          </p:cNvSpPr>
          <p:nvPr>
            <p:ph type="ftr" sz="quarter" idx="11"/>
          </p:nvPr>
        </p:nvSpPr>
        <p:spPr/>
        <p:txBody>
          <a:bodyPr/>
          <a:lstStyle/>
          <a:p>
            <a:r>
              <a:rPr lang="en-US"/>
              <a:t>PHY 712  Spring 2022 -- Lecture 34</a:t>
            </a:r>
            <a:endParaRPr lang="en-US" dirty="0"/>
          </a:p>
        </p:txBody>
      </p:sp>
      <p:sp>
        <p:nvSpPr>
          <p:cNvPr id="4" name="Slide Number Placeholder 3">
            <a:extLst>
              <a:ext uri="{FF2B5EF4-FFF2-40B4-BE49-F238E27FC236}">
                <a16:creationId xmlns:a16="http://schemas.microsoft.com/office/drawing/2014/main" id="{A7D3F347-E310-4258-A512-66BAA32A1147}"/>
              </a:ext>
            </a:extLst>
          </p:cNvPr>
          <p:cNvSpPr>
            <a:spLocks noGrp="1"/>
          </p:cNvSpPr>
          <p:nvPr>
            <p:ph type="sldNum" sz="quarter" idx="12"/>
          </p:nvPr>
        </p:nvSpPr>
        <p:spPr/>
        <p:txBody>
          <a:bodyPr/>
          <a:lstStyle/>
          <a:p>
            <a:fld id="{CE368B07-CEBF-4C80-90AF-53B34FA04CF3}" type="slidenum">
              <a:rPr lang="en-US" smtClean="0"/>
              <a:t>12</a:t>
            </a:fld>
            <a:endParaRPr lang="en-US" dirty="0"/>
          </a:p>
        </p:txBody>
      </p:sp>
      <p:pic>
        <p:nvPicPr>
          <p:cNvPr id="5" name="Picture 4">
            <a:extLst>
              <a:ext uri="{FF2B5EF4-FFF2-40B4-BE49-F238E27FC236}">
                <a16:creationId xmlns:a16="http://schemas.microsoft.com/office/drawing/2014/main" id="{D9E844B1-98BD-4223-BF91-72B27CF4A998}"/>
              </a:ext>
            </a:extLst>
          </p:cNvPr>
          <p:cNvPicPr>
            <a:picLocks noChangeAspect="1"/>
          </p:cNvPicPr>
          <p:nvPr/>
        </p:nvPicPr>
        <p:blipFill rotWithShape="1">
          <a:blip r:embed="rId2"/>
          <a:srcRect t="23090"/>
          <a:stretch/>
        </p:blipFill>
        <p:spPr>
          <a:xfrm>
            <a:off x="3714511" y="76200"/>
            <a:ext cx="5124689" cy="6304602"/>
          </a:xfrm>
          <a:prstGeom prst="rect">
            <a:avLst/>
          </a:prstGeom>
        </p:spPr>
      </p:pic>
      <p:sp>
        <p:nvSpPr>
          <p:cNvPr id="6" name="TextBox 5">
            <a:extLst>
              <a:ext uri="{FF2B5EF4-FFF2-40B4-BE49-F238E27FC236}">
                <a16:creationId xmlns:a16="http://schemas.microsoft.com/office/drawing/2014/main" id="{50AF7351-7C6F-467C-AC3C-950225D7BFAB}"/>
              </a:ext>
            </a:extLst>
          </p:cNvPr>
          <p:cNvSpPr txBox="1"/>
          <p:nvPr/>
        </p:nvSpPr>
        <p:spPr>
          <a:xfrm>
            <a:off x="228600" y="136525"/>
            <a:ext cx="3353786" cy="461665"/>
          </a:xfrm>
          <a:prstGeom prst="rect">
            <a:avLst/>
          </a:prstGeom>
          <a:noFill/>
        </p:spPr>
        <p:txBody>
          <a:bodyPr wrap="square" rtlCol="0">
            <a:spAutoFit/>
          </a:bodyPr>
          <a:lstStyle/>
          <a:p>
            <a:r>
              <a:rPr lang="en-US" sz="2400" dirty="0">
                <a:latin typeface="+mj-lt"/>
              </a:rPr>
              <a:t>Jackson    pg.    783</a:t>
            </a:r>
          </a:p>
        </p:txBody>
      </p:sp>
    </p:spTree>
    <p:extLst>
      <p:ext uri="{BB962C8B-B14F-4D97-AF65-F5344CB8AC3E}">
        <p14:creationId xmlns:p14="http://schemas.microsoft.com/office/powerpoint/2010/main" val="3521693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959E7B-6A0F-4255-B4D6-5826EA3F849E}"/>
              </a:ext>
            </a:extLst>
          </p:cNvPr>
          <p:cNvSpPr>
            <a:spLocks noGrp="1"/>
          </p:cNvSpPr>
          <p:nvPr>
            <p:ph type="dt" sz="half" idx="10"/>
          </p:nvPr>
        </p:nvSpPr>
        <p:spPr/>
        <p:txBody>
          <a:bodyPr/>
          <a:lstStyle/>
          <a:p>
            <a:r>
              <a:rPr lang="en-US"/>
              <a:t>04/27/2022</a:t>
            </a:r>
            <a:endParaRPr lang="en-US" dirty="0"/>
          </a:p>
        </p:txBody>
      </p:sp>
      <p:sp>
        <p:nvSpPr>
          <p:cNvPr id="3" name="Footer Placeholder 2">
            <a:extLst>
              <a:ext uri="{FF2B5EF4-FFF2-40B4-BE49-F238E27FC236}">
                <a16:creationId xmlns:a16="http://schemas.microsoft.com/office/drawing/2014/main" id="{C7ECE0FD-1DAF-4667-82D4-C1DECDEA47E3}"/>
              </a:ext>
            </a:extLst>
          </p:cNvPr>
          <p:cNvSpPr>
            <a:spLocks noGrp="1"/>
          </p:cNvSpPr>
          <p:nvPr>
            <p:ph type="ftr" sz="quarter" idx="11"/>
          </p:nvPr>
        </p:nvSpPr>
        <p:spPr/>
        <p:txBody>
          <a:bodyPr/>
          <a:lstStyle/>
          <a:p>
            <a:r>
              <a:rPr lang="en-US"/>
              <a:t>PHY 712  Spring 2022 -- Lecture 34</a:t>
            </a:r>
            <a:endParaRPr lang="en-US" dirty="0"/>
          </a:p>
        </p:txBody>
      </p:sp>
      <p:sp>
        <p:nvSpPr>
          <p:cNvPr id="4" name="Slide Number Placeholder 3">
            <a:extLst>
              <a:ext uri="{FF2B5EF4-FFF2-40B4-BE49-F238E27FC236}">
                <a16:creationId xmlns:a16="http://schemas.microsoft.com/office/drawing/2014/main" id="{C6B136A4-0680-4B8C-BC61-46930C0D26FD}"/>
              </a:ext>
            </a:extLst>
          </p:cNvPr>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a:extLst>
              <a:ext uri="{FF2B5EF4-FFF2-40B4-BE49-F238E27FC236}">
                <a16:creationId xmlns:a16="http://schemas.microsoft.com/office/drawing/2014/main" id="{9DA793CD-D84F-4A91-9633-78CF4B7E1A08}"/>
              </a:ext>
            </a:extLst>
          </p:cNvPr>
          <p:cNvSpPr txBox="1"/>
          <p:nvPr/>
        </p:nvSpPr>
        <p:spPr>
          <a:xfrm>
            <a:off x="6626" y="-8231"/>
            <a:ext cx="8382000" cy="830997"/>
          </a:xfrm>
          <a:prstGeom prst="rect">
            <a:avLst/>
          </a:prstGeom>
          <a:noFill/>
        </p:spPr>
        <p:txBody>
          <a:bodyPr wrap="square" rtlCol="0">
            <a:spAutoFit/>
          </a:bodyPr>
          <a:lstStyle/>
          <a:p>
            <a:r>
              <a:rPr lang="en-US" sz="2400" dirty="0">
                <a:latin typeface="+mj-lt"/>
              </a:rPr>
              <a:t>Source for standard measurements –</a:t>
            </a:r>
          </a:p>
          <a:p>
            <a:r>
              <a:rPr lang="en-US" sz="2400" dirty="0">
                <a:latin typeface="+mj-lt"/>
                <a:hlinkClick r:id="rId2"/>
              </a:rPr>
              <a:t>https://physics.nist.gov/cuu/Constants/index.html </a:t>
            </a:r>
            <a:endParaRPr lang="en-US" sz="2400" dirty="0">
              <a:latin typeface="+mj-lt"/>
            </a:endParaRPr>
          </a:p>
        </p:txBody>
      </p:sp>
      <p:pic>
        <p:nvPicPr>
          <p:cNvPr id="6" name="Picture 5">
            <a:extLst>
              <a:ext uri="{FF2B5EF4-FFF2-40B4-BE49-F238E27FC236}">
                <a16:creationId xmlns:a16="http://schemas.microsoft.com/office/drawing/2014/main" id="{C16B5450-C019-4F53-91CA-BEEC7E015B0B}"/>
              </a:ext>
            </a:extLst>
          </p:cNvPr>
          <p:cNvPicPr>
            <a:picLocks noChangeAspect="1"/>
          </p:cNvPicPr>
          <p:nvPr/>
        </p:nvPicPr>
        <p:blipFill>
          <a:blip r:embed="rId3"/>
          <a:stretch>
            <a:fillRect/>
          </a:stretch>
        </p:blipFill>
        <p:spPr>
          <a:xfrm>
            <a:off x="1170214" y="818559"/>
            <a:ext cx="6803572" cy="5537791"/>
          </a:xfrm>
          <a:prstGeom prst="rect">
            <a:avLst/>
          </a:prstGeom>
        </p:spPr>
      </p:pic>
    </p:spTree>
    <p:extLst>
      <p:ext uri="{BB962C8B-B14F-4D97-AF65-F5344CB8AC3E}">
        <p14:creationId xmlns:p14="http://schemas.microsoft.com/office/powerpoint/2010/main" val="2183964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797E99-F0DC-4F62-8645-3B451C7AA2A1}"/>
              </a:ext>
            </a:extLst>
          </p:cNvPr>
          <p:cNvSpPr>
            <a:spLocks noGrp="1"/>
          </p:cNvSpPr>
          <p:nvPr>
            <p:ph type="dt" sz="half" idx="10"/>
          </p:nvPr>
        </p:nvSpPr>
        <p:spPr/>
        <p:txBody>
          <a:bodyPr/>
          <a:lstStyle/>
          <a:p>
            <a:r>
              <a:rPr lang="en-US"/>
              <a:t>04/27/2022</a:t>
            </a:r>
            <a:endParaRPr lang="en-US" dirty="0"/>
          </a:p>
        </p:txBody>
      </p:sp>
      <p:sp>
        <p:nvSpPr>
          <p:cNvPr id="3" name="Footer Placeholder 2">
            <a:extLst>
              <a:ext uri="{FF2B5EF4-FFF2-40B4-BE49-F238E27FC236}">
                <a16:creationId xmlns:a16="http://schemas.microsoft.com/office/drawing/2014/main" id="{78739518-4248-43E8-BC6A-2BEA558B65C2}"/>
              </a:ext>
            </a:extLst>
          </p:cNvPr>
          <p:cNvSpPr>
            <a:spLocks noGrp="1"/>
          </p:cNvSpPr>
          <p:nvPr>
            <p:ph type="ftr" sz="quarter" idx="11"/>
          </p:nvPr>
        </p:nvSpPr>
        <p:spPr/>
        <p:txBody>
          <a:bodyPr/>
          <a:lstStyle/>
          <a:p>
            <a:r>
              <a:rPr lang="en-US"/>
              <a:t>PHY 712  Spring 2022 -- Lecture 34</a:t>
            </a:r>
            <a:endParaRPr lang="en-US" dirty="0"/>
          </a:p>
        </p:txBody>
      </p:sp>
      <p:sp>
        <p:nvSpPr>
          <p:cNvPr id="4" name="Slide Number Placeholder 3">
            <a:extLst>
              <a:ext uri="{FF2B5EF4-FFF2-40B4-BE49-F238E27FC236}">
                <a16:creationId xmlns:a16="http://schemas.microsoft.com/office/drawing/2014/main" id="{EBAA3719-1722-4F0A-BEB7-C56DEA74B0EE}"/>
              </a:ext>
            </a:extLst>
          </p:cNvPr>
          <p:cNvSpPr>
            <a:spLocks noGrp="1"/>
          </p:cNvSpPr>
          <p:nvPr>
            <p:ph type="sldNum" sz="quarter" idx="12"/>
          </p:nvPr>
        </p:nvSpPr>
        <p:spPr/>
        <p:txBody>
          <a:bodyPr/>
          <a:lstStyle/>
          <a:p>
            <a:fld id="{CE368B07-CEBF-4C80-90AF-53B34FA04CF3}" type="slidenum">
              <a:rPr lang="en-US" smtClean="0"/>
              <a:t>14</a:t>
            </a:fld>
            <a:endParaRPr lang="en-US" dirty="0"/>
          </a:p>
        </p:txBody>
      </p:sp>
      <p:pic>
        <p:nvPicPr>
          <p:cNvPr id="5" name="Picture 4">
            <a:extLst>
              <a:ext uri="{FF2B5EF4-FFF2-40B4-BE49-F238E27FC236}">
                <a16:creationId xmlns:a16="http://schemas.microsoft.com/office/drawing/2014/main" id="{09A2ED00-A899-49ED-B98D-C0C50E1F7227}"/>
              </a:ext>
            </a:extLst>
          </p:cNvPr>
          <p:cNvPicPr>
            <a:picLocks noChangeAspect="1"/>
          </p:cNvPicPr>
          <p:nvPr/>
        </p:nvPicPr>
        <p:blipFill>
          <a:blip r:embed="rId2"/>
          <a:stretch>
            <a:fillRect/>
          </a:stretch>
        </p:blipFill>
        <p:spPr>
          <a:xfrm>
            <a:off x="2057400" y="298795"/>
            <a:ext cx="6858000" cy="6210300"/>
          </a:xfrm>
          <a:prstGeom prst="rect">
            <a:avLst/>
          </a:prstGeom>
        </p:spPr>
      </p:pic>
      <p:sp>
        <p:nvSpPr>
          <p:cNvPr id="6" name="TextBox 5">
            <a:extLst>
              <a:ext uri="{FF2B5EF4-FFF2-40B4-BE49-F238E27FC236}">
                <a16:creationId xmlns:a16="http://schemas.microsoft.com/office/drawing/2014/main" id="{2BC29F9E-9F41-4B1B-9763-8372F6B1F148}"/>
              </a:ext>
            </a:extLst>
          </p:cNvPr>
          <p:cNvSpPr txBox="1"/>
          <p:nvPr/>
        </p:nvSpPr>
        <p:spPr>
          <a:xfrm>
            <a:off x="152400" y="381000"/>
            <a:ext cx="1676400" cy="830997"/>
          </a:xfrm>
          <a:prstGeom prst="rect">
            <a:avLst/>
          </a:prstGeom>
          <a:noFill/>
        </p:spPr>
        <p:txBody>
          <a:bodyPr wrap="square" rtlCol="0">
            <a:spAutoFit/>
          </a:bodyPr>
          <a:lstStyle/>
          <a:p>
            <a:r>
              <a:rPr lang="en-US" sz="2400" dirty="0">
                <a:latin typeface="+mj-lt"/>
              </a:rPr>
              <a:t>Vector relations</a:t>
            </a:r>
          </a:p>
        </p:txBody>
      </p:sp>
    </p:spTree>
    <p:extLst>
      <p:ext uri="{BB962C8B-B14F-4D97-AF65-F5344CB8AC3E}">
        <p14:creationId xmlns:p14="http://schemas.microsoft.com/office/powerpoint/2010/main" val="2186391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501996-7391-4944-9C43-A4744FC65EE5}"/>
              </a:ext>
            </a:extLst>
          </p:cNvPr>
          <p:cNvSpPr>
            <a:spLocks noGrp="1"/>
          </p:cNvSpPr>
          <p:nvPr>
            <p:ph type="dt" sz="half" idx="10"/>
          </p:nvPr>
        </p:nvSpPr>
        <p:spPr/>
        <p:txBody>
          <a:bodyPr/>
          <a:lstStyle/>
          <a:p>
            <a:r>
              <a:rPr lang="en-US"/>
              <a:t>04/27/2022</a:t>
            </a:r>
            <a:endParaRPr lang="en-US" dirty="0"/>
          </a:p>
        </p:txBody>
      </p:sp>
      <p:sp>
        <p:nvSpPr>
          <p:cNvPr id="3" name="Footer Placeholder 2">
            <a:extLst>
              <a:ext uri="{FF2B5EF4-FFF2-40B4-BE49-F238E27FC236}">
                <a16:creationId xmlns:a16="http://schemas.microsoft.com/office/drawing/2014/main" id="{F6C1FD1A-4E67-4473-9EB3-09A0370A324F}"/>
              </a:ext>
            </a:extLst>
          </p:cNvPr>
          <p:cNvSpPr>
            <a:spLocks noGrp="1"/>
          </p:cNvSpPr>
          <p:nvPr>
            <p:ph type="ftr" sz="quarter" idx="11"/>
          </p:nvPr>
        </p:nvSpPr>
        <p:spPr/>
        <p:txBody>
          <a:bodyPr/>
          <a:lstStyle/>
          <a:p>
            <a:r>
              <a:rPr lang="en-US"/>
              <a:t>PHY 712  Spring 2022 -- Lecture 34</a:t>
            </a:r>
            <a:endParaRPr lang="en-US" dirty="0"/>
          </a:p>
        </p:txBody>
      </p:sp>
      <p:sp>
        <p:nvSpPr>
          <p:cNvPr id="4" name="Slide Number Placeholder 3">
            <a:extLst>
              <a:ext uri="{FF2B5EF4-FFF2-40B4-BE49-F238E27FC236}">
                <a16:creationId xmlns:a16="http://schemas.microsoft.com/office/drawing/2014/main" id="{AFBFDDF4-25DE-43F4-835D-8D29D1F94C82}"/>
              </a:ext>
            </a:extLst>
          </p:cNvPr>
          <p:cNvSpPr>
            <a:spLocks noGrp="1"/>
          </p:cNvSpPr>
          <p:nvPr>
            <p:ph type="sldNum" sz="quarter" idx="12"/>
          </p:nvPr>
        </p:nvSpPr>
        <p:spPr/>
        <p:txBody>
          <a:bodyPr/>
          <a:lstStyle/>
          <a:p>
            <a:fld id="{CE368B07-CEBF-4C80-90AF-53B34FA04CF3}" type="slidenum">
              <a:rPr lang="en-US" smtClean="0"/>
              <a:t>15</a:t>
            </a:fld>
            <a:endParaRPr lang="en-US" dirty="0"/>
          </a:p>
        </p:txBody>
      </p:sp>
      <p:pic>
        <p:nvPicPr>
          <p:cNvPr id="5" name="Picture 4">
            <a:extLst>
              <a:ext uri="{FF2B5EF4-FFF2-40B4-BE49-F238E27FC236}">
                <a16:creationId xmlns:a16="http://schemas.microsoft.com/office/drawing/2014/main" id="{707EBB37-3BDF-4D26-90D3-BA184E86366B}"/>
              </a:ext>
            </a:extLst>
          </p:cNvPr>
          <p:cNvPicPr>
            <a:picLocks noChangeAspect="1"/>
          </p:cNvPicPr>
          <p:nvPr/>
        </p:nvPicPr>
        <p:blipFill>
          <a:blip r:embed="rId2"/>
          <a:stretch>
            <a:fillRect/>
          </a:stretch>
        </p:blipFill>
        <p:spPr>
          <a:xfrm>
            <a:off x="1047750" y="466725"/>
            <a:ext cx="7048500" cy="5924550"/>
          </a:xfrm>
          <a:prstGeom prst="rect">
            <a:avLst/>
          </a:prstGeom>
        </p:spPr>
      </p:pic>
    </p:spTree>
    <p:extLst>
      <p:ext uri="{BB962C8B-B14F-4D97-AF65-F5344CB8AC3E}">
        <p14:creationId xmlns:p14="http://schemas.microsoft.com/office/powerpoint/2010/main" val="120683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E8ECA4-683D-46F6-AF56-3554E8D03FB9}"/>
              </a:ext>
            </a:extLst>
          </p:cNvPr>
          <p:cNvSpPr>
            <a:spLocks noGrp="1"/>
          </p:cNvSpPr>
          <p:nvPr>
            <p:ph type="dt" sz="half" idx="10"/>
          </p:nvPr>
        </p:nvSpPr>
        <p:spPr/>
        <p:txBody>
          <a:bodyPr/>
          <a:lstStyle/>
          <a:p>
            <a:r>
              <a:rPr lang="en-US"/>
              <a:t>04/27/2022</a:t>
            </a:r>
            <a:endParaRPr lang="en-US" dirty="0"/>
          </a:p>
        </p:txBody>
      </p:sp>
      <p:sp>
        <p:nvSpPr>
          <p:cNvPr id="3" name="Footer Placeholder 2">
            <a:extLst>
              <a:ext uri="{FF2B5EF4-FFF2-40B4-BE49-F238E27FC236}">
                <a16:creationId xmlns:a16="http://schemas.microsoft.com/office/drawing/2014/main" id="{7B740C4B-5433-4F9F-9620-264BCE891E54}"/>
              </a:ext>
            </a:extLst>
          </p:cNvPr>
          <p:cNvSpPr>
            <a:spLocks noGrp="1"/>
          </p:cNvSpPr>
          <p:nvPr>
            <p:ph type="ftr" sz="quarter" idx="11"/>
          </p:nvPr>
        </p:nvSpPr>
        <p:spPr/>
        <p:txBody>
          <a:bodyPr/>
          <a:lstStyle/>
          <a:p>
            <a:r>
              <a:rPr lang="en-US"/>
              <a:t>PHY 712  Spring 2022 -- Lecture 34</a:t>
            </a:r>
            <a:endParaRPr lang="en-US" dirty="0"/>
          </a:p>
        </p:txBody>
      </p:sp>
      <p:sp>
        <p:nvSpPr>
          <p:cNvPr id="4" name="Slide Number Placeholder 3">
            <a:extLst>
              <a:ext uri="{FF2B5EF4-FFF2-40B4-BE49-F238E27FC236}">
                <a16:creationId xmlns:a16="http://schemas.microsoft.com/office/drawing/2014/main" id="{065D26B4-AD4A-48ED-915C-D230CBE65E96}"/>
              </a:ext>
            </a:extLst>
          </p:cNvPr>
          <p:cNvSpPr>
            <a:spLocks noGrp="1"/>
          </p:cNvSpPr>
          <p:nvPr>
            <p:ph type="sldNum" sz="quarter" idx="12"/>
          </p:nvPr>
        </p:nvSpPr>
        <p:spPr/>
        <p:txBody>
          <a:bodyPr/>
          <a:lstStyle/>
          <a:p>
            <a:fld id="{CE368B07-CEBF-4C80-90AF-53B34FA04CF3}" type="slidenum">
              <a:rPr lang="en-US" smtClean="0"/>
              <a:t>16</a:t>
            </a:fld>
            <a:endParaRPr lang="en-US" dirty="0"/>
          </a:p>
        </p:txBody>
      </p:sp>
      <p:pic>
        <p:nvPicPr>
          <p:cNvPr id="5" name="Picture 4">
            <a:extLst>
              <a:ext uri="{FF2B5EF4-FFF2-40B4-BE49-F238E27FC236}">
                <a16:creationId xmlns:a16="http://schemas.microsoft.com/office/drawing/2014/main" id="{8BD5FD67-9FD7-420B-BEE2-0E05CF36C245}"/>
              </a:ext>
            </a:extLst>
          </p:cNvPr>
          <p:cNvPicPr>
            <a:picLocks noChangeAspect="1"/>
          </p:cNvPicPr>
          <p:nvPr/>
        </p:nvPicPr>
        <p:blipFill>
          <a:blip r:embed="rId2"/>
          <a:stretch>
            <a:fillRect/>
          </a:stretch>
        </p:blipFill>
        <p:spPr>
          <a:xfrm>
            <a:off x="333375" y="752475"/>
            <a:ext cx="8477250" cy="5353050"/>
          </a:xfrm>
          <a:prstGeom prst="rect">
            <a:avLst/>
          </a:prstGeom>
        </p:spPr>
      </p:pic>
    </p:spTree>
    <p:extLst>
      <p:ext uri="{BB962C8B-B14F-4D97-AF65-F5344CB8AC3E}">
        <p14:creationId xmlns:p14="http://schemas.microsoft.com/office/powerpoint/2010/main" val="4075828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CBEDF3-A23C-4BA6-81B9-9D3BDD790AAF}"/>
              </a:ext>
            </a:extLst>
          </p:cNvPr>
          <p:cNvSpPr>
            <a:spLocks noGrp="1"/>
          </p:cNvSpPr>
          <p:nvPr>
            <p:ph type="dt" sz="half" idx="10"/>
          </p:nvPr>
        </p:nvSpPr>
        <p:spPr/>
        <p:txBody>
          <a:bodyPr/>
          <a:lstStyle/>
          <a:p>
            <a:r>
              <a:rPr lang="en-US"/>
              <a:t>04/27/2022</a:t>
            </a:r>
            <a:endParaRPr lang="en-US" dirty="0"/>
          </a:p>
        </p:txBody>
      </p:sp>
      <p:sp>
        <p:nvSpPr>
          <p:cNvPr id="3" name="Footer Placeholder 2">
            <a:extLst>
              <a:ext uri="{FF2B5EF4-FFF2-40B4-BE49-F238E27FC236}">
                <a16:creationId xmlns:a16="http://schemas.microsoft.com/office/drawing/2014/main" id="{6A239FBF-CE87-403C-A0BE-D680B6746D0A}"/>
              </a:ext>
            </a:extLst>
          </p:cNvPr>
          <p:cNvSpPr>
            <a:spLocks noGrp="1"/>
          </p:cNvSpPr>
          <p:nvPr>
            <p:ph type="ftr" sz="quarter" idx="11"/>
          </p:nvPr>
        </p:nvSpPr>
        <p:spPr/>
        <p:txBody>
          <a:bodyPr/>
          <a:lstStyle/>
          <a:p>
            <a:r>
              <a:rPr lang="en-US"/>
              <a:t>PHY 712  Spring 2022 -- Lecture 34</a:t>
            </a:r>
            <a:endParaRPr lang="en-US" dirty="0"/>
          </a:p>
        </p:txBody>
      </p:sp>
      <p:sp>
        <p:nvSpPr>
          <p:cNvPr id="4" name="Slide Number Placeholder 3">
            <a:extLst>
              <a:ext uri="{FF2B5EF4-FFF2-40B4-BE49-F238E27FC236}">
                <a16:creationId xmlns:a16="http://schemas.microsoft.com/office/drawing/2014/main" id="{50A321CB-56FE-40C5-8784-90FC948E9DAA}"/>
              </a:ext>
            </a:extLst>
          </p:cNvPr>
          <p:cNvSpPr>
            <a:spLocks noGrp="1"/>
          </p:cNvSpPr>
          <p:nvPr>
            <p:ph type="sldNum" sz="quarter" idx="12"/>
          </p:nvPr>
        </p:nvSpPr>
        <p:spPr/>
        <p:txBody>
          <a:bodyPr/>
          <a:lstStyle/>
          <a:p>
            <a:fld id="{CE368B07-CEBF-4C80-90AF-53B34FA04CF3}" type="slidenum">
              <a:rPr lang="en-US" smtClean="0"/>
              <a:t>17</a:t>
            </a:fld>
            <a:endParaRPr lang="en-US" dirty="0"/>
          </a:p>
        </p:txBody>
      </p:sp>
      <p:pic>
        <p:nvPicPr>
          <p:cNvPr id="5" name="Picture 4">
            <a:extLst>
              <a:ext uri="{FF2B5EF4-FFF2-40B4-BE49-F238E27FC236}">
                <a16:creationId xmlns:a16="http://schemas.microsoft.com/office/drawing/2014/main" id="{6A9CB884-CCB1-4C89-A147-5FF2BFB9DED2}"/>
              </a:ext>
            </a:extLst>
          </p:cNvPr>
          <p:cNvPicPr>
            <a:picLocks noChangeAspect="1"/>
          </p:cNvPicPr>
          <p:nvPr/>
        </p:nvPicPr>
        <p:blipFill>
          <a:blip r:embed="rId2"/>
          <a:stretch>
            <a:fillRect/>
          </a:stretch>
        </p:blipFill>
        <p:spPr>
          <a:xfrm>
            <a:off x="280987" y="1447800"/>
            <a:ext cx="8582025" cy="3381375"/>
          </a:xfrm>
          <a:prstGeom prst="rect">
            <a:avLst/>
          </a:prstGeom>
        </p:spPr>
      </p:pic>
    </p:spTree>
    <p:extLst>
      <p:ext uri="{BB962C8B-B14F-4D97-AF65-F5344CB8AC3E}">
        <p14:creationId xmlns:p14="http://schemas.microsoft.com/office/powerpoint/2010/main" val="2288041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EB9F11-2F68-4AE0-B364-09E713F0E9DF}"/>
              </a:ext>
            </a:extLst>
          </p:cNvPr>
          <p:cNvSpPr>
            <a:spLocks noGrp="1"/>
          </p:cNvSpPr>
          <p:nvPr>
            <p:ph type="dt" sz="half" idx="10"/>
          </p:nvPr>
        </p:nvSpPr>
        <p:spPr/>
        <p:txBody>
          <a:bodyPr/>
          <a:lstStyle/>
          <a:p>
            <a:r>
              <a:rPr lang="en-US"/>
              <a:t>04/27/2022</a:t>
            </a:r>
            <a:endParaRPr lang="en-US" dirty="0"/>
          </a:p>
        </p:txBody>
      </p:sp>
      <p:sp>
        <p:nvSpPr>
          <p:cNvPr id="3" name="Footer Placeholder 2">
            <a:extLst>
              <a:ext uri="{FF2B5EF4-FFF2-40B4-BE49-F238E27FC236}">
                <a16:creationId xmlns:a16="http://schemas.microsoft.com/office/drawing/2014/main" id="{E19C745B-0221-481F-81D8-1F0D49796C49}"/>
              </a:ext>
            </a:extLst>
          </p:cNvPr>
          <p:cNvSpPr>
            <a:spLocks noGrp="1"/>
          </p:cNvSpPr>
          <p:nvPr>
            <p:ph type="ftr" sz="quarter" idx="11"/>
          </p:nvPr>
        </p:nvSpPr>
        <p:spPr/>
        <p:txBody>
          <a:bodyPr/>
          <a:lstStyle/>
          <a:p>
            <a:r>
              <a:rPr lang="en-US"/>
              <a:t>PHY 712  Spring 2022 -- Lecture 34</a:t>
            </a:r>
            <a:endParaRPr lang="en-US" dirty="0"/>
          </a:p>
        </p:txBody>
      </p:sp>
      <p:sp>
        <p:nvSpPr>
          <p:cNvPr id="4" name="Slide Number Placeholder 3">
            <a:extLst>
              <a:ext uri="{FF2B5EF4-FFF2-40B4-BE49-F238E27FC236}">
                <a16:creationId xmlns:a16="http://schemas.microsoft.com/office/drawing/2014/main" id="{AAD29F3B-419C-4276-9D40-53CAC9D48EB7}"/>
              </a:ext>
            </a:extLst>
          </p:cNvPr>
          <p:cNvSpPr>
            <a:spLocks noGrp="1"/>
          </p:cNvSpPr>
          <p:nvPr>
            <p:ph type="sldNum" sz="quarter" idx="12"/>
          </p:nvPr>
        </p:nvSpPr>
        <p:spPr/>
        <p:txBody>
          <a:bodyPr/>
          <a:lstStyle/>
          <a:p>
            <a:fld id="{CE368B07-CEBF-4C80-90AF-53B34FA04CF3}" type="slidenum">
              <a:rPr lang="en-US" smtClean="0"/>
              <a:t>18</a:t>
            </a:fld>
            <a:endParaRPr lang="en-US" dirty="0"/>
          </a:p>
        </p:txBody>
      </p:sp>
      <p:pic>
        <p:nvPicPr>
          <p:cNvPr id="5" name="Picture 4">
            <a:extLst>
              <a:ext uri="{FF2B5EF4-FFF2-40B4-BE49-F238E27FC236}">
                <a16:creationId xmlns:a16="http://schemas.microsoft.com/office/drawing/2014/main" id="{5523735F-AFED-4529-A722-5DE3CFDBA037}"/>
              </a:ext>
            </a:extLst>
          </p:cNvPr>
          <p:cNvPicPr>
            <a:picLocks noChangeAspect="1"/>
          </p:cNvPicPr>
          <p:nvPr/>
        </p:nvPicPr>
        <p:blipFill>
          <a:blip r:embed="rId2"/>
          <a:stretch>
            <a:fillRect/>
          </a:stretch>
        </p:blipFill>
        <p:spPr>
          <a:xfrm>
            <a:off x="410817" y="1143000"/>
            <a:ext cx="7953375" cy="4438650"/>
          </a:xfrm>
          <a:prstGeom prst="rect">
            <a:avLst/>
          </a:prstGeom>
        </p:spPr>
      </p:pic>
    </p:spTree>
    <p:extLst>
      <p:ext uri="{BB962C8B-B14F-4D97-AF65-F5344CB8AC3E}">
        <p14:creationId xmlns:p14="http://schemas.microsoft.com/office/powerpoint/2010/main" val="1867462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CB76C8-ABA5-4ADA-803C-6D90934D6144}"/>
              </a:ext>
            </a:extLst>
          </p:cNvPr>
          <p:cNvSpPr>
            <a:spLocks noGrp="1"/>
          </p:cNvSpPr>
          <p:nvPr>
            <p:ph type="dt" sz="half" idx="10"/>
          </p:nvPr>
        </p:nvSpPr>
        <p:spPr/>
        <p:txBody>
          <a:bodyPr/>
          <a:lstStyle/>
          <a:p>
            <a:r>
              <a:rPr lang="en-US"/>
              <a:t>04/27/2022</a:t>
            </a:r>
            <a:endParaRPr lang="en-US" dirty="0"/>
          </a:p>
        </p:txBody>
      </p:sp>
      <p:sp>
        <p:nvSpPr>
          <p:cNvPr id="3" name="Footer Placeholder 2">
            <a:extLst>
              <a:ext uri="{FF2B5EF4-FFF2-40B4-BE49-F238E27FC236}">
                <a16:creationId xmlns:a16="http://schemas.microsoft.com/office/drawing/2014/main" id="{CE20F2C0-26E9-4585-8071-A1D7646E4F37}"/>
              </a:ext>
            </a:extLst>
          </p:cNvPr>
          <p:cNvSpPr>
            <a:spLocks noGrp="1"/>
          </p:cNvSpPr>
          <p:nvPr>
            <p:ph type="ftr" sz="quarter" idx="11"/>
          </p:nvPr>
        </p:nvSpPr>
        <p:spPr/>
        <p:txBody>
          <a:bodyPr/>
          <a:lstStyle/>
          <a:p>
            <a:r>
              <a:rPr lang="en-US"/>
              <a:t>PHY 712  Spring 2022 -- Lecture 34</a:t>
            </a:r>
            <a:endParaRPr lang="en-US" dirty="0"/>
          </a:p>
        </p:txBody>
      </p:sp>
      <p:sp>
        <p:nvSpPr>
          <p:cNvPr id="4" name="Slide Number Placeholder 3">
            <a:extLst>
              <a:ext uri="{FF2B5EF4-FFF2-40B4-BE49-F238E27FC236}">
                <a16:creationId xmlns:a16="http://schemas.microsoft.com/office/drawing/2014/main" id="{E4A574B1-9885-4531-BC53-A929379C7266}"/>
              </a:ext>
            </a:extLst>
          </p:cNvPr>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a:extLst>
              <a:ext uri="{FF2B5EF4-FFF2-40B4-BE49-F238E27FC236}">
                <a16:creationId xmlns:a16="http://schemas.microsoft.com/office/drawing/2014/main" id="{64B23B6A-D3C2-4039-A03A-F336B35006E1}"/>
              </a:ext>
            </a:extLst>
          </p:cNvPr>
          <p:cNvSpPr txBox="1"/>
          <p:nvPr/>
        </p:nvSpPr>
        <p:spPr>
          <a:xfrm>
            <a:off x="381000" y="228600"/>
            <a:ext cx="8305800" cy="830997"/>
          </a:xfrm>
          <a:prstGeom prst="rect">
            <a:avLst/>
          </a:prstGeom>
          <a:noFill/>
        </p:spPr>
        <p:txBody>
          <a:bodyPr wrap="square" rtlCol="0">
            <a:spAutoFit/>
          </a:bodyPr>
          <a:lstStyle/>
          <a:p>
            <a:r>
              <a:rPr lang="en-US" sz="2400" dirty="0">
                <a:latin typeface="+mj-lt"/>
              </a:rPr>
              <a:t>Comment on cartesian unit vectors versus local (cylindrical or spherical) unit vectors </a:t>
            </a:r>
          </a:p>
        </p:txBody>
      </p:sp>
      <p:graphicFrame>
        <p:nvGraphicFramePr>
          <p:cNvPr id="6" name="Object 5">
            <a:extLst>
              <a:ext uri="{FF2B5EF4-FFF2-40B4-BE49-F238E27FC236}">
                <a16:creationId xmlns:a16="http://schemas.microsoft.com/office/drawing/2014/main" id="{94EA1CAA-FEEE-43F9-925E-85E8EB4506B0}"/>
              </a:ext>
            </a:extLst>
          </p:cNvPr>
          <p:cNvGraphicFramePr>
            <a:graphicFrameLocks noChangeAspect="1"/>
          </p:cNvGraphicFramePr>
          <p:nvPr>
            <p:extLst>
              <p:ext uri="{D42A27DB-BD31-4B8C-83A1-F6EECF244321}">
                <p14:modId xmlns:p14="http://schemas.microsoft.com/office/powerpoint/2010/main" val="775706481"/>
              </p:ext>
            </p:extLst>
          </p:nvPr>
        </p:nvGraphicFramePr>
        <p:xfrm>
          <a:off x="984250" y="1323181"/>
          <a:ext cx="6635750" cy="4211638"/>
        </p:xfrm>
        <a:graphic>
          <a:graphicData uri="http://schemas.openxmlformats.org/presentationml/2006/ole">
            <mc:AlternateContent xmlns:mc="http://schemas.openxmlformats.org/markup-compatibility/2006">
              <mc:Choice xmlns:v="urn:schemas-microsoft-com:vml" Requires="v">
                <p:oleObj spid="_x0000_s125958" name="Equation" r:id="rId3" imgW="2958840" imgH="1879560" progId="Equation.DSMT4">
                  <p:embed/>
                </p:oleObj>
              </mc:Choice>
              <mc:Fallback>
                <p:oleObj name="Equation" r:id="rId3" imgW="2958840" imgH="1879560" progId="Equation.DSMT4">
                  <p:embed/>
                  <p:pic>
                    <p:nvPicPr>
                      <p:cNvPr id="0" name=""/>
                      <p:cNvPicPr/>
                      <p:nvPr/>
                    </p:nvPicPr>
                    <p:blipFill>
                      <a:blip r:embed="rId4"/>
                      <a:stretch>
                        <a:fillRect/>
                      </a:stretch>
                    </p:blipFill>
                    <p:spPr>
                      <a:xfrm>
                        <a:off x="984250" y="1323181"/>
                        <a:ext cx="6635750" cy="4211638"/>
                      </a:xfrm>
                      <a:prstGeom prst="rect">
                        <a:avLst/>
                      </a:prstGeom>
                    </p:spPr>
                  </p:pic>
                </p:oleObj>
              </mc:Fallback>
            </mc:AlternateContent>
          </a:graphicData>
        </a:graphic>
      </p:graphicFrame>
    </p:spTree>
    <p:extLst>
      <p:ext uri="{BB962C8B-B14F-4D97-AF65-F5344CB8AC3E}">
        <p14:creationId xmlns:p14="http://schemas.microsoft.com/office/powerpoint/2010/main" val="3265624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37441A-2A04-411B-8696-9CD53474E11C}"/>
              </a:ext>
            </a:extLst>
          </p:cNvPr>
          <p:cNvPicPr>
            <a:picLocks noChangeAspect="1"/>
          </p:cNvPicPr>
          <p:nvPr/>
        </p:nvPicPr>
        <p:blipFill>
          <a:blip r:embed="rId3"/>
          <a:stretch>
            <a:fillRect/>
          </a:stretch>
        </p:blipFill>
        <p:spPr>
          <a:xfrm>
            <a:off x="33130" y="525811"/>
            <a:ext cx="9144000" cy="4735443"/>
          </a:xfrm>
          <a:prstGeom prst="rect">
            <a:avLst/>
          </a:prstGeom>
        </p:spPr>
      </p:pic>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6" name="Date Placeholder 5"/>
          <p:cNvSpPr>
            <a:spLocks noGrp="1"/>
          </p:cNvSpPr>
          <p:nvPr>
            <p:ph type="dt" sz="half" idx="10"/>
          </p:nvPr>
        </p:nvSpPr>
        <p:spPr/>
        <p:txBody>
          <a:bodyPr/>
          <a:lstStyle/>
          <a:p>
            <a:r>
              <a:rPr lang="en-US"/>
              <a:t>04/27/2022</a:t>
            </a:r>
            <a:endParaRPr lang="en-US" dirty="0"/>
          </a:p>
        </p:txBody>
      </p:sp>
      <p:sp>
        <p:nvSpPr>
          <p:cNvPr id="7" name="Footer Placeholder 6"/>
          <p:cNvSpPr>
            <a:spLocks noGrp="1"/>
          </p:cNvSpPr>
          <p:nvPr>
            <p:ph type="ftr" sz="quarter" idx="11"/>
          </p:nvPr>
        </p:nvSpPr>
        <p:spPr/>
        <p:txBody>
          <a:bodyPr/>
          <a:lstStyle/>
          <a:p>
            <a:r>
              <a:rPr lang="en-US"/>
              <a:t>PHY 712  Spring 2022 -- Lecture 34</a:t>
            </a:r>
            <a:endParaRPr lang="en-US" dirty="0"/>
          </a:p>
        </p:txBody>
      </p:sp>
      <p:sp>
        <p:nvSpPr>
          <p:cNvPr id="8" name="Rectangle 7"/>
          <p:cNvSpPr/>
          <p:nvPr/>
        </p:nvSpPr>
        <p:spPr>
          <a:xfrm>
            <a:off x="189631" y="4648199"/>
            <a:ext cx="8878169" cy="268089"/>
          </a:xfrm>
          <a:prstGeom prst="rect">
            <a:avLst/>
          </a:prstGeom>
          <a:solidFill>
            <a:srgbClr val="DA32A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9C08591-1144-47C0-B0B3-EF5AFF3FA189}"/>
              </a:ext>
            </a:extLst>
          </p:cNvPr>
          <p:cNvSpPr txBox="1"/>
          <p:nvPr/>
        </p:nvSpPr>
        <p:spPr>
          <a:xfrm>
            <a:off x="76200" y="5562600"/>
            <a:ext cx="8991600" cy="830997"/>
          </a:xfrm>
          <a:prstGeom prst="rect">
            <a:avLst/>
          </a:prstGeom>
          <a:noFill/>
        </p:spPr>
        <p:txBody>
          <a:bodyPr wrap="square" rtlCol="0">
            <a:spAutoFit/>
          </a:bodyPr>
          <a:lstStyle/>
          <a:p>
            <a:r>
              <a:rPr lang="en-US" sz="2400" dirty="0">
                <a:latin typeface="+mj-lt"/>
              </a:rPr>
              <a:t>Important dates:  Final exams available Apr.  29; due May 9</a:t>
            </a:r>
          </a:p>
          <a:p>
            <a:r>
              <a:rPr lang="en-US" sz="2400" dirty="0">
                <a:latin typeface="+mj-lt"/>
              </a:rPr>
              <a:t>                            Outstanding work due May 9</a:t>
            </a:r>
          </a:p>
        </p:txBody>
      </p:sp>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25D9E2-C8C9-4933-8EAA-816DF70289F6}"/>
              </a:ext>
            </a:extLst>
          </p:cNvPr>
          <p:cNvSpPr>
            <a:spLocks noGrp="1"/>
          </p:cNvSpPr>
          <p:nvPr>
            <p:ph type="dt" sz="half" idx="10"/>
          </p:nvPr>
        </p:nvSpPr>
        <p:spPr/>
        <p:txBody>
          <a:bodyPr/>
          <a:lstStyle/>
          <a:p>
            <a:r>
              <a:rPr lang="en-US"/>
              <a:t>04/27/2022</a:t>
            </a:r>
            <a:endParaRPr lang="en-US" dirty="0"/>
          </a:p>
        </p:txBody>
      </p:sp>
      <p:sp>
        <p:nvSpPr>
          <p:cNvPr id="3" name="Footer Placeholder 2">
            <a:extLst>
              <a:ext uri="{FF2B5EF4-FFF2-40B4-BE49-F238E27FC236}">
                <a16:creationId xmlns:a16="http://schemas.microsoft.com/office/drawing/2014/main" id="{CB1E5D52-9DBA-47FB-A829-D0374D35037A}"/>
              </a:ext>
            </a:extLst>
          </p:cNvPr>
          <p:cNvSpPr>
            <a:spLocks noGrp="1"/>
          </p:cNvSpPr>
          <p:nvPr>
            <p:ph type="ftr" sz="quarter" idx="11"/>
          </p:nvPr>
        </p:nvSpPr>
        <p:spPr/>
        <p:txBody>
          <a:bodyPr/>
          <a:lstStyle/>
          <a:p>
            <a:r>
              <a:rPr lang="en-US"/>
              <a:t>PHY 712  Spring 2022 -- Lecture 34</a:t>
            </a:r>
            <a:endParaRPr lang="en-US" dirty="0"/>
          </a:p>
        </p:txBody>
      </p:sp>
      <p:sp>
        <p:nvSpPr>
          <p:cNvPr id="4" name="Slide Number Placeholder 3">
            <a:extLst>
              <a:ext uri="{FF2B5EF4-FFF2-40B4-BE49-F238E27FC236}">
                <a16:creationId xmlns:a16="http://schemas.microsoft.com/office/drawing/2014/main" id="{00C288A3-2A40-465D-B0EC-14E6E7BA61EF}"/>
              </a:ext>
            </a:extLst>
          </p:cNvPr>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a:extLst>
              <a:ext uri="{FF2B5EF4-FFF2-40B4-BE49-F238E27FC236}">
                <a16:creationId xmlns:a16="http://schemas.microsoft.com/office/drawing/2014/main" id="{5E04B408-4037-4D56-9A6C-8871241FF1BD}"/>
              </a:ext>
            </a:extLst>
          </p:cNvPr>
          <p:cNvSpPr txBox="1"/>
          <p:nvPr/>
        </p:nvSpPr>
        <p:spPr>
          <a:xfrm>
            <a:off x="381000" y="228600"/>
            <a:ext cx="8305800" cy="830997"/>
          </a:xfrm>
          <a:prstGeom prst="rect">
            <a:avLst/>
          </a:prstGeom>
          <a:noFill/>
        </p:spPr>
        <p:txBody>
          <a:bodyPr wrap="square" rtlCol="0">
            <a:spAutoFit/>
          </a:bodyPr>
          <a:lstStyle/>
          <a:p>
            <a:r>
              <a:rPr lang="en-US" sz="2400" dirty="0">
                <a:latin typeface="+mj-lt"/>
              </a:rPr>
              <a:t>Special functions  -- many are described in Jackson</a:t>
            </a:r>
          </a:p>
          <a:p>
            <a:r>
              <a:rPr lang="en-US" sz="2400" dirty="0">
                <a:latin typeface="+mj-lt"/>
              </a:rPr>
              <a:t>Additional source </a:t>
            </a:r>
            <a:r>
              <a:rPr lang="en-US" sz="2400" dirty="0">
                <a:latin typeface="+mj-lt"/>
                <a:hlinkClick r:id="rId2"/>
              </a:rPr>
              <a:t>-- https://dlmf.nist.gov/</a:t>
            </a:r>
            <a:endParaRPr lang="en-US" sz="2400" dirty="0">
              <a:latin typeface="+mj-lt"/>
            </a:endParaRPr>
          </a:p>
        </p:txBody>
      </p:sp>
      <p:pic>
        <p:nvPicPr>
          <p:cNvPr id="6" name="Picture 5">
            <a:extLst>
              <a:ext uri="{FF2B5EF4-FFF2-40B4-BE49-F238E27FC236}">
                <a16:creationId xmlns:a16="http://schemas.microsoft.com/office/drawing/2014/main" id="{B41635C3-1D8F-47F8-B469-0582BD2B896D}"/>
              </a:ext>
            </a:extLst>
          </p:cNvPr>
          <p:cNvPicPr>
            <a:picLocks noChangeAspect="1"/>
          </p:cNvPicPr>
          <p:nvPr/>
        </p:nvPicPr>
        <p:blipFill>
          <a:blip r:embed="rId3"/>
          <a:stretch>
            <a:fillRect/>
          </a:stretch>
        </p:blipFill>
        <p:spPr>
          <a:xfrm>
            <a:off x="268357" y="1090344"/>
            <a:ext cx="8382000" cy="5162372"/>
          </a:xfrm>
          <a:prstGeom prst="rect">
            <a:avLst/>
          </a:prstGeom>
        </p:spPr>
      </p:pic>
    </p:spTree>
    <p:extLst>
      <p:ext uri="{BB962C8B-B14F-4D97-AF65-F5344CB8AC3E}">
        <p14:creationId xmlns:p14="http://schemas.microsoft.com/office/powerpoint/2010/main" val="1871130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D32553-C93F-4070-976F-FFEC1E61E73A}"/>
              </a:ext>
            </a:extLst>
          </p:cNvPr>
          <p:cNvSpPr>
            <a:spLocks noGrp="1"/>
          </p:cNvSpPr>
          <p:nvPr>
            <p:ph type="dt" sz="half" idx="10"/>
          </p:nvPr>
        </p:nvSpPr>
        <p:spPr/>
        <p:txBody>
          <a:bodyPr/>
          <a:lstStyle/>
          <a:p>
            <a:r>
              <a:rPr lang="en-US"/>
              <a:t>04/27/2022</a:t>
            </a:r>
            <a:endParaRPr lang="en-US" dirty="0"/>
          </a:p>
        </p:txBody>
      </p:sp>
      <p:sp>
        <p:nvSpPr>
          <p:cNvPr id="3" name="Footer Placeholder 2">
            <a:extLst>
              <a:ext uri="{FF2B5EF4-FFF2-40B4-BE49-F238E27FC236}">
                <a16:creationId xmlns:a16="http://schemas.microsoft.com/office/drawing/2014/main" id="{14CC79B9-CA63-491E-B573-AB77D0E9CACA}"/>
              </a:ext>
            </a:extLst>
          </p:cNvPr>
          <p:cNvSpPr>
            <a:spLocks noGrp="1"/>
          </p:cNvSpPr>
          <p:nvPr>
            <p:ph type="ftr" sz="quarter" idx="11"/>
          </p:nvPr>
        </p:nvSpPr>
        <p:spPr/>
        <p:txBody>
          <a:bodyPr/>
          <a:lstStyle/>
          <a:p>
            <a:r>
              <a:rPr lang="en-US"/>
              <a:t>PHY 712  Spring 2022 -- Lecture 34</a:t>
            </a:r>
            <a:endParaRPr lang="en-US" dirty="0"/>
          </a:p>
        </p:txBody>
      </p:sp>
      <p:sp>
        <p:nvSpPr>
          <p:cNvPr id="4" name="Slide Number Placeholder 3">
            <a:extLst>
              <a:ext uri="{FF2B5EF4-FFF2-40B4-BE49-F238E27FC236}">
                <a16:creationId xmlns:a16="http://schemas.microsoft.com/office/drawing/2014/main" id="{FA76FC9D-2F65-4020-9D2B-420D2CECF77B}"/>
              </a:ext>
            </a:extLst>
          </p:cNvPr>
          <p:cNvSpPr>
            <a:spLocks noGrp="1"/>
          </p:cNvSpPr>
          <p:nvPr>
            <p:ph type="sldNum" sz="quarter" idx="12"/>
          </p:nvPr>
        </p:nvSpPr>
        <p:spPr/>
        <p:txBody>
          <a:bodyPr/>
          <a:lstStyle/>
          <a:p>
            <a:fld id="{CE368B07-CEBF-4C80-90AF-53B34FA04CF3}" type="slidenum">
              <a:rPr lang="en-US" smtClean="0"/>
              <a:t>21</a:t>
            </a:fld>
            <a:endParaRPr lang="en-US" dirty="0"/>
          </a:p>
        </p:txBody>
      </p:sp>
      <p:pic>
        <p:nvPicPr>
          <p:cNvPr id="5" name="Picture 2">
            <a:extLst>
              <a:ext uri="{FF2B5EF4-FFF2-40B4-BE49-F238E27FC236}">
                <a16:creationId xmlns:a16="http://schemas.microsoft.com/office/drawing/2014/main" id="{F5AFF219-586D-4D45-9FA2-65E59C2B96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000" t="12403" r="31584" b="4186"/>
          <a:stretch/>
        </p:blipFill>
        <p:spPr bwMode="auto">
          <a:xfrm>
            <a:off x="1828800" y="25400"/>
            <a:ext cx="5397500" cy="683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A4B0456E-E198-4E3F-ABF2-92B859BE03FD}"/>
              </a:ext>
            </a:extLst>
          </p:cNvPr>
          <p:cNvSpPr/>
          <p:nvPr/>
        </p:nvSpPr>
        <p:spPr>
          <a:xfrm>
            <a:off x="4572000" y="609601"/>
            <a:ext cx="2438400" cy="6076016"/>
          </a:xfrm>
          <a:prstGeom prst="rect">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DFAA08C-7A54-4FE2-96E2-DDFF13982D22}"/>
              </a:ext>
            </a:extLst>
          </p:cNvPr>
          <p:cNvSpPr/>
          <p:nvPr/>
        </p:nvSpPr>
        <p:spPr>
          <a:xfrm>
            <a:off x="1905001" y="685799"/>
            <a:ext cx="2667000" cy="5999817"/>
          </a:xfrm>
          <a:prstGeom prst="rect">
            <a:avLst/>
          </a:prstGeom>
          <a:solidFill>
            <a:srgbClr val="00B05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a:extLst>
              <a:ext uri="{FF2B5EF4-FFF2-40B4-BE49-F238E27FC236}">
                <a16:creationId xmlns:a16="http://schemas.microsoft.com/office/drawing/2014/main" id="{6F878A06-F8B2-4E94-8F7C-B77DE527DD90}"/>
              </a:ext>
            </a:extLst>
          </p:cNvPr>
          <p:cNvGraphicFramePr>
            <a:graphicFrameLocks noChangeAspect="1"/>
          </p:cNvGraphicFramePr>
          <p:nvPr>
            <p:extLst>
              <p:ext uri="{D42A27DB-BD31-4B8C-83A1-F6EECF244321}">
                <p14:modId xmlns:p14="http://schemas.microsoft.com/office/powerpoint/2010/main" val="44251943"/>
              </p:ext>
            </p:extLst>
          </p:nvPr>
        </p:nvGraphicFramePr>
        <p:xfrm>
          <a:off x="7086600" y="1371600"/>
          <a:ext cx="1905548" cy="962024"/>
        </p:xfrm>
        <a:graphic>
          <a:graphicData uri="http://schemas.openxmlformats.org/presentationml/2006/ole">
            <mc:AlternateContent xmlns:mc="http://schemas.openxmlformats.org/markup-compatibility/2006">
              <mc:Choice xmlns:v="urn:schemas-microsoft-com:vml" Requires="v">
                <p:oleObj spid="_x0000_s124936" name="Equation" r:id="rId4" imgW="1307880" imgH="660240" progId="Equation.DSMT4">
                  <p:embed/>
                </p:oleObj>
              </mc:Choice>
              <mc:Fallback>
                <p:oleObj name="Equation" r:id="rId4" imgW="1307880" imgH="660240" progId="Equation.DSMT4">
                  <p:embed/>
                  <p:pic>
                    <p:nvPicPr>
                      <p:cNvPr id="5" name="Object 4"/>
                      <p:cNvPicPr/>
                      <p:nvPr/>
                    </p:nvPicPr>
                    <p:blipFill>
                      <a:blip r:embed="rId5"/>
                      <a:stretch>
                        <a:fillRect/>
                      </a:stretch>
                    </p:blipFill>
                    <p:spPr>
                      <a:xfrm>
                        <a:off x="7086600" y="1371600"/>
                        <a:ext cx="1905548" cy="962024"/>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D58039B8-7916-4D5E-A97A-E23EAFA77D6D}"/>
              </a:ext>
            </a:extLst>
          </p:cNvPr>
          <p:cNvGraphicFramePr>
            <a:graphicFrameLocks noChangeAspect="1"/>
          </p:cNvGraphicFramePr>
          <p:nvPr>
            <p:extLst>
              <p:ext uri="{D42A27DB-BD31-4B8C-83A1-F6EECF244321}">
                <p14:modId xmlns:p14="http://schemas.microsoft.com/office/powerpoint/2010/main" val="3813947369"/>
              </p:ext>
            </p:extLst>
          </p:nvPr>
        </p:nvGraphicFramePr>
        <p:xfrm>
          <a:off x="0" y="1371600"/>
          <a:ext cx="1885950" cy="925513"/>
        </p:xfrm>
        <a:graphic>
          <a:graphicData uri="http://schemas.openxmlformats.org/presentationml/2006/ole">
            <mc:AlternateContent xmlns:mc="http://schemas.openxmlformats.org/markup-compatibility/2006">
              <mc:Choice xmlns:v="urn:schemas-microsoft-com:vml" Requires="v">
                <p:oleObj spid="_x0000_s124937" name="Equation" r:id="rId6" imgW="1295280" imgH="634680" progId="Equation.DSMT4">
                  <p:embed/>
                </p:oleObj>
              </mc:Choice>
              <mc:Fallback>
                <p:oleObj name="Equation" r:id="rId6" imgW="1295280" imgH="634680" progId="Equation.DSMT4">
                  <p:embed/>
                  <p:pic>
                    <p:nvPicPr>
                      <p:cNvPr id="9" name="Object 8"/>
                      <p:cNvPicPr/>
                      <p:nvPr/>
                    </p:nvPicPr>
                    <p:blipFill>
                      <a:blip r:embed="rId7"/>
                      <a:stretch>
                        <a:fillRect/>
                      </a:stretch>
                    </p:blipFill>
                    <p:spPr>
                      <a:xfrm>
                        <a:off x="0" y="1371600"/>
                        <a:ext cx="1885950" cy="925513"/>
                      </a:xfrm>
                      <a:prstGeom prst="rect">
                        <a:avLst/>
                      </a:prstGeom>
                    </p:spPr>
                  </p:pic>
                </p:oleObj>
              </mc:Fallback>
            </mc:AlternateContent>
          </a:graphicData>
        </a:graphic>
      </p:graphicFrame>
    </p:spTree>
    <p:extLst>
      <p:ext uri="{BB962C8B-B14F-4D97-AF65-F5344CB8AC3E}">
        <p14:creationId xmlns:p14="http://schemas.microsoft.com/office/powerpoint/2010/main" val="3818015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9EFDCA-1854-4C5F-93EB-3BE6D30AEE3C}"/>
              </a:ext>
            </a:extLst>
          </p:cNvPr>
          <p:cNvSpPr>
            <a:spLocks noGrp="1"/>
          </p:cNvSpPr>
          <p:nvPr>
            <p:ph type="dt" sz="half" idx="10"/>
          </p:nvPr>
        </p:nvSpPr>
        <p:spPr/>
        <p:txBody>
          <a:bodyPr/>
          <a:lstStyle/>
          <a:p>
            <a:r>
              <a:rPr lang="en-US"/>
              <a:t>04/27/2022</a:t>
            </a:r>
            <a:endParaRPr lang="en-US" dirty="0"/>
          </a:p>
        </p:txBody>
      </p:sp>
      <p:sp>
        <p:nvSpPr>
          <p:cNvPr id="3" name="Footer Placeholder 2">
            <a:extLst>
              <a:ext uri="{FF2B5EF4-FFF2-40B4-BE49-F238E27FC236}">
                <a16:creationId xmlns:a16="http://schemas.microsoft.com/office/drawing/2014/main" id="{C5A52CFA-EDF6-4D68-8DCF-A31F95C85423}"/>
              </a:ext>
            </a:extLst>
          </p:cNvPr>
          <p:cNvSpPr>
            <a:spLocks noGrp="1"/>
          </p:cNvSpPr>
          <p:nvPr>
            <p:ph type="ftr" sz="quarter" idx="11"/>
          </p:nvPr>
        </p:nvSpPr>
        <p:spPr/>
        <p:txBody>
          <a:bodyPr/>
          <a:lstStyle/>
          <a:p>
            <a:r>
              <a:rPr lang="en-US"/>
              <a:t>PHY 712  Spring 2022 -- Lecture 34</a:t>
            </a:r>
            <a:endParaRPr lang="en-US" dirty="0"/>
          </a:p>
        </p:txBody>
      </p:sp>
      <p:sp>
        <p:nvSpPr>
          <p:cNvPr id="4" name="Slide Number Placeholder 3">
            <a:extLst>
              <a:ext uri="{FF2B5EF4-FFF2-40B4-BE49-F238E27FC236}">
                <a16:creationId xmlns:a16="http://schemas.microsoft.com/office/drawing/2014/main" id="{9016BADE-927F-4DA4-BF6F-A05C0B43D687}"/>
              </a:ext>
            </a:extLst>
          </p:cNvPr>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a:extLst>
              <a:ext uri="{FF2B5EF4-FFF2-40B4-BE49-F238E27FC236}">
                <a16:creationId xmlns:a16="http://schemas.microsoft.com/office/drawing/2014/main" id="{8E5CB599-11EA-4970-B8A3-277BFF36E08C}"/>
              </a:ext>
            </a:extLst>
          </p:cNvPr>
          <p:cNvSpPr txBox="1"/>
          <p:nvPr/>
        </p:nvSpPr>
        <p:spPr>
          <a:xfrm>
            <a:off x="457200" y="304800"/>
            <a:ext cx="8001000" cy="461665"/>
          </a:xfrm>
          <a:prstGeom prst="rect">
            <a:avLst/>
          </a:prstGeom>
          <a:noFill/>
        </p:spPr>
        <p:txBody>
          <a:bodyPr wrap="square" rtlCol="0">
            <a:spAutoFit/>
          </a:bodyPr>
          <a:lstStyle/>
          <a:p>
            <a:pPr algn="ctr"/>
            <a:r>
              <a:rPr lang="en-US" sz="2400" b="1" dirty="0">
                <a:solidFill>
                  <a:srgbClr val="DA32AA"/>
                </a:solidFill>
                <a:latin typeface="+mj-lt"/>
              </a:rPr>
              <a:t>More relationships</a:t>
            </a:r>
          </a:p>
        </p:txBody>
      </p:sp>
      <p:graphicFrame>
        <p:nvGraphicFramePr>
          <p:cNvPr id="6" name="Object 5">
            <a:extLst>
              <a:ext uri="{FF2B5EF4-FFF2-40B4-BE49-F238E27FC236}">
                <a16:creationId xmlns:a16="http://schemas.microsoft.com/office/drawing/2014/main" id="{B21B19F2-C7E8-45E4-91D5-8BBD8BB4F634}"/>
              </a:ext>
            </a:extLst>
          </p:cNvPr>
          <p:cNvGraphicFramePr>
            <a:graphicFrameLocks noChangeAspect="1"/>
          </p:cNvGraphicFramePr>
          <p:nvPr>
            <p:extLst>
              <p:ext uri="{D42A27DB-BD31-4B8C-83A1-F6EECF244321}">
                <p14:modId xmlns:p14="http://schemas.microsoft.com/office/powerpoint/2010/main" val="2666524447"/>
              </p:ext>
            </p:extLst>
          </p:nvPr>
        </p:nvGraphicFramePr>
        <p:xfrm>
          <a:off x="457200" y="987189"/>
          <a:ext cx="2759075" cy="3165475"/>
        </p:xfrm>
        <a:graphic>
          <a:graphicData uri="http://schemas.openxmlformats.org/presentationml/2006/ole">
            <mc:AlternateContent xmlns:mc="http://schemas.openxmlformats.org/markup-compatibility/2006">
              <mc:Choice xmlns:v="urn:schemas-microsoft-com:vml" Requires="v">
                <p:oleObj spid="_x0000_s126984" name="Equation" r:id="rId3" imgW="1295280" imgH="1485720" progId="Equation.DSMT4">
                  <p:embed/>
                </p:oleObj>
              </mc:Choice>
              <mc:Fallback>
                <p:oleObj name="Equation" r:id="rId3" imgW="1295280" imgH="1485720" progId="Equation.DSMT4">
                  <p:embed/>
                  <p:pic>
                    <p:nvPicPr>
                      <p:cNvPr id="7" name="Object 6"/>
                      <p:cNvPicPr/>
                      <p:nvPr/>
                    </p:nvPicPr>
                    <p:blipFill>
                      <a:blip r:embed="rId4"/>
                      <a:stretch>
                        <a:fillRect/>
                      </a:stretch>
                    </p:blipFill>
                    <p:spPr>
                      <a:xfrm>
                        <a:off x="457200" y="987189"/>
                        <a:ext cx="2759075" cy="316547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E3B2AA93-7A5A-447D-BA56-65805FD9A20E}"/>
              </a:ext>
            </a:extLst>
          </p:cNvPr>
          <p:cNvGraphicFramePr>
            <a:graphicFrameLocks noChangeAspect="1"/>
          </p:cNvGraphicFramePr>
          <p:nvPr>
            <p:extLst>
              <p:ext uri="{D42A27DB-BD31-4B8C-83A1-F6EECF244321}">
                <p14:modId xmlns:p14="http://schemas.microsoft.com/office/powerpoint/2010/main" val="1388041232"/>
              </p:ext>
            </p:extLst>
          </p:nvPr>
        </p:nvGraphicFramePr>
        <p:xfrm>
          <a:off x="5486400" y="987189"/>
          <a:ext cx="2786063" cy="3192462"/>
        </p:xfrm>
        <a:graphic>
          <a:graphicData uri="http://schemas.openxmlformats.org/presentationml/2006/ole">
            <mc:AlternateContent xmlns:mc="http://schemas.openxmlformats.org/markup-compatibility/2006">
              <mc:Choice xmlns:v="urn:schemas-microsoft-com:vml" Requires="v">
                <p:oleObj spid="_x0000_s126985" name="Equation" r:id="rId5" imgW="1307880" imgH="1498320" progId="Equation.DSMT4">
                  <p:embed/>
                </p:oleObj>
              </mc:Choice>
              <mc:Fallback>
                <p:oleObj name="Equation" r:id="rId5" imgW="1307880" imgH="1498320" progId="Equation.DSMT4">
                  <p:embed/>
                  <p:pic>
                    <p:nvPicPr>
                      <p:cNvPr id="8" name="Object 7"/>
                      <p:cNvPicPr/>
                      <p:nvPr/>
                    </p:nvPicPr>
                    <p:blipFill>
                      <a:blip r:embed="rId6"/>
                      <a:stretch>
                        <a:fillRect/>
                      </a:stretch>
                    </p:blipFill>
                    <p:spPr>
                      <a:xfrm>
                        <a:off x="5486400" y="987189"/>
                        <a:ext cx="2786063" cy="3192462"/>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8767A93E-D284-487B-8762-1A02508788EB}"/>
              </a:ext>
            </a:extLst>
          </p:cNvPr>
          <p:cNvGraphicFramePr>
            <a:graphicFrameLocks noChangeAspect="1"/>
          </p:cNvGraphicFramePr>
          <p:nvPr>
            <p:extLst>
              <p:ext uri="{D42A27DB-BD31-4B8C-83A1-F6EECF244321}">
                <p14:modId xmlns:p14="http://schemas.microsoft.com/office/powerpoint/2010/main" val="1905913310"/>
              </p:ext>
            </p:extLst>
          </p:nvPr>
        </p:nvGraphicFramePr>
        <p:xfrm>
          <a:off x="228600" y="4572000"/>
          <a:ext cx="6516133" cy="1172904"/>
        </p:xfrm>
        <a:graphic>
          <a:graphicData uri="http://schemas.openxmlformats.org/presentationml/2006/ole">
            <mc:AlternateContent xmlns:mc="http://schemas.openxmlformats.org/markup-compatibility/2006">
              <mc:Choice xmlns:v="urn:schemas-microsoft-com:vml" Requires="v">
                <p:oleObj spid="_x0000_s126986" name="Equation" r:id="rId7" imgW="2539800" imgH="457200" progId="Equation.DSMT4">
                  <p:embed/>
                </p:oleObj>
              </mc:Choice>
              <mc:Fallback>
                <p:oleObj name="Equation" r:id="rId7" imgW="2539800" imgH="457200" progId="Equation.DSMT4">
                  <p:embed/>
                  <p:pic>
                    <p:nvPicPr>
                      <p:cNvPr id="9" name="Object 8"/>
                      <p:cNvPicPr/>
                      <p:nvPr/>
                    </p:nvPicPr>
                    <p:blipFill>
                      <a:blip r:embed="rId8"/>
                      <a:stretch>
                        <a:fillRect/>
                      </a:stretch>
                    </p:blipFill>
                    <p:spPr>
                      <a:xfrm>
                        <a:off x="228600" y="4572000"/>
                        <a:ext cx="6516133" cy="1172904"/>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78F98EE3-7658-4C62-8A22-24C3D9B1AE25}"/>
              </a:ext>
            </a:extLst>
          </p:cNvPr>
          <p:cNvSpPr/>
          <p:nvPr/>
        </p:nvSpPr>
        <p:spPr>
          <a:xfrm>
            <a:off x="354107" y="969260"/>
            <a:ext cx="2922493" cy="4933016"/>
          </a:xfrm>
          <a:prstGeom prst="rect">
            <a:avLst/>
          </a:prstGeom>
          <a:solidFill>
            <a:srgbClr val="00B05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6A79F2B-064B-4654-995F-2B6850699897}"/>
              </a:ext>
            </a:extLst>
          </p:cNvPr>
          <p:cNvSpPr/>
          <p:nvPr/>
        </p:nvSpPr>
        <p:spPr>
          <a:xfrm>
            <a:off x="5181600" y="1066799"/>
            <a:ext cx="3090862" cy="4876801"/>
          </a:xfrm>
          <a:prstGeom prst="rect">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6334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04/27/2022</a:t>
            </a:r>
            <a:endParaRPr lang="en-US" dirty="0"/>
          </a:p>
        </p:txBody>
      </p:sp>
      <p:sp>
        <p:nvSpPr>
          <p:cNvPr id="3" name="Footer Placeholder 2"/>
          <p:cNvSpPr>
            <a:spLocks noGrp="1"/>
          </p:cNvSpPr>
          <p:nvPr>
            <p:ph type="ftr" sz="quarter" idx="11"/>
          </p:nvPr>
        </p:nvSpPr>
        <p:spPr/>
        <p:txBody>
          <a:bodyPr/>
          <a:lstStyle/>
          <a:p>
            <a:r>
              <a:rPr lang="en-US"/>
              <a:t>PHY 712  Spring 2022 --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graphicFrame>
        <p:nvGraphicFramePr>
          <p:cNvPr id="5" name="Object 4"/>
          <p:cNvGraphicFramePr>
            <a:graphicFrameLocks noChangeAspect="1"/>
          </p:cNvGraphicFramePr>
          <p:nvPr/>
        </p:nvGraphicFramePr>
        <p:xfrm>
          <a:off x="228600" y="711200"/>
          <a:ext cx="4114800" cy="1638300"/>
        </p:xfrm>
        <a:graphic>
          <a:graphicData uri="http://schemas.openxmlformats.org/presentationml/2006/ole">
            <mc:AlternateContent xmlns:mc="http://schemas.openxmlformats.org/markup-compatibility/2006">
              <mc:Choice xmlns:v="urn:schemas-microsoft-com:vml" Requires="v">
                <p:oleObj spid="_x0000_s128004" name="Equation" r:id="rId3" imgW="4114800" imgH="1638000" progId="Equation.DSMT4">
                  <p:embed/>
                </p:oleObj>
              </mc:Choice>
              <mc:Fallback>
                <p:oleObj name="Equation" r:id="rId3" imgW="4114800" imgH="1638000" progId="Equation.DSMT4">
                  <p:embed/>
                  <p:pic>
                    <p:nvPicPr>
                      <p:cNvPr id="5" name="Object 4"/>
                      <p:cNvPicPr/>
                      <p:nvPr/>
                    </p:nvPicPr>
                    <p:blipFill>
                      <a:blip r:embed="rId4"/>
                      <a:stretch>
                        <a:fillRect/>
                      </a:stretch>
                    </p:blipFill>
                    <p:spPr>
                      <a:xfrm>
                        <a:off x="228600" y="711200"/>
                        <a:ext cx="4114800" cy="1638300"/>
                      </a:xfrm>
                      <a:prstGeom prst="rect">
                        <a:avLst/>
                      </a:prstGeom>
                    </p:spPr>
                  </p:pic>
                </p:oleObj>
              </mc:Fallback>
            </mc:AlternateContent>
          </a:graphicData>
        </a:graphic>
      </p:graphicFrame>
      <p:graphicFrame>
        <p:nvGraphicFramePr>
          <p:cNvPr id="6" name="Object 5"/>
          <p:cNvGraphicFramePr>
            <a:graphicFrameLocks noChangeAspect="1"/>
          </p:cNvGraphicFramePr>
          <p:nvPr/>
        </p:nvGraphicFramePr>
        <p:xfrm>
          <a:off x="4724400" y="724836"/>
          <a:ext cx="4114800" cy="1358900"/>
        </p:xfrm>
        <a:graphic>
          <a:graphicData uri="http://schemas.openxmlformats.org/presentationml/2006/ole">
            <mc:AlternateContent xmlns:mc="http://schemas.openxmlformats.org/markup-compatibility/2006">
              <mc:Choice xmlns:v="urn:schemas-microsoft-com:vml" Requires="v">
                <p:oleObj spid="_x0000_s128005" name="Equation" r:id="rId5" imgW="4114800" imgH="1358640" progId="Equation.DSMT4">
                  <p:embed/>
                </p:oleObj>
              </mc:Choice>
              <mc:Fallback>
                <p:oleObj name="Equation" r:id="rId5" imgW="4114800" imgH="1358640" progId="Equation.DSMT4">
                  <p:embed/>
                  <p:pic>
                    <p:nvPicPr>
                      <p:cNvPr id="6" name="Object 5"/>
                      <p:cNvPicPr/>
                      <p:nvPr/>
                    </p:nvPicPr>
                    <p:blipFill>
                      <a:blip r:embed="rId6"/>
                      <a:stretch>
                        <a:fillRect/>
                      </a:stretch>
                    </p:blipFill>
                    <p:spPr>
                      <a:xfrm>
                        <a:off x="4724400" y="724836"/>
                        <a:ext cx="4114800" cy="1358900"/>
                      </a:xfrm>
                      <a:prstGeom prst="rect">
                        <a:avLst/>
                      </a:prstGeom>
                    </p:spPr>
                  </p:pic>
                </p:oleObj>
              </mc:Fallback>
            </mc:AlternateContent>
          </a:graphicData>
        </a:graphic>
      </p:graphicFrame>
      <p:sp>
        <p:nvSpPr>
          <p:cNvPr id="7" name="TextBox 6"/>
          <p:cNvSpPr txBox="1"/>
          <p:nvPr/>
        </p:nvSpPr>
        <p:spPr>
          <a:xfrm>
            <a:off x="533400" y="2971800"/>
            <a:ext cx="8458200" cy="830997"/>
          </a:xfrm>
          <a:prstGeom prst="rect">
            <a:avLst/>
          </a:prstGeom>
          <a:noFill/>
        </p:spPr>
        <p:txBody>
          <a:bodyPr wrap="square" rtlCol="0">
            <a:spAutoFit/>
          </a:bodyPr>
          <a:lstStyle/>
          <a:p>
            <a:r>
              <a:rPr lang="en-US" sz="2400" dirty="0">
                <a:latin typeface="+mj-lt"/>
              </a:rPr>
              <a:t>elementary charge:     e=1.6021766208 x 10</a:t>
            </a:r>
            <a:r>
              <a:rPr lang="en-US" sz="2400" baseline="30000" dirty="0">
                <a:latin typeface="+mj-lt"/>
              </a:rPr>
              <a:t>-19 </a:t>
            </a:r>
            <a:r>
              <a:rPr lang="en-US" sz="2400" dirty="0">
                <a:latin typeface="+mj-lt"/>
              </a:rPr>
              <a:t>C</a:t>
            </a:r>
          </a:p>
          <a:p>
            <a:r>
              <a:rPr lang="en-US" sz="2400" dirty="0">
                <a:latin typeface="+mj-lt"/>
              </a:rPr>
              <a:t>                                      =4.80320467299766 x 10</a:t>
            </a:r>
            <a:r>
              <a:rPr lang="en-US" sz="2400" baseline="30000" dirty="0">
                <a:latin typeface="+mj-lt"/>
              </a:rPr>
              <a:t>-10</a:t>
            </a:r>
            <a:r>
              <a:rPr lang="en-US" sz="2400" dirty="0">
                <a:latin typeface="+mj-lt"/>
              </a:rPr>
              <a:t> </a:t>
            </a:r>
            <a:r>
              <a:rPr lang="en-US" sz="2400" dirty="0" err="1">
                <a:latin typeface="+mj-lt"/>
              </a:rPr>
              <a:t>statC</a:t>
            </a:r>
            <a:endParaRPr lang="en-US" sz="2400" dirty="0">
              <a:latin typeface="+mj-lt"/>
            </a:endParaRPr>
          </a:p>
        </p:txBody>
      </p:sp>
    </p:spTree>
    <p:extLst>
      <p:ext uri="{BB962C8B-B14F-4D97-AF65-F5344CB8AC3E}">
        <p14:creationId xmlns:p14="http://schemas.microsoft.com/office/powerpoint/2010/main" val="104435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04/27/2022</a:t>
            </a:r>
            <a:endParaRPr lang="en-US" dirty="0"/>
          </a:p>
        </p:txBody>
      </p:sp>
      <p:sp>
        <p:nvSpPr>
          <p:cNvPr id="3" name="Footer Placeholder 2"/>
          <p:cNvSpPr>
            <a:spLocks noGrp="1"/>
          </p:cNvSpPr>
          <p:nvPr>
            <p:ph type="ftr" sz="quarter" idx="11"/>
          </p:nvPr>
        </p:nvSpPr>
        <p:spPr/>
        <p:txBody>
          <a:bodyPr/>
          <a:lstStyle/>
          <a:p>
            <a:r>
              <a:rPr lang="en-US"/>
              <a:t>PHY 712  Spring 2022 --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533400" y="304800"/>
            <a:ext cx="7772400" cy="461665"/>
          </a:xfrm>
          <a:prstGeom prst="rect">
            <a:avLst/>
          </a:prstGeom>
          <a:noFill/>
        </p:spPr>
        <p:txBody>
          <a:bodyPr wrap="square" rtlCol="0">
            <a:spAutoFit/>
          </a:bodyPr>
          <a:lstStyle/>
          <a:p>
            <a:r>
              <a:rPr lang="en-US" sz="2400" dirty="0">
                <a:latin typeface="+mj-lt"/>
              </a:rPr>
              <a:t>Energy and power  (SI units)</a:t>
            </a:r>
          </a:p>
        </p:txBody>
      </p:sp>
      <p:graphicFrame>
        <p:nvGraphicFramePr>
          <p:cNvPr id="6" name="Object 5"/>
          <p:cNvGraphicFramePr>
            <a:graphicFrameLocks noChangeAspect="1"/>
          </p:cNvGraphicFramePr>
          <p:nvPr/>
        </p:nvGraphicFramePr>
        <p:xfrm>
          <a:off x="304800" y="914400"/>
          <a:ext cx="8640763" cy="1543050"/>
        </p:xfrm>
        <a:graphic>
          <a:graphicData uri="http://schemas.openxmlformats.org/presentationml/2006/ole">
            <mc:AlternateContent xmlns:mc="http://schemas.openxmlformats.org/markup-compatibility/2006">
              <mc:Choice xmlns:v="urn:schemas-microsoft-com:vml" Requires="v">
                <p:oleObj spid="_x0000_s129030" name="Equation" r:id="rId3" imgW="3416040" imgH="609480" progId="Equation.DSMT4">
                  <p:embed/>
                </p:oleObj>
              </mc:Choice>
              <mc:Fallback>
                <p:oleObj name="Equation" r:id="rId3" imgW="3416040" imgH="609480" progId="Equation.DSMT4">
                  <p:embed/>
                  <p:pic>
                    <p:nvPicPr>
                      <p:cNvPr id="6" name="Object 5"/>
                      <p:cNvPicPr>
                        <a:picLocks noChangeAspect="1" noChangeArrowheads="1"/>
                      </p:cNvPicPr>
                      <p:nvPr/>
                    </p:nvPicPr>
                    <p:blipFill>
                      <a:blip r:embed="rId4"/>
                      <a:srcRect/>
                      <a:stretch>
                        <a:fillRect/>
                      </a:stretch>
                    </p:blipFill>
                    <p:spPr bwMode="auto">
                      <a:xfrm>
                        <a:off x="304800" y="914400"/>
                        <a:ext cx="8640763"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320675" y="3021012"/>
          <a:ext cx="8475663" cy="1474788"/>
        </p:xfrm>
        <a:graphic>
          <a:graphicData uri="http://schemas.openxmlformats.org/presentationml/2006/ole">
            <mc:AlternateContent xmlns:mc="http://schemas.openxmlformats.org/markup-compatibility/2006">
              <mc:Choice xmlns:v="urn:schemas-microsoft-com:vml" Requires="v">
                <p:oleObj spid="_x0000_s129031" name="数式" r:id="rId5" imgW="3504960" imgH="609480" progId="Equation.3">
                  <p:embed/>
                </p:oleObj>
              </mc:Choice>
              <mc:Fallback>
                <p:oleObj name="数式" r:id="rId5" imgW="3504960" imgH="609480" progId="Equation.3">
                  <p:embed/>
                  <p:pic>
                    <p:nvPicPr>
                      <p:cNvPr id="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675" y="3021012"/>
                        <a:ext cx="8475663"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877888" y="5472113"/>
          <a:ext cx="5194300" cy="812800"/>
        </p:xfrm>
        <a:graphic>
          <a:graphicData uri="http://schemas.openxmlformats.org/presentationml/2006/ole">
            <mc:AlternateContent xmlns:mc="http://schemas.openxmlformats.org/markup-compatibility/2006">
              <mc:Choice xmlns:v="urn:schemas-microsoft-com:vml" Requires="v">
                <p:oleObj spid="_x0000_s129032" name="Equation" r:id="rId7" imgW="2514600" imgH="393480" progId="Equation.DSMT4">
                  <p:embed/>
                </p:oleObj>
              </mc:Choice>
              <mc:Fallback>
                <p:oleObj name="Equation" r:id="rId7" imgW="2514600" imgH="393480" progId="Equation.DSMT4">
                  <p:embed/>
                  <p:pic>
                    <p:nvPicPr>
                      <p:cNvPr id="8" name="Object 7"/>
                      <p:cNvPicPr>
                        <a:picLocks noChangeAspect="1" noChangeArrowheads="1"/>
                      </p:cNvPicPr>
                      <p:nvPr/>
                    </p:nvPicPr>
                    <p:blipFill>
                      <a:blip r:embed="rId8"/>
                      <a:srcRect/>
                      <a:stretch>
                        <a:fillRect/>
                      </a:stretch>
                    </p:blipFill>
                    <p:spPr bwMode="auto">
                      <a:xfrm>
                        <a:off x="877888" y="5472113"/>
                        <a:ext cx="51943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801687" y="4383088"/>
          <a:ext cx="7580313" cy="812800"/>
        </p:xfrm>
        <a:graphic>
          <a:graphicData uri="http://schemas.openxmlformats.org/presentationml/2006/ole">
            <mc:AlternateContent xmlns:mc="http://schemas.openxmlformats.org/markup-compatibility/2006">
              <mc:Choice xmlns:v="urn:schemas-microsoft-com:vml" Requires="v">
                <p:oleObj spid="_x0000_s129033" name="Equation" r:id="rId9" imgW="3670200" imgH="393480" progId="Equation.DSMT4">
                  <p:embed/>
                </p:oleObj>
              </mc:Choice>
              <mc:Fallback>
                <p:oleObj name="Equation" r:id="rId9" imgW="3670200" imgH="393480" progId="Equation.DSMT4">
                  <p:embed/>
                  <p:pic>
                    <p:nvPicPr>
                      <p:cNvPr id="9" name="Object 8"/>
                      <p:cNvPicPr>
                        <a:picLocks noChangeAspect="1" noChangeArrowheads="1"/>
                      </p:cNvPicPr>
                      <p:nvPr/>
                    </p:nvPicPr>
                    <p:blipFill>
                      <a:blip r:embed="rId10"/>
                      <a:srcRect/>
                      <a:stretch>
                        <a:fillRect/>
                      </a:stretch>
                    </p:blipFill>
                    <p:spPr bwMode="auto">
                      <a:xfrm>
                        <a:off x="801687" y="4383088"/>
                        <a:ext cx="7580313"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70092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04/27/2022</a:t>
            </a:r>
            <a:endParaRPr lang="en-US" dirty="0"/>
          </a:p>
        </p:txBody>
      </p:sp>
      <p:sp>
        <p:nvSpPr>
          <p:cNvPr id="3" name="Footer Placeholder 2"/>
          <p:cNvSpPr>
            <a:spLocks noGrp="1"/>
          </p:cNvSpPr>
          <p:nvPr>
            <p:ph type="ftr" sz="quarter" idx="11"/>
          </p:nvPr>
        </p:nvSpPr>
        <p:spPr/>
        <p:txBody>
          <a:bodyPr/>
          <a:lstStyle/>
          <a:p>
            <a:r>
              <a:rPr lang="en-US"/>
              <a:t>PHY 712  Spring 2022 --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graphicFrame>
        <p:nvGraphicFramePr>
          <p:cNvPr id="6" name="Object 5"/>
          <p:cNvGraphicFramePr>
            <a:graphicFrameLocks noChangeAspect="1"/>
          </p:cNvGraphicFramePr>
          <p:nvPr/>
        </p:nvGraphicFramePr>
        <p:xfrm>
          <a:off x="533400" y="103805"/>
          <a:ext cx="6705600" cy="2334595"/>
        </p:xfrm>
        <a:graphic>
          <a:graphicData uri="http://schemas.openxmlformats.org/presentationml/2006/ole">
            <mc:AlternateContent xmlns:mc="http://schemas.openxmlformats.org/markup-compatibility/2006">
              <mc:Choice xmlns:v="urn:schemas-microsoft-com:vml" Requires="v">
                <p:oleObj spid="_x0000_s130052" name="Equation" r:id="rId3" imgW="2920680" imgH="1015920" progId="Equation.DSMT4">
                  <p:embed/>
                </p:oleObj>
              </mc:Choice>
              <mc:Fallback>
                <p:oleObj name="Equation" r:id="rId3" imgW="2920680" imgH="1015920" progId="Equation.DSMT4">
                  <p:embed/>
                  <p:pic>
                    <p:nvPicPr>
                      <p:cNvPr id="6" name="Object 5"/>
                      <p:cNvPicPr>
                        <a:picLocks noChangeAspect="1" noChangeArrowheads="1"/>
                      </p:cNvPicPr>
                      <p:nvPr/>
                    </p:nvPicPr>
                    <p:blipFill>
                      <a:blip r:embed="rId4"/>
                      <a:srcRect/>
                      <a:stretch>
                        <a:fillRect/>
                      </a:stretch>
                    </p:blipFill>
                    <p:spPr bwMode="auto">
                      <a:xfrm>
                        <a:off x="533400" y="103805"/>
                        <a:ext cx="6705600" cy="2334595"/>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nvGraphicFramePr>
        <p:xfrm>
          <a:off x="457200" y="2667000"/>
          <a:ext cx="7239000" cy="3502025"/>
        </p:xfrm>
        <a:graphic>
          <a:graphicData uri="http://schemas.openxmlformats.org/presentationml/2006/ole">
            <mc:AlternateContent xmlns:mc="http://schemas.openxmlformats.org/markup-compatibility/2006">
              <mc:Choice xmlns:v="urn:schemas-microsoft-com:vml" Requires="v">
                <p:oleObj spid="_x0000_s130053" name="Equation" r:id="rId5" imgW="2679480" imgH="1295280" progId="Equation.DSMT4">
                  <p:embed/>
                </p:oleObj>
              </mc:Choice>
              <mc:Fallback>
                <p:oleObj name="Equation" r:id="rId5" imgW="2679480" imgH="1295280" progId="Equation.DSMT4">
                  <p:embed/>
                  <p:pic>
                    <p:nvPicPr>
                      <p:cNvPr id="7" name="Object 6"/>
                      <p:cNvPicPr>
                        <a:picLocks noChangeAspect="1" noChangeArrowheads="1"/>
                      </p:cNvPicPr>
                      <p:nvPr/>
                    </p:nvPicPr>
                    <p:blipFill>
                      <a:blip r:embed="rId6"/>
                      <a:srcRect/>
                      <a:stretch>
                        <a:fillRect/>
                      </a:stretch>
                    </p:blipFill>
                    <p:spPr bwMode="auto">
                      <a:xfrm>
                        <a:off x="457200" y="2667000"/>
                        <a:ext cx="7239000"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19922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04/27/2022</a:t>
            </a:r>
            <a:endParaRPr lang="en-US" dirty="0"/>
          </a:p>
        </p:txBody>
      </p:sp>
      <p:sp>
        <p:nvSpPr>
          <p:cNvPr id="3" name="Footer Placeholder 2"/>
          <p:cNvSpPr>
            <a:spLocks noGrp="1"/>
          </p:cNvSpPr>
          <p:nvPr>
            <p:ph type="ftr" sz="quarter" idx="11"/>
          </p:nvPr>
        </p:nvSpPr>
        <p:spPr/>
        <p:txBody>
          <a:bodyPr/>
          <a:lstStyle/>
          <a:p>
            <a:r>
              <a:rPr lang="en-US"/>
              <a:t>PHY 712  Spring 2022 --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graphicFrame>
        <p:nvGraphicFramePr>
          <p:cNvPr id="5" name="Object 4"/>
          <p:cNvGraphicFramePr>
            <a:graphicFrameLocks noChangeAspect="1"/>
          </p:cNvGraphicFramePr>
          <p:nvPr/>
        </p:nvGraphicFramePr>
        <p:xfrm>
          <a:off x="500062" y="554038"/>
          <a:ext cx="7653338" cy="4843462"/>
        </p:xfrm>
        <a:graphic>
          <a:graphicData uri="http://schemas.openxmlformats.org/presentationml/2006/ole">
            <mc:AlternateContent xmlns:mc="http://schemas.openxmlformats.org/markup-compatibility/2006">
              <mc:Choice xmlns:v="urn:schemas-microsoft-com:vml" Requires="v">
                <p:oleObj spid="_x0000_s131075" name="Equation" r:id="rId3" imgW="2831760" imgH="1790640" progId="Equation.DSMT4">
                  <p:embed/>
                </p:oleObj>
              </mc:Choice>
              <mc:Fallback>
                <p:oleObj name="Equation" r:id="rId3" imgW="2831760" imgH="1790640" progId="Equation.DSMT4">
                  <p:embed/>
                  <p:pic>
                    <p:nvPicPr>
                      <p:cNvPr id="5" name="Object 4"/>
                      <p:cNvPicPr>
                        <a:picLocks noChangeAspect="1" noChangeArrowheads="1"/>
                      </p:cNvPicPr>
                      <p:nvPr/>
                    </p:nvPicPr>
                    <p:blipFill>
                      <a:blip r:embed="rId4"/>
                      <a:srcRect/>
                      <a:stretch>
                        <a:fillRect/>
                      </a:stretch>
                    </p:blipFill>
                    <p:spPr bwMode="auto">
                      <a:xfrm>
                        <a:off x="500062" y="554038"/>
                        <a:ext cx="7653338"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30553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04/27/2022</a:t>
            </a:r>
            <a:endParaRPr lang="en-US" dirty="0"/>
          </a:p>
        </p:txBody>
      </p:sp>
      <p:sp>
        <p:nvSpPr>
          <p:cNvPr id="3" name="Footer Placeholder 2"/>
          <p:cNvSpPr>
            <a:spLocks noGrp="1"/>
          </p:cNvSpPr>
          <p:nvPr>
            <p:ph type="ftr" sz="quarter" idx="11"/>
          </p:nvPr>
        </p:nvSpPr>
        <p:spPr/>
        <p:txBody>
          <a:bodyPr/>
          <a:lstStyle/>
          <a:p>
            <a:r>
              <a:rPr lang="en-US"/>
              <a:t>PHY 712  Spring 2022 --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graphicFrame>
        <p:nvGraphicFramePr>
          <p:cNvPr id="5" name="Object 4"/>
          <p:cNvGraphicFramePr>
            <a:graphicFrameLocks noChangeAspect="1"/>
          </p:cNvGraphicFramePr>
          <p:nvPr/>
        </p:nvGraphicFramePr>
        <p:xfrm>
          <a:off x="381000" y="457200"/>
          <a:ext cx="7467600" cy="5449887"/>
        </p:xfrm>
        <a:graphic>
          <a:graphicData uri="http://schemas.openxmlformats.org/presentationml/2006/ole">
            <mc:AlternateContent xmlns:mc="http://schemas.openxmlformats.org/markup-compatibility/2006">
              <mc:Choice xmlns:v="urn:schemas-microsoft-com:vml" Requires="v">
                <p:oleObj spid="_x0000_s132099" name="数式" r:id="rId3" imgW="3276360" imgH="2387520" progId="Equation.3">
                  <p:embed/>
                </p:oleObj>
              </mc:Choice>
              <mc:Fallback>
                <p:oleObj name="数式" r:id="rId3" imgW="3276360" imgH="2387520" progId="Equation.3">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57200"/>
                        <a:ext cx="7467600" cy="544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14918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04/27/2022</a:t>
            </a:r>
            <a:endParaRPr lang="en-US" dirty="0"/>
          </a:p>
        </p:txBody>
      </p:sp>
      <p:sp>
        <p:nvSpPr>
          <p:cNvPr id="3" name="Footer Placeholder 2"/>
          <p:cNvSpPr>
            <a:spLocks noGrp="1"/>
          </p:cNvSpPr>
          <p:nvPr>
            <p:ph type="ftr" sz="quarter" idx="11"/>
          </p:nvPr>
        </p:nvSpPr>
        <p:spPr/>
        <p:txBody>
          <a:bodyPr/>
          <a:lstStyle/>
          <a:p>
            <a:r>
              <a:rPr lang="en-US"/>
              <a:t>PHY 712  Spring 2022 --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graphicFrame>
        <p:nvGraphicFramePr>
          <p:cNvPr id="5" name="Object 4"/>
          <p:cNvGraphicFramePr>
            <a:graphicFrameLocks noChangeAspect="1"/>
          </p:cNvGraphicFramePr>
          <p:nvPr/>
        </p:nvGraphicFramePr>
        <p:xfrm>
          <a:off x="381000" y="166687"/>
          <a:ext cx="7583488" cy="2957513"/>
        </p:xfrm>
        <a:graphic>
          <a:graphicData uri="http://schemas.openxmlformats.org/presentationml/2006/ole">
            <mc:AlternateContent xmlns:mc="http://schemas.openxmlformats.org/markup-compatibility/2006">
              <mc:Choice xmlns:v="urn:schemas-microsoft-com:vml" Requires="v">
                <p:oleObj spid="_x0000_s133123" name="Equation" r:id="rId3" imgW="3327120" imgH="1295280" progId="Equation.DSMT4">
                  <p:embed/>
                </p:oleObj>
              </mc:Choice>
              <mc:Fallback>
                <p:oleObj name="Equation" r:id="rId3" imgW="3327120" imgH="1295280" progId="Equation.DSMT4">
                  <p:embed/>
                  <p:pic>
                    <p:nvPicPr>
                      <p:cNvPr id="5" name="Object 4"/>
                      <p:cNvPicPr>
                        <a:picLocks noChangeAspect="1" noChangeArrowheads="1"/>
                      </p:cNvPicPr>
                      <p:nvPr/>
                    </p:nvPicPr>
                    <p:blipFill>
                      <a:blip r:embed="rId4"/>
                      <a:srcRect/>
                      <a:stretch>
                        <a:fillRect/>
                      </a:stretch>
                    </p:blipFill>
                    <p:spPr bwMode="auto">
                      <a:xfrm>
                        <a:off x="381000" y="166687"/>
                        <a:ext cx="7583488"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944880" y="3200400"/>
            <a:ext cx="7696200" cy="2308324"/>
          </a:xfrm>
          <a:prstGeom prst="rect">
            <a:avLst/>
          </a:prstGeom>
          <a:noFill/>
        </p:spPr>
        <p:txBody>
          <a:bodyPr wrap="square" rtlCol="0">
            <a:spAutoFit/>
          </a:bodyPr>
          <a:lstStyle/>
          <a:p>
            <a:r>
              <a:rPr lang="en-US" sz="2400" b="1" dirty="0">
                <a:latin typeface="+mj-lt"/>
              </a:rPr>
              <a:t>In your “bag” of tricks:</a:t>
            </a:r>
          </a:p>
          <a:p>
            <a:pPr marL="800100" lvl="1" indent="-342900">
              <a:buFont typeface="Wingdings" pitchFamily="2" charset="2"/>
              <a:buChar char="q"/>
            </a:pPr>
            <a:r>
              <a:rPr lang="en-US" sz="2400" b="1" dirty="0">
                <a:latin typeface="+mj-lt"/>
              </a:rPr>
              <a:t>Direct (analytic or numerical) solution of differential equations</a:t>
            </a:r>
          </a:p>
          <a:p>
            <a:pPr marL="800100" lvl="1" indent="-342900">
              <a:buFont typeface="Wingdings" pitchFamily="2" charset="2"/>
              <a:buChar char="q"/>
            </a:pPr>
            <a:r>
              <a:rPr lang="en-US" sz="2400" b="1" dirty="0">
                <a:latin typeface="+mj-lt"/>
              </a:rPr>
              <a:t>Solution by expanding in appropriate orthogonal functions</a:t>
            </a:r>
          </a:p>
          <a:p>
            <a:pPr marL="800100" lvl="1" indent="-342900">
              <a:buFont typeface="Wingdings" pitchFamily="2" charset="2"/>
              <a:buChar char="q"/>
            </a:pPr>
            <a:r>
              <a:rPr lang="en-US" sz="2400" b="1" dirty="0">
                <a:latin typeface="+mj-lt"/>
              </a:rPr>
              <a:t>Green’s function techniques</a:t>
            </a:r>
          </a:p>
        </p:txBody>
      </p:sp>
    </p:spTree>
    <p:extLst>
      <p:ext uri="{BB962C8B-B14F-4D97-AF65-F5344CB8AC3E}">
        <p14:creationId xmlns:p14="http://schemas.microsoft.com/office/powerpoint/2010/main" val="3041984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04/27/2022</a:t>
            </a:r>
            <a:endParaRPr lang="en-US" dirty="0"/>
          </a:p>
        </p:txBody>
      </p:sp>
      <p:sp>
        <p:nvSpPr>
          <p:cNvPr id="3" name="Footer Placeholder 2"/>
          <p:cNvSpPr>
            <a:spLocks noGrp="1"/>
          </p:cNvSpPr>
          <p:nvPr>
            <p:ph type="ftr" sz="quarter" idx="11"/>
          </p:nvPr>
        </p:nvSpPr>
        <p:spPr/>
        <p:txBody>
          <a:bodyPr/>
          <a:lstStyle/>
          <a:p>
            <a:r>
              <a:rPr lang="en-US"/>
              <a:t>PHY 712  Spring 2022 --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sp>
        <p:nvSpPr>
          <p:cNvPr id="5" name="TextBox 4"/>
          <p:cNvSpPr txBox="1"/>
          <p:nvPr/>
        </p:nvSpPr>
        <p:spPr>
          <a:xfrm>
            <a:off x="457200" y="304800"/>
            <a:ext cx="8382000" cy="1200329"/>
          </a:xfrm>
          <a:prstGeom prst="rect">
            <a:avLst/>
          </a:prstGeom>
          <a:noFill/>
        </p:spPr>
        <p:txBody>
          <a:bodyPr wrap="square" rtlCol="0">
            <a:spAutoFit/>
          </a:bodyPr>
          <a:lstStyle/>
          <a:p>
            <a:r>
              <a:rPr lang="en-US" sz="2400" dirty="0">
                <a:latin typeface="+mj-lt"/>
              </a:rPr>
              <a:t>How to choose most effective solution method --</a:t>
            </a:r>
          </a:p>
          <a:p>
            <a:pPr marL="800100" lvl="1" indent="-342900">
              <a:buFont typeface="Wingdings" pitchFamily="2" charset="2"/>
              <a:buChar char="q"/>
            </a:pPr>
            <a:r>
              <a:rPr lang="en-US" sz="2400" dirty="0">
                <a:latin typeface="+mj-lt"/>
              </a:rPr>
              <a:t>In general, Green’s functions methods work well when source is contained in a finite region of space</a:t>
            </a:r>
          </a:p>
        </p:txBody>
      </p:sp>
      <p:graphicFrame>
        <p:nvGraphicFramePr>
          <p:cNvPr id="6" name="Object 5"/>
          <p:cNvGraphicFramePr>
            <a:graphicFrameLocks noChangeAspect="1"/>
          </p:cNvGraphicFramePr>
          <p:nvPr/>
        </p:nvGraphicFramePr>
        <p:xfrm>
          <a:off x="762000" y="1828800"/>
          <a:ext cx="7467600" cy="3565525"/>
        </p:xfrm>
        <a:graphic>
          <a:graphicData uri="http://schemas.openxmlformats.org/presentationml/2006/ole">
            <mc:AlternateContent xmlns:mc="http://schemas.openxmlformats.org/markup-compatibility/2006">
              <mc:Choice xmlns:v="urn:schemas-microsoft-com:vml" Requires="v">
                <p:oleObj spid="_x0000_s134147" name="Equation" r:id="rId3" imgW="3276360" imgH="1562040" progId="Equation.DSMT4">
                  <p:embed/>
                </p:oleObj>
              </mc:Choice>
              <mc:Fallback>
                <p:oleObj name="Equation" r:id="rId3" imgW="3276360" imgH="1562040" progId="Equation.DSMT4">
                  <p:embed/>
                  <p:pic>
                    <p:nvPicPr>
                      <p:cNvPr id="6" name="Object 5"/>
                      <p:cNvPicPr>
                        <a:picLocks noChangeAspect="1" noChangeArrowheads="1"/>
                      </p:cNvPicPr>
                      <p:nvPr/>
                    </p:nvPicPr>
                    <p:blipFill>
                      <a:blip r:embed="rId4"/>
                      <a:srcRect/>
                      <a:stretch>
                        <a:fillRect/>
                      </a:stretch>
                    </p:blipFill>
                    <p:spPr bwMode="auto">
                      <a:xfrm>
                        <a:off x="762000" y="1828800"/>
                        <a:ext cx="7467600"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29036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B771AA-589F-4455-8C7A-817A5C67938E}"/>
              </a:ext>
            </a:extLst>
          </p:cNvPr>
          <p:cNvSpPr>
            <a:spLocks noGrp="1"/>
          </p:cNvSpPr>
          <p:nvPr>
            <p:ph type="dt" sz="half" idx="10"/>
          </p:nvPr>
        </p:nvSpPr>
        <p:spPr/>
        <p:txBody>
          <a:bodyPr/>
          <a:lstStyle/>
          <a:p>
            <a:r>
              <a:rPr lang="en-US"/>
              <a:t>04/27/2022</a:t>
            </a:r>
            <a:endParaRPr lang="en-US" dirty="0"/>
          </a:p>
        </p:txBody>
      </p:sp>
      <p:sp>
        <p:nvSpPr>
          <p:cNvPr id="3" name="Footer Placeholder 2">
            <a:extLst>
              <a:ext uri="{FF2B5EF4-FFF2-40B4-BE49-F238E27FC236}">
                <a16:creationId xmlns:a16="http://schemas.microsoft.com/office/drawing/2014/main" id="{9CD0AB63-AAB3-46F9-BBD5-16750E6BEF0C}"/>
              </a:ext>
            </a:extLst>
          </p:cNvPr>
          <p:cNvSpPr>
            <a:spLocks noGrp="1"/>
          </p:cNvSpPr>
          <p:nvPr>
            <p:ph type="ftr" sz="quarter" idx="11"/>
          </p:nvPr>
        </p:nvSpPr>
        <p:spPr/>
        <p:txBody>
          <a:bodyPr/>
          <a:lstStyle/>
          <a:p>
            <a:r>
              <a:rPr lang="en-US"/>
              <a:t>PHY 712  Spring 2022 -- Lecture 34</a:t>
            </a:r>
            <a:endParaRPr lang="en-US" dirty="0"/>
          </a:p>
        </p:txBody>
      </p:sp>
      <p:sp>
        <p:nvSpPr>
          <p:cNvPr id="4" name="Slide Number Placeholder 3">
            <a:extLst>
              <a:ext uri="{FF2B5EF4-FFF2-40B4-BE49-F238E27FC236}">
                <a16:creationId xmlns:a16="http://schemas.microsoft.com/office/drawing/2014/main" id="{6DA8C9CB-FE1F-418D-A1D1-5E0F127B5E3E}"/>
              </a:ext>
            </a:extLst>
          </p:cNvPr>
          <p:cNvSpPr>
            <a:spLocks noGrp="1"/>
          </p:cNvSpPr>
          <p:nvPr>
            <p:ph type="sldNum" sz="quarter" idx="12"/>
          </p:nvPr>
        </p:nvSpPr>
        <p:spPr/>
        <p:txBody>
          <a:bodyPr/>
          <a:lstStyle/>
          <a:p>
            <a:fld id="{CE368B07-CEBF-4C80-90AF-53B34FA04CF3}" type="slidenum">
              <a:rPr lang="en-US" smtClean="0"/>
              <a:t>3</a:t>
            </a:fld>
            <a:endParaRPr lang="en-US" dirty="0"/>
          </a:p>
        </p:txBody>
      </p:sp>
      <p:pic>
        <p:nvPicPr>
          <p:cNvPr id="5" name="Picture 4">
            <a:extLst>
              <a:ext uri="{FF2B5EF4-FFF2-40B4-BE49-F238E27FC236}">
                <a16:creationId xmlns:a16="http://schemas.microsoft.com/office/drawing/2014/main" id="{EF85F563-5EB7-4057-9891-2F8ABF74AEF0}"/>
              </a:ext>
            </a:extLst>
          </p:cNvPr>
          <p:cNvPicPr>
            <a:picLocks noChangeAspect="1"/>
          </p:cNvPicPr>
          <p:nvPr/>
        </p:nvPicPr>
        <p:blipFill>
          <a:blip r:embed="rId2"/>
          <a:stretch>
            <a:fillRect/>
          </a:stretch>
        </p:blipFill>
        <p:spPr>
          <a:xfrm>
            <a:off x="1143000" y="-5108"/>
            <a:ext cx="7258050" cy="6391275"/>
          </a:xfrm>
          <a:prstGeom prst="rect">
            <a:avLst/>
          </a:prstGeom>
        </p:spPr>
      </p:pic>
    </p:spTree>
    <p:extLst>
      <p:ext uri="{BB962C8B-B14F-4D97-AF65-F5344CB8AC3E}">
        <p14:creationId xmlns:p14="http://schemas.microsoft.com/office/powerpoint/2010/main" val="285142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04/27/2022</a:t>
            </a:r>
            <a:endParaRPr lang="en-US" dirty="0"/>
          </a:p>
        </p:txBody>
      </p:sp>
      <p:sp>
        <p:nvSpPr>
          <p:cNvPr id="3" name="Footer Placeholder 2"/>
          <p:cNvSpPr>
            <a:spLocks noGrp="1"/>
          </p:cNvSpPr>
          <p:nvPr>
            <p:ph type="ftr" sz="quarter" idx="11"/>
          </p:nvPr>
        </p:nvSpPr>
        <p:spPr/>
        <p:txBody>
          <a:bodyPr/>
          <a:lstStyle/>
          <a:p>
            <a:r>
              <a:rPr lang="en-US"/>
              <a:t>PHY 712  Spring 2022 --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graphicFrame>
        <p:nvGraphicFramePr>
          <p:cNvPr id="5" name="Object 4"/>
          <p:cNvGraphicFramePr>
            <a:graphicFrameLocks noChangeAspect="1"/>
          </p:cNvGraphicFramePr>
          <p:nvPr/>
        </p:nvGraphicFramePr>
        <p:xfrm>
          <a:off x="152400" y="2133600"/>
          <a:ext cx="8785225" cy="1752600"/>
        </p:xfrm>
        <a:graphic>
          <a:graphicData uri="http://schemas.openxmlformats.org/presentationml/2006/ole">
            <mc:AlternateContent xmlns:mc="http://schemas.openxmlformats.org/markup-compatibility/2006">
              <mc:Choice xmlns:v="urn:schemas-microsoft-com:vml" Requires="v">
                <p:oleObj spid="_x0000_s135172" name="数式" r:id="rId3" imgW="2425680" imgH="482400" progId="Equation.3">
                  <p:embed/>
                </p:oleObj>
              </mc:Choice>
              <mc:Fallback>
                <p:oleObj name="数式" r:id="rId3" imgW="2425680" imgH="482400" progId="Equation.3">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133600"/>
                        <a:ext cx="8785225" cy="1752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214312" y="473075"/>
          <a:ext cx="8624888" cy="1508125"/>
        </p:xfrm>
        <a:graphic>
          <a:graphicData uri="http://schemas.openxmlformats.org/presentationml/2006/ole">
            <mc:AlternateContent xmlns:mc="http://schemas.openxmlformats.org/markup-compatibility/2006">
              <mc:Choice xmlns:v="urn:schemas-microsoft-com:vml" Requires="v">
                <p:oleObj spid="_x0000_s135173" name="Equation" r:id="rId5" imgW="3784320" imgH="660240" progId="Equation.DSMT4">
                  <p:embed/>
                </p:oleObj>
              </mc:Choice>
              <mc:Fallback>
                <p:oleObj name="Equation" r:id="rId5" imgW="3784320" imgH="660240" progId="Equation.DSMT4">
                  <p:embed/>
                  <p:pic>
                    <p:nvPicPr>
                      <p:cNvPr id="6" name="Object 5"/>
                      <p:cNvPicPr>
                        <a:picLocks noChangeAspect="1" noChangeArrowheads="1"/>
                      </p:cNvPicPr>
                      <p:nvPr/>
                    </p:nvPicPr>
                    <p:blipFill>
                      <a:blip r:embed="rId6"/>
                      <a:srcRect/>
                      <a:stretch>
                        <a:fillRect/>
                      </a:stretch>
                    </p:blipFill>
                    <p:spPr bwMode="auto">
                      <a:xfrm>
                        <a:off x="214312" y="473075"/>
                        <a:ext cx="8624888"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04887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04/27/2022</a:t>
            </a:r>
            <a:endParaRPr lang="en-US" dirty="0"/>
          </a:p>
        </p:txBody>
      </p:sp>
      <p:sp>
        <p:nvSpPr>
          <p:cNvPr id="3" name="Footer Placeholder 2"/>
          <p:cNvSpPr>
            <a:spLocks noGrp="1"/>
          </p:cNvSpPr>
          <p:nvPr>
            <p:ph type="ftr" sz="quarter" idx="11"/>
          </p:nvPr>
        </p:nvSpPr>
        <p:spPr/>
        <p:txBody>
          <a:bodyPr/>
          <a:lstStyle/>
          <a:p>
            <a:r>
              <a:rPr lang="en-US"/>
              <a:t>PHY 712  Spring 2022 --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sp>
        <p:nvSpPr>
          <p:cNvPr id="5" name="TextBox 4"/>
          <p:cNvSpPr txBox="1"/>
          <p:nvPr/>
        </p:nvSpPr>
        <p:spPr>
          <a:xfrm>
            <a:off x="350520" y="86975"/>
            <a:ext cx="8153400" cy="461665"/>
          </a:xfrm>
          <a:prstGeom prst="rect">
            <a:avLst/>
          </a:prstGeom>
          <a:noFill/>
        </p:spPr>
        <p:txBody>
          <a:bodyPr wrap="square" rtlCol="0">
            <a:spAutoFit/>
          </a:bodyPr>
          <a:lstStyle/>
          <a:p>
            <a:r>
              <a:rPr lang="en-US" sz="2400" dirty="0">
                <a:latin typeface="+mj-lt"/>
              </a:rPr>
              <a:t>Electromagnetic waves from time harmonic sources</a:t>
            </a:r>
          </a:p>
        </p:txBody>
      </p:sp>
      <p:graphicFrame>
        <p:nvGraphicFramePr>
          <p:cNvPr id="6" name="Object 5"/>
          <p:cNvGraphicFramePr>
            <a:graphicFrameLocks noChangeAspect="1"/>
          </p:cNvGraphicFramePr>
          <p:nvPr/>
        </p:nvGraphicFramePr>
        <p:xfrm>
          <a:off x="747395" y="548640"/>
          <a:ext cx="7756525" cy="2552700"/>
        </p:xfrm>
        <a:graphic>
          <a:graphicData uri="http://schemas.openxmlformats.org/presentationml/2006/ole">
            <mc:AlternateContent xmlns:mc="http://schemas.openxmlformats.org/markup-compatibility/2006">
              <mc:Choice xmlns:v="urn:schemas-microsoft-com:vml" Requires="v">
                <p:oleObj spid="_x0000_s136196" name="数式" r:id="rId3" imgW="3403440" imgH="1117440" progId="Equation.3">
                  <p:embed/>
                </p:oleObj>
              </mc:Choice>
              <mc:Fallback>
                <p:oleObj name="数式" r:id="rId3" imgW="3403440" imgH="1117440" progId="Equation.3">
                  <p:embed/>
                  <p:pic>
                    <p:nvPicPr>
                      <p:cNvPr id="6" name="Object 5"/>
                      <p:cNvPicPr>
                        <a:picLocks noChangeAspect="1" noChangeArrowheads="1"/>
                      </p:cNvPicPr>
                      <p:nvPr/>
                    </p:nvPicPr>
                    <p:blipFill>
                      <a:blip r:embed="rId4"/>
                      <a:srcRect/>
                      <a:stretch>
                        <a:fillRect/>
                      </a:stretch>
                    </p:blipFill>
                    <p:spPr bwMode="auto">
                      <a:xfrm>
                        <a:off x="747395" y="548640"/>
                        <a:ext cx="7756525"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685800" y="3333750"/>
          <a:ext cx="7524750" cy="2381250"/>
        </p:xfrm>
        <a:graphic>
          <a:graphicData uri="http://schemas.openxmlformats.org/presentationml/2006/ole">
            <mc:AlternateContent xmlns:mc="http://schemas.openxmlformats.org/markup-compatibility/2006">
              <mc:Choice xmlns:v="urn:schemas-microsoft-com:vml" Requires="v">
                <p:oleObj spid="_x0000_s136197" name="Equation" r:id="rId5" imgW="3301920" imgH="1041120" progId="Equation.DSMT4">
                  <p:embed/>
                </p:oleObj>
              </mc:Choice>
              <mc:Fallback>
                <p:oleObj name="Equation" r:id="rId5" imgW="3301920" imgH="1041120" progId="Equation.DSMT4">
                  <p:embed/>
                  <p:pic>
                    <p:nvPicPr>
                      <p:cNvPr id="7" name="Object 6"/>
                      <p:cNvPicPr>
                        <a:picLocks noChangeAspect="1" noChangeArrowheads="1"/>
                      </p:cNvPicPr>
                      <p:nvPr/>
                    </p:nvPicPr>
                    <p:blipFill>
                      <a:blip r:embed="rId6"/>
                      <a:srcRect/>
                      <a:stretch>
                        <a:fillRect/>
                      </a:stretch>
                    </p:blipFill>
                    <p:spPr bwMode="auto">
                      <a:xfrm>
                        <a:off x="685800" y="3333750"/>
                        <a:ext cx="75247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75135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04/27/2022</a:t>
            </a:r>
            <a:endParaRPr lang="en-US" dirty="0"/>
          </a:p>
        </p:txBody>
      </p:sp>
      <p:sp>
        <p:nvSpPr>
          <p:cNvPr id="3" name="Footer Placeholder 2"/>
          <p:cNvSpPr>
            <a:spLocks noGrp="1"/>
          </p:cNvSpPr>
          <p:nvPr>
            <p:ph type="ftr" sz="quarter" idx="11"/>
          </p:nvPr>
        </p:nvSpPr>
        <p:spPr/>
        <p:txBody>
          <a:bodyPr/>
          <a:lstStyle/>
          <a:p>
            <a:r>
              <a:rPr lang="en-US"/>
              <a:t>PHY 712  Spring 2022 --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sp>
        <p:nvSpPr>
          <p:cNvPr id="5" name="TextBox 4"/>
          <p:cNvSpPr txBox="1"/>
          <p:nvPr/>
        </p:nvSpPr>
        <p:spPr>
          <a:xfrm>
            <a:off x="350520" y="86975"/>
            <a:ext cx="8153400" cy="830997"/>
          </a:xfrm>
          <a:prstGeom prst="rect">
            <a:avLst/>
          </a:prstGeom>
          <a:noFill/>
        </p:spPr>
        <p:txBody>
          <a:bodyPr wrap="square" rtlCol="0">
            <a:spAutoFit/>
          </a:bodyPr>
          <a:lstStyle/>
          <a:p>
            <a:r>
              <a:rPr lang="en-US" sz="2400" dirty="0">
                <a:latin typeface="+mj-lt"/>
              </a:rPr>
              <a:t>Electromagnetic waves from time harmonic sources – continued:</a:t>
            </a:r>
          </a:p>
        </p:txBody>
      </p:sp>
      <p:graphicFrame>
        <p:nvGraphicFramePr>
          <p:cNvPr id="6" name="Object 5"/>
          <p:cNvGraphicFramePr>
            <a:graphicFrameLocks noChangeAspect="1"/>
          </p:cNvGraphicFramePr>
          <p:nvPr/>
        </p:nvGraphicFramePr>
        <p:xfrm>
          <a:off x="990600" y="1143000"/>
          <a:ext cx="6454775" cy="2465388"/>
        </p:xfrm>
        <a:graphic>
          <a:graphicData uri="http://schemas.openxmlformats.org/presentationml/2006/ole">
            <mc:AlternateContent xmlns:mc="http://schemas.openxmlformats.org/markup-compatibility/2006">
              <mc:Choice xmlns:v="urn:schemas-microsoft-com:vml" Requires="v">
                <p:oleObj spid="_x0000_s137220" name="数式" r:id="rId3" imgW="2831760" imgH="1079280" progId="Equation.3">
                  <p:embed/>
                </p:oleObj>
              </mc:Choice>
              <mc:Fallback>
                <p:oleObj name="数式" r:id="rId3" imgW="2831760" imgH="1079280" progId="Equation.3">
                  <p:embed/>
                  <p:pic>
                    <p:nvPicPr>
                      <p:cNvPr id="6" name="Object 5"/>
                      <p:cNvPicPr>
                        <a:picLocks noChangeAspect="1" noChangeArrowheads="1"/>
                      </p:cNvPicPr>
                      <p:nvPr/>
                    </p:nvPicPr>
                    <p:blipFill>
                      <a:blip r:embed="rId4"/>
                      <a:srcRect/>
                      <a:stretch>
                        <a:fillRect/>
                      </a:stretch>
                    </p:blipFill>
                    <p:spPr bwMode="auto">
                      <a:xfrm>
                        <a:off x="990600" y="1143000"/>
                        <a:ext cx="6454775"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1066800" y="3402013"/>
          <a:ext cx="6135688" cy="2465387"/>
        </p:xfrm>
        <a:graphic>
          <a:graphicData uri="http://schemas.openxmlformats.org/presentationml/2006/ole">
            <mc:AlternateContent xmlns:mc="http://schemas.openxmlformats.org/markup-compatibility/2006">
              <mc:Choice xmlns:v="urn:schemas-microsoft-com:vml" Requires="v">
                <p:oleObj spid="_x0000_s137221" name="数式" r:id="rId5" imgW="2692080" imgH="1079280" progId="Equation.3">
                  <p:embed/>
                </p:oleObj>
              </mc:Choice>
              <mc:Fallback>
                <p:oleObj name="数式" r:id="rId5" imgW="2692080" imgH="1079280" progId="Equation.3">
                  <p:embed/>
                  <p:pic>
                    <p:nvPicPr>
                      <p:cNvPr id="7" name="Object 6"/>
                      <p:cNvPicPr>
                        <a:picLocks noChangeAspect="1" noChangeArrowheads="1"/>
                      </p:cNvPicPr>
                      <p:nvPr/>
                    </p:nvPicPr>
                    <p:blipFill>
                      <a:blip r:embed="rId6"/>
                      <a:srcRect/>
                      <a:stretch>
                        <a:fillRect/>
                      </a:stretch>
                    </p:blipFill>
                    <p:spPr bwMode="auto">
                      <a:xfrm>
                        <a:off x="1066800" y="3402013"/>
                        <a:ext cx="6135688"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56148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400" y="1600200"/>
            <a:ext cx="6172200" cy="1219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04/27/2022</a:t>
            </a:r>
            <a:endParaRPr lang="en-US" dirty="0"/>
          </a:p>
        </p:txBody>
      </p:sp>
      <p:sp>
        <p:nvSpPr>
          <p:cNvPr id="3" name="Footer Placeholder 2"/>
          <p:cNvSpPr>
            <a:spLocks noGrp="1"/>
          </p:cNvSpPr>
          <p:nvPr>
            <p:ph type="ftr" sz="quarter" idx="11"/>
          </p:nvPr>
        </p:nvSpPr>
        <p:spPr/>
        <p:txBody>
          <a:bodyPr/>
          <a:lstStyle/>
          <a:p>
            <a:r>
              <a:rPr lang="en-US"/>
              <a:t>PHY 712  Spring 2022 --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sp>
        <p:nvSpPr>
          <p:cNvPr id="5" name="TextBox 4"/>
          <p:cNvSpPr txBox="1"/>
          <p:nvPr/>
        </p:nvSpPr>
        <p:spPr>
          <a:xfrm>
            <a:off x="350520" y="86975"/>
            <a:ext cx="8153400" cy="830997"/>
          </a:xfrm>
          <a:prstGeom prst="rect">
            <a:avLst/>
          </a:prstGeom>
          <a:noFill/>
        </p:spPr>
        <p:txBody>
          <a:bodyPr wrap="square" rtlCol="0">
            <a:spAutoFit/>
          </a:bodyPr>
          <a:lstStyle/>
          <a:p>
            <a:r>
              <a:rPr lang="en-US" sz="2400" dirty="0">
                <a:latin typeface="+mj-lt"/>
              </a:rPr>
              <a:t>Electromagnetic waves from time harmonic sources – continued:</a:t>
            </a:r>
          </a:p>
        </p:txBody>
      </p:sp>
      <p:graphicFrame>
        <p:nvGraphicFramePr>
          <p:cNvPr id="6" name="Object 5"/>
          <p:cNvGraphicFramePr>
            <a:graphicFrameLocks noChangeAspect="1"/>
          </p:cNvGraphicFramePr>
          <p:nvPr/>
        </p:nvGraphicFramePr>
        <p:xfrm>
          <a:off x="455295" y="1143000"/>
          <a:ext cx="8048625" cy="3101975"/>
        </p:xfrm>
        <a:graphic>
          <a:graphicData uri="http://schemas.openxmlformats.org/presentationml/2006/ole">
            <mc:AlternateContent xmlns:mc="http://schemas.openxmlformats.org/markup-compatibility/2006">
              <mc:Choice xmlns:v="urn:schemas-microsoft-com:vml" Requires="v">
                <p:oleObj spid="_x0000_s138244" name="数式" r:id="rId3" imgW="3530520" imgH="1358640" progId="Equation.3">
                  <p:embed/>
                </p:oleObj>
              </mc:Choice>
              <mc:Fallback>
                <p:oleObj name="数式" r:id="rId3" imgW="3530520" imgH="1358640" progId="Equation.3">
                  <p:embed/>
                  <p:pic>
                    <p:nvPicPr>
                      <p:cNvPr id="6" name="Object 5"/>
                      <p:cNvPicPr>
                        <a:picLocks noChangeAspect="1" noChangeArrowheads="1"/>
                      </p:cNvPicPr>
                      <p:nvPr/>
                    </p:nvPicPr>
                    <p:blipFill>
                      <a:blip r:embed="rId4"/>
                      <a:srcRect/>
                      <a:stretch>
                        <a:fillRect/>
                      </a:stretch>
                    </p:blipFill>
                    <p:spPr bwMode="auto">
                      <a:xfrm>
                        <a:off x="455295" y="1143000"/>
                        <a:ext cx="8048625"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903288" y="4114800"/>
          <a:ext cx="6629400" cy="2262188"/>
        </p:xfrm>
        <a:graphic>
          <a:graphicData uri="http://schemas.openxmlformats.org/presentationml/2006/ole">
            <mc:AlternateContent xmlns:mc="http://schemas.openxmlformats.org/markup-compatibility/2006">
              <mc:Choice xmlns:v="urn:schemas-microsoft-com:vml" Requires="v">
                <p:oleObj spid="_x0000_s138245" name="数式" r:id="rId5" imgW="2908080" imgH="990360" progId="Equation.3">
                  <p:embed/>
                </p:oleObj>
              </mc:Choice>
              <mc:Fallback>
                <p:oleObj name="数式" r:id="rId5" imgW="2908080" imgH="990360" progId="Equation.3">
                  <p:embed/>
                  <p:pic>
                    <p:nvPicPr>
                      <p:cNvPr id="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3288" y="4114800"/>
                        <a:ext cx="6629400"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579664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04/27/2022</a:t>
            </a:r>
            <a:endParaRPr lang="en-US" dirty="0"/>
          </a:p>
        </p:txBody>
      </p:sp>
      <p:sp>
        <p:nvSpPr>
          <p:cNvPr id="3" name="Footer Placeholder 2"/>
          <p:cNvSpPr>
            <a:spLocks noGrp="1"/>
          </p:cNvSpPr>
          <p:nvPr>
            <p:ph type="ftr" sz="quarter" idx="11"/>
          </p:nvPr>
        </p:nvSpPr>
        <p:spPr/>
        <p:txBody>
          <a:bodyPr/>
          <a:lstStyle/>
          <a:p>
            <a:r>
              <a:rPr lang="en-US"/>
              <a:t>PHY 712  Spring 2022 --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34</a:t>
            </a:fld>
            <a:endParaRPr lang="en-US" dirty="0"/>
          </a:p>
        </p:txBody>
      </p:sp>
      <p:sp>
        <p:nvSpPr>
          <p:cNvPr id="6" name="TextBox 5"/>
          <p:cNvSpPr txBox="1"/>
          <p:nvPr/>
        </p:nvSpPr>
        <p:spPr>
          <a:xfrm>
            <a:off x="350520" y="86975"/>
            <a:ext cx="8153400" cy="830997"/>
          </a:xfrm>
          <a:prstGeom prst="rect">
            <a:avLst/>
          </a:prstGeom>
          <a:noFill/>
        </p:spPr>
        <p:txBody>
          <a:bodyPr wrap="square" rtlCol="0">
            <a:spAutoFit/>
          </a:bodyPr>
          <a:lstStyle/>
          <a:p>
            <a:r>
              <a:rPr lang="en-US" sz="2400" dirty="0">
                <a:latin typeface="+mj-lt"/>
              </a:rPr>
              <a:t>Electromagnetic waves from time harmonic sources – continued:</a:t>
            </a:r>
          </a:p>
        </p:txBody>
      </p:sp>
      <p:graphicFrame>
        <p:nvGraphicFramePr>
          <p:cNvPr id="7" name="Object 6"/>
          <p:cNvGraphicFramePr>
            <a:graphicFrameLocks noChangeAspect="1"/>
          </p:cNvGraphicFramePr>
          <p:nvPr/>
        </p:nvGraphicFramePr>
        <p:xfrm>
          <a:off x="455295" y="1143000"/>
          <a:ext cx="8048625" cy="3101975"/>
        </p:xfrm>
        <a:graphic>
          <a:graphicData uri="http://schemas.openxmlformats.org/presentationml/2006/ole">
            <mc:AlternateContent xmlns:mc="http://schemas.openxmlformats.org/markup-compatibility/2006">
              <mc:Choice xmlns:v="urn:schemas-microsoft-com:vml" Requires="v">
                <p:oleObj spid="_x0000_s139268" name="数式" r:id="rId3" imgW="3530520" imgH="1358640" progId="Equation.3">
                  <p:embed/>
                </p:oleObj>
              </mc:Choice>
              <mc:Fallback>
                <p:oleObj name="数式" r:id="rId3" imgW="3530520" imgH="1358640" progId="Equation.3">
                  <p:embed/>
                  <p:pic>
                    <p:nvPicPr>
                      <p:cNvPr id="7" name="Object 6"/>
                      <p:cNvPicPr>
                        <a:picLocks noChangeAspect="1" noChangeArrowheads="1"/>
                      </p:cNvPicPr>
                      <p:nvPr/>
                    </p:nvPicPr>
                    <p:blipFill>
                      <a:blip r:embed="rId4"/>
                      <a:srcRect/>
                      <a:stretch>
                        <a:fillRect/>
                      </a:stretch>
                    </p:blipFill>
                    <p:spPr bwMode="auto">
                      <a:xfrm>
                        <a:off x="455295" y="1143000"/>
                        <a:ext cx="8048625"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817563" y="4273550"/>
          <a:ext cx="6802437" cy="1944688"/>
        </p:xfrm>
        <a:graphic>
          <a:graphicData uri="http://schemas.openxmlformats.org/presentationml/2006/ole">
            <mc:AlternateContent xmlns:mc="http://schemas.openxmlformats.org/markup-compatibility/2006">
              <mc:Choice xmlns:v="urn:schemas-microsoft-com:vml" Requires="v">
                <p:oleObj spid="_x0000_s139269" name="数式" r:id="rId5" imgW="2984400" imgH="850680" progId="Equation.3">
                  <p:embed/>
                </p:oleObj>
              </mc:Choice>
              <mc:Fallback>
                <p:oleObj name="数式" r:id="rId5" imgW="2984400" imgH="850680" progId="Equation.3">
                  <p:embed/>
                  <p:pic>
                    <p:nvPicPr>
                      <p:cNvPr id="8" name="Object 7"/>
                      <p:cNvPicPr>
                        <a:picLocks noChangeAspect="1" noChangeArrowheads="1"/>
                      </p:cNvPicPr>
                      <p:nvPr/>
                    </p:nvPicPr>
                    <p:blipFill>
                      <a:blip r:embed="rId6"/>
                      <a:srcRect/>
                      <a:stretch>
                        <a:fillRect/>
                      </a:stretch>
                    </p:blipFill>
                    <p:spPr bwMode="auto">
                      <a:xfrm>
                        <a:off x="817563" y="4273550"/>
                        <a:ext cx="6802437"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76634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04/27/2022</a:t>
            </a:r>
            <a:endParaRPr lang="en-US" dirty="0"/>
          </a:p>
        </p:txBody>
      </p:sp>
      <p:sp>
        <p:nvSpPr>
          <p:cNvPr id="3" name="Footer Placeholder 2"/>
          <p:cNvSpPr>
            <a:spLocks noGrp="1"/>
          </p:cNvSpPr>
          <p:nvPr>
            <p:ph type="ftr" sz="quarter" idx="11"/>
          </p:nvPr>
        </p:nvSpPr>
        <p:spPr/>
        <p:txBody>
          <a:bodyPr/>
          <a:lstStyle/>
          <a:p>
            <a:r>
              <a:rPr lang="en-US"/>
              <a:t>PHY 712  Spring 2022 --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35</a:t>
            </a:fld>
            <a:endParaRPr lang="en-US" dirty="0"/>
          </a:p>
        </p:txBody>
      </p:sp>
      <p:sp>
        <p:nvSpPr>
          <p:cNvPr id="5" name="TextBox 4"/>
          <p:cNvSpPr txBox="1"/>
          <p:nvPr/>
        </p:nvSpPr>
        <p:spPr>
          <a:xfrm>
            <a:off x="284321" y="30126"/>
            <a:ext cx="8153400" cy="830997"/>
          </a:xfrm>
          <a:prstGeom prst="rect">
            <a:avLst/>
          </a:prstGeom>
          <a:noFill/>
        </p:spPr>
        <p:txBody>
          <a:bodyPr wrap="square" rtlCol="0">
            <a:spAutoFit/>
          </a:bodyPr>
          <a:lstStyle/>
          <a:p>
            <a:r>
              <a:rPr lang="en-US" sz="2400" dirty="0">
                <a:latin typeface="+mj-lt"/>
              </a:rPr>
              <a:t>Electromagnetic waves from time harmonic sources – continued:</a:t>
            </a:r>
          </a:p>
        </p:txBody>
      </p:sp>
      <p:graphicFrame>
        <p:nvGraphicFramePr>
          <p:cNvPr id="6" name="Object 5"/>
          <p:cNvGraphicFramePr>
            <a:graphicFrameLocks noChangeAspect="1"/>
          </p:cNvGraphicFramePr>
          <p:nvPr/>
        </p:nvGraphicFramePr>
        <p:xfrm>
          <a:off x="609600" y="1219200"/>
          <a:ext cx="8371626" cy="3352800"/>
        </p:xfrm>
        <a:graphic>
          <a:graphicData uri="http://schemas.openxmlformats.org/presentationml/2006/ole">
            <mc:AlternateContent xmlns:mc="http://schemas.openxmlformats.org/markup-compatibility/2006">
              <mc:Choice xmlns:v="urn:schemas-microsoft-com:vml" Requires="v">
                <p:oleObj spid="_x0000_s140291" name="Equation" r:id="rId3" imgW="4546440" imgH="1815840" progId="Equation.DSMT4">
                  <p:embed/>
                </p:oleObj>
              </mc:Choice>
              <mc:Fallback>
                <p:oleObj name="Equation" r:id="rId3" imgW="4546440" imgH="1815840" progId="Equation.DSMT4">
                  <p:embed/>
                  <p:pic>
                    <p:nvPicPr>
                      <p:cNvPr id="6" name="Object 5"/>
                      <p:cNvPicPr>
                        <a:picLocks noChangeAspect="1" noChangeArrowheads="1"/>
                      </p:cNvPicPr>
                      <p:nvPr/>
                    </p:nvPicPr>
                    <p:blipFill>
                      <a:blip r:embed="rId4"/>
                      <a:srcRect/>
                      <a:stretch>
                        <a:fillRect/>
                      </a:stretch>
                    </p:blipFill>
                    <p:spPr bwMode="auto">
                      <a:xfrm>
                        <a:off x="609600" y="1219200"/>
                        <a:ext cx="8371626" cy="33528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753595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04/27/2022</a:t>
            </a:r>
            <a:endParaRPr lang="en-US" dirty="0"/>
          </a:p>
        </p:txBody>
      </p:sp>
      <p:sp>
        <p:nvSpPr>
          <p:cNvPr id="3" name="Footer Placeholder 2"/>
          <p:cNvSpPr>
            <a:spLocks noGrp="1"/>
          </p:cNvSpPr>
          <p:nvPr>
            <p:ph type="ftr" sz="quarter" idx="11"/>
          </p:nvPr>
        </p:nvSpPr>
        <p:spPr/>
        <p:txBody>
          <a:bodyPr/>
          <a:lstStyle/>
          <a:p>
            <a:r>
              <a:rPr lang="en-US"/>
              <a:t>PHY 712  Spring 2022 --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36</a:t>
            </a:fld>
            <a:endParaRPr lang="en-US" dirty="0"/>
          </a:p>
        </p:txBody>
      </p:sp>
      <p:sp>
        <p:nvSpPr>
          <p:cNvPr id="5" name="TextBox 4"/>
          <p:cNvSpPr txBox="1"/>
          <p:nvPr/>
        </p:nvSpPr>
        <p:spPr>
          <a:xfrm>
            <a:off x="304800" y="304800"/>
            <a:ext cx="6858000" cy="461665"/>
          </a:xfrm>
          <a:prstGeom prst="rect">
            <a:avLst/>
          </a:prstGeom>
          <a:noFill/>
        </p:spPr>
        <p:txBody>
          <a:bodyPr wrap="square" rtlCol="0">
            <a:spAutoFit/>
          </a:bodyPr>
          <a:lstStyle/>
          <a:p>
            <a:r>
              <a:rPr lang="en-US" sz="2400" dirty="0">
                <a:latin typeface="+mj-lt"/>
              </a:rPr>
              <a:t>Example of dipole radiation source</a:t>
            </a:r>
          </a:p>
        </p:txBody>
      </p:sp>
      <p:graphicFrame>
        <p:nvGraphicFramePr>
          <p:cNvPr id="6" name="Object 5"/>
          <p:cNvGraphicFramePr>
            <a:graphicFrameLocks noChangeAspect="1"/>
          </p:cNvGraphicFramePr>
          <p:nvPr/>
        </p:nvGraphicFramePr>
        <p:xfrm>
          <a:off x="698500" y="766763"/>
          <a:ext cx="6561138" cy="849312"/>
        </p:xfrm>
        <a:graphic>
          <a:graphicData uri="http://schemas.openxmlformats.org/presentationml/2006/ole">
            <mc:AlternateContent xmlns:mc="http://schemas.openxmlformats.org/markup-compatibility/2006">
              <mc:Choice xmlns:v="urn:schemas-microsoft-com:vml" Requires="v">
                <p:oleObj spid="_x0000_s141317" name="数式" r:id="rId3" imgW="3047760" imgH="393480" progId="Equation.3">
                  <p:embed/>
                </p:oleObj>
              </mc:Choice>
              <mc:Fallback>
                <p:oleObj name="数式" r:id="rId3" imgW="3047760" imgH="393480" progId="Equation.3">
                  <p:embed/>
                  <p:pic>
                    <p:nvPicPr>
                      <p:cNvPr id="6" name="Object 5"/>
                      <p:cNvPicPr>
                        <a:picLocks noChangeAspect="1" noChangeArrowheads="1"/>
                      </p:cNvPicPr>
                      <p:nvPr/>
                    </p:nvPicPr>
                    <p:blipFill>
                      <a:blip r:embed="rId4"/>
                      <a:srcRect/>
                      <a:stretch>
                        <a:fillRect/>
                      </a:stretch>
                    </p:blipFill>
                    <p:spPr bwMode="auto">
                      <a:xfrm>
                        <a:off x="698500" y="766763"/>
                        <a:ext cx="6561138"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838200" y="1676400"/>
          <a:ext cx="6970712" cy="2081212"/>
        </p:xfrm>
        <a:graphic>
          <a:graphicData uri="http://schemas.openxmlformats.org/presentationml/2006/ole">
            <mc:AlternateContent xmlns:mc="http://schemas.openxmlformats.org/markup-compatibility/2006">
              <mc:Choice xmlns:v="urn:schemas-microsoft-com:vml" Requires="v">
                <p:oleObj spid="_x0000_s141318" name="数式" r:id="rId5" imgW="3238200" imgH="965160" progId="Equation.3">
                  <p:embed/>
                </p:oleObj>
              </mc:Choice>
              <mc:Fallback>
                <p:oleObj name="数式" r:id="rId5" imgW="3238200" imgH="965160" progId="Equation.3">
                  <p:embed/>
                  <p:pic>
                    <p:nvPicPr>
                      <p:cNvPr id="7" name="Object 6"/>
                      <p:cNvPicPr>
                        <a:picLocks noChangeAspect="1" noChangeArrowheads="1"/>
                      </p:cNvPicPr>
                      <p:nvPr/>
                    </p:nvPicPr>
                    <p:blipFill>
                      <a:blip r:embed="rId6"/>
                      <a:srcRect/>
                      <a:stretch>
                        <a:fillRect/>
                      </a:stretch>
                    </p:blipFill>
                    <p:spPr bwMode="auto">
                      <a:xfrm>
                        <a:off x="838200" y="1676400"/>
                        <a:ext cx="6970712"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1179513" y="3706813"/>
          <a:ext cx="6286500" cy="2546350"/>
        </p:xfrm>
        <a:graphic>
          <a:graphicData uri="http://schemas.openxmlformats.org/presentationml/2006/ole">
            <mc:AlternateContent xmlns:mc="http://schemas.openxmlformats.org/markup-compatibility/2006">
              <mc:Choice xmlns:v="urn:schemas-microsoft-com:vml" Requires="v">
                <p:oleObj spid="_x0000_s141319" name="数式" r:id="rId7" imgW="2920680" imgH="1180800" progId="Equation.3">
                  <p:embed/>
                </p:oleObj>
              </mc:Choice>
              <mc:Fallback>
                <p:oleObj name="数式" r:id="rId7" imgW="2920680" imgH="1180800" progId="Equation.3">
                  <p:embed/>
                  <p:pic>
                    <p:nvPicPr>
                      <p:cNvPr id="8" name="Object 7"/>
                      <p:cNvPicPr>
                        <a:picLocks noChangeAspect="1" noChangeArrowheads="1"/>
                      </p:cNvPicPr>
                      <p:nvPr/>
                    </p:nvPicPr>
                    <p:blipFill>
                      <a:blip r:embed="rId8"/>
                      <a:srcRect/>
                      <a:stretch>
                        <a:fillRect/>
                      </a:stretch>
                    </p:blipFill>
                    <p:spPr bwMode="auto">
                      <a:xfrm>
                        <a:off x="1179513" y="3706813"/>
                        <a:ext cx="628650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793506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04/27/2022</a:t>
            </a:r>
            <a:endParaRPr lang="en-US" dirty="0"/>
          </a:p>
        </p:txBody>
      </p:sp>
      <p:sp>
        <p:nvSpPr>
          <p:cNvPr id="3" name="Footer Placeholder 2"/>
          <p:cNvSpPr>
            <a:spLocks noGrp="1"/>
          </p:cNvSpPr>
          <p:nvPr>
            <p:ph type="ftr" sz="quarter" idx="11"/>
          </p:nvPr>
        </p:nvSpPr>
        <p:spPr/>
        <p:txBody>
          <a:bodyPr/>
          <a:lstStyle/>
          <a:p>
            <a:r>
              <a:rPr lang="en-US"/>
              <a:t>PHY 712  Spring 2022 --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37</a:t>
            </a:fld>
            <a:endParaRPr lang="en-US" dirty="0"/>
          </a:p>
        </p:txBody>
      </p:sp>
      <p:sp>
        <p:nvSpPr>
          <p:cNvPr id="5" name="TextBox 4"/>
          <p:cNvSpPr txBox="1"/>
          <p:nvPr/>
        </p:nvSpPr>
        <p:spPr>
          <a:xfrm>
            <a:off x="304800" y="76200"/>
            <a:ext cx="6858000" cy="461665"/>
          </a:xfrm>
          <a:prstGeom prst="rect">
            <a:avLst/>
          </a:prstGeom>
          <a:noFill/>
        </p:spPr>
        <p:txBody>
          <a:bodyPr wrap="square" rtlCol="0">
            <a:spAutoFit/>
          </a:bodyPr>
          <a:lstStyle/>
          <a:p>
            <a:r>
              <a:rPr lang="en-US" sz="2400" dirty="0">
                <a:latin typeface="+mj-lt"/>
              </a:rPr>
              <a:t>Example of dipole radiation source -- continued</a:t>
            </a:r>
          </a:p>
        </p:txBody>
      </p:sp>
      <p:graphicFrame>
        <p:nvGraphicFramePr>
          <p:cNvPr id="6" name="Object 5"/>
          <p:cNvGraphicFramePr>
            <a:graphicFrameLocks noChangeAspect="1"/>
          </p:cNvGraphicFramePr>
          <p:nvPr/>
        </p:nvGraphicFramePr>
        <p:xfrm>
          <a:off x="590550" y="383807"/>
          <a:ext cx="6286500" cy="2546350"/>
        </p:xfrm>
        <a:graphic>
          <a:graphicData uri="http://schemas.openxmlformats.org/presentationml/2006/ole">
            <mc:AlternateContent xmlns:mc="http://schemas.openxmlformats.org/markup-compatibility/2006">
              <mc:Choice xmlns:v="urn:schemas-microsoft-com:vml" Requires="v">
                <p:oleObj spid="_x0000_s142340" name="数式" r:id="rId3" imgW="2920680" imgH="1180800" progId="Equation.3">
                  <p:embed/>
                </p:oleObj>
              </mc:Choice>
              <mc:Fallback>
                <p:oleObj name="数式" r:id="rId3" imgW="2920680" imgH="1180800" progId="Equation.3">
                  <p:embed/>
                  <p:pic>
                    <p:nvPicPr>
                      <p:cNvPr id="6" name="Object 5"/>
                      <p:cNvPicPr>
                        <a:picLocks noChangeAspect="1" noChangeArrowheads="1"/>
                      </p:cNvPicPr>
                      <p:nvPr/>
                    </p:nvPicPr>
                    <p:blipFill>
                      <a:blip r:embed="rId4"/>
                      <a:srcRect/>
                      <a:stretch>
                        <a:fillRect/>
                      </a:stretch>
                    </p:blipFill>
                    <p:spPr bwMode="auto">
                      <a:xfrm>
                        <a:off x="590550" y="383807"/>
                        <a:ext cx="628650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289560" y="2949472"/>
            <a:ext cx="8854440" cy="461665"/>
          </a:xfrm>
          <a:prstGeom prst="rect">
            <a:avLst/>
          </a:prstGeom>
          <a:noFill/>
        </p:spPr>
        <p:txBody>
          <a:bodyPr wrap="square" rtlCol="0">
            <a:spAutoFit/>
          </a:bodyPr>
          <a:lstStyle/>
          <a:p>
            <a:r>
              <a:rPr lang="en-US" sz="2400" dirty="0">
                <a:latin typeface="+mj-lt"/>
              </a:rPr>
              <a:t>Relationship to pure dipole approximation (exact when </a:t>
            </a:r>
            <a:r>
              <a:rPr lang="en-US" sz="2400" i="1" dirty="0">
                <a:latin typeface="+mj-lt"/>
              </a:rPr>
              <a:t>kR</a:t>
            </a:r>
            <a:r>
              <a:rPr lang="en-US" sz="2400" dirty="0">
                <a:latin typeface="+mj-lt"/>
                <a:sym typeface="Wingdings" pitchFamily="2" charset="2"/>
              </a:rPr>
              <a:t></a:t>
            </a:r>
            <a:r>
              <a:rPr lang="en-US" sz="2400" dirty="0">
                <a:latin typeface="+mj-lt"/>
              </a:rPr>
              <a:t>0)</a:t>
            </a:r>
          </a:p>
        </p:txBody>
      </p:sp>
      <p:graphicFrame>
        <p:nvGraphicFramePr>
          <p:cNvPr id="8" name="Object 7"/>
          <p:cNvGraphicFramePr>
            <a:graphicFrameLocks noChangeAspect="1"/>
          </p:cNvGraphicFramePr>
          <p:nvPr/>
        </p:nvGraphicFramePr>
        <p:xfrm>
          <a:off x="609600" y="3200400"/>
          <a:ext cx="7991475" cy="3019425"/>
        </p:xfrm>
        <a:graphic>
          <a:graphicData uri="http://schemas.openxmlformats.org/presentationml/2006/ole">
            <mc:AlternateContent xmlns:mc="http://schemas.openxmlformats.org/markup-compatibility/2006">
              <mc:Choice xmlns:v="urn:schemas-microsoft-com:vml" Requires="v">
                <p:oleObj spid="_x0000_s142341" name="数式" r:id="rId5" imgW="3504960" imgH="1320480" progId="Equation.3">
                  <p:embed/>
                </p:oleObj>
              </mc:Choice>
              <mc:Fallback>
                <p:oleObj name="数式" r:id="rId5" imgW="3504960" imgH="1320480" progId="Equation.3">
                  <p:embed/>
                  <p:pic>
                    <p:nvPicPr>
                      <p:cNvPr id="8" name="Object 7"/>
                      <p:cNvPicPr>
                        <a:picLocks noChangeAspect="1" noChangeArrowheads="1"/>
                      </p:cNvPicPr>
                      <p:nvPr/>
                    </p:nvPicPr>
                    <p:blipFill>
                      <a:blip r:embed="rId6"/>
                      <a:srcRect/>
                      <a:stretch>
                        <a:fillRect/>
                      </a:stretch>
                    </p:blipFill>
                    <p:spPr bwMode="auto">
                      <a:xfrm>
                        <a:off x="609600" y="3200400"/>
                        <a:ext cx="799147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116433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04/27/2022</a:t>
            </a:r>
            <a:endParaRPr lang="en-US" dirty="0"/>
          </a:p>
        </p:txBody>
      </p:sp>
      <p:sp>
        <p:nvSpPr>
          <p:cNvPr id="3" name="Footer Placeholder 2"/>
          <p:cNvSpPr>
            <a:spLocks noGrp="1"/>
          </p:cNvSpPr>
          <p:nvPr>
            <p:ph type="ftr" sz="quarter" idx="11"/>
          </p:nvPr>
        </p:nvSpPr>
        <p:spPr/>
        <p:txBody>
          <a:bodyPr/>
          <a:lstStyle/>
          <a:p>
            <a:r>
              <a:rPr lang="en-US"/>
              <a:t>PHY 712  Spring 2022 --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38</a:t>
            </a:fld>
            <a:endParaRPr lang="en-US" dirty="0"/>
          </a:p>
        </p:txBody>
      </p:sp>
      <p:sp>
        <p:nvSpPr>
          <p:cNvPr id="5" name="TextBox 4"/>
          <p:cNvSpPr txBox="1"/>
          <p:nvPr/>
        </p:nvSpPr>
        <p:spPr>
          <a:xfrm>
            <a:off x="284321" y="30126"/>
            <a:ext cx="8153400" cy="830997"/>
          </a:xfrm>
          <a:prstGeom prst="rect">
            <a:avLst/>
          </a:prstGeom>
          <a:noFill/>
        </p:spPr>
        <p:txBody>
          <a:bodyPr wrap="square" rtlCol="0">
            <a:spAutoFit/>
          </a:bodyPr>
          <a:lstStyle/>
          <a:p>
            <a:r>
              <a:rPr lang="en-US" sz="2400" dirty="0">
                <a:latin typeface="+mj-lt"/>
              </a:rPr>
              <a:t>Electromagnetic waves from time harmonic sources – for dipole radiation --:</a:t>
            </a:r>
          </a:p>
        </p:txBody>
      </p:sp>
      <p:graphicFrame>
        <p:nvGraphicFramePr>
          <p:cNvPr id="6" name="Object 5"/>
          <p:cNvGraphicFramePr>
            <a:graphicFrameLocks noChangeAspect="1"/>
          </p:cNvGraphicFramePr>
          <p:nvPr/>
        </p:nvGraphicFramePr>
        <p:xfrm>
          <a:off x="511328" y="861123"/>
          <a:ext cx="8659812" cy="5829300"/>
        </p:xfrm>
        <a:graphic>
          <a:graphicData uri="http://schemas.openxmlformats.org/presentationml/2006/ole">
            <mc:AlternateContent xmlns:mc="http://schemas.openxmlformats.org/markup-compatibility/2006">
              <mc:Choice xmlns:v="urn:schemas-microsoft-com:vml" Requires="v">
                <p:oleObj spid="_x0000_s143363" name="Equation" r:id="rId3" imgW="6146640" imgH="4127400" progId="Equation.DSMT4">
                  <p:embed/>
                </p:oleObj>
              </mc:Choice>
              <mc:Fallback>
                <p:oleObj name="Equation" r:id="rId3" imgW="6146640" imgH="4127400" progId="Equation.DSMT4">
                  <p:embed/>
                  <p:pic>
                    <p:nvPicPr>
                      <p:cNvPr id="6" name="Object 5"/>
                      <p:cNvPicPr>
                        <a:picLocks noChangeAspect="1" noChangeArrowheads="1"/>
                      </p:cNvPicPr>
                      <p:nvPr/>
                    </p:nvPicPr>
                    <p:blipFill>
                      <a:blip r:embed="rId4"/>
                      <a:srcRect/>
                      <a:stretch>
                        <a:fillRect/>
                      </a:stretch>
                    </p:blipFill>
                    <p:spPr bwMode="auto">
                      <a:xfrm>
                        <a:off x="511328" y="861123"/>
                        <a:ext cx="8659812" cy="58293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80059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04/27/2022</a:t>
            </a:r>
            <a:endParaRPr lang="en-US" dirty="0"/>
          </a:p>
        </p:txBody>
      </p:sp>
      <p:sp>
        <p:nvSpPr>
          <p:cNvPr id="3" name="Footer Placeholder 2"/>
          <p:cNvSpPr>
            <a:spLocks noGrp="1"/>
          </p:cNvSpPr>
          <p:nvPr>
            <p:ph type="ftr" sz="quarter" idx="11"/>
          </p:nvPr>
        </p:nvSpPr>
        <p:spPr/>
        <p:txBody>
          <a:bodyPr/>
          <a:lstStyle/>
          <a:p>
            <a:r>
              <a:rPr lang="en-US"/>
              <a:t>PHY 712  Spring 2022 --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39</a:t>
            </a:fld>
            <a:endParaRPr lang="en-US" dirty="0"/>
          </a:p>
        </p:txBody>
      </p:sp>
      <p:sp>
        <p:nvSpPr>
          <p:cNvPr id="5" name="TextBox 4"/>
          <p:cNvSpPr txBox="1"/>
          <p:nvPr/>
        </p:nvSpPr>
        <p:spPr>
          <a:xfrm>
            <a:off x="0" y="73967"/>
            <a:ext cx="8382000" cy="461665"/>
          </a:xfrm>
          <a:prstGeom prst="rect">
            <a:avLst/>
          </a:prstGeom>
          <a:noFill/>
        </p:spPr>
        <p:txBody>
          <a:bodyPr wrap="square" rtlCol="0">
            <a:spAutoFit/>
          </a:bodyPr>
          <a:lstStyle/>
          <a:p>
            <a:r>
              <a:rPr lang="en-US" sz="2400" dirty="0">
                <a:latin typeface="+mj-lt"/>
              </a:rPr>
              <a:t>Radiation from a moving charged particle</a:t>
            </a:r>
          </a:p>
        </p:txBody>
      </p:sp>
      <p:cxnSp>
        <p:nvCxnSpPr>
          <p:cNvPr id="6" name="Straight Arrow Connector 5"/>
          <p:cNvCxnSpPr/>
          <p:nvPr/>
        </p:nvCxnSpPr>
        <p:spPr>
          <a:xfrm flipV="1">
            <a:off x="1752600" y="1600200"/>
            <a:ext cx="76200" cy="3657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752600" y="5257800"/>
            <a:ext cx="4495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81000" y="5257800"/>
            <a:ext cx="13716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1767840" y="3063240"/>
            <a:ext cx="1341120" cy="2209800"/>
          </a:xfrm>
          <a:custGeom>
            <a:avLst/>
            <a:gdLst>
              <a:gd name="connsiteX0" fmla="*/ 0 w 1341120"/>
              <a:gd name="connsiteY0" fmla="*/ 2209800 h 2209800"/>
              <a:gd name="connsiteX1" fmla="*/ 76200 w 1341120"/>
              <a:gd name="connsiteY1" fmla="*/ 2179320 h 2209800"/>
              <a:gd name="connsiteX2" fmla="*/ 121920 w 1341120"/>
              <a:gd name="connsiteY2" fmla="*/ 2164080 h 2209800"/>
              <a:gd name="connsiteX3" fmla="*/ 167640 w 1341120"/>
              <a:gd name="connsiteY3" fmla="*/ 2133600 h 2209800"/>
              <a:gd name="connsiteX4" fmla="*/ 228600 w 1341120"/>
              <a:gd name="connsiteY4" fmla="*/ 2057400 h 2209800"/>
              <a:gd name="connsiteX5" fmla="*/ 259080 w 1341120"/>
              <a:gd name="connsiteY5" fmla="*/ 2011680 h 2209800"/>
              <a:gd name="connsiteX6" fmla="*/ 304800 w 1341120"/>
              <a:gd name="connsiteY6" fmla="*/ 1965960 h 2209800"/>
              <a:gd name="connsiteX7" fmla="*/ 350520 w 1341120"/>
              <a:gd name="connsiteY7" fmla="*/ 1905000 h 2209800"/>
              <a:gd name="connsiteX8" fmla="*/ 365760 w 1341120"/>
              <a:gd name="connsiteY8" fmla="*/ 1859280 h 2209800"/>
              <a:gd name="connsiteX9" fmla="*/ 426720 w 1341120"/>
              <a:gd name="connsiteY9" fmla="*/ 1737360 h 2209800"/>
              <a:gd name="connsiteX10" fmla="*/ 457200 w 1341120"/>
              <a:gd name="connsiteY10" fmla="*/ 1645920 h 2209800"/>
              <a:gd name="connsiteX11" fmla="*/ 472440 w 1341120"/>
              <a:gd name="connsiteY11" fmla="*/ 1600200 h 2209800"/>
              <a:gd name="connsiteX12" fmla="*/ 487680 w 1341120"/>
              <a:gd name="connsiteY12" fmla="*/ 1508760 h 2209800"/>
              <a:gd name="connsiteX13" fmla="*/ 502920 w 1341120"/>
              <a:gd name="connsiteY13" fmla="*/ 1432560 h 2209800"/>
              <a:gd name="connsiteX14" fmla="*/ 533400 w 1341120"/>
              <a:gd name="connsiteY14" fmla="*/ 1219200 h 2209800"/>
              <a:gd name="connsiteX15" fmla="*/ 502920 w 1341120"/>
              <a:gd name="connsiteY15" fmla="*/ 960120 h 2209800"/>
              <a:gd name="connsiteX16" fmla="*/ 487680 w 1341120"/>
              <a:gd name="connsiteY16" fmla="*/ 899160 h 2209800"/>
              <a:gd name="connsiteX17" fmla="*/ 457200 w 1341120"/>
              <a:gd name="connsiteY17" fmla="*/ 853440 h 2209800"/>
              <a:gd name="connsiteX18" fmla="*/ 441960 w 1341120"/>
              <a:gd name="connsiteY18" fmla="*/ 792480 h 2209800"/>
              <a:gd name="connsiteX19" fmla="*/ 411480 w 1341120"/>
              <a:gd name="connsiteY19" fmla="*/ 746760 h 2209800"/>
              <a:gd name="connsiteX20" fmla="*/ 381000 w 1341120"/>
              <a:gd name="connsiteY20" fmla="*/ 685800 h 2209800"/>
              <a:gd name="connsiteX21" fmla="*/ 320040 w 1341120"/>
              <a:gd name="connsiteY21" fmla="*/ 548640 h 2209800"/>
              <a:gd name="connsiteX22" fmla="*/ 304800 w 1341120"/>
              <a:gd name="connsiteY22" fmla="*/ 487680 h 2209800"/>
              <a:gd name="connsiteX23" fmla="*/ 289560 w 1341120"/>
              <a:gd name="connsiteY23" fmla="*/ 441960 h 2209800"/>
              <a:gd name="connsiteX24" fmla="*/ 335280 w 1341120"/>
              <a:gd name="connsiteY24" fmla="*/ 228600 h 2209800"/>
              <a:gd name="connsiteX25" fmla="*/ 365760 w 1341120"/>
              <a:gd name="connsiteY25" fmla="*/ 167640 h 2209800"/>
              <a:gd name="connsiteX26" fmla="*/ 411480 w 1341120"/>
              <a:gd name="connsiteY26" fmla="*/ 106680 h 2209800"/>
              <a:gd name="connsiteX27" fmla="*/ 441960 w 1341120"/>
              <a:gd name="connsiteY27" fmla="*/ 60960 h 2209800"/>
              <a:gd name="connsiteX28" fmla="*/ 533400 w 1341120"/>
              <a:gd name="connsiteY28" fmla="*/ 76200 h 2209800"/>
              <a:gd name="connsiteX29" fmla="*/ 655320 w 1341120"/>
              <a:gd name="connsiteY29" fmla="*/ 106680 h 2209800"/>
              <a:gd name="connsiteX30" fmla="*/ 731520 w 1341120"/>
              <a:gd name="connsiteY30" fmla="*/ 152400 h 2209800"/>
              <a:gd name="connsiteX31" fmla="*/ 838200 w 1341120"/>
              <a:gd name="connsiteY31" fmla="*/ 182880 h 2209800"/>
              <a:gd name="connsiteX32" fmla="*/ 883920 w 1341120"/>
              <a:gd name="connsiteY32" fmla="*/ 213360 h 2209800"/>
              <a:gd name="connsiteX33" fmla="*/ 975360 w 1341120"/>
              <a:gd name="connsiteY33" fmla="*/ 243840 h 2209800"/>
              <a:gd name="connsiteX34" fmla="*/ 1097280 w 1341120"/>
              <a:gd name="connsiteY34" fmla="*/ 228600 h 2209800"/>
              <a:gd name="connsiteX35" fmla="*/ 1143000 w 1341120"/>
              <a:gd name="connsiteY35" fmla="*/ 213360 h 2209800"/>
              <a:gd name="connsiteX36" fmla="*/ 1188720 w 1341120"/>
              <a:gd name="connsiteY36" fmla="*/ 152400 h 2209800"/>
              <a:gd name="connsiteX37" fmla="*/ 1234440 w 1341120"/>
              <a:gd name="connsiteY37" fmla="*/ 121920 h 2209800"/>
              <a:gd name="connsiteX38" fmla="*/ 1280160 w 1341120"/>
              <a:gd name="connsiteY38" fmla="*/ 76200 h 2209800"/>
              <a:gd name="connsiteX39" fmla="*/ 1295400 w 1341120"/>
              <a:gd name="connsiteY39" fmla="*/ 30480 h 2209800"/>
              <a:gd name="connsiteX40" fmla="*/ 1341120 w 1341120"/>
              <a:gd name="connsiteY40" fmla="*/ 0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41120" h="2209800">
                <a:moveTo>
                  <a:pt x="0" y="2209800"/>
                </a:moveTo>
                <a:cubicBezTo>
                  <a:pt x="25400" y="2199640"/>
                  <a:pt x="50585" y="2188926"/>
                  <a:pt x="76200" y="2179320"/>
                </a:cubicBezTo>
                <a:cubicBezTo>
                  <a:pt x="91242" y="2173679"/>
                  <a:pt x="107552" y="2171264"/>
                  <a:pt x="121920" y="2164080"/>
                </a:cubicBezTo>
                <a:cubicBezTo>
                  <a:pt x="138303" y="2155889"/>
                  <a:pt x="152400" y="2143760"/>
                  <a:pt x="167640" y="2133600"/>
                </a:cubicBezTo>
                <a:cubicBezTo>
                  <a:pt x="197309" y="2044593"/>
                  <a:pt x="159666" y="2126334"/>
                  <a:pt x="228600" y="2057400"/>
                </a:cubicBezTo>
                <a:cubicBezTo>
                  <a:pt x="241552" y="2044448"/>
                  <a:pt x="247354" y="2025751"/>
                  <a:pt x="259080" y="2011680"/>
                </a:cubicBezTo>
                <a:cubicBezTo>
                  <a:pt x="272878" y="1995123"/>
                  <a:pt x="290774" y="1982324"/>
                  <a:pt x="304800" y="1965960"/>
                </a:cubicBezTo>
                <a:cubicBezTo>
                  <a:pt x="321330" y="1946675"/>
                  <a:pt x="335280" y="1925320"/>
                  <a:pt x="350520" y="1905000"/>
                </a:cubicBezTo>
                <a:cubicBezTo>
                  <a:pt x="355600" y="1889760"/>
                  <a:pt x="359113" y="1873904"/>
                  <a:pt x="365760" y="1859280"/>
                </a:cubicBezTo>
                <a:cubicBezTo>
                  <a:pt x="384562" y="1817916"/>
                  <a:pt x="412352" y="1780465"/>
                  <a:pt x="426720" y="1737360"/>
                </a:cubicBezTo>
                <a:lnTo>
                  <a:pt x="457200" y="1645920"/>
                </a:lnTo>
                <a:cubicBezTo>
                  <a:pt x="462280" y="1630680"/>
                  <a:pt x="469799" y="1616046"/>
                  <a:pt x="472440" y="1600200"/>
                </a:cubicBezTo>
                <a:cubicBezTo>
                  <a:pt x="477520" y="1569720"/>
                  <a:pt x="482152" y="1539162"/>
                  <a:pt x="487680" y="1508760"/>
                </a:cubicBezTo>
                <a:cubicBezTo>
                  <a:pt x="492314" y="1483275"/>
                  <a:pt x="499257" y="1458203"/>
                  <a:pt x="502920" y="1432560"/>
                </a:cubicBezTo>
                <a:cubicBezTo>
                  <a:pt x="539121" y="1179153"/>
                  <a:pt x="498946" y="1391469"/>
                  <a:pt x="533400" y="1219200"/>
                </a:cubicBezTo>
                <a:cubicBezTo>
                  <a:pt x="509029" y="878004"/>
                  <a:pt x="542507" y="1098674"/>
                  <a:pt x="502920" y="960120"/>
                </a:cubicBezTo>
                <a:cubicBezTo>
                  <a:pt x="497166" y="939981"/>
                  <a:pt x="495931" y="918412"/>
                  <a:pt x="487680" y="899160"/>
                </a:cubicBezTo>
                <a:cubicBezTo>
                  <a:pt x="480465" y="882325"/>
                  <a:pt x="467360" y="868680"/>
                  <a:pt x="457200" y="853440"/>
                </a:cubicBezTo>
                <a:cubicBezTo>
                  <a:pt x="452120" y="833120"/>
                  <a:pt x="450211" y="811732"/>
                  <a:pt x="441960" y="792480"/>
                </a:cubicBezTo>
                <a:cubicBezTo>
                  <a:pt x="434745" y="775645"/>
                  <a:pt x="420567" y="762663"/>
                  <a:pt x="411480" y="746760"/>
                </a:cubicBezTo>
                <a:cubicBezTo>
                  <a:pt x="400208" y="727035"/>
                  <a:pt x="388977" y="707072"/>
                  <a:pt x="381000" y="685800"/>
                </a:cubicBezTo>
                <a:cubicBezTo>
                  <a:pt x="328677" y="546272"/>
                  <a:pt x="418820" y="713273"/>
                  <a:pt x="320040" y="548640"/>
                </a:cubicBezTo>
                <a:cubicBezTo>
                  <a:pt x="314960" y="528320"/>
                  <a:pt x="310554" y="507819"/>
                  <a:pt x="304800" y="487680"/>
                </a:cubicBezTo>
                <a:cubicBezTo>
                  <a:pt x="300387" y="472234"/>
                  <a:pt x="289560" y="458024"/>
                  <a:pt x="289560" y="441960"/>
                </a:cubicBezTo>
                <a:cubicBezTo>
                  <a:pt x="289560" y="381974"/>
                  <a:pt x="306930" y="285300"/>
                  <a:pt x="335280" y="228600"/>
                </a:cubicBezTo>
                <a:cubicBezTo>
                  <a:pt x="345440" y="208280"/>
                  <a:pt x="353719" y="186905"/>
                  <a:pt x="365760" y="167640"/>
                </a:cubicBezTo>
                <a:cubicBezTo>
                  <a:pt x="379222" y="146101"/>
                  <a:pt x="396717" y="127349"/>
                  <a:pt x="411480" y="106680"/>
                </a:cubicBezTo>
                <a:cubicBezTo>
                  <a:pt x="422126" y="91775"/>
                  <a:pt x="431800" y="76200"/>
                  <a:pt x="441960" y="60960"/>
                </a:cubicBezTo>
                <a:cubicBezTo>
                  <a:pt x="472440" y="66040"/>
                  <a:pt x="503185" y="69725"/>
                  <a:pt x="533400" y="76200"/>
                </a:cubicBezTo>
                <a:cubicBezTo>
                  <a:pt x="574361" y="84977"/>
                  <a:pt x="655320" y="106680"/>
                  <a:pt x="655320" y="106680"/>
                </a:cubicBezTo>
                <a:cubicBezTo>
                  <a:pt x="680720" y="121920"/>
                  <a:pt x="704452" y="140370"/>
                  <a:pt x="731520" y="152400"/>
                </a:cubicBezTo>
                <a:cubicBezTo>
                  <a:pt x="819413" y="191463"/>
                  <a:pt x="763906" y="145733"/>
                  <a:pt x="838200" y="182880"/>
                </a:cubicBezTo>
                <a:cubicBezTo>
                  <a:pt x="854583" y="191071"/>
                  <a:pt x="867182" y="205921"/>
                  <a:pt x="883920" y="213360"/>
                </a:cubicBezTo>
                <a:cubicBezTo>
                  <a:pt x="913280" y="226409"/>
                  <a:pt x="975360" y="243840"/>
                  <a:pt x="975360" y="243840"/>
                </a:cubicBezTo>
                <a:cubicBezTo>
                  <a:pt x="1016000" y="238760"/>
                  <a:pt x="1056984" y="235926"/>
                  <a:pt x="1097280" y="228600"/>
                </a:cubicBezTo>
                <a:cubicBezTo>
                  <a:pt x="1113085" y="225726"/>
                  <a:pt x="1130659" y="223644"/>
                  <a:pt x="1143000" y="213360"/>
                </a:cubicBezTo>
                <a:cubicBezTo>
                  <a:pt x="1162513" y="197099"/>
                  <a:pt x="1170759" y="170361"/>
                  <a:pt x="1188720" y="152400"/>
                </a:cubicBezTo>
                <a:cubicBezTo>
                  <a:pt x="1201672" y="139448"/>
                  <a:pt x="1220369" y="133646"/>
                  <a:pt x="1234440" y="121920"/>
                </a:cubicBezTo>
                <a:cubicBezTo>
                  <a:pt x="1250997" y="108122"/>
                  <a:pt x="1264920" y="91440"/>
                  <a:pt x="1280160" y="76200"/>
                </a:cubicBezTo>
                <a:cubicBezTo>
                  <a:pt x="1285240" y="60960"/>
                  <a:pt x="1285365" y="43024"/>
                  <a:pt x="1295400" y="30480"/>
                </a:cubicBezTo>
                <a:cubicBezTo>
                  <a:pt x="1306842" y="16177"/>
                  <a:pt x="1341120" y="0"/>
                  <a:pt x="1341120" y="0"/>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609600" y="6096000"/>
            <a:ext cx="685800" cy="461665"/>
          </a:xfrm>
          <a:prstGeom prst="rect">
            <a:avLst/>
          </a:prstGeom>
          <a:noFill/>
        </p:spPr>
        <p:txBody>
          <a:bodyPr wrap="square" rtlCol="0">
            <a:spAutoFit/>
          </a:bodyPr>
          <a:lstStyle/>
          <a:p>
            <a:r>
              <a:rPr lang="en-US" sz="2400" b="1" dirty="0">
                <a:latin typeface="+mj-lt"/>
              </a:rPr>
              <a:t>x</a:t>
            </a:r>
          </a:p>
        </p:txBody>
      </p:sp>
      <p:sp>
        <p:nvSpPr>
          <p:cNvPr id="11" name="TextBox 10"/>
          <p:cNvSpPr txBox="1"/>
          <p:nvPr/>
        </p:nvSpPr>
        <p:spPr>
          <a:xfrm>
            <a:off x="5867400" y="5334000"/>
            <a:ext cx="685800" cy="461665"/>
          </a:xfrm>
          <a:prstGeom prst="rect">
            <a:avLst/>
          </a:prstGeom>
          <a:noFill/>
        </p:spPr>
        <p:txBody>
          <a:bodyPr wrap="square" rtlCol="0">
            <a:spAutoFit/>
          </a:bodyPr>
          <a:lstStyle/>
          <a:p>
            <a:r>
              <a:rPr lang="en-US" sz="2400" b="1" dirty="0">
                <a:latin typeface="+mj-lt"/>
              </a:rPr>
              <a:t>y</a:t>
            </a:r>
          </a:p>
        </p:txBody>
      </p:sp>
      <p:sp>
        <p:nvSpPr>
          <p:cNvPr id="12" name="TextBox 11"/>
          <p:cNvSpPr txBox="1"/>
          <p:nvPr/>
        </p:nvSpPr>
        <p:spPr>
          <a:xfrm>
            <a:off x="1905000" y="1371600"/>
            <a:ext cx="685800" cy="461665"/>
          </a:xfrm>
          <a:prstGeom prst="rect">
            <a:avLst/>
          </a:prstGeom>
          <a:noFill/>
        </p:spPr>
        <p:txBody>
          <a:bodyPr wrap="square" rtlCol="0">
            <a:spAutoFit/>
          </a:bodyPr>
          <a:lstStyle/>
          <a:p>
            <a:r>
              <a:rPr lang="en-US" sz="2400" b="1" dirty="0">
                <a:latin typeface="+mj-lt"/>
              </a:rPr>
              <a:t>z</a:t>
            </a:r>
          </a:p>
        </p:txBody>
      </p:sp>
      <p:sp>
        <p:nvSpPr>
          <p:cNvPr id="13" name="Oval 12"/>
          <p:cNvSpPr/>
          <p:nvPr/>
        </p:nvSpPr>
        <p:spPr>
          <a:xfrm>
            <a:off x="2971800" y="29718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032760" y="3086100"/>
            <a:ext cx="1310640" cy="461665"/>
          </a:xfrm>
          <a:prstGeom prst="rect">
            <a:avLst/>
          </a:prstGeom>
          <a:noFill/>
        </p:spPr>
        <p:txBody>
          <a:bodyPr wrap="square" rtlCol="0">
            <a:spAutoFit/>
          </a:bodyPr>
          <a:lstStyle/>
          <a:p>
            <a:r>
              <a:rPr lang="en-US" sz="2400" b="1" dirty="0" err="1">
                <a:solidFill>
                  <a:srgbClr val="FF0000"/>
                </a:solidFill>
                <a:latin typeface="+mj-lt"/>
              </a:rPr>
              <a:t>R</a:t>
            </a:r>
            <a:r>
              <a:rPr lang="en-US" sz="2400" b="1" baseline="-25000" dirty="0" err="1">
                <a:solidFill>
                  <a:srgbClr val="FF0000"/>
                </a:solidFill>
                <a:latin typeface="+mj-lt"/>
              </a:rPr>
              <a:t>q</a:t>
            </a:r>
            <a:r>
              <a:rPr lang="en-US" sz="2400" b="1" dirty="0">
                <a:solidFill>
                  <a:srgbClr val="FF0000"/>
                </a:solidFill>
                <a:latin typeface="+mj-lt"/>
              </a:rPr>
              <a:t>(</a:t>
            </a:r>
            <a:r>
              <a:rPr lang="en-US" sz="2400" i="1" dirty="0">
                <a:solidFill>
                  <a:srgbClr val="FF0000"/>
                </a:solidFill>
                <a:latin typeface="+mj-lt"/>
              </a:rPr>
              <a:t>t</a:t>
            </a:r>
            <a:r>
              <a:rPr lang="en-US" sz="2400" b="1" dirty="0">
                <a:solidFill>
                  <a:srgbClr val="FF0000"/>
                </a:solidFill>
                <a:latin typeface="+mj-lt"/>
              </a:rPr>
              <a:t>)</a:t>
            </a:r>
          </a:p>
        </p:txBody>
      </p:sp>
      <p:cxnSp>
        <p:nvCxnSpPr>
          <p:cNvPr id="15" name="Straight Arrow Connector 14"/>
          <p:cNvCxnSpPr>
            <a:stCxn id="9" idx="0"/>
          </p:cNvCxnSpPr>
          <p:nvPr/>
        </p:nvCxnSpPr>
        <p:spPr>
          <a:xfrm flipV="1">
            <a:off x="1767840" y="2667000"/>
            <a:ext cx="6537960" cy="2606040"/>
          </a:xfrm>
          <a:prstGeom prst="straightConnector1">
            <a:avLst/>
          </a:prstGeom>
          <a:ln w="25400">
            <a:solidFill>
              <a:srgbClr val="DA32AA"/>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077200" y="2743200"/>
            <a:ext cx="685800" cy="461665"/>
          </a:xfrm>
          <a:prstGeom prst="rect">
            <a:avLst/>
          </a:prstGeom>
          <a:noFill/>
        </p:spPr>
        <p:txBody>
          <a:bodyPr wrap="square" rtlCol="0">
            <a:spAutoFit/>
          </a:bodyPr>
          <a:lstStyle/>
          <a:p>
            <a:r>
              <a:rPr lang="en-US" sz="2400" b="1" dirty="0">
                <a:solidFill>
                  <a:srgbClr val="DA32AA"/>
                </a:solidFill>
                <a:latin typeface="+mj-lt"/>
              </a:rPr>
              <a:t>r</a:t>
            </a:r>
          </a:p>
        </p:txBody>
      </p:sp>
      <p:cxnSp>
        <p:nvCxnSpPr>
          <p:cNvPr id="17" name="Straight Arrow Connector 16"/>
          <p:cNvCxnSpPr/>
          <p:nvPr/>
        </p:nvCxnSpPr>
        <p:spPr>
          <a:xfrm flipV="1">
            <a:off x="3086100" y="2667000"/>
            <a:ext cx="5219700" cy="4191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09160" y="2438400"/>
            <a:ext cx="1844040" cy="461665"/>
          </a:xfrm>
          <a:prstGeom prst="rect">
            <a:avLst/>
          </a:prstGeom>
          <a:noFill/>
        </p:spPr>
        <p:txBody>
          <a:bodyPr wrap="square" rtlCol="0">
            <a:spAutoFit/>
          </a:bodyPr>
          <a:lstStyle/>
          <a:p>
            <a:r>
              <a:rPr lang="en-US" sz="2400" b="1" i="1" dirty="0">
                <a:latin typeface="+mj-lt"/>
              </a:rPr>
              <a:t>r-</a:t>
            </a:r>
            <a:r>
              <a:rPr lang="en-US" sz="2400" b="1" dirty="0" err="1">
                <a:latin typeface="+mj-lt"/>
              </a:rPr>
              <a:t>R</a:t>
            </a:r>
            <a:r>
              <a:rPr lang="en-US" sz="2400" b="1" baseline="-25000" dirty="0" err="1">
                <a:latin typeface="+mj-lt"/>
              </a:rPr>
              <a:t>q</a:t>
            </a:r>
            <a:r>
              <a:rPr lang="en-US" sz="2400" b="1" dirty="0">
                <a:latin typeface="+mj-lt"/>
              </a:rPr>
              <a:t>(</a:t>
            </a:r>
            <a:r>
              <a:rPr lang="en-US" sz="2400" i="1" dirty="0" err="1">
                <a:latin typeface="+mj-lt"/>
              </a:rPr>
              <a:t>t</a:t>
            </a:r>
            <a:r>
              <a:rPr lang="en-US" sz="2400" i="1" baseline="-25000" dirty="0" err="1">
                <a:latin typeface="+mj-lt"/>
              </a:rPr>
              <a:t>r</a:t>
            </a:r>
            <a:r>
              <a:rPr lang="en-US" sz="2400" b="1" dirty="0">
                <a:latin typeface="+mj-lt"/>
              </a:rPr>
              <a:t>)=R</a:t>
            </a:r>
          </a:p>
        </p:txBody>
      </p:sp>
      <p:sp>
        <p:nvSpPr>
          <p:cNvPr id="19" name="TextBox 18"/>
          <p:cNvSpPr txBox="1"/>
          <p:nvPr/>
        </p:nvSpPr>
        <p:spPr>
          <a:xfrm>
            <a:off x="2895600" y="2586335"/>
            <a:ext cx="685800" cy="461665"/>
          </a:xfrm>
          <a:prstGeom prst="rect">
            <a:avLst/>
          </a:prstGeom>
          <a:noFill/>
        </p:spPr>
        <p:txBody>
          <a:bodyPr wrap="square" rtlCol="0">
            <a:spAutoFit/>
          </a:bodyPr>
          <a:lstStyle/>
          <a:p>
            <a:r>
              <a:rPr lang="en-US" sz="2400" b="1" i="1" dirty="0">
                <a:latin typeface="+mj-lt"/>
              </a:rPr>
              <a:t>q</a:t>
            </a:r>
          </a:p>
        </p:txBody>
      </p:sp>
      <p:graphicFrame>
        <p:nvGraphicFramePr>
          <p:cNvPr id="20" name="Object 19"/>
          <p:cNvGraphicFramePr>
            <a:graphicFrameLocks noChangeAspect="1"/>
          </p:cNvGraphicFramePr>
          <p:nvPr/>
        </p:nvGraphicFramePr>
        <p:xfrm>
          <a:off x="5886450" y="304800"/>
          <a:ext cx="3071813" cy="2095500"/>
        </p:xfrm>
        <a:graphic>
          <a:graphicData uri="http://schemas.openxmlformats.org/presentationml/2006/ole">
            <mc:AlternateContent xmlns:mc="http://schemas.openxmlformats.org/markup-compatibility/2006">
              <mc:Choice xmlns:v="urn:schemas-microsoft-com:vml" Requires="v">
                <p:oleObj spid="_x0000_s144388" name="数式" r:id="rId3" imgW="1358640" imgH="927000" progId="Equation.3">
                  <p:embed/>
                </p:oleObj>
              </mc:Choice>
              <mc:Fallback>
                <p:oleObj name="数式" r:id="rId3" imgW="1358640" imgH="927000" progId="Equation.3">
                  <p:embed/>
                  <p:pic>
                    <p:nvPicPr>
                      <p:cNvPr id="20" name="Object 19"/>
                      <p:cNvPicPr/>
                      <p:nvPr/>
                    </p:nvPicPr>
                    <p:blipFill>
                      <a:blip r:embed="rId4"/>
                      <a:stretch>
                        <a:fillRect/>
                      </a:stretch>
                    </p:blipFill>
                    <p:spPr>
                      <a:xfrm>
                        <a:off x="5886450" y="304800"/>
                        <a:ext cx="3071813" cy="2095500"/>
                      </a:xfrm>
                      <a:prstGeom prst="rect">
                        <a:avLst/>
                      </a:prstGeom>
                    </p:spPr>
                  </p:pic>
                </p:oleObj>
              </mc:Fallback>
            </mc:AlternateContent>
          </a:graphicData>
        </a:graphic>
      </p:graphicFrame>
      <p:cxnSp>
        <p:nvCxnSpPr>
          <p:cNvPr id="21" name="Straight Arrow Connector 20"/>
          <p:cNvCxnSpPr/>
          <p:nvPr/>
        </p:nvCxnSpPr>
        <p:spPr>
          <a:xfrm flipV="1">
            <a:off x="3048000" y="2438400"/>
            <a:ext cx="381000" cy="6477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276600" y="2590800"/>
            <a:ext cx="822960" cy="461665"/>
          </a:xfrm>
          <a:prstGeom prst="rect">
            <a:avLst/>
          </a:prstGeom>
          <a:noFill/>
        </p:spPr>
        <p:txBody>
          <a:bodyPr wrap="square" rtlCol="0">
            <a:spAutoFit/>
          </a:bodyPr>
          <a:lstStyle/>
          <a:p>
            <a:r>
              <a:rPr lang="en-US" sz="2400" dirty="0">
                <a:latin typeface="Symbol" pitchFamily="18" charset="2"/>
              </a:rPr>
              <a:t>Q</a:t>
            </a:r>
          </a:p>
        </p:txBody>
      </p:sp>
      <p:graphicFrame>
        <p:nvGraphicFramePr>
          <p:cNvPr id="23" name="Object 22"/>
          <p:cNvGraphicFramePr>
            <a:graphicFrameLocks noChangeAspect="1"/>
          </p:cNvGraphicFramePr>
          <p:nvPr/>
        </p:nvGraphicFramePr>
        <p:xfrm>
          <a:off x="5867400" y="3886200"/>
          <a:ext cx="3043237" cy="946150"/>
        </p:xfrm>
        <a:graphic>
          <a:graphicData uri="http://schemas.openxmlformats.org/presentationml/2006/ole">
            <mc:AlternateContent xmlns:mc="http://schemas.openxmlformats.org/markup-compatibility/2006">
              <mc:Choice xmlns:v="urn:schemas-microsoft-com:vml" Requires="v">
                <p:oleObj spid="_x0000_s144389" name="数式" r:id="rId5" imgW="1346040" imgH="419040" progId="Equation.3">
                  <p:embed/>
                </p:oleObj>
              </mc:Choice>
              <mc:Fallback>
                <p:oleObj name="数式" r:id="rId5" imgW="1346040" imgH="419040" progId="Equation.3">
                  <p:embed/>
                  <p:pic>
                    <p:nvPicPr>
                      <p:cNvPr id="23" name="Object 22"/>
                      <p:cNvPicPr>
                        <a:picLocks noChangeAspect="1" noChangeArrowheads="1"/>
                      </p:cNvPicPr>
                      <p:nvPr/>
                    </p:nvPicPr>
                    <p:blipFill>
                      <a:blip r:embed="rId6"/>
                      <a:srcRect/>
                      <a:stretch>
                        <a:fillRect/>
                      </a:stretch>
                    </p:blipFill>
                    <p:spPr bwMode="auto">
                      <a:xfrm>
                        <a:off x="5867400" y="3886200"/>
                        <a:ext cx="304323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4" name="Group 23"/>
          <p:cNvGrpSpPr/>
          <p:nvPr/>
        </p:nvGrpSpPr>
        <p:grpSpPr>
          <a:xfrm>
            <a:off x="3352800" y="2052935"/>
            <a:ext cx="381000" cy="694730"/>
            <a:chOff x="3352800" y="2052935"/>
            <a:chExt cx="381000" cy="694730"/>
          </a:xfrm>
        </p:grpSpPr>
        <p:sp>
          <p:nvSpPr>
            <p:cNvPr id="25" name="TextBox 24"/>
            <p:cNvSpPr txBox="1"/>
            <p:nvPr/>
          </p:nvSpPr>
          <p:spPr>
            <a:xfrm>
              <a:off x="3352800" y="2286000"/>
              <a:ext cx="381000" cy="461665"/>
            </a:xfrm>
            <a:prstGeom prst="rect">
              <a:avLst/>
            </a:prstGeom>
            <a:noFill/>
          </p:spPr>
          <p:txBody>
            <a:bodyPr wrap="square" rtlCol="0">
              <a:spAutoFit/>
            </a:bodyPr>
            <a:lstStyle/>
            <a:p>
              <a:r>
                <a:rPr lang="en-US" sz="2400" b="1" dirty="0">
                  <a:latin typeface="+mj-lt"/>
                </a:rPr>
                <a:t>v</a:t>
              </a:r>
            </a:p>
          </p:txBody>
        </p:sp>
        <p:sp>
          <p:nvSpPr>
            <p:cNvPr id="26" name="TextBox 25"/>
            <p:cNvSpPr txBox="1"/>
            <p:nvPr/>
          </p:nvSpPr>
          <p:spPr>
            <a:xfrm>
              <a:off x="3383280" y="2052935"/>
              <a:ext cx="304800" cy="461665"/>
            </a:xfrm>
            <a:prstGeom prst="rect">
              <a:avLst/>
            </a:prstGeom>
            <a:noFill/>
          </p:spPr>
          <p:txBody>
            <a:bodyPr wrap="square" rtlCol="0">
              <a:spAutoFit/>
            </a:bodyPr>
            <a:lstStyle/>
            <a:p>
              <a:r>
                <a:rPr lang="en-US" sz="2400" b="1" dirty="0">
                  <a:latin typeface="+mj-lt"/>
                </a:rPr>
                <a:t>.</a:t>
              </a:r>
            </a:p>
          </p:txBody>
        </p:sp>
      </p:grpSp>
    </p:spTree>
    <p:extLst>
      <p:ext uri="{BB962C8B-B14F-4D97-AF65-F5344CB8AC3E}">
        <p14:creationId xmlns:p14="http://schemas.microsoft.com/office/powerpoint/2010/main" val="4286044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FC2C90-6A78-4C1A-B7BE-C339FC9B4D55}"/>
              </a:ext>
            </a:extLst>
          </p:cNvPr>
          <p:cNvSpPr>
            <a:spLocks noGrp="1"/>
          </p:cNvSpPr>
          <p:nvPr>
            <p:ph type="dt" sz="half" idx="10"/>
          </p:nvPr>
        </p:nvSpPr>
        <p:spPr/>
        <p:txBody>
          <a:bodyPr/>
          <a:lstStyle/>
          <a:p>
            <a:r>
              <a:rPr lang="en-US"/>
              <a:t>04/27/2022</a:t>
            </a:r>
            <a:endParaRPr lang="en-US" dirty="0"/>
          </a:p>
        </p:txBody>
      </p:sp>
      <p:sp>
        <p:nvSpPr>
          <p:cNvPr id="3" name="Footer Placeholder 2">
            <a:extLst>
              <a:ext uri="{FF2B5EF4-FFF2-40B4-BE49-F238E27FC236}">
                <a16:creationId xmlns:a16="http://schemas.microsoft.com/office/drawing/2014/main" id="{D66CD6A1-8396-4404-92BF-8577A3C18388}"/>
              </a:ext>
            </a:extLst>
          </p:cNvPr>
          <p:cNvSpPr>
            <a:spLocks noGrp="1"/>
          </p:cNvSpPr>
          <p:nvPr>
            <p:ph type="ftr" sz="quarter" idx="11"/>
          </p:nvPr>
        </p:nvSpPr>
        <p:spPr/>
        <p:txBody>
          <a:bodyPr/>
          <a:lstStyle/>
          <a:p>
            <a:r>
              <a:rPr lang="en-US"/>
              <a:t>PHY 712  Spring 2022 -- Lecture 34</a:t>
            </a:r>
            <a:endParaRPr lang="en-US" dirty="0"/>
          </a:p>
        </p:txBody>
      </p:sp>
      <p:sp>
        <p:nvSpPr>
          <p:cNvPr id="4" name="Slide Number Placeholder 3">
            <a:extLst>
              <a:ext uri="{FF2B5EF4-FFF2-40B4-BE49-F238E27FC236}">
                <a16:creationId xmlns:a16="http://schemas.microsoft.com/office/drawing/2014/main" id="{8FB85738-F66A-4194-8CB1-AEBD170616CE}"/>
              </a:ext>
            </a:extLst>
          </p:cNvPr>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a:extLst>
              <a:ext uri="{FF2B5EF4-FFF2-40B4-BE49-F238E27FC236}">
                <a16:creationId xmlns:a16="http://schemas.microsoft.com/office/drawing/2014/main" id="{057CEBE7-4BD0-4CDC-AE39-27710B86F0E5}"/>
              </a:ext>
            </a:extLst>
          </p:cNvPr>
          <p:cNvSpPr txBox="1"/>
          <p:nvPr/>
        </p:nvSpPr>
        <p:spPr>
          <a:xfrm>
            <a:off x="457200" y="381000"/>
            <a:ext cx="8382000" cy="4524315"/>
          </a:xfrm>
          <a:prstGeom prst="rect">
            <a:avLst/>
          </a:prstGeom>
          <a:noFill/>
        </p:spPr>
        <p:txBody>
          <a:bodyPr wrap="square" rtlCol="0">
            <a:spAutoFit/>
          </a:bodyPr>
          <a:lstStyle/>
          <a:p>
            <a:r>
              <a:rPr lang="en-US" sz="2400" dirty="0">
                <a:latin typeface="+mj-lt"/>
              </a:rPr>
              <a:t>Motivation for giving/taking final exam</a:t>
            </a:r>
          </a:p>
          <a:p>
            <a:pPr marL="457200" indent="-457200">
              <a:buFont typeface="+mj-lt"/>
              <a:buAutoNum type="arabicPeriod"/>
            </a:pPr>
            <a:r>
              <a:rPr lang="en-US" sz="2400" dirty="0">
                <a:latin typeface="+mj-lt"/>
              </a:rPr>
              <a:t>Opportunity to review/solidify knowledge in the topic</a:t>
            </a:r>
          </a:p>
          <a:p>
            <a:pPr marL="457200" indent="-457200">
              <a:buFont typeface="+mj-lt"/>
              <a:buAutoNum type="arabicPeriod"/>
            </a:pPr>
            <a:r>
              <a:rPr lang="en-US" sz="2400" dirty="0">
                <a:latin typeface="+mj-lt"/>
              </a:rPr>
              <a:t>Opportunity to practice problem solving techniques appropriate to the topic</a:t>
            </a:r>
          </a:p>
          <a:p>
            <a:pPr marL="457200" indent="-457200">
              <a:buFont typeface="+mj-lt"/>
              <a:buAutoNum type="arabicPeriod"/>
            </a:pPr>
            <a:r>
              <a:rPr lang="en-US" sz="2400" dirty="0">
                <a:latin typeface="+mj-lt"/>
              </a:rPr>
              <a:t>Assessment of performance.    Accordingly, the work you turn in must be your own (of course).  </a:t>
            </a:r>
          </a:p>
          <a:p>
            <a:pPr marL="914400" lvl="1" indent="-457200">
              <a:buFont typeface="Arial" panose="020B0604020202020204" pitchFamily="34" charset="0"/>
              <a:buChar char="•"/>
            </a:pPr>
            <a:r>
              <a:rPr lang="en-US" sz="2400" dirty="0">
                <a:latin typeface="+mj-lt"/>
              </a:rPr>
              <a:t>You are encouraged to consult with your instructor (but no one else!) if any questions arise about the exam questions</a:t>
            </a:r>
          </a:p>
          <a:p>
            <a:pPr marL="914400" lvl="1" indent="-457200">
              <a:buFont typeface="Arial" panose="020B0604020202020204" pitchFamily="34" charset="0"/>
              <a:buChar char="•"/>
            </a:pPr>
            <a:r>
              <a:rPr lang="en-US" sz="2400" dirty="0">
                <a:latin typeface="+mj-lt"/>
              </a:rPr>
              <a:t>Extra credit awarded if you find errors/inconsistencies/ambiguities in the exam questions </a:t>
            </a:r>
          </a:p>
        </p:txBody>
      </p:sp>
    </p:spTree>
    <p:extLst>
      <p:ext uri="{BB962C8B-B14F-4D97-AF65-F5344CB8AC3E}">
        <p14:creationId xmlns:p14="http://schemas.microsoft.com/office/powerpoint/2010/main" val="486297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04/27/2022</a:t>
            </a:r>
            <a:endParaRPr lang="en-US" dirty="0"/>
          </a:p>
        </p:txBody>
      </p:sp>
      <p:sp>
        <p:nvSpPr>
          <p:cNvPr id="3" name="Footer Placeholder 2"/>
          <p:cNvSpPr>
            <a:spLocks noGrp="1"/>
          </p:cNvSpPr>
          <p:nvPr>
            <p:ph type="ftr" sz="quarter" idx="11"/>
          </p:nvPr>
        </p:nvSpPr>
        <p:spPr/>
        <p:txBody>
          <a:bodyPr/>
          <a:lstStyle/>
          <a:p>
            <a:r>
              <a:rPr lang="en-US"/>
              <a:t>PHY 712  Spring 2022 --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40</a:t>
            </a:fld>
            <a:endParaRPr lang="en-US" dirty="0"/>
          </a:p>
        </p:txBody>
      </p:sp>
      <p:sp>
        <p:nvSpPr>
          <p:cNvPr id="5" name="TextBox 4"/>
          <p:cNvSpPr txBox="1"/>
          <p:nvPr/>
        </p:nvSpPr>
        <p:spPr>
          <a:xfrm>
            <a:off x="457200" y="124519"/>
            <a:ext cx="8610600" cy="461665"/>
          </a:xfrm>
          <a:prstGeom prst="rect">
            <a:avLst/>
          </a:prstGeom>
          <a:noFill/>
        </p:spPr>
        <p:txBody>
          <a:bodyPr wrap="square" rtlCol="0">
            <a:spAutoFit/>
          </a:bodyPr>
          <a:lstStyle/>
          <a:p>
            <a:r>
              <a:rPr lang="en-US" sz="2400" dirty="0" err="1">
                <a:latin typeface="+mj-lt"/>
              </a:rPr>
              <a:t>Li</a:t>
            </a:r>
            <a:r>
              <a:rPr lang="en-US" sz="2400" dirty="0" err="1"/>
              <a:t>è</a:t>
            </a:r>
            <a:r>
              <a:rPr lang="en-US" sz="2400" dirty="0" err="1">
                <a:latin typeface="+mj-lt"/>
              </a:rPr>
              <a:t>nard-Wiechert</a:t>
            </a:r>
            <a:r>
              <a:rPr lang="en-US" sz="2400" dirty="0">
                <a:latin typeface="+mj-lt"/>
              </a:rPr>
              <a:t> potentials –(Gaussian units)</a:t>
            </a:r>
          </a:p>
        </p:txBody>
      </p:sp>
      <p:graphicFrame>
        <p:nvGraphicFramePr>
          <p:cNvPr id="6" name="Object 5"/>
          <p:cNvGraphicFramePr>
            <a:graphicFrameLocks noChangeAspect="1"/>
          </p:cNvGraphicFramePr>
          <p:nvPr/>
        </p:nvGraphicFramePr>
        <p:xfrm>
          <a:off x="821531" y="2433935"/>
          <a:ext cx="7500938" cy="3690938"/>
        </p:xfrm>
        <a:graphic>
          <a:graphicData uri="http://schemas.openxmlformats.org/presentationml/2006/ole">
            <mc:AlternateContent xmlns:mc="http://schemas.openxmlformats.org/markup-compatibility/2006">
              <mc:Choice xmlns:v="urn:schemas-microsoft-com:vml" Requires="v">
                <p:oleObj spid="_x0000_s145412" name="Equation" r:id="rId3" imgW="4165560" imgH="2044440" progId="Equation.DSMT4">
                  <p:embed/>
                </p:oleObj>
              </mc:Choice>
              <mc:Fallback>
                <p:oleObj name="Equation" r:id="rId3" imgW="4165560" imgH="2044440" progId="Equation.DSMT4">
                  <p:embed/>
                  <p:pic>
                    <p:nvPicPr>
                      <p:cNvPr id="6" name="Object 5"/>
                      <p:cNvPicPr>
                        <a:picLocks noChangeAspect="1" noChangeArrowheads="1"/>
                      </p:cNvPicPr>
                      <p:nvPr/>
                    </p:nvPicPr>
                    <p:blipFill>
                      <a:blip r:embed="rId4"/>
                      <a:srcRect/>
                      <a:stretch>
                        <a:fillRect/>
                      </a:stretch>
                    </p:blipFill>
                    <p:spPr bwMode="auto">
                      <a:xfrm>
                        <a:off x="821531" y="2433935"/>
                        <a:ext cx="7500938" cy="369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821531" y="762000"/>
          <a:ext cx="2980436" cy="1507877"/>
        </p:xfrm>
        <a:graphic>
          <a:graphicData uri="http://schemas.openxmlformats.org/presentationml/2006/ole">
            <mc:AlternateContent xmlns:mc="http://schemas.openxmlformats.org/markup-compatibility/2006">
              <mc:Choice xmlns:v="urn:schemas-microsoft-com:vml" Requires="v">
                <p:oleObj spid="_x0000_s145413" name="Equation" r:id="rId5" imgW="2133360" imgH="1079280" progId="Equation.DSMT4">
                  <p:embed/>
                </p:oleObj>
              </mc:Choice>
              <mc:Fallback>
                <p:oleObj name="Equation" r:id="rId5" imgW="2133360" imgH="1079280" progId="Equation.DSMT4">
                  <p:embed/>
                  <p:pic>
                    <p:nvPicPr>
                      <p:cNvPr id="7" name="Object 6"/>
                      <p:cNvPicPr/>
                      <p:nvPr/>
                    </p:nvPicPr>
                    <p:blipFill>
                      <a:blip r:embed="rId6"/>
                      <a:stretch>
                        <a:fillRect/>
                      </a:stretch>
                    </p:blipFill>
                    <p:spPr>
                      <a:xfrm>
                        <a:off x="821531" y="762000"/>
                        <a:ext cx="2980436" cy="1507877"/>
                      </a:xfrm>
                      <a:prstGeom prst="rect">
                        <a:avLst/>
                      </a:prstGeom>
                    </p:spPr>
                  </p:pic>
                </p:oleObj>
              </mc:Fallback>
            </mc:AlternateContent>
          </a:graphicData>
        </a:graphic>
      </p:graphicFrame>
    </p:spTree>
    <p:extLst>
      <p:ext uri="{BB962C8B-B14F-4D97-AF65-F5344CB8AC3E}">
        <p14:creationId xmlns:p14="http://schemas.microsoft.com/office/powerpoint/2010/main" val="33028613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04/27/2022</a:t>
            </a:r>
            <a:endParaRPr lang="en-US" dirty="0"/>
          </a:p>
        </p:txBody>
      </p:sp>
      <p:sp>
        <p:nvSpPr>
          <p:cNvPr id="3" name="Footer Placeholder 2"/>
          <p:cNvSpPr>
            <a:spLocks noGrp="1"/>
          </p:cNvSpPr>
          <p:nvPr>
            <p:ph type="ftr" sz="quarter" idx="11"/>
          </p:nvPr>
        </p:nvSpPr>
        <p:spPr/>
        <p:txBody>
          <a:bodyPr/>
          <a:lstStyle/>
          <a:p>
            <a:r>
              <a:rPr lang="en-US"/>
              <a:t>PHY 712  Spring 2022 --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41</a:t>
            </a:fld>
            <a:endParaRPr lang="en-US" dirty="0"/>
          </a:p>
        </p:txBody>
      </p:sp>
      <p:sp>
        <p:nvSpPr>
          <p:cNvPr id="5" name="TextBox 4"/>
          <p:cNvSpPr txBox="1"/>
          <p:nvPr/>
        </p:nvSpPr>
        <p:spPr>
          <a:xfrm>
            <a:off x="685800" y="381000"/>
            <a:ext cx="7467600" cy="461665"/>
          </a:xfrm>
          <a:prstGeom prst="rect">
            <a:avLst/>
          </a:prstGeom>
          <a:noFill/>
        </p:spPr>
        <p:txBody>
          <a:bodyPr wrap="square" rtlCol="0">
            <a:spAutoFit/>
          </a:bodyPr>
          <a:lstStyle/>
          <a:p>
            <a:r>
              <a:rPr lang="en-US" sz="2400" dirty="0">
                <a:latin typeface="+mj-lt"/>
              </a:rPr>
              <a:t>Electric and magnetic fields far from source:</a:t>
            </a:r>
          </a:p>
        </p:txBody>
      </p:sp>
      <p:graphicFrame>
        <p:nvGraphicFramePr>
          <p:cNvPr id="6" name="Object 5"/>
          <p:cNvGraphicFramePr>
            <a:graphicFrameLocks noChangeAspect="1"/>
          </p:cNvGraphicFramePr>
          <p:nvPr/>
        </p:nvGraphicFramePr>
        <p:xfrm>
          <a:off x="1524000" y="1219200"/>
          <a:ext cx="6199188" cy="2465387"/>
        </p:xfrm>
        <a:graphic>
          <a:graphicData uri="http://schemas.openxmlformats.org/presentationml/2006/ole">
            <mc:AlternateContent xmlns:mc="http://schemas.openxmlformats.org/markup-compatibility/2006">
              <mc:Choice xmlns:v="urn:schemas-microsoft-com:vml" Requires="v">
                <p:oleObj spid="_x0000_s146436" name="数式" r:id="rId3" imgW="2743200" imgH="1091880" progId="Equation.3">
                  <p:embed/>
                </p:oleObj>
              </mc:Choice>
              <mc:Fallback>
                <p:oleObj name="数式" r:id="rId3" imgW="2743200" imgH="1091880" progId="Equation.3">
                  <p:embed/>
                  <p:pic>
                    <p:nvPicPr>
                      <p:cNvPr id="6" name="Object 5"/>
                      <p:cNvPicPr>
                        <a:picLocks noChangeAspect="1" noChangeArrowheads="1"/>
                      </p:cNvPicPr>
                      <p:nvPr/>
                    </p:nvPicPr>
                    <p:blipFill>
                      <a:blip r:embed="rId4"/>
                      <a:srcRect/>
                      <a:stretch>
                        <a:fillRect/>
                      </a:stretch>
                    </p:blipFill>
                    <p:spPr bwMode="auto">
                      <a:xfrm>
                        <a:off x="1524000" y="1219200"/>
                        <a:ext cx="6199188"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1600200" y="3821113"/>
          <a:ext cx="5251450" cy="2579687"/>
        </p:xfrm>
        <a:graphic>
          <a:graphicData uri="http://schemas.openxmlformats.org/presentationml/2006/ole">
            <mc:AlternateContent xmlns:mc="http://schemas.openxmlformats.org/markup-compatibility/2006">
              <mc:Choice xmlns:v="urn:schemas-microsoft-com:vml" Requires="v">
                <p:oleObj spid="_x0000_s146437" name="数式" r:id="rId5" imgW="2323800" imgH="1143000" progId="Equation.3">
                  <p:embed/>
                </p:oleObj>
              </mc:Choice>
              <mc:Fallback>
                <p:oleObj name="数式" r:id="rId5" imgW="2323800" imgH="1143000" progId="Equation.3">
                  <p:embed/>
                  <p:pic>
                    <p:nvPicPr>
                      <p:cNvPr id="7" name="Object 6"/>
                      <p:cNvPicPr>
                        <a:picLocks noChangeAspect="1" noChangeArrowheads="1"/>
                      </p:cNvPicPr>
                      <p:nvPr/>
                    </p:nvPicPr>
                    <p:blipFill>
                      <a:blip r:embed="rId6"/>
                      <a:srcRect/>
                      <a:stretch>
                        <a:fillRect/>
                      </a:stretch>
                    </p:blipFill>
                    <p:spPr bwMode="auto">
                      <a:xfrm>
                        <a:off x="1600200" y="3821113"/>
                        <a:ext cx="5251450"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174194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04/27/2022</a:t>
            </a:r>
            <a:endParaRPr lang="en-US" dirty="0"/>
          </a:p>
        </p:txBody>
      </p:sp>
      <p:sp>
        <p:nvSpPr>
          <p:cNvPr id="3" name="Footer Placeholder 2"/>
          <p:cNvSpPr>
            <a:spLocks noGrp="1"/>
          </p:cNvSpPr>
          <p:nvPr>
            <p:ph type="ftr" sz="quarter" idx="11"/>
          </p:nvPr>
        </p:nvSpPr>
        <p:spPr/>
        <p:txBody>
          <a:bodyPr/>
          <a:lstStyle/>
          <a:p>
            <a:r>
              <a:rPr lang="en-US"/>
              <a:t>PHY 712  Spring 2022 -- Lecture 34</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42</a:t>
            </a:fld>
            <a:endParaRPr lang="en-US" dirty="0"/>
          </a:p>
        </p:txBody>
      </p:sp>
      <p:sp>
        <p:nvSpPr>
          <p:cNvPr id="5" name="TextBox 4"/>
          <p:cNvSpPr txBox="1"/>
          <p:nvPr/>
        </p:nvSpPr>
        <p:spPr>
          <a:xfrm>
            <a:off x="579120" y="180647"/>
            <a:ext cx="7086600" cy="461665"/>
          </a:xfrm>
          <a:prstGeom prst="rect">
            <a:avLst/>
          </a:prstGeom>
          <a:noFill/>
        </p:spPr>
        <p:txBody>
          <a:bodyPr wrap="square" rtlCol="0">
            <a:spAutoFit/>
          </a:bodyPr>
          <a:lstStyle/>
          <a:p>
            <a:r>
              <a:rPr lang="en-US" sz="2400" dirty="0" err="1">
                <a:latin typeface="+mj-lt"/>
              </a:rPr>
              <a:t>Poynting</a:t>
            </a:r>
            <a:r>
              <a:rPr lang="en-US" sz="2400" dirty="0">
                <a:latin typeface="+mj-lt"/>
              </a:rPr>
              <a:t> vector:</a:t>
            </a:r>
          </a:p>
        </p:txBody>
      </p:sp>
      <p:graphicFrame>
        <p:nvGraphicFramePr>
          <p:cNvPr id="6" name="Object 5"/>
          <p:cNvGraphicFramePr>
            <a:graphicFrameLocks noChangeAspect="1"/>
          </p:cNvGraphicFramePr>
          <p:nvPr/>
        </p:nvGraphicFramePr>
        <p:xfrm>
          <a:off x="1143000" y="657552"/>
          <a:ext cx="7002463" cy="3898900"/>
        </p:xfrm>
        <a:graphic>
          <a:graphicData uri="http://schemas.openxmlformats.org/presentationml/2006/ole">
            <mc:AlternateContent xmlns:mc="http://schemas.openxmlformats.org/markup-compatibility/2006">
              <mc:Choice xmlns:v="urn:schemas-microsoft-com:vml" Requires="v">
                <p:oleObj spid="_x0000_s147460" name="数式" r:id="rId3" imgW="3098520" imgH="1726920" progId="Equation.3">
                  <p:embed/>
                </p:oleObj>
              </mc:Choice>
              <mc:Fallback>
                <p:oleObj name="数式" r:id="rId3" imgW="3098520" imgH="1726920" progId="Equation.3">
                  <p:embed/>
                  <p:pic>
                    <p:nvPicPr>
                      <p:cNvPr id="6" name="Object 5"/>
                      <p:cNvPicPr>
                        <a:picLocks noChangeAspect="1" noChangeArrowheads="1"/>
                      </p:cNvPicPr>
                      <p:nvPr/>
                    </p:nvPicPr>
                    <p:blipFill>
                      <a:blip r:embed="rId4"/>
                      <a:srcRect/>
                      <a:stretch>
                        <a:fillRect/>
                      </a:stretch>
                    </p:blipFill>
                    <p:spPr bwMode="auto">
                      <a:xfrm>
                        <a:off x="1143000" y="657552"/>
                        <a:ext cx="7002463"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1143000" y="4648200"/>
          <a:ext cx="5538787" cy="1577975"/>
        </p:xfrm>
        <a:graphic>
          <a:graphicData uri="http://schemas.openxmlformats.org/presentationml/2006/ole">
            <mc:AlternateContent xmlns:mc="http://schemas.openxmlformats.org/markup-compatibility/2006">
              <mc:Choice xmlns:v="urn:schemas-microsoft-com:vml" Requires="v">
                <p:oleObj spid="_x0000_s147461" name="Equation" r:id="rId5" imgW="2450880" imgH="698400" progId="Equation.DSMT4">
                  <p:embed/>
                </p:oleObj>
              </mc:Choice>
              <mc:Fallback>
                <p:oleObj name="Equation" r:id="rId5" imgW="2450880" imgH="698400" progId="Equation.DSMT4">
                  <p:embed/>
                  <p:pic>
                    <p:nvPicPr>
                      <p:cNvPr id="7" name="Object 6"/>
                      <p:cNvPicPr>
                        <a:picLocks noChangeAspect="1" noChangeArrowheads="1"/>
                      </p:cNvPicPr>
                      <p:nvPr/>
                    </p:nvPicPr>
                    <p:blipFill>
                      <a:blip r:embed="rId6"/>
                      <a:srcRect/>
                      <a:stretch>
                        <a:fillRect/>
                      </a:stretch>
                    </p:blipFill>
                    <p:spPr bwMode="auto">
                      <a:xfrm>
                        <a:off x="1143000" y="4648200"/>
                        <a:ext cx="5538787"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69624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AEF0B6-E9C4-4F8A-BB96-F59E8D49E4F4}"/>
              </a:ext>
            </a:extLst>
          </p:cNvPr>
          <p:cNvSpPr>
            <a:spLocks noGrp="1"/>
          </p:cNvSpPr>
          <p:nvPr>
            <p:ph type="dt" sz="half" idx="10"/>
          </p:nvPr>
        </p:nvSpPr>
        <p:spPr/>
        <p:txBody>
          <a:bodyPr/>
          <a:lstStyle/>
          <a:p>
            <a:r>
              <a:rPr lang="en-US"/>
              <a:t>04/27/2022</a:t>
            </a:r>
            <a:endParaRPr lang="en-US" dirty="0"/>
          </a:p>
        </p:txBody>
      </p:sp>
      <p:sp>
        <p:nvSpPr>
          <p:cNvPr id="3" name="Footer Placeholder 2">
            <a:extLst>
              <a:ext uri="{FF2B5EF4-FFF2-40B4-BE49-F238E27FC236}">
                <a16:creationId xmlns:a16="http://schemas.microsoft.com/office/drawing/2014/main" id="{22948F2E-AAA2-4F2D-A94B-D63EDE677225}"/>
              </a:ext>
            </a:extLst>
          </p:cNvPr>
          <p:cNvSpPr>
            <a:spLocks noGrp="1"/>
          </p:cNvSpPr>
          <p:nvPr>
            <p:ph type="ftr" sz="quarter" idx="11"/>
          </p:nvPr>
        </p:nvSpPr>
        <p:spPr/>
        <p:txBody>
          <a:bodyPr/>
          <a:lstStyle/>
          <a:p>
            <a:r>
              <a:rPr lang="en-US"/>
              <a:t>PHY 712  Spring 2022 -- Lecture 34</a:t>
            </a:r>
            <a:endParaRPr lang="en-US" dirty="0"/>
          </a:p>
        </p:txBody>
      </p:sp>
      <p:sp>
        <p:nvSpPr>
          <p:cNvPr id="4" name="Slide Number Placeholder 3">
            <a:extLst>
              <a:ext uri="{FF2B5EF4-FFF2-40B4-BE49-F238E27FC236}">
                <a16:creationId xmlns:a16="http://schemas.microsoft.com/office/drawing/2014/main" id="{D907E681-62DF-4760-A962-C50D6CCD55DC}"/>
              </a:ext>
            </a:extLst>
          </p:cNvPr>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a:extLst>
              <a:ext uri="{FF2B5EF4-FFF2-40B4-BE49-F238E27FC236}">
                <a16:creationId xmlns:a16="http://schemas.microsoft.com/office/drawing/2014/main" id="{28897D7E-2848-4042-B53C-B4A05F036D2D}"/>
              </a:ext>
            </a:extLst>
          </p:cNvPr>
          <p:cNvSpPr txBox="1"/>
          <p:nvPr/>
        </p:nvSpPr>
        <p:spPr>
          <a:xfrm>
            <a:off x="381000" y="304800"/>
            <a:ext cx="8458200" cy="5632311"/>
          </a:xfrm>
          <a:prstGeom prst="rect">
            <a:avLst/>
          </a:prstGeom>
          <a:noFill/>
        </p:spPr>
        <p:txBody>
          <a:bodyPr wrap="square" rtlCol="0">
            <a:spAutoFit/>
          </a:bodyPr>
          <a:lstStyle/>
          <a:p>
            <a:r>
              <a:rPr lang="en-US" sz="2400" b="1" dirty="0">
                <a:latin typeface="+mj-lt"/>
              </a:rPr>
              <a:t>Instructions on exam:</a:t>
            </a:r>
          </a:p>
          <a:p>
            <a:endParaRPr lang="en-US" sz="2400" dirty="0">
              <a:latin typeface="+mj-lt"/>
            </a:endParaRPr>
          </a:p>
          <a:p>
            <a:r>
              <a:rPr lang="en-US" sz="2400" dirty="0">
                <a:latin typeface="+mj-lt"/>
              </a:rPr>
              <a:t>Note:  This is a ``take-home'' exam  which can be turned in any time before 5 PM Monday, May 9, 2022.  In addition to each worked problem, please attach ALL Maple (or Mathematica,  </a:t>
            </a:r>
            <a:r>
              <a:rPr lang="en-US" sz="2400" dirty="0" err="1">
                <a:latin typeface="+mj-lt"/>
              </a:rPr>
              <a:t>Matlab</a:t>
            </a:r>
            <a:r>
              <a:rPr lang="en-US" sz="2400" dirty="0">
                <a:latin typeface="+mj-lt"/>
              </a:rPr>
              <a:t>, Wolfram, etc.), work sheets as well as a full list of resources used to complete these problems. It is assumed that all work on the exam is performed under the guidelines of the honor code.   In particular, if you have any questions about the material, you may consult with the instructor </a:t>
            </a:r>
            <a:r>
              <a:rPr lang="en-US" sz="2400" b="1" i="1" dirty="0">
                <a:latin typeface="+mj-lt"/>
              </a:rPr>
              <a:t>but no one else</a:t>
            </a:r>
            <a:r>
              <a:rPr lang="en-US" sz="2400" dirty="0">
                <a:latin typeface="+mj-lt"/>
              </a:rPr>
              <a:t>. For grading purposes, each question in multi-part problems are worth equal weight.  Credit will be assigned on the basis of both the logical steps of the solution and on the correct answer. </a:t>
            </a:r>
          </a:p>
          <a:p>
            <a:endParaRPr lang="en-US" sz="2400" dirty="0">
              <a:latin typeface="+mj-lt"/>
            </a:endParaRPr>
          </a:p>
        </p:txBody>
      </p:sp>
    </p:spTree>
    <p:extLst>
      <p:ext uri="{BB962C8B-B14F-4D97-AF65-F5344CB8AC3E}">
        <p14:creationId xmlns:p14="http://schemas.microsoft.com/office/powerpoint/2010/main" val="3450630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C5CF34-2F74-4E86-A00B-62297D4E9BBB}"/>
              </a:ext>
            </a:extLst>
          </p:cNvPr>
          <p:cNvSpPr>
            <a:spLocks noGrp="1"/>
          </p:cNvSpPr>
          <p:nvPr>
            <p:ph type="dt" sz="half" idx="10"/>
          </p:nvPr>
        </p:nvSpPr>
        <p:spPr/>
        <p:txBody>
          <a:bodyPr/>
          <a:lstStyle/>
          <a:p>
            <a:r>
              <a:rPr lang="en-US"/>
              <a:t>04/27/2022</a:t>
            </a:r>
            <a:endParaRPr lang="en-US" dirty="0"/>
          </a:p>
        </p:txBody>
      </p:sp>
      <p:sp>
        <p:nvSpPr>
          <p:cNvPr id="3" name="Footer Placeholder 2">
            <a:extLst>
              <a:ext uri="{FF2B5EF4-FFF2-40B4-BE49-F238E27FC236}">
                <a16:creationId xmlns:a16="http://schemas.microsoft.com/office/drawing/2014/main" id="{156653A5-B733-40A9-B286-5C73D89143CB}"/>
              </a:ext>
            </a:extLst>
          </p:cNvPr>
          <p:cNvSpPr>
            <a:spLocks noGrp="1"/>
          </p:cNvSpPr>
          <p:nvPr>
            <p:ph type="ftr" sz="quarter" idx="11"/>
          </p:nvPr>
        </p:nvSpPr>
        <p:spPr/>
        <p:txBody>
          <a:bodyPr/>
          <a:lstStyle/>
          <a:p>
            <a:r>
              <a:rPr lang="en-US"/>
              <a:t>PHY 712  Spring 2022 -- Lecture 34</a:t>
            </a:r>
            <a:endParaRPr lang="en-US" dirty="0"/>
          </a:p>
        </p:txBody>
      </p:sp>
      <p:sp>
        <p:nvSpPr>
          <p:cNvPr id="4" name="Slide Number Placeholder 3">
            <a:extLst>
              <a:ext uri="{FF2B5EF4-FFF2-40B4-BE49-F238E27FC236}">
                <a16:creationId xmlns:a16="http://schemas.microsoft.com/office/drawing/2014/main" id="{F9DE2608-26E6-45F7-B5AC-D25D6CCA26BD}"/>
              </a:ext>
            </a:extLst>
          </p:cNvPr>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a:extLst>
              <a:ext uri="{FF2B5EF4-FFF2-40B4-BE49-F238E27FC236}">
                <a16:creationId xmlns:a16="http://schemas.microsoft.com/office/drawing/2014/main" id="{24AB3CE8-F31B-4785-965F-012387E6399C}"/>
              </a:ext>
            </a:extLst>
          </p:cNvPr>
          <p:cNvSpPr txBox="1"/>
          <p:nvPr/>
        </p:nvSpPr>
        <p:spPr>
          <a:xfrm>
            <a:off x="304800" y="304800"/>
            <a:ext cx="8382000" cy="5262979"/>
          </a:xfrm>
          <a:prstGeom prst="rect">
            <a:avLst/>
          </a:prstGeom>
          <a:noFill/>
        </p:spPr>
        <p:txBody>
          <a:bodyPr wrap="square" rtlCol="0">
            <a:spAutoFit/>
          </a:bodyPr>
          <a:lstStyle/>
          <a:p>
            <a:r>
              <a:rPr lang="en-US" sz="2400" b="1" dirty="0">
                <a:latin typeface="+mj-lt"/>
              </a:rPr>
              <a:t>More advice about exam –</a:t>
            </a:r>
            <a:endParaRPr lang="en-US" sz="2400" dirty="0">
              <a:latin typeface="+mj-lt"/>
            </a:endParaRPr>
          </a:p>
          <a:p>
            <a:endParaRPr lang="en-US" sz="2400" b="1" dirty="0">
              <a:latin typeface="+mj-lt"/>
            </a:endParaRPr>
          </a:p>
          <a:p>
            <a:pPr marL="800100" lvl="1" indent="-342900">
              <a:buFont typeface="Arial" panose="020B0604020202020204" pitchFamily="34" charset="0"/>
              <a:buChar char="•"/>
            </a:pPr>
            <a:r>
              <a:rPr lang="en-US" sz="2400" dirty="0">
                <a:latin typeface="+mj-lt"/>
              </a:rPr>
              <a:t>It is important that the instructor is able to read your work and understand your reasoning.</a:t>
            </a:r>
          </a:p>
          <a:p>
            <a:pPr marL="800100" lvl="1" indent="-342900">
              <a:buFont typeface="Arial" panose="020B0604020202020204" pitchFamily="34" charset="0"/>
              <a:buChar char="•"/>
            </a:pPr>
            <a:endParaRPr lang="en-US" sz="2400" dirty="0">
              <a:latin typeface="+mj-lt"/>
            </a:endParaRPr>
          </a:p>
          <a:p>
            <a:pPr marL="800100" lvl="1" indent="-342900">
              <a:buFont typeface="Arial" panose="020B0604020202020204" pitchFamily="34" charset="0"/>
              <a:buChar char="•"/>
            </a:pPr>
            <a:r>
              <a:rPr lang="en-US" sz="2400" dirty="0">
                <a:latin typeface="+mj-lt"/>
              </a:rPr>
              <a:t>Since you will be using Maple or Mathematica or ?? to evaluate some of your results,   consider integrating them into your exam paper or perhaps paste snips into your favorite word processor.    </a:t>
            </a:r>
          </a:p>
          <a:p>
            <a:pPr marL="800100" lvl="1" indent="-342900">
              <a:buFont typeface="Arial" panose="020B0604020202020204" pitchFamily="34" charset="0"/>
              <a:buChar char="•"/>
            </a:pPr>
            <a:endParaRPr lang="en-US" sz="2400" dirty="0">
              <a:latin typeface="+mj-lt"/>
            </a:endParaRPr>
          </a:p>
          <a:p>
            <a:pPr marL="800100" lvl="1" indent="-342900">
              <a:buFont typeface="Arial" panose="020B0604020202020204" pitchFamily="34" charset="0"/>
              <a:buChar char="•"/>
            </a:pPr>
            <a:r>
              <a:rPr lang="en-US" sz="2400" dirty="0">
                <a:latin typeface="+mj-lt"/>
              </a:rPr>
              <a:t>Your exam paper does not need to be a work of art, but it does need to be readable.    If you prefer to submit your exam paper electronically, that will be fine. (I may print it myself.)</a:t>
            </a:r>
          </a:p>
        </p:txBody>
      </p:sp>
    </p:spTree>
    <p:extLst>
      <p:ext uri="{BB962C8B-B14F-4D97-AF65-F5344CB8AC3E}">
        <p14:creationId xmlns:p14="http://schemas.microsoft.com/office/powerpoint/2010/main" val="195709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6907B0-F0A5-44FF-A2B9-8608FB49AB14}"/>
              </a:ext>
            </a:extLst>
          </p:cNvPr>
          <p:cNvSpPr>
            <a:spLocks noGrp="1"/>
          </p:cNvSpPr>
          <p:nvPr>
            <p:ph type="dt" sz="half" idx="10"/>
          </p:nvPr>
        </p:nvSpPr>
        <p:spPr/>
        <p:txBody>
          <a:bodyPr/>
          <a:lstStyle/>
          <a:p>
            <a:r>
              <a:rPr lang="en-US"/>
              <a:t>04/27/2022</a:t>
            </a:r>
            <a:endParaRPr lang="en-US" dirty="0"/>
          </a:p>
        </p:txBody>
      </p:sp>
      <p:sp>
        <p:nvSpPr>
          <p:cNvPr id="3" name="Footer Placeholder 2">
            <a:extLst>
              <a:ext uri="{FF2B5EF4-FFF2-40B4-BE49-F238E27FC236}">
                <a16:creationId xmlns:a16="http://schemas.microsoft.com/office/drawing/2014/main" id="{3491E877-482F-4480-A310-268A41D46E1E}"/>
              </a:ext>
            </a:extLst>
          </p:cNvPr>
          <p:cNvSpPr>
            <a:spLocks noGrp="1"/>
          </p:cNvSpPr>
          <p:nvPr>
            <p:ph type="ftr" sz="quarter" idx="11"/>
          </p:nvPr>
        </p:nvSpPr>
        <p:spPr/>
        <p:txBody>
          <a:bodyPr/>
          <a:lstStyle/>
          <a:p>
            <a:r>
              <a:rPr lang="en-US"/>
              <a:t>PHY 712  Spring 2022 -- Lecture 34</a:t>
            </a:r>
            <a:endParaRPr lang="en-US" dirty="0"/>
          </a:p>
        </p:txBody>
      </p:sp>
      <p:sp>
        <p:nvSpPr>
          <p:cNvPr id="4" name="Slide Number Placeholder 3">
            <a:extLst>
              <a:ext uri="{FF2B5EF4-FFF2-40B4-BE49-F238E27FC236}">
                <a16:creationId xmlns:a16="http://schemas.microsoft.com/office/drawing/2014/main" id="{24DE5625-B530-40E3-A32B-4A3773B1035B}"/>
              </a:ext>
            </a:extLst>
          </p:cNvPr>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a:extLst>
              <a:ext uri="{FF2B5EF4-FFF2-40B4-BE49-F238E27FC236}">
                <a16:creationId xmlns:a16="http://schemas.microsoft.com/office/drawing/2014/main" id="{660524E1-D1E3-4379-92E2-7DF59B6434B6}"/>
              </a:ext>
            </a:extLst>
          </p:cNvPr>
          <p:cNvSpPr txBox="1"/>
          <p:nvPr/>
        </p:nvSpPr>
        <p:spPr>
          <a:xfrm>
            <a:off x="304800" y="228600"/>
            <a:ext cx="8153400" cy="461665"/>
          </a:xfrm>
          <a:prstGeom prst="rect">
            <a:avLst/>
          </a:prstGeom>
          <a:noFill/>
        </p:spPr>
        <p:txBody>
          <a:bodyPr wrap="square" rtlCol="0">
            <a:spAutoFit/>
          </a:bodyPr>
          <a:lstStyle/>
          <a:p>
            <a:r>
              <a:rPr lang="en-US" sz="2400" dirty="0">
                <a:latin typeface="+mj-lt"/>
              </a:rPr>
              <a:t>Example solution using Maple --</a:t>
            </a:r>
          </a:p>
        </p:txBody>
      </p:sp>
      <p:pic>
        <p:nvPicPr>
          <p:cNvPr id="6" name="Picture 5">
            <a:extLst>
              <a:ext uri="{FF2B5EF4-FFF2-40B4-BE49-F238E27FC236}">
                <a16:creationId xmlns:a16="http://schemas.microsoft.com/office/drawing/2014/main" id="{0E81EE82-8FDC-4C40-8320-904467759FA5}"/>
              </a:ext>
            </a:extLst>
          </p:cNvPr>
          <p:cNvPicPr>
            <a:picLocks noChangeAspect="1"/>
          </p:cNvPicPr>
          <p:nvPr/>
        </p:nvPicPr>
        <p:blipFill>
          <a:blip r:embed="rId2"/>
          <a:stretch>
            <a:fillRect/>
          </a:stretch>
        </p:blipFill>
        <p:spPr>
          <a:xfrm>
            <a:off x="358844" y="1447800"/>
            <a:ext cx="8554891" cy="1219200"/>
          </a:xfrm>
          <a:prstGeom prst="rect">
            <a:avLst/>
          </a:prstGeom>
        </p:spPr>
      </p:pic>
      <p:sp>
        <p:nvSpPr>
          <p:cNvPr id="7" name="Arrow: Up 6">
            <a:extLst>
              <a:ext uri="{FF2B5EF4-FFF2-40B4-BE49-F238E27FC236}">
                <a16:creationId xmlns:a16="http://schemas.microsoft.com/office/drawing/2014/main" id="{7E062F63-AEB1-41F6-894D-A2EC4AEC00BB}"/>
              </a:ext>
            </a:extLst>
          </p:cNvPr>
          <p:cNvSpPr/>
          <p:nvPr/>
        </p:nvSpPr>
        <p:spPr>
          <a:xfrm rot="840100">
            <a:off x="3034748" y="2255837"/>
            <a:ext cx="282644" cy="8223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A5B8E21-15F7-4D23-806E-12691C5A8B38}"/>
              </a:ext>
            </a:extLst>
          </p:cNvPr>
          <p:cNvSpPr txBox="1"/>
          <p:nvPr/>
        </p:nvSpPr>
        <p:spPr>
          <a:xfrm>
            <a:off x="1610139" y="3017177"/>
            <a:ext cx="1752600" cy="461665"/>
          </a:xfrm>
          <a:prstGeom prst="rect">
            <a:avLst/>
          </a:prstGeom>
          <a:noFill/>
        </p:spPr>
        <p:txBody>
          <a:bodyPr wrap="square" rtlCol="0">
            <a:spAutoFit/>
          </a:bodyPr>
          <a:lstStyle/>
          <a:p>
            <a:r>
              <a:rPr lang="en-US" sz="2400" dirty="0">
                <a:latin typeface="+mj-lt"/>
              </a:rPr>
              <a:t>Text mode</a:t>
            </a:r>
          </a:p>
        </p:txBody>
      </p:sp>
      <p:sp>
        <p:nvSpPr>
          <p:cNvPr id="9" name="Arrow: Up 8">
            <a:extLst>
              <a:ext uri="{FF2B5EF4-FFF2-40B4-BE49-F238E27FC236}">
                <a16:creationId xmlns:a16="http://schemas.microsoft.com/office/drawing/2014/main" id="{A7E36988-3F76-453F-8CD3-922846E310E0}"/>
              </a:ext>
            </a:extLst>
          </p:cNvPr>
          <p:cNvSpPr/>
          <p:nvPr/>
        </p:nvSpPr>
        <p:spPr>
          <a:xfrm rot="20563546">
            <a:off x="3548270" y="2224579"/>
            <a:ext cx="282644" cy="8223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548DF73-E198-4AAA-AD55-E0055E0F1CFC}"/>
              </a:ext>
            </a:extLst>
          </p:cNvPr>
          <p:cNvSpPr txBox="1"/>
          <p:nvPr/>
        </p:nvSpPr>
        <p:spPr>
          <a:xfrm>
            <a:off x="3505200" y="3042785"/>
            <a:ext cx="1752600" cy="461665"/>
          </a:xfrm>
          <a:prstGeom prst="rect">
            <a:avLst/>
          </a:prstGeom>
          <a:noFill/>
        </p:spPr>
        <p:txBody>
          <a:bodyPr wrap="square" rtlCol="0">
            <a:spAutoFit/>
          </a:bodyPr>
          <a:lstStyle/>
          <a:p>
            <a:r>
              <a:rPr lang="en-US" sz="2400" dirty="0">
                <a:latin typeface="+mj-lt"/>
              </a:rPr>
              <a:t>Math mode</a:t>
            </a:r>
          </a:p>
        </p:txBody>
      </p:sp>
    </p:spTree>
    <p:extLst>
      <p:ext uri="{BB962C8B-B14F-4D97-AF65-F5344CB8AC3E}">
        <p14:creationId xmlns:p14="http://schemas.microsoft.com/office/powerpoint/2010/main" val="1814678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3FFC7E-FFCA-4891-B93A-076D35E18B22}"/>
              </a:ext>
            </a:extLst>
          </p:cNvPr>
          <p:cNvSpPr>
            <a:spLocks noGrp="1"/>
          </p:cNvSpPr>
          <p:nvPr>
            <p:ph type="dt" sz="half" idx="10"/>
          </p:nvPr>
        </p:nvSpPr>
        <p:spPr/>
        <p:txBody>
          <a:bodyPr/>
          <a:lstStyle/>
          <a:p>
            <a:r>
              <a:rPr lang="en-US"/>
              <a:t>04/27/2022</a:t>
            </a:r>
            <a:endParaRPr lang="en-US" dirty="0"/>
          </a:p>
        </p:txBody>
      </p:sp>
      <p:sp>
        <p:nvSpPr>
          <p:cNvPr id="3" name="Footer Placeholder 2">
            <a:extLst>
              <a:ext uri="{FF2B5EF4-FFF2-40B4-BE49-F238E27FC236}">
                <a16:creationId xmlns:a16="http://schemas.microsoft.com/office/drawing/2014/main" id="{62781129-E306-4D46-BB8A-808B92FCBFC2}"/>
              </a:ext>
            </a:extLst>
          </p:cNvPr>
          <p:cNvSpPr>
            <a:spLocks noGrp="1"/>
          </p:cNvSpPr>
          <p:nvPr>
            <p:ph type="ftr" sz="quarter" idx="11"/>
          </p:nvPr>
        </p:nvSpPr>
        <p:spPr/>
        <p:txBody>
          <a:bodyPr/>
          <a:lstStyle/>
          <a:p>
            <a:r>
              <a:rPr lang="en-US"/>
              <a:t>PHY 712  Spring 2022 -- Lecture 34</a:t>
            </a:r>
            <a:endParaRPr lang="en-US" dirty="0"/>
          </a:p>
        </p:txBody>
      </p:sp>
      <p:sp>
        <p:nvSpPr>
          <p:cNvPr id="4" name="Slide Number Placeholder 3">
            <a:extLst>
              <a:ext uri="{FF2B5EF4-FFF2-40B4-BE49-F238E27FC236}">
                <a16:creationId xmlns:a16="http://schemas.microsoft.com/office/drawing/2014/main" id="{0B2587CF-1432-4965-BE3B-066FB248CCB0}"/>
              </a:ext>
            </a:extLst>
          </p:cNvPr>
          <p:cNvSpPr>
            <a:spLocks noGrp="1"/>
          </p:cNvSpPr>
          <p:nvPr>
            <p:ph type="sldNum" sz="quarter" idx="12"/>
          </p:nvPr>
        </p:nvSpPr>
        <p:spPr/>
        <p:txBody>
          <a:bodyPr/>
          <a:lstStyle/>
          <a:p>
            <a:fld id="{CE368B07-CEBF-4C80-90AF-53B34FA04CF3}" type="slidenum">
              <a:rPr lang="en-US" smtClean="0"/>
              <a:t>8</a:t>
            </a:fld>
            <a:endParaRPr lang="en-US" dirty="0"/>
          </a:p>
        </p:txBody>
      </p:sp>
      <p:pic>
        <p:nvPicPr>
          <p:cNvPr id="5" name="Picture 4">
            <a:extLst>
              <a:ext uri="{FF2B5EF4-FFF2-40B4-BE49-F238E27FC236}">
                <a16:creationId xmlns:a16="http://schemas.microsoft.com/office/drawing/2014/main" id="{6F0B084B-9AC6-4EC1-B05C-DD4468F2FE3A}"/>
              </a:ext>
            </a:extLst>
          </p:cNvPr>
          <p:cNvPicPr>
            <a:picLocks noChangeAspect="1"/>
          </p:cNvPicPr>
          <p:nvPr/>
        </p:nvPicPr>
        <p:blipFill>
          <a:blip r:embed="rId2"/>
          <a:stretch>
            <a:fillRect/>
          </a:stretch>
        </p:blipFill>
        <p:spPr>
          <a:xfrm>
            <a:off x="-9939" y="762000"/>
            <a:ext cx="9144000" cy="4687969"/>
          </a:xfrm>
          <a:prstGeom prst="rect">
            <a:avLst/>
          </a:prstGeom>
        </p:spPr>
      </p:pic>
    </p:spTree>
    <p:extLst>
      <p:ext uri="{BB962C8B-B14F-4D97-AF65-F5344CB8AC3E}">
        <p14:creationId xmlns:p14="http://schemas.microsoft.com/office/powerpoint/2010/main" val="1054361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2D13C8-3DFC-4186-94E3-AC7C45ACB362}"/>
              </a:ext>
            </a:extLst>
          </p:cNvPr>
          <p:cNvSpPr>
            <a:spLocks noGrp="1"/>
          </p:cNvSpPr>
          <p:nvPr>
            <p:ph type="dt" sz="half" idx="10"/>
          </p:nvPr>
        </p:nvSpPr>
        <p:spPr/>
        <p:txBody>
          <a:bodyPr/>
          <a:lstStyle/>
          <a:p>
            <a:r>
              <a:rPr lang="en-US"/>
              <a:t>04/27/2022</a:t>
            </a:r>
            <a:endParaRPr lang="en-US" dirty="0"/>
          </a:p>
        </p:txBody>
      </p:sp>
      <p:sp>
        <p:nvSpPr>
          <p:cNvPr id="3" name="Footer Placeholder 2">
            <a:extLst>
              <a:ext uri="{FF2B5EF4-FFF2-40B4-BE49-F238E27FC236}">
                <a16:creationId xmlns:a16="http://schemas.microsoft.com/office/drawing/2014/main" id="{8E7C9CEF-654D-4AB0-AB67-D8EF39EAB879}"/>
              </a:ext>
            </a:extLst>
          </p:cNvPr>
          <p:cNvSpPr>
            <a:spLocks noGrp="1"/>
          </p:cNvSpPr>
          <p:nvPr>
            <p:ph type="ftr" sz="quarter" idx="11"/>
          </p:nvPr>
        </p:nvSpPr>
        <p:spPr/>
        <p:txBody>
          <a:bodyPr/>
          <a:lstStyle/>
          <a:p>
            <a:r>
              <a:rPr lang="en-US"/>
              <a:t>PHY 712  Spring 2022 -- Lecture 34</a:t>
            </a:r>
            <a:endParaRPr lang="en-US" dirty="0"/>
          </a:p>
        </p:txBody>
      </p:sp>
      <p:sp>
        <p:nvSpPr>
          <p:cNvPr id="4" name="Slide Number Placeholder 3">
            <a:extLst>
              <a:ext uri="{FF2B5EF4-FFF2-40B4-BE49-F238E27FC236}">
                <a16:creationId xmlns:a16="http://schemas.microsoft.com/office/drawing/2014/main" id="{AECBBA54-3489-4DCD-9420-D6425ED85828}"/>
              </a:ext>
            </a:extLst>
          </p:cNvPr>
          <p:cNvSpPr>
            <a:spLocks noGrp="1"/>
          </p:cNvSpPr>
          <p:nvPr>
            <p:ph type="sldNum" sz="quarter" idx="12"/>
          </p:nvPr>
        </p:nvSpPr>
        <p:spPr/>
        <p:txBody>
          <a:bodyPr/>
          <a:lstStyle/>
          <a:p>
            <a:fld id="{CE368B07-CEBF-4C80-90AF-53B34FA04CF3}" type="slidenum">
              <a:rPr lang="en-US" smtClean="0"/>
              <a:t>9</a:t>
            </a:fld>
            <a:endParaRPr lang="en-US" dirty="0"/>
          </a:p>
        </p:txBody>
      </p:sp>
      <p:pic>
        <p:nvPicPr>
          <p:cNvPr id="5" name="Picture 4">
            <a:extLst>
              <a:ext uri="{FF2B5EF4-FFF2-40B4-BE49-F238E27FC236}">
                <a16:creationId xmlns:a16="http://schemas.microsoft.com/office/drawing/2014/main" id="{1C41138B-895B-4667-8146-943C616758F0}"/>
              </a:ext>
            </a:extLst>
          </p:cNvPr>
          <p:cNvPicPr>
            <a:picLocks noChangeAspect="1"/>
          </p:cNvPicPr>
          <p:nvPr/>
        </p:nvPicPr>
        <p:blipFill>
          <a:blip r:embed="rId2"/>
          <a:stretch>
            <a:fillRect/>
          </a:stretch>
        </p:blipFill>
        <p:spPr>
          <a:xfrm>
            <a:off x="0" y="1475278"/>
            <a:ext cx="9144000" cy="3907444"/>
          </a:xfrm>
          <a:prstGeom prst="rect">
            <a:avLst/>
          </a:prstGeom>
        </p:spPr>
      </p:pic>
      <p:sp>
        <p:nvSpPr>
          <p:cNvPr id="6" name="TextBox 5">
            <a:extLst>
              <a:ext uri="{FF2B5EF4-FFF2-40B4-BE49-F238E27FC236}">
                <a16:creationId xmlns:a16="http://schemas.microsoft.com/office/drawing/2014/main" id="{028C0FE5-2E87-45C8-A05A-36AFF71A1D30}"/>
              </a:ext>
            </a:extLst>
          </p:cNvPr>
          <p:cNvSpPr txBox="1"/>
          <p:nvPr/>
        </p:nvSpPr>
        <p:spPr>
          <a:xfrm>
            <a:off x="457200" y="304800"/>
            <a:ext cx="5257800" cy="461665"/>
          </a:xfrm>
          <a:prstGeom prst="rect">
            <a:avLst/>
          </a:prstGeom>
          <a:noFill/>
        </p:spPr>
        <p:txBody>
          <a:bodyPr wrap="square" rtlCol="0">
            <a:spAutoFit/>
          </a:bodyPr>
          <a:lstStyle/>
          <a:p>
            <a:r>
              <a:rPr lang="en-US" sz="2400" dirty="0">
                <a:latin typeface="+mj-lt"/>
              </a:rPr>
              <a:t>HW #9 continued --</a:t>
            </a:r>
          </a:p>
        </p:txBody>
      </p:sp>
    </p:spTree>
    <p:extLst>
      <p:ext uri="{BB962C8B-B14F-4D97-AF65-F5344CB8AC3E}">
        <p14:creationId xmlns:p14="http://schemas.microsoft.com/office/powerpoint/2010/main" val="37208660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26773</TotalTime>
  <Words>1057</Words>
  <Application>Microsoft Office PowerPoint</Application>
  <PresentationFormat>On-screen Show (4:3)</PresentationFormat>
  <Paragraphs>202</Paragraphs>
  <Slides>42</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42</vt:i4>
      </vt:variant>
    </vt:vector>
  </HeadingPairs>
  <TitlesOfParts>
    <vt:vector size="50" baseType="lpstr">
      <vt:lpstr>Arial</vt:lpstr>
      <vt:lpstr>Calibri</vt:lpstr>
      <vt:lpstr>Symbol</vt:lpstr>
      <vt:lpstr>Wingdings</vt:lpstr>
      <vt:lpstr>Office Theme</vt:lpstr>
      <vt:lpstr>Equation</vt:lpstr>
      <vt:lpstr>MathType 7.0 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1416</cp:revision>
  <cp:lastPrinted>2021-04-22T14:26:01Z</cp:lastPrinted>
  <dcterms:created xsi:type="dcterms:W3CDTF">2012-01-10T18:32:24Z</dcterms:created>
  <dcterms:modified xsi:type="dcterms:W3CDTF">2022-04-27T04:17:47Z</dcterms:modified>
</cp:coreProperties>
</file>