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96" r:id="rId2"/>
    <p:sldId id="299" r:id="rId3"/>
    <p:sldId id="333" r:id="rId4"/>
    <p:sldId id="301" r:id="rId5"/>
    <p:sldId id="302" r:id="rId6"/>
    <p:sldId id="332" r:id="rId7"/>
    <p:sldId id="331" r:id="rId8"/>
    <p:sldId id="303" r:id="rId9"/>
    <p:sldId id="304" r:id="rId10"/>
    <p:sldId id="305" r:id="rId11"/>
    <p:sldId id="306" r:id="rId12"/>
    <p:sldId id="307" r:id="rId13"/>
    <p:sldId id="329" r:id="rId14"/>
    <p:sldId id="308" r:id="rId15"/>
    <p:sldId id="309" r:id="rId16"/>
    <p:sldId id="325" r:id="rId17"/>
    <p:sldId id="324" r:id="rId18"/>
    <p:sldId id="326" r:id="rId19"/>
    <p:sldId id="327" r:id="rId20"/>
    <p:sldId id="310" r:id="rId21"/>
    <p:sldId id="311" r:id="rId22"/>
    <p:sldId id="316" r:id="rId23"/>
    <p:sldId id="317" r:id="rId24"/>
    <p:sldId id="319" r:id="rId25"/>
    <p:sldId id="320" r:id="rId26"/>
    <p:sldId id="312" r:id="rId27"/>
    <p:sldId id="315" r:id="rId28"/>
    <p:sldId id="321" r:id="rId29"/>
    <p:sldId id="334" r:id="rId30"/>
    <p:sldId id="313" r:id="rId31"/>
    <p:sldId id="314" r:id="rId32"/>
    <p:sldId id="323" r:id="rId3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89442" autoAdjust="0"/>
  </p:normalViewPr>
  <p:slideViewPr>
    <p:cSldViewPr>
      <p:cViewPr varScale="1">
        <p:scale>
          <a:sx n="64" d="100"/>
          <a:sy n="64" d="100"/>
        </p:scale>
        <p:origin x="374" y="58"/>
      </p:cViewPr>
      <p:guideLst>
        <p:guide orient="horz" pos="2160"/>
        <p:guide pos="2880"/>
      </p:guideLst>
    </p:cSldViewPr>
  </p:slideViewPr>
  <p:notesTextViewPr>
    <p:cViewPr>
      <p:scale>
        <a:sx n="1" d="1"/>
        <a:sy n="1" d="1"/>
      </p:scale>
      <p:origin x="0" y="0"/>
    </p:cViewPr>
  </p:notesTextViewPr>
  <p:sorterViewPr>
    <p:cViewPr>
      <p:scale>
        <a:sx n="79" d="100"/>
        <a:sy n="79" d="100"/>
      </p:scale>
      <p:origin x="0" y="-171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4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0.wmf"/><Relationship Id="rId1" Type="http://schemas.openxmlformats.org/officeDocument/2006/relationships/image" Target="../media/image42.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32.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7.wmf"/><Relationship Id="rId1" Type="http://schemas.openxmlformats.org/officeDocument/2006/relationships/image" Target="../media/image48.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51.wmf"/><Relationship Id="rId2" Type="http://schemas.openxmlformats.org/officeDocument/2006/relationships/image" Target="../media/image47.wmf"/><Relationship Id="rId1" Type="http://schemas.openxmlformats.org/officeDocument/2006/relationships/image" Target="../media/image50.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4"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3170238" cy="479425"/>
          </a:xfrm>
          <a:prstGeom prst="rect">
            <a:avLst/>
          </a:prstGeom>
        </p:spPr>
        <p:txBody>
          <a:bodyPr vert="horz" lIns="91403" tIns="45702" rIns="91403" bIns="45702" rtlCol="0"/>
          <a:lstStyle>
            <a:lvl1pPr algn="l">
              <a:defRPr sz="1200"/>
            </a:lvl1pPr>
          </a:lstStyle>
          <a:p>
            <a:endParaRPr lang="en-US"/>
          </a:p>
        </p:txBody>
      </p:sp>
      <p:sp>
        <p:nvSpPr>
          <p:cNvPr id="3" name="Date Placeholder 2"/>
          <p:cNvSpPr>
            <a:spLocks noGrp="1"/>
          </p:cNvSpPr>
          <p:nvPr>
            <p:ph type="dt" sz="quarter" idx="1"/>
          </p:nvPr>
        </p:nvSpPr>
        <p:spPr>
          <a:xfrm>
            <a:off x="4143377" y="3"/>
            <a:ext cx="3170238" cy="479425"/>
          </a:xfrm>
          <a:prstGeom prst="rect">
            <a:avLst/>
          </a:prstGeom>
        </p:spPr>
        <p:txBody>
          <a:bodyPr vert="horz" lIns="91403" tIns="45702" rIns="91403" bIns="45702" rtlCol="0"/>
          <a:lstStyle>
            <a:lvl1pPr algn="r">
              <a:defRPr sz="1200"/>
            </a:lvl1pPr>
          </a:lstStyle>
          <a:p>
            <a:fld id="{8194727C-8B30-4386-9703-61EF7B04C9A7}" type="datetimeFigureOut">
              <a:rPr lang="en-US" smtClean="0"/>
              <a:t>1/20/2022</a:t>
            </a:fld>
            <a:endParaRPr lang="en-US"/>
          </a:p>
        </p:txBody>
      </p:sp>
      <p:sp>
        <p:nvSpPr>
          <p:cNvPr id="4" name="Footer Placeholder 3"/>
          <p:cNvSpPr>
            <a:spLocks noGrp="1"/>
          </p:cNvSpPr>
          <p:nvPr>
            <p:ph type="ftr" sz="quarter" idx="2"/>
          </p:nvPr>
        </p:nvSpPr>
        <p:spPr>
          <a:xfrm>
            <a:off x="3" y="9120191"/>
            <a:ext cx="3170238" cy="479425"/>
          </a:xfrm>
          <a:prstGeom prst="rect">
            <a:avLst/>
          </a:prstGeom>
        </p:spPr>
        <p:txBody>
          <a:bodyPr vert="horz" lIns="91403" tIns="45702" rIns="91403" bIns="45702" rtlCol="0" anchor="b"/>
          <a:lstStyle>
            <a:lvl1pPr algn="l">
              <a:defRPr sz="1200"/>
            </a:lvl1pPr>
          </a:lstStyle>
          <a:p>
            <a:endParaRPr lang="en-US"/>
          </a:p>
        </p:txBody>
      </p:sp>
      <p:sp>
        <p:nvSpPr>
          <p:cNvPr id="5" name="Slide Number Placeholder 4"/>
          <p:cNvSpPr>
            <a:spLocks noGrp="1"/>
          </p:cNvSpPr>
          <p:nvPr>
            <p:ph type="sldNum" sz="quarter" idx="3"/>
          </p:nvPr>
        </p:nvSpPr>
        <p:spPr>
          <a:xfrm>
            <a:off x="4143377" y="9120191"/>
            <a:ext cx="3170238" cy="479425"/>
          </a:xfrm>
          <a:prstGeom prst="rect">
            <a:avLst/>
          </a:prstGeom>
        </p:spPr>
        <p:txBody>
          <a:bodyPr vert="horz" lIns="91403" tIns="45702" rIns="91403" bIns="45702"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0060"/>
          </a:xfrm>
          <a:prstGeom prst="rect">
            <a:avLst/>
          </a:prstGeom>
        </p:spPr>
        <p:txBody>
          <a:bodyPr vert="horz" lIns="96620" tIns="48310" rIns="96620" bIns="48310" rtlCol="0"/>
          <a:lstStyle>
            <a:lvl1pPr algn="l">
              <a:defRPr sz="1300"/>
            </a:lvl1pPr>
          </a:lstStyle>
          <a:p>
            <a:endParaRPr lang="en-US" dirty="0"/>
          </a:p>
        </p:txBody>
      </p:sp>
      <p:sp>
        <p:nvSpPr>
          <p:cNvPr id="3" name="Date Placeholder 2"/>
          <p:cNvSpPr>
            <a:spLocks noGrp="1"/>
          </p:cNvSpPr>
          <p:nvPr>
            <p:ph type="dt" idx="1"/>
          </p:nvPr>
        </p:nvSpPr>
        <p:spPr>
          <a:xfrm>
            <a:off x="4143587" y="2"/>
            <a:ext cx="3169920" cy="480060"/>
          </a:xfrm>
          <a:prstGeom prst="rect">
            <a:avLst/>
          </a:prstGeom>
        </p:spPr>
        <p:txBody>
          <a:bodyPr vert="horz" lIns="96620" tIns="48310" rIns="96620" bIns="48310" rtlCol="0"/>
          <a:lstStyle>
            <a:lvl1pPr algn="r">
              <a:defRPr sz="1300"/>
            </a:lvl1pPr>
          </a:lstStyle>
          <a:p>
            <a:fld id="{AC5D2E9F-93AF-4192-9362-BE5EFDABCE46}" type="datetimeFigureOut">
              <a:rPr lang="en-US" smtClean="0"/>
              <a:t>1/20/2022</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20" tIns="48310" rIns="96620" bIns="48310"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20" tIns="48310" rIns="96620" bIns="4831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6"/>
            <a:ext cx="3169920" cy="480060"/>
          </a:xfrm>
          <a:prstGeom prst="rect">
            <a:avLst/>
          </a:prstGeom>
        </p:spPr>
        <p:txBody>
          <a:bodyPr vert="horz" lIns="96620" tIns="48310" rIns="96620" bIns="48310"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6"/>
            <a:ext cx="3169920" cy="480060"/>
          </a:xfrm>
          <a:prstGeom prst="rect">
            <a:avLst/>
          </a:prstGeom>
        </p:spPr>
        <p:txBody>
          <a:bodyPr vert="horz" lIns="96620" tIns="48310" rIns="96620" bIns="48310"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to develop solution methods for solving electrostatic problems.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29707279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Extension of the ideas to multiple dimensions.</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36084644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Analyzing in detail the two dimensional case.</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2144881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dimensional case, using orthogonal functions in both x and y dimensions.</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23744024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Specific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21632703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examples.</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15316135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using orthogonal function expansion in the x dimension and the homogeneous solution construction in the y dimension.</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11748935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5912958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31766356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2003131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Updated schedule</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8718495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Checking boundary values.</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2909395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33662020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Resultant effective Green’s function for this case.</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7325995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Checking boundary values.</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9544738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Application to previously discussed examples   (also your homework examples).</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908521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Application to previously discussed examples   (also your homework examples).</a:t>
            </a:r>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2552536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Changing gears slightly --      discussion of the mean value theorem for electrostatics.</a:t>
            </a:r>
          </a:p>
        </p:txBody>
      </p:sp>
      <p:sp>
        <p:nvSpPr>
          <p:cNvPr id="4" name="Slide Number Placeholder 3"/>
          <p:cNvSpPr>
            <a:spLocks noGrp="1"/>
          </p:cNvSpPr>
          <p:nvPr>
            <p:ph type="sldNum" sz="quarter" idx="5"/>
          </p:nvPr>
        </p:nvSpPr>
        <p:spPr/>
        <p:txBody>
          <a:bodyPr/>
          <a:lstStyle/>
          <a:p>
            <a:fld id="{615B37F0-B5B5-4873-843A-F6B8A32A0D0F}" type="slidenum">
              <a:rPr lang="en-US" smtClean="0"/>
              <a:t>30</a:t>
            </a:fld>
            <a:endParaRPr lang="en-US" dirty="0"/>
          </a:p>
        </p:txBody>
      </p:sp>
    </p:spTree>
    <p:extLst>
      <p:ext uri="{BB962C8B-B14F-4D97-AF65-F5344CB8AC3E}">
        <p14:creationId xmlns:p14="http://schemas.microsoft.com/office/powerpoint/2010/main" val="30814739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31</a:t>
            </a:fld>
            <a:endParaRPr lang="en-US" dirty="0"/>
          </a:p>
        </p:txBody>
      </p:sp>
    </p:spTree>
    <p:extLst>
      <p:ext uri="{BB962C8B-B14F-4D97-AF65-F5344CB8AC3E}">
        <p14:creationId xmlns:p14="http://schemas.microsoft.com/office/powerpoint/2010/main" val="40667381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a:t>
            </a:r>
            <a:r>
              <a:rPr lang="en-US"/>
              <a:t>of results.</a:t>
            </a:r>
          </a:p>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32</a:t>
            </a:fld>
            <a:endParaRPr lang="en-US" dirty="0"/>
          </a:p>
        </p:txBody>
      </p:sp>
    </p:spTree>
    <p:extLst>
      <p:ext uri="{BB962C8B-B14F-4D97-AF65-F5344CB8AC3E}">
        <p14:creationId xmlns:p14="http://schemas.microsoft.com/office/powerpoint/2010/main" val="3510615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the general methods for solving the Poisson equation in various dimensions and geometries.</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3522775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one Cartesian dimension – reviewing previously discussed results.</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41814433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1936102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orthogonal function expansions.</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15484687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Construction of Green’s function for one dimensional case.</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2205211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Reviewing our “favorite”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3724741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3100292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01/21/2022</a:t>
            </a:r>
            <a:endParaRPr lang="en-US" dirty="0"/>
          </a:p>
        </p:txBody>
      </p:sp>
      <p:sp>
        <p:nvSpPr>
          <p:cNvPr id="5" name="Footer Placeholder 4"/>
          <p:cNvSpPr>
            <a:spLocks noGrp="1"/>
          </p:cNvSpPr>
          <p:nvPr>
            <p:ph type="ftr" sz="quarter" idx="11"/>
          </p:nvPr>
        </p:nvSpPr>
        <p:spPr/>
        <p:txBody>
          <a:bodyPr/>
          <a:lstStyle/>
          <a:p>
            <a:r>
              <a:rPr lang="en-US"/>
              <a:t>PHY 712  Spring 2022 -- Lecture 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01/21/2022</a:t>
            </a:r>
            <a:endParaRPr lang="en-US" dirty="0"/>
          </a:p>
        </p:txBody>
      </p:sp>
      <p:sp>
        <p:nvSpPr>
          <p:cNvPr id="5" name="Footer Placeholder 4"/>
          <p:cNvSpPr>
            <a:spLocks noGrp="1"/>
          </p:cNvSpPr>
          <p:nvPr>
            <p:ph type="ftr" sz="quarter" idx="11"/>
          </p:nvPr>
        </p:nvSpPr>
        <p:spPr/>
        <p:txBody>
          <a:bodyPr/>
          <a:lstStyle/>
          <a:p>
            <a:r>
              <a:rPr lang="en-US"/>
              <a:t>PHY 712  Spring 2022 -- Lecture 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01/21/2022</a:t>
            </a:r>
            <a:endParaRPr lang="en-US" dirty="0"/>
          </a:p>
        </p:txBody>
      </p:sp>
      <p:sp>
        <p:nvSpPr>
          <p:cNvPr id="5" name="Footer Placeholder 4"/>
          <p:cNvSpPr>
            <a:spLocks noGrp="1"/>
          </p:cNvSpPr>
          <p:nvPr>
            <p:ph type="ftr" sz="quarter" idx="11"/>
          </p:nvPr>
        </p:nvSpPr>
        <p:spPr/>
        <p:txBody>
          <a:bodyPr/>
          <a:lstStyle/>
          <a:p>
            <a:r>
              <a:rPr lang="en-US"/>
              <a:t>PHY 712  Spring 2022 -- Lecture 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01/21/2022</a:t>
            </a:r>
            <a:endParaRPr lang="en-US" dirty="0"/>
          </a:p>
        </p:txBody>
      </p:sp>
      <p:sp>
        <p:nvSpPr>
          <p:cNvPr id="5" name="Footer Placeholder 4"/>
          <p:cNvSpPr>
            <a:spLocks noGrp="1"/>
          </p:cNvSpPr>
          <p:nvPr>
            <p:ph type="ftr" sz="quarter" idx="11"/>
          </p:nvPr>
        </p:nvSpPr>
        <p:spPr/>
        <p:txBody>
          <a:bodyPr/>
          <a:lstStyle/>
          <a:p>
            <a:r>
              <a:rPr lang="en-US"/>
              <a:t>PHY 712  Spring 2022 -- Lecture 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01/21/2022</a:t>
            </a:r>
            <a:endParaRPr lang="en-US" dirty="0"/>
          </a:p>
        </p:txBody>
      </p:sp>
      <p:sp>
        <p:nvSpPr>
          <p:cNvPr id="5" name="Footer Placeholder 4"/>
          <p:cNvSpPr>
            <a:spLocks noGrp="1"/>
          </p:cNvSpPr>
          <p:nvPr>
            <p:ph type="ftr" sz="quarter" idx="11"/>
          </p:nvPr>
        </p:nvSpPr>
        <p:spPr/>
        <p:txBody>
          <a:bodyPr/>
          <a:lstStyle/>
          <a:p>
            <a:r>
              <a:rPr lang="en-US"/>
              <a:t>PHY 712  Spring 2022 -- Lecture 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01/21/2022</a:t>
            </a:r>
            <a:endParaRPr lang="en-US" dirty="0"/>
          </a:p>
        </p:txBody>
      </p:sp>
      <p:sp>
        <p:nvSpPr>
          <p:cNvPr id="6" name="Footer Placeholder 5"/>
          <p:cNvSpPr>
            <a:spLocks noGrp="1"/>
          </p:cNvSpPr>
          <p:nvPr>
            <p:ph type="ftr" sz="quarter" idx="11"/>
          </p:nvPr>
        </p:nvSpPr>
        <p:spPr/>
        <p:txBody>
          <a:bodyPr/>
          <a:lstStyle/>
          <a:p>
            <a:r>
              <a:rPr lang="en-US"/>
              <a:t>PHY 712  Spring 2022 -- Lecture 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01/21/2022</a:t>
            </a:r>
            <a:endParaRPr lang="en-US" dirty="0"/>
          </a:p>
        </p:txBody>
      </p:sp>
      <p:sp>
        <p:nvSpPr>
          <p:cNvPr id="8" name="Footer Placeholder 7"/>
          <p:cNvSpPr>
            <a:spLocks noGrp="1"/>
          </p:cNvSpPr>
          <p:nvPr>
            <p:ph type="ftr" sz="quarter" idx="11"/>
          </p:nvPr>
        </p:nvSpPr>
        <p:spPr/>
        <p:txBody>
          <a:bodyPr/>
          <a:lstStyle/>
          <a:p>
            <a:r>
              <a:rPr lang="en-US"/>
              <a:t>PHY 712  Spring 2022 -- Lecture 5</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01/21/2022</a:t>
            </a:r>
            <a:endParaRPr lang="en-US" dirty="0"/>
          </a:p>
        </p:txBody>
      </p:sp>
      <p:sp>
        <p:nvSpPr>
          <p:cNvPr id="4" name="Footer Placeholder 3"/>
          <p:cNvSpPr>
            <a:spLocks noGrp="1"/>
          </p:cNvSpPr>
          <p:nvPr>
            <p:ph type="ftr" sz="quarter" idx="11"/>
          </p:nvPr>
        </p:nvSpPr>
        <p:spPr/>
        <p:txBody>
          <a:bodyPr/>
          <a:lstStyle/>
          <a:p>
            <a:r>
              <a:rPr lang="en-US"/>
              <a:t>PHY 712  Spring 2022 -- Lecture 5</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01/21/2022</a:t>
            </a:r>
            <a:endParaRPr lang="en-US" dirty="0"/>
          </a:p>
        </p:txBody>
      </p:sp>
      <p:sp>
        <p:nvSpPr>
          <p:cNvPr id="6" name="Footer Placeholder 5"/>
          <p:cNvSpPr>
            <a:spLocks noGrp="1"/>
          </p:cNvSpPr>
          <p:nvPr>
            <p:ph type="ftr" sz="quarter" idx="11"/>
          </p:nvPr>
        </p:nvSpPr>
        <p:spPr/>
        <p:txBody>
          <a:bodyPr/>
          <a:lstStyle/>
          <a:p>
            <a:r>
              <a:rPr lang="en-US"/>
              <a:t>PHY 712  Spring 2022 -- Lecture 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01/21/2022</a:t>
            </a:r>
            <a:endParaRPr lang="en-US" dirty="0"/>
          </a:p>
        </p:txBody>
      </p:sp>
      <p:sp>
        <p:nvSpPr>
          <p:cNvPr id="6" name="Footer Placeholder 5"/>
          <p:cNvSpPr>
            <a:spLocks noGrp="1"/>
          </p:cNvSpPr>
          <p:nvPr>
            <p:ph type="ftr" sz="quarter" idx="11"/>
          </p:nvPr>
        </p:nvSpPr>
        <p:spPr/>
        <p:txBody>
          <a:bodyPr/>
          <a:lstStyle/>
          <a:p>
            <a:r>
              <a:rPr lang="en-US"/>
              <a:t>PHY 712  Spring 2022 -- Lecture 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01/21/2022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2022 -- Lecture 5</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4.wmf"/><Relationship Id="rId4" Type="http://schemas.openxmlformats.org/officeDocument/2006/relationships/oleObject" Target="../embeddings/oleObject11.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6.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3.bin"/><Relationship Id="rId5" Type="http://schemas.openxmlformats.org/officeDocument/2006/relationships/image" Target="../media/image15.wmf"/><Relationship Id="rId4" Type="http://schemas.openxmlformats.org/officeDocument/2006/relationships/oleObject" Target="../embeddings/oleObject12.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5.bin"/><Relationship Id="rId5" Type="http://schemas.openxmlformats.org/officeDocument/2006/relationships/image" Target="../media/image17.wmf"/><Relationship Id="rId4" Type="http://schemas.openxmlformats.org/officeDocument/2006/relationships/oleObject" Target="../embeddings/oleObject14.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image" Target="../media/image23.png"/><Relationship Id="rId7" Type="http://schemas.openxmlformats.org/officeDocument/2006/relationships/image" Target="../media/image20.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7.bin"/><Relationship Id="rId11" Type="http://schemas.openxmlformats.org/officeDocument/2006/relationships/image" Target="../media/image22.wmf"/><Relationship Id="rId5" Type="http://schemas.openxmlformats.org/officeDocument/2006/relationships/image" Target="../media/image19.wmf"/><Relationship Id="rId10" Type="http://schemas.openxmlformats.org/officeDocument/2006/relationships/oleObject" Target="../embeddings/oleObject19.bin"/><Relationship Id="rId4" Type="http://schemas.openxmlformats.org/officeDocument/2006/relationships/oleObject" Target="../embeddings/oleObject16.bin"/><Relationship Id="rId9" Type="http://schemas.openxmlformats.org/officeDocument/2006/relationships/image" Target="../media/image21.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25.png"/><Relationship Id="rId5" Type="http://schemas.openxmlformats.org/officeDocument/2006/relationships/image" Target="../media/image24.wmf"/><Relationship Id="rId4" Type="http://schemas.openxmlformats.org/officeDocument/2006/relationships/oleObject" Target="../embeddings/oleObject20.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27.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22.bin"/><Relationship Id="rId5" Type="http://schemas.openxmlformats.org/officeDocument/2006/relationships/image" Target="../media/image26.wmf"/><Relationship Id="rId4" Type="http://schemas.openxmlformats.org/officeDocument/2006/relationships/oleObject" Target="../embeddings/oleObject21.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29.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4.bin"/><Relationship Id="rId5" Type="http://schemas.openxmlformats.org/officeDocument/2006/relationships/image" Target="../media/image28.wmf"/><Relationship Id="rId4" Type="http://schemas.openxmlformats.org/officeDocument/2006/relationships/oleObject" Target="../embeddings/oleObject23.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31.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26.bin"/><Relationship Id="rId5" Type="http://schemas.openxmlformats.org/officeDocument/2006/relationships/image" Target="../media/image30.wmf"/><Relationship Id="rId4" Type="http://schemas.openxmlformats.org/officeDocument/2006/relationships/oleObject" Target="../embeddings/oleObject25.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32.wmf"/><Relationship Id="rId4" Type="http://schemas.openxmlformats.org/officeDocument/2006/relationships/oleObject" Target="../embeddings/oleObject27.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notesSlide" Target="../notesSlides/notesSlide15.xml"/><Relationship Id="rId7" Type="http://schemas.openxmlformats.org/officeDocument/2006/relationships/image" Target="../media/image34.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29.bin"/><Relationship Id="rId5" Type="http://schemas.openxmlformats.org/officeDocument/2006/relationships/image" Target="../media/image33.wmf"/><Relationship Id="rId4" Type="http://schemas.openxmlformats.org/officeDocument/2006/relationships/oleObject" Target="../embeddings/oleObject28.bin"/><Relationship Id="rId9" Type="http://schemas.openxmlformats.org/officeDocument/2006/relationships/image" Target="../media/image35.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36.wmf"/><Relationship Id="rId4" Type="http://schemas.openxmlformats.org/officeDocument/2006/relationships/oleObject" Target="../embeddings/oleObject31.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38.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33.bin"/><Relationship Id="rId5" Type="http://schemas.openxmlformats.org/officeDocument/2006/relationships/image" Target="../media/image37.wmf"/><Relationship Id="rId4" Type="http://schemas.openxmlformats.org/officeDocument/2006/relationships/oleObject" Target="../embeddings/oleObject32.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39.wmf"/><Relationship Id="rId4" Type="http://schemas.openxmlformats.org/officeDocument/2006/relationships/oleObject" Target="../embeddings/oleObject34.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32.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27.bin"/><Relationship Id="rId5" Type="http://schemas.openxmlformats.org/officeDocument/2006/relationships/image" Target="../media/image40.wmf"/><Relationship Id="rId4" Type="http://schemas.openxmlformats.org/officeDocument/2006/relationships/oleObject" Target="../embeddings/oleObject35.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20.vml"/><Relationship Id="rId5" Type="http://schemas.openxmlformats.org/officeDocument/2006/relationships/image" Target="../media/image41.wmf"/><Relationship Id="rId4" Type="http://schemas.openxmlformats.org/officeDocument/2006/relationships/oleObject" Target="../embeddings/oleObject36.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notesSlide" Target="../notesSlides/notesSlide21.xml"/><Relationship Id="rId7" Type="http://schemas.openxmlformats.org/officeDocument/2006/relationships/image" Target="../media/image40.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38.bin"/><Relationship Id="rId5" Type="http://schemas.openxmlformats.org/officeDocument/2006/relationships/image" Target="../media/image42.wmf"/><Relationship Id="rId10" Type="http://schemas.openxmlformats.org/officeDocument/2006/relationships/image" Target="../media/image27.png"/><Relationship Id="rId4" Type="http://schemas.openxmlformats.org/officeDocument/2006/relationships/oleObject" Target="../embeddings/oleObject37.bin"/><Relationship Id="rId9" Type="http://schemas.openxmlformats.org/officeDocument/2006/relationships/image" Target="../media/image43.wmf"/></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45.wmf"/><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41.bin"/><Relationship Id="rId5" Type="http://schemas.openxmlformats.org/officeDocument/2006/relationships/image" Target="../media/image44.wmf"/><Relationship Id="rId4" Type="http://schemas.openxmlformats.org/officeDocument/2006/relationships/oleObject" Target="../embeddings/oleObject40.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44.bin"/><Relationship Id="rId3" Type="http://schemas.openxmlformats.org/officeDocument/2006/relationships/notesSlide" Target="../notesSlides/notesSlide23.xml"/><Relationship Id="rId7" Type="http://schemas.openxmlformats.org/officeDocument/2006/relationships/image" Target="../media/image46.wmf"/><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oleObject" Target="../embeddings/oleObject43.bin"/><Relationship Id="rId5" Type="http://schemas.openxmlformats.org/officeDocument/2006/relationships/image" Target="../media/image32.wmf"/><Relationship Id="rId4" Type="http://schemas.openxmlformats.org/officeDocument/2006/relationships/oleObject" Target="../embeddings/oleObject42.bin"/><Relationship Id="rId9" Type="http://schemas.openxmlformats.org/officeDocument/2006/relationships/image" Target="../media/image47.wmf"/></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47.bin"/><Relationship Id="rId3" Type="http://schemas.openxmlformats.org/officeDocument/2006/relationships/notesSlide" Target="../notesSlides/notesSlide24.xml"/><Relationship Id="rId7" Type="http://schemas.openxmlformats.org/officeDocument/2006/relationships/image" Target="../media/image47.wmf"/><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46.bin"/><Relationship Id="rId5" Type="http://schemas.openxmlformats.org/officeDocument/2006/relationships/image" Target="../media/image48.wmf"/><Relationship Id="rId4" Type="http://schemas.openxmlformats.org/officeDocument/2006/relationships/oleObject" Target="../embeddings/oleObject45.bin"/><Relationship Id="rId9" Type="http://schemas.openxmlformats.org/officeDocument/2006/relationships/image" Target="../media/image49.wmf"/></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50.bin"/><Relationship Id="rId3" Type="http://schemas.openxmlformats.org/officeDocument/2006/relationships/notesSlide" Target="../notesSlides/notesSlide25.xml"/><Relationship Id="rId7" Type="http://schemas.openxmlformats.org/officeDocument/2006/relationships/image" Target="../media/image47.wmf"/><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oleObject" Target="../embeddings/oleObject49.bin"/><Relationship Id="rId5" Type="http://schemas.openxmlformats.org/officeDocument/2006/relationships/image" Target="../media/image50.wmf"/><Relationship Id="rId4" Type="http://schemas.openxmlformats.org/officeDocument/2006/relationships/oleObject" Target="../embeddings/oleObject48.bin"/><Relationship Id="rId9" Type="http://schemas.openxmlformats.org/officeDocument/2006/relationships/image" Target="../media/image51.wmf"/></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53.bin"/><Relationship Id="rId3" Type="http://schemas.openxmlformats.org/officeDocument/2006/relationships/notesSlide" Target="../notesSlides/notesSlide28.xml"/><Relationship Id="rId7" Type="http://schemas.openxmlformats.org/officeDocument/2006/relationships/image" Target="../media/image55.wmf"/><Relationship Id="rId2" Type="http://schemas.openxmlformats.org/officeDocument/2006/relationships/slideLayout" Target="../slideLayouts/slideLayout7.xml"/><Relationship Id="rId1" Type="http://schemas.openxmlformats.org/officeDocument/2006/relationships/vmlDrawing" Target="../drawings/vmlDrawing26.vml"/><Relationship Id="rId6" Type="http://schemas.openxmlformats.org/officeDocument/2006/relationships/oleObject" Target="../embeddings/oleObject52.bin"/><Relationship Id="rId5" Type="http://schemas.openxmlformats.org/officeDocument/2006/relationships/image" Target="../media/image54.wmf"/><Relationship Id="rId4" Type="http://schemas.openxmlformats.org/officeDocument/2006/relationships/oleObject" Target="../embeddings/oleObject51.bin"/><Relationship Id="rId9" Type="http://schemas.openxmlformats.org/officeDocument/2006/relationships/image" Target="../media/image56.w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4.xml"/><Relationship Id="rId7" Type="http://schemas.openxmlformats.org/officeDocument/2006/relationships/image" Target="../media/image6.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5.wmf"/><Relationship Id="rId4" Type="http://schemas.openxmlformats.org/officeDocument/2006/relationships/oleObject" Target="../embeddings/oleObject3.bin"/><Relationship Id="rId9" Type="http://schemas.openxmlformats.org/officeDocument/2006/relationships/image" Target="../media/image7.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8.wmf"/></Relationships>
</file>

<file path=ppt/slides/_rels/slide7.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0.wmf"/><Relationship Id="rId5" Type="http://schemas.openxmlformats.org/officeDocument/2006/relationships/oleObject" Target="../embeddings/oleObject8.bin"/><Relationship Id="rId4" Type="http://schemas.openxmlformats.org/officeDocument/2006/relationships/image" Target="../media/image9.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2.wmf"/><Relationship Id="rId4" Type="http://schemas.openxmlformats.org/officeDocument/2006/relationships/oleObject" Target="../embeddings/oleObject10.bin"/></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762000" y="457200"/>
            <a:ext cx="7696200" cy="5724644"/>
          </a:xfrm>
          <a:prstGeom prst="rect">
            <a:avLst/>
          </a:prstGeom>
          <a:noFill/>
        </p:spPr>
        <p:txBody>
          <a:bodyPr wrap="square" rtlCol="0">
            <a:spAutoFit/>
          </a:bodyPr>
          <a:lstStyle/>
          <a:p>
            <a:pPr algn="ctr"/>
            <a:r>
              <a:rPr lang="en-US" sz="3200" b="1" dirty="0"/>
              <a:t>PHY 712 Electrodynamics</a:t>
            </a:r>
          </a:p>
          <a:p>
            <a:pPr algn="ctr"/>
            <a:r>
              <a:rPr lang="en-US" sz="3200" b="1" dirty="0"/>
              <a:t>11-11:50 AM  MWF  in Olin 103</a:t>
            </a:r>
          </a:p>
          <a:p>
            <a:pPr algn="ctr"/>
            <a:r>
              <a:rPr lang="en-US" sz="3200" b="1" dirty="0"/>
              <a:t>Class notes for Lecture 5: </a:t>
            </a:r>
          </a:p>
          <a:p>
            <a:pPr algn="ctr"/>
            <a:endParaRPr lang="en-US" sz="3200" b="1" dirty="0">
              <a:solidFill>
                <a:srgbClr val="DA32AA"/>
              </a:solidFill>
            </a:endParaRPr>
          </a:p>
          <a:p>
            <a:pPr algn="ctr"/>
            <a:r>
              <a:rPr lang="en-US" sz="2800" b="1" dirty="0">
                <a:solidFill>
                  <a:srgbClr val="DA32AA"/>
                </a:solidFill>
              </a:rPr>
              <a:t>Reading: Chapter 1 - 3 in JDJ</a:t>
            </a:r>
          </a:p>
          <a:p>
            <a:pPr marL="457200" lvl="2">
              <a:spcBef>
                <a:spcPct val="50000"/>
              </a:spcBef>
            </a:pPr>
            <a:r>
              <a:rPr lang="en-US" sz="2800" b="1" dirty="0">
                <a:solidFill>
                  <a:srgbClr val="DA32AA"/>
                </a:solidFill>
              </a:rPr>
              <a:t>Electrostatic potentials </a:t>
            </a:r>
          </a:p>
          <a:p>
            <a:pPr marL="971550" lvl="2" indent="-514350">
              <a:spcBef>
                <a:spcPct val="50000"/>
              </a:spcBef>
              <a:buFont typeface="+mj-lt"/>
              <a:buAutoNum type="arabicPeriod"/>
            </a:pPr>
            <a:r>
              <a:rPr lang="en-US" sz="2800" b="1" dirty="0">
                <a:solidFill>
                  <a:srgbClr val="DA32AA"/>
                </a:solidFill>
              </a:rPr>
              <a:t>One, two, and three dimensions (Cartesian coordinates)</a:t>
            </a:r>
          </a:p>
          <a:p>
            <a:pPr marL="971550" lvl="2" indent="-514350">
              <a:spcBef>
                <a:spcPct val="50000"/>
              </a:spcBef>
              <a:buFont typeface="+mj-lt"/>
              <a:buAutoNum type="arabicPeriod"/>
            </a:pPr>
            <a:r>
              <a:rPr lang="en-US" sz="2800" b="1" dirty="0">
                <a:solidFill>
                  <a:srgbClr val="DA32AA"/>
                </a:solidFill>
              </a:rPr>
              <a:t>Mean value theorem for the electrostatic potential</a:t>
            </a:r>
            <a:br>
              <a:rPr lang="en-US" sz="2800" b="1" dirty="0">
                <a:solidFill>
                  <a:srgbClr val="DA32AA"/>
                </a:solidFill>
              </a:rPr>
            </a:br>
            <a:endParaRPr lang="en-US" sz="2800" b="1" dirty="0">
              <a:solidFill>
                <a:srgbClr val="DA32AA"/>
              </a:solidFill>
            </a:endParaRP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457200" y="457200"/>
            <a:ext cx="7924800" cy="461665"/>
          </a:xfrm>
          <a:prstGeom prst="rect">
            <a:avLst/>
          </a:prstGeom>
          <a:noFill/>
        </p:spPr>
        <p:txBody>
          <a:bodyPr wrap="square" rtlCol="0">
            <a:spAutoFit/>
          </a:bodyPr>
          <a:lstStyle/>
          <a:p>
            <a:r>
              <a:rPr lang="en-US" sz="2400" b="1" dirty="0">
                <a:latin typeface="+mj-lt"/>
              </a:rPr>
              <a:t>Orthogonal function expansion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036576838"/>
              </p:ext>
            </p:extLst>
          </p:nvPr>
        </p:nvGraphicFramePr>
        <p:xfrm>
          <a:off x="747467" y="1259532"/>
          <a:ext cx="7649066" cy="4756150"/>
        </p:xfrm>
        <a:graphic>
          <a:graphicData uri="http://schemas.openxmlformats.org/presentationml/2006/ole">
            <mc:AlternateContent xmlns:mc="http://schemas.openxmlformats.org/markup-compatibility/2006">
              <mc:Choice xmlns:v="urn:schemas-microsoft-com:vml" Requires="v">
                <p:oleObj spid="_x0000_s36962" name="Equation" r:id="rId4" imgW="5943600" imgH="3695400" progId="Equation.DSMT4">
                  <p:embed/>
                </p:oleObj>
              </mc:Choice>
              <mc:Fallback>
                <p:oleObj name="Equation" r:id="rId4" imgW="5943600" imgH="3695400" progId="Equation.DSMT4">
                  <p:embed/>
                  <p:pic>
                    <p:nvPicPr>
                      <p:cNvPr id="0" name=""/>
                      <p:cNvPicPr/>
                      <p:nvPr/>
                    </p:nvPicPr>
                    <p:blipFill>
                      <a:blip r:embed="rId5"/>
                      <a:stretch>
                        <a:fillRect/>
                      </a:stretch>
                    </p:blipFill>
                    <p:spPr>
                      <a:xfrm>
                        <a:off x="747467" y="1259532"/>
                        <a:ext cx="7649066" cy="4756150"/>
                      </a:xfrm>
                      <a:prstGeom prst="rect">
                        <a:avLst/>
                      </a:prstGeom>
                    </p:spPr>
                  </p:pic>
                </p:oleObj>
              </mc:Fallback>
            </mc:AlternateContent>
          </a:graphicData>
        </a:graphic>
      </p:graphicFrame>
    </p:spTree>
    <p:extLst>
      <p:ext uri="{BB962C8B-B14F-4D97-AF65-F5344CB8AC3E}">
        <p14:creationId xmlns:p14="http://schemas.microsoft.com/office/powerpoint/2010/main" val="3013553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2895600" y="152400"/>
            <a:ext cx="2743200" cy="461665"/>
          </a:xfrm>
          <a:prstGeom prst="rect">
            <a:avLst/>
          </a:prstGeom>
          <a:noFill/>
        </p:spPr>
        <p:txBody>
          <a:bodyPr wrap="square" rtlCol="0">
            <a:spAutoFit/>
          </a:bodyPr>
          <a:lstStyle/>
          <a:p>
            <a:pPr algn="ctr"/>
            <a:r>
              <a:rPr lang="en-US" sz="2400" b="1" dirty="0">
                <a:latin typeface="+mj-lt"/>
              </a:rPr>
              <a:t>Example</a:t>
            </a:r>
          </a:p>
        </p:txBody>
      </p:sp>
      <p:graphicFrame>
        <p:nvGraphicFramePr>
          <p:cNvPr id="6" name="Object 5"/>
          <p:cNvGraphicFramePr>
            <a:graphicFrameLocks noChangeAspect="1"/>
          </p:cNvGraphicFramePr>
          <p:nvPr>
            <p:extLst>
              <p:ext uri="{D42A27DB-BD31-4B8C-83A1-F6EECF244321}">
                <p14:modId xmlns:p14="http://schemas.microsoft.com/office/powerpoint/2010/main" val="417216433"/>
              </p:ext>
            </p:extLst>
          </p:nvPr>
        </p:nvGraphicFramePr>
        <p:xfrm>
          <a:off x="232611" y="604211"/>
          <a:ext cx="6711950" cy="2532812"/>
        </p:xfrm>
        <a:graphic>
          <a:graphicData uri="http://schemas.openxmlformats.org/presentationml/2006/ole">
            <mc:AlternateContent xmlns:mc="http://schemas.openxmlformats.org/markup-compatibility/2006">
              <mc:Choice xmlns:v="urn:schemas-microsoft-com:vml" Requires="v">
                <p:oleObj spid="_x0000_s38083" name="Equation" r:id="rId4" imgW="5384520" imgH="2031840" progId="Equation.DSMT4">
                  <p:embed/>
                </p:oleObj>
              </mc:Choice>
              <mc:Fallback>
                <p:oleObj name="Equation" r:id="rId4" imgW="5384520" imgH="2031840" progId="Equation.DSMT4">
                  <p:embed/>
                  <p:pic>
                    <p:nvPicPr>
                      <p:cNvPr id="0" name=""/>
                      <p:cNvPicPr/>
                      <p:nvPr/>
                    </p:nvPicPr>
                    <p:blipFill>
                      <a:blip r:embed="rId5"/>
                      <a:stretch>
                        <a:fillRect/>
                      </a:stretch>
                    </p:blipFill>
                    <p:spPr>
                      <a:xfrm>
                        <a:off x="232611" y="604211"/>
                        <a:ext cx="6711950" cy="2532812"/>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07933137"/>
              </p:ext>
            </p:extLst>
          </p:nvPr>
        </p:nvGraphicFramePr>
        <p:xfrm>
          <a:off x="232611" y="3295027"/>
          <a:ext cx="7338352" cy="3079750"/>
        </p:xfrm>
        <a:graphic>
          <a:graphicData uri="http://schemas.openxmlformats.org/presentationml/2006/ole">
            <mc:AlternateContent xmlns:mc="http://schemas.openxmlformats.org/markup-compatibility/2006">
              <mc:Choice xmlns:v="urn:schemas-microsoft-com:vml" Requires="v">
                <p:oleObj spid="_x0000_s38084" name="Equation" r:id="rId6" imgW="6324480" imgH="2654280" progId="Equation.DSMT4">
                  <p:embed/>
                </p:oleObj>
              </mc:Choice>
              <mc:Fallback>
                <p:oleObj name="Equation" r:id="rId6" imgW="6324480" imgH="2654280" progId="Equation.DSMT4">
                  <p:embed/>
                  <p:pic>
                    <p:nvPicPr>
                      <p:cNvPr id="0" name=""/>
                      <p:cNvPicPr/>
                      <p:nvPr/>
                    </p:nvPicPr>
                    <p:blipFill>
                      <a:blip r:embed="rId7"/>
                      <a:stretch>
                        <a:fillRect/>
                      </a:stretch>
                    </p:blipFill>
                    <p:spPr>
                      <a:xfrm>
                        <a:off x="232611" y="3295027"/>
                        <a:ext cx="7338352" cy="3079750"/>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16AD41FD-AE5E-411D-862D-27FF9A8D317B}"/>
              </a:ext>
            </a:extLst>
          </p:cNvPr>
          <p:cNvSpPr txBox="1"/>
          <p:nvPr/>
        </p:nvSpPr>
        <p:spPr>
          <a:xfrm>
            <a:off x="5867400" y="5156021"/>
            <a:ext cx="3204411" cy="1200329"/>
          </a:xfrm>
          <a:prstGeom prst="rect">
            <a:avLst/>
          </a:prstGeom>
          <a:noFill/>
        </p:spPr>
        <p:txBody>
          <a:bodyPr wrap="square" rtlCol="0">
            <a:spAutoFit/>
          </a:bodyPr>
          <a:lstStyle/>
          <a:p>
            <a:r>
              <a:rPr lang="en-US" b="1" dirty="0">
                <a:solidFill>
                  <a:srgbClr val="FF0000"/>
                </a:solidFill>
                <a:latin typeface="+mj-lt"/>
              </a:rPr>
              <a:t>Note that this is a convenient choice, but not necessarily compatible with boundary values.</a:t>
            </a:r>
          </a:p>
        </p:txBody>
      </p:sp>
    </p:spTree>
    <p:extLst>
      <p:ext uri="{BB962C8B-B14F-4D97-AF65-F5344CB8AC3E}">
        <p14:creationId xmlns:p14="http://schemas.microsoft.com/office/powerpoint/2010/main" val="1172856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1219200" y="0"/>
            <a:ext cx="6705600" cy="461665"/>
          </a:xfrm>
          <a:prstGeom prst="rect">
            <a:avLst/>
          </a:prstGeom>
          <a:noFill/>
        </p:spPr>
        <p:txBody>
          <a:bodyPr wrap="square" rtlCol="0">
            <a:spAutoFit/>
          </a:bodyPr>
          <a:lstStyle/>
          <a:p>
            <a:pPr algn="ctr"/>
            <a:r>
              <a:rPr lang="en-US" sz="2400" b="1" dirty="0">
                <a:latin typeface="+mj-lt"/>
              </a:rPr>
              <a:t>Example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4282216659"/>
              </p:ext>
            </p:extLst>
          </p:nvPr>
        </p:nvGraphicFramePr>
        <p:xfrm>
          <a:off x="564482" y="354012"/>
          <a:ext cx="8134350" cy="3532188"/>
        </p:xfrm>
        <a:graphic>
          <a:graphicData uri="http://schemas.openxmlformats.org/presentationml/2006/ole">
            <mc:AlternateContent xmlns:mc="http://schemas.openxmlformats.org/markup-compatibility/2006">
              <mc:Choice xmlns:v="urn:schemas-microsoft-com:vml" Requires="v">
                <p:oleObj spid="_x0000_s39100" name="Equation" r:id="rId4" imgW="6845040" imgH="2971800" progId="Equation.DSMT4">
                  <p:embed/>
                </p:oleObj>
              </mc:Choice>
              <mc:Fallback>
                <p:oleObj name="Equation" r:id="rId4" imgW="6845040" imgH="2971800" progId="Equation.DSMT4">
                  <p:embed/>
                  <p:pic>
                    <p:nvPicPr>
                      <p:cNvPr id="0" name=""/>
                      <p:cNvPicPr/>
                      <p:nvPr/>
                    </p:nvPicPr>
                    <p:blipFill>
                      <a:blip r:embed="rId5"/>
                      <a:stretch>
                        <a:fillRect/>
                      </a:stretch>
                    </p:blipFill>
                    <p:spPr>
                      <a:xfrm>
                        <a:off x="564482" y="354012"/>
                        <a:ext cx="8134350" cy="353218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64556687"/>
              </p:ext>
            </p:extLst>
          </p:nvPr>
        </p:nvGraphicFramePr>
        <p:xfrm>
          <a:off x="990600" y="3924300"/>
          <a:ext cx="5715000" cy="2400300"/>
        </p:xfrm>
        <a:graphic>
          <a:graphicData uri="http://schemas.openxmlformats.org/presentationml/2006/ole">
            <mc:AlternateContent xmlns:mc="http://schemas.openxmlformats.org/markup-compatibility/2006">
              <mc:Choice xmlns:v="urn:schemas-microsoft-com:vml" Requires="v">
                <p:oleObj spid="_x0000_s39101" name="Equation" r:id="rId6" imgW="5715000" imgH="2400120" progId="Equation.DSMT4">
                  <p:embed/>
                </p:oleObj>
              </mc:Choice>
              <mc:Fallback>
                <p:oleObj name="Equation" r:id="rId6" imgW="5715000" imgH="2400120" progId="Equation.DSMT4">
                  <p:embed/>
                  <p:pic>
                    <p:nvPicPr>
                      <p:cNvPr id="0" name=""/>
                      <p:cNvPicPr/>
                      <p:nvPr/>
                    </p:nvPicPr>
                    <p:blipFill>
                      <a:blip r:embed="rId7"/>
                      <a:stretch>
                        <a:fillRect/>
                      </a:stretch>
                    </p:blipFill>
                    <p:spPr>
                      <a:xfrm>
                        <a:off x="990600" y="3924300"/>
                        <a:ext cx="5715000" cy="2400300"/>
                      </a:xfrm>
                      <a:prstGeom prst="rect">
                        <a:avLst/>
                      </a:prstGeom>
                    </p:spPr>
                  </p:pic>
                </p:oleObj>
              </mc:Fallback>
            </mc:AlternateContent>
          </a:graphicData>
        </a:graphic>
      </p:graphicFrame>
    </p:spTree>
    <p:extLst>
      <p:ext uri="{BB962C8B-B14F-4D97-AF65-F5344CB8AC3E}">
        <p14:creationId xmlns:p14="http://schemas.microsoft.com/office/powerpoint/2010/main" val="914346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888F3C5E-C097-4739-ACB7-ABA9919A80A3}"/>
              </a:ext>
            </a:extLst>
          </p:cNvPr>
          <p:cNvPicPr>
            <a:picLocks noChangeAspect="1"/>
          </p:cNvPicPr>
          <p:nvPr/>
        </p:nvPicPr>
        <p:blipFill>
          <a:blip r:embed="rId3"/>
          <a:stretch>
            <a:fillRect/>
          </a:stretch>
        </p:blipFill>
        <p:spPr>
          <a:xfrm>
            <a:off x="1619250" y="3018520"/>
            <a:ext cx="7467600" cy="3554635"/>
          </a:xfrm>
          <a:prstGeom prst="rect">
            <a:avLst/>
          </a:prstGeom>
        </p:spPr>
      </p:pic>
      <p:sp>
        <p:nvSpPr>
          <p:cNvPr id="2" name="Date Placeholder 1">
            <a:extLst>
              <a:ext uri="{FF2B5EF4-FFF2-40B4-BE49-F238E27FC236}">
                <a16:creationId xmlns:a16="http://schemas.microsoft.com/office/drawing/2014/main" id="{2CFF0593-06E6-4A60-BB4D-A52282247C93}"/>
              </a:ext>
            </a:extLst>
          </p:cNvPr>
          <p:cNvSpPr>
            <a:spLocks noGrp="1"/>
          </p:cNvSpPr>
          <p:nvPr>
            <p:ph type="dt" sz="half" idx="10"/>
          </p:nvPr>
        </p:nvSpPr>
        <p:spPr/>
        <p:txBody>
          <a:bodyPr/>
          <a:lstStyle/>
          <a:p>
            <a:r>
              <a:rPr lang="en-US"/>
              <a:t>01/21/2022</a:t>
            </a:r>
            <a:endParaRPr lang="en-US" dirty="0"/>
          </a:p>
        </p:txBody>
      </p:sp>
      <p:sp>
        <p:nvSpPr>
          <p:cNvPr id="3" name="Footer Placeholder 2">
            <a:extLst>
              <a:ext uri="{FF2B5EF4-FFF2-40B4-BE49-F238E27FC236}">
                <a16:creationId xmlns:a16="http://schemas.microsoft.com/office/drawing/2014/main" id="{EAC6C26C-18E9-4EB5-A8D8-C56C39150B6B}"/>
              </a:ext>
            </a:extLst>
          </p:cNvPr>
          <p:cNvSpPr>
            <a:spLocks noGrp="1"/>
          </p:cNvSpPr>
          <p:nvPr>
            <p:ph type="ftr" sz="quarter" idx="11"/>
          </p:nvPr>
        </p:nvSpPr>
        <p:spPr/>
        <p:txBody>
          <a:bodyPr/>
          <a:lstStyle/>
          <a:p>
            <a:r>
              <a:rPr lang="en-US"/>
              <a:t>PHY 712  Spring 2022 -- Lecture 5</a:t>
            </a:r>
            <a:endParaRPr lang="en-US" dirty="0"/>
          </a:p>
        </p:txBody>
      </p:sp>
      <p:sp>
        <p:nvSpPr>
          <p:cNvPr id="4" name="Slide Number Placeholder 3">
            <a:extLst>
              <a:ext uri="{FF2B5EF4-FFF2-40B4-BE49-F238E27FC236}">
                <a16:creationId xmlns:a16="http://schemas.microsoft.com/office/drawing/2014/main" id="{E0BD3959-BE3C-4776-B71D-7A3D77121419}"/>
              </a:ext>
            </a:extLst>
          </p:cNvPr>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a:extLst>
              <a:ext uri="{FF2B5EF4-FFF2-40B4-BE49-F238E27FC236}">
                <a16:creationId xmlns:a16="http://schemas.microsoft.com/office/drawing/2014/main" id="{9FAF269F-C686-48B9-8747-CF5EA6079D54}"/>
              </a:ext>
            </a:extLst>
          </p:cNvPr>
          <p:cNvSpPr txBox="1"/>
          <p:nvPr/>
        </p:nvSpPr>
        <p:spPr>
          <a:xfrm>
            <a:off x="8626" y="56716"/>
            <a:ext cx="8458200" cy="461665"/>
          </a:xfrm>
          <a:prstGeom prst="rect">
            <a:avLst/>
          </a:prstGeom>
          <a:noFill/>
        </p:spPr>
        <p:txBody>
          <a:bodyPr wrap="square" rtlCol="0">
            <a:spAutoFit/>
          </a:bodyPr>
          <a:lstStyle/>
          <a:p>
            <a:r>
              <a:rPr lang="en-US" sz="2400" dirty="0">
                <a:latin typeface="+mj-lt"/>
              </a:rPr>
              <a:t>Some details --</a:t>
            </a:r>
          </a:p>
        </p:txBody>
      </p:sp>
      <p:graphicFrame>
        <p:nvGraphicFramePr>
          <p:cNvPr id="6" name="Object 5">
            <a:extLst>
              <a:ext uri="{FF2B5EF4-FFF2-40B4-BE49-F238E27FC236}">
                <a16:creationId xmlns:a16="http://schemas.microsoft.com/office/drawing/2014/main" id="{1F16BF38-085B-43C6-9DE6-7C2006F8BBD1}"/>
              </a:ext>
            </a:extLst>
          </p:cNvPr>
          <p:cNvGraphicFramePr>
            <a:graphicFrameLocks noChangeAspect="1"/>
          </p:cNvGraphicFramePr>
          <p:nvPr>
            <p:extLst>
              <p:ext uri="{D42A27DB-BD31-4B8C-83A1-F6EECF244321}">
                <p14:modId xmlns:p14="http://schemas.microsoft.com/office/powerpoint/2010/main" val="623296250"/>
              </p:ext>
            </p:extLst>
          </p:nvPr>
        </p:nvGraphicFramePr>
        <p:xfrm>
          <a:off x="228599" y="518381"/>
          <a:ext cx="3657600" cy="1692275"/>
        </p:xfrm>
        <a:graphic>
          <a:graphicData uri="http://schemas.openxmlformats.org/presentationml/2006/ole">
            <mc:AlternateContent xmlns:mc="http://schemas.openxmlformats.org/markup-compatibility/2006">
              <mc:Choice xmlns:v="urn:schemas-microsoft-com:vml" Requires="v">
                <p:oleObj spid="_x0000_s57434" name="Equation" r:id="rId4" imgW="2933640" imgH="1358640" progId="Equation.DSMT4">
                  <p:embed/>
                </p:oleObj>
              </mc:Choice>
              <mc:Fallback>
                <p:oleObj name="Equation" r:id="rId4" imgW="2933640" imgH="1358640" progId="Equation.DSMT4">
                  <p:embed/>
                  <p:pic>
                    <p:nvPicPr>
                      <p:cNvPr id="6" name="Object 5"/>
                      <p:cNvPicPr/>
                      <p:nvPr/>
                    </p:nvPicPr>
                    <p:blipFill>
                      <a:blip r:embed="rId5"/>
                      <a:stretch>
                        <a:fillRect/>
                      </a:stretch>
                    </p:blipFill>
                    <p:spPr>
                      <a:xfrm>
                        <a:off x="228599" y="518381"/>
                        <a:ext cx="3657600" cy="1692275"/>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F55DD4B8-930C-47B9-882C-05D50D348B7C}"/>
              </a:ext>
            </a:extLst>
          </p:cNvPr>
          <p:cNvGraphicFramePr>
            <a:graphicFrameLocks noChangeAspect="1"/>
          </p:cNvGraphicFramePr>
          <p:nvPr>
            <p:extLst>
              <p:ext uri="{D42A27DB-BD31-4B8C-83A1-F6EECF244321}">
                <p14:modId xmlns:p14="http://schemas.microsoft.com/office/powerpoint/2010/main" val="2363471942"/>
              </p:ext>
            </p:extLst>
          </p:nvPr>
        </p:nvGraphicFramePr>
        <p:xfrm>
          <a:off x="3886199" y="579837"/>
          <a:ext cx="4648200" cy="1270000"/>
        </p:xfrm>
        <a:graphic>
          <a:graphicData uri="http://schemas.openxmlformats.org/presentationml/2006/ole">
            <mc:AlternateContent xmlns:mc="http://schemas.openxmlformats.org/markup-compatibility/2006">
              <mc:Choice xmlns:v="urn:schemas-microsoft-com:vml" Requires="v">
                <p:oleObj spid="_x0000_s57435" name="Equation" r:id="rId6" imgW="4647960" imgH="1269720" progId="Equation.DSMT4">
                  <p:embed/>
                </p:oleObj>
              </mc:Choice>
              <mc:Fallback>
                <p:oleObj name="Equation" r:id="rId6" imgW="4647960" imgH="1269720" progId="Equation.DSMT4">
                  <p:embed/>
                  <p:pic>
                    <p:nvPicPr>
                      <p:cNvPr id="0" name=""/>
                      <p:cNvPicPr/>
                      <p:nvPr/>
                    </p:nvPicPr>
                    <p:blipFill>
                      <a:blip r:embed="rId7"/>
                      <a:stretch>
                        <a:fillRect/>
                      </a:stretch>
                    </p:blipFill>
                    <p:spPr>
                      <a:xfrm>
                        <a:off x="3886199" y="579837"/>
                        <a:ext cx="4648200" cy="12700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3E5F32A3-A648-4557-A72C-0AD8C89F9A87}"/>
              </a:ext>
            </a:extLst>
          </p:cNvPr>
          <p:cNvGraphicFramePr>
            <a:graphicFrameLocks noChangeAspect="1"/>
          </p:cNvGraphicFramePr>
          <p:nvPr>
            <p:extLst>
              <p:ext uri="{D42A27DB-BD31-4B8C-83A1-F6EECF244321}">
                <p14:modId xmlns:p14="http://schemas.microsoft.com/office/powerpoint/2010/main" val="77057892"/>
              </p:ext>
            </p:extLst>
          </p:nvPr>
        </p:nvGraphicFramePr>
        <p:xfrm>
          <a:off x="323850" y="1957388"/>
          <a:ext cx="8496300" cy="1277937"/>
        </p:xfrm>
        <a:graphic>
          <a:graphicData uri="http://schemas.openxmlformats.org/presentationml/2006/ole">
            <mc:AlternateContent xmlns:mc="http://schemas.openxmlformats.org/markup-compatibility/2006">
              <mc:Choice xmlns:v="urn:schemas-microsoft-com:vml" Requires="v">
                <p:oleObj spid="_x0000_s57436" name="Equation" r:id="rId8" imgW="8369280" imgH="1257120" progId="Equation.DSMT4">
                  <p:embed/>
                </p:oleObj>
              </mc:Choice>
              <mc:Fallback>
                <p:oleObj name="Equation" r:id="rId8" imgW="8369280" imgH="1257120" progId="Equation.DSMT4">
                  <p:embed/>
                  <p:pic>
                    <p:nvPicPr>
                      <p:cNvPr id="6" name="Object 5"/>
                      <p:cNvPicPr/>
                      <p:nvPr/>
                    </p:nvPicPr>
                    <p:blipFill>
                      <a:blip r:embed="rId9"/>
                      <a:stretch>
                        <a:fillRect/>
                      </a:stretch>
                    </p:blipFill>
                    <p:spPr>
                      <a:xfrm>
                        <a:off x="323850" y="1957388"/>
                        <a:ext cx="8496300" cy="1277937"/>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80ECE9C8-78B3-4C1A-A602-8D4C56538CAB}"/>
              </a:ext>
            </a:extLst>
          </p:cNvPr>
          <p:cNvGraphicFramePr>
            <a:graphicFrameLocks noChangeAspect="1"/>
          </p:cNvGraphicFramePr>
          <p:nvPr>
            <p:extLst>
              <p:ext uri="{D42A27DB-BD31-4B8C-83A1-F6EECF244321}">
                <p14:modId xmlns:p14="http://schemas.microsoft.com/office/powerpoint/2010/main" val="550711990"/>
              </p:ext>
            </p:extLst>
          </p:nvPr>
        </p:nvGraphicFramePr>
        <p:xfrm>
          <a:off x="271463" y="4492625"/>
          <a:ext cx="1474787" cy="363538"/>
        </p:xfrm>
        <a:graphic>
          <a:graphicData uri="http://schemas.openxmlformats.org/presentationml/2006/ole">
            <mc:AlternateContent xmlns:mc="http://schemas.openxmlformats.org/markup-compatibility/2006">
              <mc:Choice xmlns:v="urn:schemas-microsoft-com:vml" Requires="v">
                <p:oleObj spid="_x0000_s57437" name="Equation" r:id="rId10" imgW="825480" imgH="203040" progId="Equation.DSMT4">
                  <p:embed/>
                </p:oleObj>
              </mc:Choice>
              <mc:Fallback>
                <p:oleObj name="Equation" r:id="rId10" imgW="825480" imgH="203040" progId="Equation.DSMT4">
                  <p:embed/>
                  <p:pic>
                    <p:nvPicPr>
                      <p:cNvPr id="0" name=""/>
                      <p:cNvPicPr/>
                      <p:nvPr/>
                    </p:nvPicPr>
                    <p:blipFill>
                      <a:blip r:embed="rId11"/>
                      <a:stretch>
                        <a:fillRect/>
                      </a:stretch>
                    </p:blipFill>
                    <p:spPr>
                      <a:xfrm>
                        <a:off x="271463" y="4492625"/>
                        <a:ext cx="1474787" cy="363538"/>
                      </a:xfrm>
                      <a:prstGeom prst="rect">
                        <a:avLst/>
                      </a:prstGeom>
                    </p:spPr>
                  </p:pic>
                </p:oleObj>
              </mc:Fallback>
            </mc:AlternateContent>
          </a:graphicData>
        </a:graphic>
      </p:graphicFrame>
    </p:spTree>
    <p:extLst>
      <p:ext uri="{BB962C8B-B14F-4D97-AF65-F5344CB8AC3E}">
        <p14:creationId xmlns:p14="http://schemas.microsoft.com/office/powerpoint/2010/main" val="3163042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2590800" y="0"/>
            <a:ext cx="3962400" cy="461665"/>
          </a:xfrm>
          <a:prstGeom prst="rect">
            <a:avLst/>
          </a:prstGeom>
          <a:noFill/>
        </p:spPr>
        <p:txBody>
          <a:bodyPr wrap="square" rtlCol="0">
            <a:spAutoFit/>
          </a:bodyPr>
          <a:lstStyle/>
          <a:p>
            <a:pPr algn="ctr"/>
            <a:r>
              <a:rPr lang="en-US" sz="2400" b="1" dirty="0">
                <a:latin typeface="+mj-lt"/>
              </a:rPr>
              <a:t>Example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130535166"/>
              </p:ext>
            </p:extLst>
          </p:nvPr>
        </p:nvGraphicFramePr>
        <p:xfrm>
          <a:off x="2308225" y="838200"/>
          <a:ext cx="4527550" cy="1493837"/>
        </p:xfrm>
        <a:graphic>
          <a:graphicData uri="http://schemas.openxmlformats.org/presentationml/2006/ole">
            <mc:AlternateContent xmlns:mc="http://schemas.openxmlformats.org/markup-compatibility/2006">
              <mc:Choice xmlns:v="urn:schemas-microsoft-com:vml" Requires="v">
                <p:oleObj spid="_x0000_s40028" name="Equation" r:id="rId4" imgW="3809880" imgH="1257120" progId="Equation.DSMT4">
                  <p:embed/>
                </p:oleObj>
              </mc:Choice>
              <mc:Fallback>
                <p:oleObj name="Equation" r:id="rId4" imgW="3809880" imgH="1257120" progId="Equation.DSMT4">
                  <p:embed/>
                  <p:pic>
                    <p:nvPicPr>
                      <p:cNvPr id="0" name=""/>
                      <p:cNvPicPr/>
                      <p:nvPr/>
                    </p:nvPicPr>
                    <p:blipFill>
                      <a:blip r:embed="rId5"/>
                      <a:stretch>
                        <a:fillRect/>
                      </a:stretch>
                    </p:blipFill>
                    <p:spPr>
                      <a:xfrm>
                        <a:off x="2308225" y="838200"/>
                        <a:ext cx="4527550" cy="1493837"/>
                      </a:xfrm>
                      <a:prstGeom prst="rect">
                        <a:avLst/>
                      </a:prstGeom>
                    </p:spPr>
                  </p:pic>
                </p:oleObj>
              </mc:Fallback>
            </mc:AlternateContent>
          </a:graphicData>
        </a:graphic>
      </p:graphicFrame>
      <p:pic>
        <p:nvPicPr>
          <p:cNvPr id="7" name="Picture 6"/>
          <p:cNvPicPr>
            <a:picLocks noChangeAspect="1"/>
          </p:cNvPicPr>
          <p:nvPr/>
        </p:nvPicPr>
        <p:blipFill>
          <a:blip r:embed="rId6"/>
          <a:stretch>
            <a:fillRect/>
          </a:stretch>
        </p:blipFill>
        <p:spPr>
          <a:xfrm>
            <a:off x="2590800" y="2438400"/>
            <a:ext cx="3810000" cy="3810000"/>
          </a:xfrm>
          <a:prstGeom prst="rect">
            <a:avLst/>
          </a:prstGeom>
        </p:spPr>
      </p:pic>
      <p:sp>
        <p:nvSpPr>
          <p:cNvPr id="8" name="Arrow: U-Turn 7">
            <a:extLst>
              <a:ext uri="{FF2B5EF4-FFF2-40B4-BE49-F238E27FC236}">
                <a16:creationId xmlns:a16="http://schemas.microsoft.com/office/drawing/2014/main" id="{BA8A4334-71D5-45C6-8A52-DE5078EBC066}"/>
              </a:ext>
            </a:extLst>
          </p:cNvPr>
          <p:cNvSpPr/>
          <p:nvPr/>
        </p:nvSpPr>
        <p:spPr>
          <a:xfrm rot="10800000">
            <a:off x="6454775" y="1828800"/>
            <a:ext cx="762000" cy="609600"/>
          </a:xfrm>
          <a:prstGeom prst="uturnArrow">
            <a:avLst>
              <a:gd name="adj1" fmla="val 25000"/>
              <a:gd name="adj2" fmla="val 25000"/>
              <a:gd name="adj3" fmla="val 25000"/>
              <a:gd name="adj4" fmla="val 50000"/>
              <a:gd name="adj5" fmla="val 7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5C6078B3-F5F9-437B-9EC0-E825E35EBC47}"/>
              </a:ext>
            </a:extLst>
          </p:cNvPr>
          <p:cNvSpPr txBox="1"/>
          <p:nvPr/>
        </p:nvSpPr>
        <p:spPr>
          <a:xfrm>
            <a:off x="7184691" y="1098884"/>
            <a:ext cx="2133600" cy="1200329"/>
          </a:xfrm>
          <a:prstGeom prst="rect">
            <a:avLst/>
          </a:prstGeom>
          <a:noFill/>
        </p:spPr>
        <p:txBody>
          <a:bodyPr wrap="square" rtlCol="0">
            <a:spAutoFit/>
          </a:bodyPr>
          <a:lstStyle/>
          <a:p>
            <a:r>
              <a:rPr lang="en-US" sz="2400" dirty="0">
                <a:latin typeface="+mj-lt"/>
              </a:rPr>
              <a:t>Needed for boundary values.</a:t>
            </a:r>
          </a:p>
        </p:txBody>
      </p:sp>
    </p:spTree>
    <p:extLst>
      <p:ext uri="{BB962C8B-B14F-4D97-AF65-F5344CB8AC3E}">
        <p14:creationId xmlns:p14="http://schemas.microsoft.com/office/powerpoint/2010/main" val="591377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609600" y="152400"/>
            <a:ext cx="8077200" cy="461665"/>
          </a:xfrm>
          <a:prstGeom prst="rect">
            <a:avLst/>
          </a:prstGeom>
          <a:noFill/>
        </p:spPr>
        <p:txBody>
          <a:bodyPr wrap="square" rtlCol="0">
            <a:spAutoFit/>
          </a:bodyPr>
          <a:lstStyle/>
          <a:p>
            <a:r>
              <a:rPr lang="en-US" sz="2400" dirty="0">
                <a:latin typeface="+mj-lt"/>
              </a:rPr>
              <a:t>Orthogonal function expansions in 2 and 3 dimensions</a:t>
            </a:r>
          </a:p>
        </p:txBody>
      </p:sp>
      <p:graphicFrame>
        <p:nvGraphicFramePr>
          <p:cNvPr id="6" name="Object 5"/>
          <p:cNvGraphicFramePr>
            <a:graphicFrameLocks noChangeAspect="1"/>
          </p:cNvGraphicFramePr>
          <p:nvPr>
            <p:extLst>
              <p:ext uri="{D42A27DB-BD31-4B8C-83A1-F6EECF244321}">
                <p14:modId xmlns:p14="http://schemas.microsoft.com/office/powerpoint/2010/main" val="2972626134"/>
              </p:ext>
            </p:extLst>
          </p:nvPr>
        </p:nvGraphicFramePr>
        <p:xfrm>
          <a:off x="1142999" y="838200"/>
          <a:ext cx="5933141" cy="838200"/>
        </p:xfrm>
        <a:graphic>
          <a:graphicData uri="http://schemas.openxmlformats.org/presentationml/2006/ole">
            <mc:AlternateContent xmlns:mc="http://schemas.openxmlformats.org/markup-compatibility/2006">
              <mc:Choice xmlns:v="urn:schemas-microsoft-com:vml" Requires="v">
                <p:oleObj spid="_x0000_s41139" name="Equation" r:id="rId4" imgW="4584600" imgH="647640" progId="Equation.DSMT4">
                  <p:embed/>
                </p:oleObj>
              </mc:Choice>
              <mc:Fallback>
                <p:oleObj name="Equation" r:id="rId4" imgW="4584600" imgH="647640" progId="Equation.DSMT4">
                  <p:embed/>
                  <p:pic>
                    <p:nvPicPr>
                      <p:cNvPr id="0" name=""/>
                      <p:cNvPicPr/>
                      <p:nvPr/>
                    </p:nvPicPr>
                    <p:blipFill>
                      <a:blip r:embed="rId5"/>
                      <a:stretch>
                        <a:fillRect/>
                      </a:stretch>
                    </p:blipFill>
                    <p:spPr>
                      <a:xfrm>
                        <a:off x="1142999" y="838200"/>
                        <a:ext cx="5933141" cy="8382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367269801"/>
              </p:ext>
            </p:extLst>
          </p:nvPr>
        </p:nvGraphicFramePr>
        <p:xfrm>
          <a:off x="396875" y="2203450"/>
          <a:ext cx="8370888" cy="3435350"/>
        </p:xfrm>
        <a:graphic>
          <a:graphicData uri="http://schemas.openxmlformats.org/presentationml/2006/ole">
            <mc:AlternateContent xmlns:mc="http://schemas.openxmlformats.org/markup-compatibility/2006">
              <mc:Choice xmlns:v="urn:schemas-microsoft-com:vml" Requires="v">
                <p:oleObj spid="_x0000_s41140" name="Equation" r:id="rId6" imgW="6654600" imgH="2730240" progId="Equation.DSMT4">
                  <p:embed/>
                </p:oleObj>
              </mc:Choice>
              <mc:Fallback>
                <p:oleObj name="Equation" r:id="rId6" imgW="6654600" imgH="2730240" progId="Equation.DSMT4">
                  <p:embed/>
                  <p:pic>
                    <p:nvPicPr>
                      <p:cNvPr id="0" name=""/>
                      <p:cNvPicPr/>
                      <p:nvPr/>
                    </p:nvPicPr>
                    <p:blipFill>
                      <a:blip r:embed="rId7"/>
                      <a:stretch>
                        <a:fillRect/>
                      </a:stretch>
                    </p:blipFill>
                    <p:spPr>
                      <a:xfrm>
                        <a:off x="396875" y="2203450"/>
                        <a:ext cx="8370888" cy="3435350"/>
                      </a:xfrm>
                      <a:prstGeom prst="rect">
                        <a:avLst/>
                      </a:prstGeom>
                    </p:spPr>
                  </p:pic>
                </p:oleObj>
              </mc:Fallback>
            </mc:AlternateContent>
          </a:graphicData>
        </a:graphic>
      </p:graphicFrame>
      <p:sp>
        <p:nvSpPr>
          <p:cNvPr id="8" name="TextBox 7"/>
          <p:cNvSpPr txBox="1"/>
          <p:nvPr/>
        </p:nvSpPr>
        <p:spPr>
          <a:xfrm>
            <a:off x="457200" y="5867400"/>
            <a:ext cx="8001000" cy="461665"/>
          </a:xfrm>
          <a:prstGeom prst="rect">
            <a:avLst/>
          </a:prstGeom>
          <a:noFill/>
        </p:spPr>
        <p:txBody>
          <a:bodyPr wrap="square" rtlCol="0">
            <a:spAutoFit/>
          </a:bodyPr>
          <a:lstStyle/>
          <a:p>
            <a:r>
              <a:rPr lang="en-US" sz="2400" dirty="0">
                <a:latin typeface="+mj-lt"/>
              </a:rPr>
              <a:t>(See Eq. 3.167 in Jackson for example.)</a:t>
            </a:r>
          </a:p>
        </p:txBody>
      </p:sp>
    </p:spTree>
    <p:extLst>
      <p:ext uri="{BB962C8B-B14F-4D97-AF65-F5344CB8AC3E}">
        <p14:creationId xmlns:p14="http://schemas.microsoft.com/office/powerpoint/2010/main" val="9442381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457200" y="701675"/>
            <a:ext cx="7467600" cy="461665"/>
          </a:xfrm>
          <a:prstGeom prst="rect">
            <a:avLst/>
          </a:prstGeom>
          <a:noFill/>
        </p:spPr>
        <p:txBody>
          <a:bodyPr wrap="square" rtlCol="0">
            <a:spAutoFit/>
          </a:bodyPr>
          <a:lstStyle/>
          <a:p>
            <a:r>
              <a:rPr lang="en-US" sz="2400" dirty="0">
                <a:latin typeface="+mj-lt"/>
              </a:rPr>
              <a:t>Example:</a:t>
            </a:r>
          </a:p>
        </p:txBody>
      </p:sp>
      <p:sp>
        <p:nvSpPr>
          <p:cNvPr id="6" name="Rectangle 5"/>
          <p:cNvSpPr/>
          <p:nvPr/>
        </p:nvSpPr>
        <p:spPr>
          <a:xfrm>
            <a:off x="2903621" y="533400"/>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2217821" y="585024"/>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1836821" y="1311275"/>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5064573" y="311598"/>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265821" y="2602210"/>
            <a:ext cx="609600" cy="461665"/>
          </a:xfrm>
          <a:prstGeom prst="rect">
            <a:avLst/>
          </a:prstGeom>
          <a:noFill/>
        </p:spPr>
        <p:txBody>
          <a:bodyPr wrap="square" rtlCol="0">
            <a:spAutoFit/>
          </a:bodyPr>
          <a:lstStyle/>
          <a:p>
            <a:r>
              <a:rPr lang="en-US" sz="2400" i="1" dirty="0">
                <a:latin typeface="+mj-lt"/>
              </a:rPr>
              <a:t>a</a:t>
            </a:r>
          </a:p>
        </p:txBody>
      </p:sp>
      <p:sp>
        <p:nvSpPr>
          <p:cNvPr id="11" name="TextBox 10"/>
          <p:cNvSpPr txBox="1"/>
          <p:nvPr/>
        </p:nvSpPr>
        <p:spPr>
          <a:xfrm>
            <a:off x="622214" y="2917264"/>
            <a:ext cx="8088033" cy="830997"/>
          </a:xfrm>
          <a:prstGeom prst="rect">
            <a:avLst/>
          </a:prstGeom>
          <a:noFill/>
        </p:spPr>
        <p:txBody>
          <a:bodyPr wrap="square" rtlCol="0">
            <a:spAutoFit/>
          </a:bodyPr>
          <a:lstStyle/>
          <a:p>
            <a:r>
              <a:rPr lang="en-US" sz="2400" dirty="0">
                <a:latin typeface="+mj-lt"/>
              </a:rPr>
              <a:t>Two dimensional box with sides a and b with boundary conditions:   </a:t>
            </a:r>
            <a:r>
              <a:rPr lang="en-US" sz="2400" i="1" dirty="0">
                <a:latin typeface="Symbol" panose="05050102010706020507" pitchFamily="18" charset="2"/>
              </a:rPr>
              <a:t>F</a:t>
            </a:r>
            <a:r>
              <a:rPr lang="en-US" sz="2400" i="1" dirty="0">
                <a:latin typeface="+mj-lt"/>
              </a:rPr>
              <a:t>(0,y)=</a:t>
            </a:r>
            <a:r>
              <a:rPr lang="en-US" sz="2400" i="1" dirty="0">
                <a:latin typeface="Symbol" panose="05050102010706020507" pitchFamily="18" charset="2"/>
              </a:rPr>
              <a:t>F</a:t>
            </a:r>
            <a:r>
              <a:rPr lang="en-US" sz="2400" i="1" dirty="0">
                <a:latin typeface="+mj-lt"/>
              </a:rPr>
              <a:t>(</a:t>
            </a:r>
            <a:r>
              <a:rPr lang="en-US" sz="2400" i="1" dirty="0" err="1">
                <a:latin typeface="+mj-lt"/>
              </a:rPr>
              <a:t>a,y</a:t>
            </a:r>
            <a:r>
              <a:rPr lang="en-US" sz="2400" i="1" dirty="0">
                <a:latin typeface="+mj-lt"/>
              </a:rPr>
              <a:t>)=</a:t>
            </a:r>
            <a:r>
              <a:rPr lang="en-US" sz="2400" i="1" dirty="0">
                <a:latin typeface="Symbol" panose="05050102010706020507" pitchFamily="18" charset="2"/>
              </a:rPr>
              <a:t>F</a:t>
            </a:r>
            <a:r>
              <a:rPr lang="en-US" sz="2400" i="1" dirty="0">
                <a:latin typeface="+mj-lt"/>
              </a:rPr>
              <a:t>(x,0)=</a:t>
            </a:r>
            <a:r>
              <a:rPr lang="en-US" sz="2400" i="1" dirty="0">
                <a:latin typeface="Symbol" panose="05050102010706020507" pitchFamily="18" charset="2"/>
              </a:rPr>
              <a:t>F</a:t>
            </a:r>
            <a:r>
              <a:rPr lang="en-US" sz="2400" i="1" dirty="0">
                <a:latin typeface="+mj-lt"/>
              </a:rPr>
              <a:t>(</a:t>
            </a:r>
            <a:r>
              <a:rPr lang="en-US" sz="2400" i="1" dirty="0" err="1">
                <a:latin typeface="+mj-lt"/>
              </a:rPr>
              <a:t>x,b</a:t>
            </a:r>
            <a:r>
              <a:rPr lang="en-US" sz="2400" i="1" dirty="0">
                <a:latin typeface="+mj-lt"/>
              </a:rPr>
              <a:t>)=0</a:t>
            </a:r>
          </a:p>
        </p:txBody>
      </p:sp>
      <p:sp>
        <p:nvSpPr>
          <p:cNvPr id="19" name="TextBox 18">
            <a:extLst>
              <a:ext uri="{FF2B5EF4-FFF2-40B4-BE49-F238E27FC236}">
                <a16:creationId xmlns:a16="http://schemas.microsoft.com/office/drawing/2014/main" id="{EE734BA1-5FD1-4BB4-8C25-F41DAAE24F4D}"/>
              </a:ext>
            </a:extLst>
          </p:cNvPr>
          <p:cNvSpPr txBox="1"/>
          <p:nvPr/>
        </p:nvSpPr>
        <p:spPr>
          <a:xfrm>
            <a:off x="304800" y="30337"/>
            <a:ext cx="8229600" cy="461665"/>
          </a:xfrm>
          <a:prstGeom prst="rect">
            <a:avLst/>
          </a:prstGeom>
          <a:noFill/>
        </p:spPr>
        <p:txBody>
          <a:bodyPr wrap="square" rtlCol="0">
            <a:spAutoFit/>
          </a:bodyPr>
          <a:lstStyle/>
          <a:p>
            <a:r>
              <a:rPr lang="en-US" sz="2400" dirty="0">
                <a:latin typeface="+mj-lt"/>
              </a:rPr>
              <a:t>Details of a two-dimensional example --</a:t>
            </a:r>
          </a:p>
        </p:txBody>
      </p:sp>
      <p:graphicFrame>
        <p:nvGraphicFramePr>
          <p:cNvPr id="20" name="Object 19">
            <a:extLst>
              <a:ext uri="{FF2B5EF4-FFF2-40B4-BE49-F238E27FC236}">
                <a16:creationId xmlns:a16="http://schemas.microsoft.com/office/drawing/2014/main" id="{15978A13-070E-4E9C-833D-D25F252778FA}"/>
              </a:ext>
            </a:extLst>
          </p:cNvPr>
          <p:cNvGraphicFramePr>
            <a:graphicFrameLocks noChangeAspect="1"/>
          </p:cNvGraphicFramePr>
          <p:nvPr>
            <p:extLst>
              <p:ext uri="{D42A27DB-BD31-4B8C-83A1-F6EECF244321}">
                <p14:modId xmlns:p14="http://schemas.microsoft.com/office/powerpoint/2010/main" val="1633338931"/>
              </p:ext>
            </p:extLst>
          </p:nvPr>
        </p:nvGraphicFramePr>
        <p:xfrm>
          <a:off x="765968" y="3883719"/>
          <a:ext cx="4716463" cy="822325"/>
        </p:xfrm>
        <a:graphic>
          <a:graphicData uri="http://schemas.openxmlformats.org/presentationml/2006/ole">
            <mc:AlternateContent xmlns:mc="http://schemas.openxmlformats.org/markup-compatibility/2006">
              <mc:Choice xmlns:v="urn:schemas-microsoft-com:vml" Requires="v">
                <p:oleObj spid="_x0000_s53328" name="Equation" r:id="rId4" imgW="3644640" imgH="634680" progId="Equation.DSMT4">
                  <p:embed/>
                </p:oleObj>
              </mc:Choice>
              <mc:Fallback>
                <p:oleObj name="Equation" r:id="rId4" imgW="3644640" imgH="634680" progId="Equation.DSMT4">
                  <p:embed/>
                  <p:pic>
                    <p:nvPicPr>
                      <p:cNvPr id="6" name="Object 5"/>
                      <p:cNvPicPr/>
                      <p:nvPr/>
                    </p:nvPicPr>
                    <p:blipFill>
                      <a:blip r:embed="rId5"/>
                      <a:stretch>
                        <a:fillRect/>
                      </a:stretch>
                    </p:blipFill>
                    <p:spPr>
                      <a:xfrm>
                        <a:off x="765968" y="3883719"/>
                        <a:ext cx="4716463" cy="822325"/>
                      </a:xfrm>
                      <a:prstGeom prst="rect">
                        <a:avLst/>
                      </a:prstGeom>
                    </p:spPr>
                  </p:pic>
                </p:oleObj>
              </mc:Fallback>
            </mc:AlternateContent>
          </a:graphicData>
        </a:graphic>
      </p:graphicFrame>
      <p:graphicFrame>
        <p:nvGraphicFramePr>
          <p:cNvPr id="21" name="Object 20">
            <a:extLst>
              <a:ext uri="{FF2B5EF4-FFF2-40B4-BE49-F238E27FC236}">
                <a16:creationId xmlns:a16="http://schemas.microsoft.com/office/drawing/2014/main" id="{1E7512B1-6262-4B23-8E7C-CE7D806F0D78}"/>
              </a:ext>
            </a:extLst>
          </p:cNvPr>
          <p:cNvGraphicFramePr>
            <a:graphicFrameLocks noChangeAspect="1"/>
          </p:cNvGraphicFramePr>
          <p:nvPr>
            <p:extLst>
              <p:ext uri="{D42A27DB-BD31-4B8C-83A1-F6EECF244321}">
                <p14:modId xmlns:p14="http://schemas.microsoft.com/office/powerpoint/2010/main" val="2167372910"/>
              </p:ext>
            </p:extLst>
          </p:nvPr>
        </p:nvGraphicFramePr>
        <p:xfrm>
          <a:off x="914400" y="4723606"/>
          <a:ext cx="5975350" cy="1646237"/>
        </p:xfrm>
        <a:graphic>
          <a:graphicData uri="http://schemas.openxmlformats.org/presentationml/2006/ole">
            <mc:AlternateContent xmlns:mc="http://schemas.openxmlformats.org/markup-compatibility/2006">
              <mc:Choice xmlns:v="urn:schemas-microsoft-com:vml" Requires="v">
                <p:oleObj spid="_x0000_s53329" name="Equation" r:id="rId6" imgW="4749480" imgH="1307880" progId="Equation.DSMT4">
                  <p:embed/>
                </p:oleObj>
              </mc:Choice>
              <mc:Fallback>
                <p:oleObj name="Equation" r:id="rId6" imgW="4749480" imgH="1307880" progId="Equation.DSMT4">
                  <p:embed/>
                  <p:pic>
                    <p:nvPicPr>
                      <p:cNvPr id="7" name="Object 6"/>
                      <p:cNvPicPr/>
                      <p:nvPr/>
                    </p:nvPicPr>
                    <p:blipFill>
                      <a:blip r:embed="rId7"/>
                      <a:stretch>
                        <a:fillRect/>
                      </a:stretch>
                    </p:blipFill>
                    <p:spPr>
                      <a:xfrm>
                        <a:off x="914400" y="4723606"/>
                        <a:ext cx="5975350" cy="1646237"/>
                      </a:xfrm>
                      <a:prstGeom prst="rect">
                        <a:avLst/>
                      </a:prstGeom>
                    </p:spPr>
                  </p:pic>
                </p:oleObj>
              </mc:Fallback>
            </mc:AlternateContent>
          </a:graphicData>
        </a:graphic>
      </p:graphicFrame>
    </p:spTree>
    <p:extLst>
      <p:ext uri="{BB962C8B-B14F-4D97-AF65-F5344CB8AC3E}">
        <p14:creationId xmlns:p14="http://schemas.microsoft.com/office/powerpoint/2010/main" val="24173358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C1C630-50EB-4B2E-8E3B-84383123B1CC}"/>
              </a:ext>
            </a:extLst>
          </p:cNvPr>
          <p:cNvSpPr>
            <a:spLocks noGrp="1"/>
          </p:cNvSpPr>
          <p:nvPr>
            <p:ph type="dt" sz="half" idx="10"/>
          </p:nvPr>
        </p:nvSpPr>
        <p:spPr/>
        <p:txBody>
          <a:bodyPr/>
          <a:lstStyle/>
          <a:p>
            <a:r>
              <a:rPr lang="en-US"/>
              <a:t>01/21/2022</a:t>
            </a:r>
            <a:endParaRPr lang="en-US" dirty="0"/>
          </a:p>
        </p:txBody>
      </p:sp>
      <p:sp>
        <p:nvSpPr>
          <p:cNvPr id="3" name="Footer Placeholder 2">
            <a:extLst>
              <a:ext uri="{FF2B5EF4-FFF2-40B4-BE49-F238E27FC236}">
                <a16:creationId xmlns:a16="http://schemas.microsoft.com/office/drawing/2014/main" id="{96BCF1EA-A953-4E1E-B8DE-AA601FDEE359}"/>
              </a:ext>
            </a:extLst>
          </p:cNvPr>
          <p:cNvSpPr>
            <a:spLocks noGrp="1"/>
          </p:cNvSpPr>
          <p:nvPr>
            <p:ph type="ftr" sz="quarter" idx="11"/>
          </p:nvPr>
        </p:nvSpPr>
        <p:spPr/>
        <p:txBody>
          <a:bodyPr/>
          <a:lstStyle/>
          <a:p>
            <a:r>
              <a:rPr lang="en-US"/>
              <a:t>PHY 712  Spring 2022 -- Lecture 5</a:t>
            </a:r>
            <a:endParaRPr lang="en-US" dirty="0"/>
          </a:p>
        </p:txBody>
      </p:sp>
      <p:sp>
        <p:nvSpPr>
          <p:cNvPr id="4" name="Slide Number Placeholder 3">
            <a:extLst>
              <a:ext uri="{FF2B5EF4-FFF2-40B4-BE49-F238E27FC236}">
                <a16:creationId xmlns:a16="http://schemas.microsoft.com/office/drawing/2014/main" id="{3FD9D0B5-B593-4A7E-976B-42807C8D836F}"/>
              </a:ext>
            </a:extLst>
          </p:cNvPr>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Rectangle 4">
            <a:extLst>
              <a:ext uri="{FF2B5EF4-FFF2-40B4-BE49-F238E27FC236}">
                <a16:creationId xmlns:a16="http://schemas.microsoft.com/office/drawing/2014/main" id="{3F8927CA-9A8E-48AD-929E-8504E10E2EAA}"/>
              </a:ext>
            </a:extLst>
          </p:cNvPr>
          <p:cNvSpPr/>
          <p:nvPr/>
        </p:nvSpPr>
        <p:spPr>
          <a:xfrm>
            <a:off x="762000" y="838200"/>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4C0B9D15-1E8B-4F17-8DC4-6F37D230A76F}"/>
              </a:ext>
            </a:extLst>
          </p:cNvPr>
          <p:cNvSpPr txBox="1"/>
          <p:nvPr/>
        </p:nvSpPr>
        <p:spPr>
          <a:xfrm>
            <a:off x="228600" y="136525"/>
            <a:ext cx="8610600" cy="461665"/>
          </a:xfrm>
          <a:prstGeom prst="rect">
            <a:avLst/>
          </a:prstGeom>
          <a:noFill/>
        </p:spPr>
        <p:txBody>
          <a:bodyPr wrap="square" rtlCol="0">
            <a:spAutoFit/>
          </a:bodyPr>
          <a:lstStyle/>
          <a:p>
            <a:r>
              <a:rPr lang="en-US" sz="2400" dirty="0">
                <a:latin typeface="+mj-lt"/>
              </a:rPr>
              <a:t>Two dimensional example continued --</a:t>
            </a:r>
          </a:p>
        </p:txBody>
      </p:sp>
      <p:sp>
        <p:nvSpPr>
          <p:cNvPr id="7" name="TextBox 6">
            <a:extLst>
              <a:ext uri="{FF2B5EF4-FFF2-40B4-BE49-F238E27FC236}">
                <a16:creationId xmlns:a16="http://schemas.microsoft.com/office/drawing/2014/main" id="{289C07B3-F8D8-49D5-9295-2233EE3C0D02}"/>
              </a:ext>
            </a:extLst>
          </p:cNvPr>
          <p:cNvSpPr txBox="1"/>
          <p:nvPr/>
        </p:nvSpPr>
        <p:spPr>
          <a:xfrm>
            <a:off x="228600" y="1311275"/>
            <a:ext cx="609600" cy="461665"/>
          </a:xfrm>
          <a:prstGeom prst="rect">
            <a:avLst/>
          </a:prstGeom>
          <a:noFill/>
        </p:spPr>
        <p:txBody>
          <a:bodyPr wrap="square" rtlCol="0">
            <a:spAutoFit/>
          </a:bodyPr>
          <a:lstStyle/>
          <a:p>
            <a:r>
              <a:rPr lang="en-US" sz="2400" i="1" dirty="0">
                <a:latin typeface="+mj-lt"/>
              </a:rPr>
              <a:t>b</a:t>
            </a:r>
          </a:p>
        </p:txBody>
      </p:sp>
      <p:sp>
        <p:nvSpPr>
          <p:cNvPr id="8" name="TextBox 7">
            <a:extLst>
              <a:ext uri="{FF2B5EF4-FFF2-40B4-BE49-F238E27FC236}">
                <a16:creationId xmlns:a16="http://schemas.microsoft.com/office/drawing/2014/main" id="{2C2BB94A-EAD6-456A-8959-34CD5F9361EA}"/>
              </a:ext>
            </a:extLst>
          </p:cNvPr>
          <p:cNvSpPr txBox="1"/>
          <p:nvPr/>
        </p:nvSpPr>
        <p:spPr>
          <a:xfrm>
            <a:off x="2971800" y="2510135"/>
            <a:ext cx="609600" cy="461665"/>
          </a:xfrm>
          <a:prstGeom prst="rect">
            <a:avLst/>
          </a:prstGeom>
          <a:noFill/>
        </p:spPr>
        <p:txBody>
          <a:bodyPr wrap="square" rtlCol="0">
            <a:spAutoFit/>
          </a:bodyPr>
          <a:lstStyle/>
          <a:p>
            <a:r>
              <a:rPr lang="en-US" sz="2400" i="1" dirty="0">
                <a:latin typeface="+mj-lt"/>
              </a:rPr>
              <a:t>a</a:t>
            </a:r>
          </a:p>
        </p:txBody>
      </p:sp>
      <p:graphicFrame>
        <p:nvGraphicFramePr>
          <p:cNvPr id="9" name="Object 8">
            <a:extLst>
              <a:ext uri="{FF2B5EF4-FFF2-40B4-BE49-F238E27FC236}">
                <a16:creationId xmlns:a16="http://schemas.microsoft.com/office/drawing/2014/main" id="{E3797574-1256-415F-8DD9-3E12A039E0C3}"/>
              </a:ext>
            </a:extLst>
          </p:cNvPr>
          <p:cNvGraphicFramePr>
            <a:graphicFrameLocks noChangeAspect="1"/>
          </p:cNvGraphicFramePr>
          <p:nvPr>
            <p:extLst>
              <p:ext uri="{D42A27DB-BD31-4B8C-83A1-F6EECF244321}">
                <p14:modId xmlns:p14="http://schemas.microsoft.com/office/powerpoint/2010/main" val="1874589350"/>
              </p:ext>
            </p:extLst>
          </p:nvPr>
        </p:nvGraphicFramePr>
        <p:xfrm>
          <a:off x="588962" y="3044580"/>
          <a:ext cx="8097838" cy="747712"/>
        </p:xfrm>
        <a:graphic>
          <a:graphicData uri="http://schemas.openxmlformats.org/presentationml/2006/ole">
            <mc:AlternateContent xmlns:mc="http://schemas.openxmlformats.org/markup-compatibility/2006">
              <mc:Choice xmlns:v="urn:schemas-microsoft-com:vml" Requires="v">
                <p:oleObj spid="_x0000_s54347" name="Equation" r:id="rId4" imgW="5092560" imgH="469800" progId="Equation.DSMT4">
                  <p:embed/>
                </p:oleObj>
              </mc:Choice>
              <mc:Fallback>
                <p:oleObj name="Equation" r:id="rId4" imgW="5092560" imgH="469800" progId="Equation.DSMT4">
                  <p:embed/>
                  <p:pic>
                    <p:nvPicPr>
                      <p:cNvPr id="0" name=""/>
                      <p:cNvPicPr/>
                      <p:nvPr/>
                    </p:nvPicPr>
                    <p:blipFill>
                      <a:blip r:embed="rId5"/>
                      <a:stretch>
                        <a:fillRect/>
                      </a:stretch>
                    </p:blipFill>
                    <p:spPr>
                      <a:xfrm>
                        <a:off x="588962" y="3044580"/>
                        <a:ext cx="8097838" cy="747712"/>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37D6AAA5-6CCD-48D5-B107-C9E095C50434}"/>
              </a:ext>
            </a:extLst>
          </p:cNvPr>
          <p:cNvGraphicFramePr>
            <a:graphicFrameLocks noChangeAspect="1"/>
          </p:cNvGraphicFramePr>
          <p:nvPr>
            <p:extLst>
              <p:ext uri="{D42A27DB-BD31-4B8C-83A1-F6EECF244321}">
                <p14:modId xmlns:p14="http://schemas.microsoft.com/office/powerpoint/2010/main" val="3162435154"/>
              </p:ext>
            </p:extLst>
          </p:nvPr>
        </p:nvGraphicFramePr>
        <p:xfrm>
          <a:off x="574431" y="3958431"/>
          <a:ext cx="7748587" cy="2446338"/>
        </p:xfrm>
        <a:graphic>
          <a:graphicData uri="http://schemas.openxmlformats.org/presentationml/2006/ole">
            <mc:AlternateContent xmlns:mc="http://schemas.openxmlformats.org/markup-compatibility/2006">
              <mc:Choice xmlns:v="urn:schemas-microsoft-com:vml" Requires="v">
                <p:oleObj spid="_x0000_s54348" name="Equation" r:id="rId6" imgW="6159240" imgH="1942920" progId="Equation.DSMT4">
                  <p:embed/>
                </p:oleObj>
              </mc:Choice>
              <mc:Fallback>
                <p:oleObj name="Equation" r:id="rId6" imgW="6159240" imgH="1942920" progId="Equation.DSMT4">
                  <p:embed/>
                  <p:pic>
                    <p:nvPicPr>
                      <p:cNvPr id="21" name="Object 20">
                        <a:extLst>
                          <a:ext uri="{FF2B5EF4-FFF2-40B4-BE49-F238E27FC236}">
                            <a16:creationId xmlns:a16="http://schemas.microsoft.com/office/drawing/2014/main" id="{1E7512B1-6262-4B23-8E7C-CE7D806F0D78}"/>
                          </a:ext>
                        </a:extLst>
                      </p:cNvPr>
                      <p:cNvPicPr/>
                      <p:nvPr/>
                    </p:nvPicPr>
                    <p:blipFill>
                      <a:blip r:embed="rId7"/>
                      <a:stretch>
                        <a:fillRect/>
                      </a:stretch>
                    </p:blipFill>
                    <p:spPr>
                      <a:xfrm>
                        <a:off x="574431" y="3958431"/>
                        <a:ext cx="7748587" cy="2446338"/>
                      </a:xfrm>
                      <a:prstGeom prst="rect">
                        <a:avLst/>
                      </a:prstGeom>
                    </p:spPr>
                  </p:pic>
                </p:oleObj>
              </mc:Fallback>
            </mc:AlternateContent>
          </a:graphicData>
        </a:graphic>
      </p:graphicFrame>
    </p:spTree>
    <p:extLst>
      <p:ext uri="{BB962C8B-B14F-4D97-AF65-F5344CB8AC3E}">
        <p14:creationId xmlns:p14="http://schemas.microsoft.com/office/powerpoint/2010/main" val="256574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6" name="Rectangle 5"/>
          <p:cNvSpPr/>
          <p:nvPr/>
        </p:nvSpPr>
        <p:spPr>
          <a:xfrm>
            <a:off x="1143000" y="685800"/>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457200" y="737424"/>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76200" y="1463675"/>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3303952" y="463998"/>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3511062" y="2808418"/>
            <a:ext cx="609600" cy="461665"/>
          </a:xfrm>
          <a:prstGeom prst="rect">
            <a:avLst/>
          </a:prstGeom>
          <a:noFill/>
        </p:spPr>
        <p:txBody>
          <a:bodyPr wrap="square" rtlCol="0">
            <a:spAutoFit/>
          </a:bodyPr>
          <a:lstStyle/>
          <a:p>
            <a:r>
              <a:rPr lang="en-US" sz="2400" i="1" dirty="0">
                <a:latin typeface="+mj-lt"/>
              </a:rPr>
              <a:t>a</a:t>
            </a:r>
          </a:p>
        </p:txBody>
      </p:sp>
      <p:graphicFrame>
        <p:nvGraphicFramePr>
          <p:cNvPr id="13" name="Object 12"/>
          <p:cNvGraphicFramePr>
            <a:graphicFrameLocks noChangeAspect="1"/>
          </p:cNvGraphicFramePr>
          <p:nvPr>
            <p:extLst>
              <p:ext uri="{D42A27DB-BD31-4B8C-83A1-F6EECF244321}">
                <p14:modId xmlns:p14="http://schemas.microsoft.com/office/powerpoint/2010/main" val="3372951580"/>
              </p:ext>
            </p:extLst>
          </p:nvPr>
        </p:nvGraphicFramePr>
        <p:xfrm>
          <a:off x="1045384" y="3300005"/>
          <a:ext cx="7178675" cy="1835150"/>
        </p:xfrm>
        <a:graphic>
          <a:graphicData uri="http://schemas.openxmlformats.org/presentationml/2006/ole">
            <mc:AlternateContent xmlns:mc="http://schemas.openxmlformats.org/markup-compatibility/2006">
              <mc:Choice xmlns:v="urn:schemas-microsoft-com:vml" Requires="v">
                <p:oleObj spid="_x0000_s55339" name="Equation" r:id="rId4" imgW="4914720" imgH="1257120" progId="Equation.DSMT4">
                  <p:embed/>
                </p:oleObj>
              </mc:Choice>
              <mc:Fallback>
                <p:oleObj name="Equation" r:id="rId4" imgW="4914720" imgH="1257120" progId="Equation.DSMT4">
                  <p:embed/>
                  <p:pic>
                    <p:nvPicPr>
                      <p:cNvPr id="13" name="Object 12"/>
                      <p:cNvPicPr/>
                      <p:nvPr/>
                    </p:nvPicPr>
                    <p:blipFill>
                      <a:blip r:embed="rId5"/>
                      <a:stretch>
                        <a:fillRect/>
                      </a:stretch>
                    </p:blipFill>
                    <p:spPr>
                      <a:xfrm>
                        <a:off x="1045384" y="3300005"/>
                        <a:ext cx="7178675" cy="1835150"/>
                      </a:xfrm>
                      <a:prstGeom prst="rect">
                        <a:avLst/>
                      </a:prstGeom>
                    </p:spPr>
                  </p:pic>
                </p:oleObj>
              </mc:Fallback>
            </mc:AlternateContent>
          </a:graphicData>
        </a:graphic>
      </p:graphicFrame>
      <p:grpSp>
        <p:nvGrpSpPr>
          <p:cNvPr id="18" name="Group 17"/>
          <p:cNvGrpSpPr/>
          <p:nvPr/>
        </p:nvGrpSpPr>
        <p:grpSpPr>
          <a:xfrm>
            <a:off x="1281922" y="3922234"/>
            <a:ext cx="7709677" cy="693893"/>
            <a:chOff x="1281922" y="3922234"/>
            <a:chExt cx="7709677" cy="693893"/>
          </a:xfrm>
        </p:grpSpPr>
        <p:sp>
          <p:nvSpPr>
            <p:cNvPr id="14" name="Down Arrow 13"/>
            <p:cNvSpPr/>
            <p:nvPr/>
          </p:nvSpPr>
          <p:spPr>
            <a:xfrm rot="2794848">
              <a:off x="5693998" y="4132032"/>
              <a:ext cx="457200" cy="4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6191052" y="3922234"/>
              <a:ext cx="2800547" cy="461665"/>
            </a:xfrm>
            <a:prstGeom prst="rect">
              <a:avLst/>
            </a:prstGeom>
            <a:noFill/>
          </p:spPr>
          <p:txBody>
            <a:bodyPr wrap="square" rtlCol="0">
              <a:spAutoFit/>
            </a:bodyPr>
            <a:lstStyle/>
            <a:p>
              <a:r>
                <a:rPr lang="en-US" sz="2400" dirty="0">
                  <a:solidFill>
                    <a:srgbClr val="FF0000"/>
                  </a:solidFill>
                  <a:latin typeface="+mj-lt"/>
                </a:rPr>
                <a:t>Know this term=0</a:t>
              </a:r>
            </a:p>
          </p:txBody>
        </p:sp>
        <p:sp>
          <p:nvSpPr>
            <p:cNvPr id="16" name="Down Arrow 15"/>
            <p:cNvSpPr/>
            <p:nvPr/>
          </p:nvSpPr>
          <p:spPr>
            <a:xfrm rot="19417287">
              <a:off x="4136215" y="4151671"/>
              <a:ext cx="457200" cy="4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281922" y="4038600"/>
              <a:ext cx="3352800" cy="461665"/>
            </a:xfrm>
            <a:prstGeom prst="rect">
              <a:avLst/>
            </a:prstGeom>
            <a:noFill/>
          </p:spPr>
          <p:txBody>
            <a:bodyPr wrap="square" rtlCol="0">
              <a:spAutoFit/>
            </a:bodyPr>
            <a:lstStyle/>
            <a:p>
              <a:r>
                <a:rPr lang="en-US" sz="2400" dirty="0">
                  <a:solidFill>
                    <a:srgbClr val="FF0000"/>
                  </a:solidFill>
                  <a:latin typeface="+mj-lt"/>
                </a:rPr>
                <a:t>Don’t know this term</a:t>
              </a:r>
            </a:p>
          </p:txBody>
        </p:sp>
      </p:grpSp>
      <p:sp>
        <p:nvSpPr>
          <p:cNvPr id="19" name="TextBox 18">
            <a:extLst>
              <a:ext uri="{FF2B5EF4-FFF2-40B4-BE49-F238E27FC236}">
                <a16:creationId xmlns:a16="http://schemas.microsoft.com/office/drawing/2014/main" id="{90B71176-2843-40AB-BCFF-A8E606B2CEDB}"/>
              </a:ext>
            </a:extLst>
          </p:cNvPr>
          <p:cNvSpPr txBox="1"/>
          <p:nvPr/>
        </p:nvSpPr>
        <p:spPr>
          <a:xfrm>
            <a:off x="152400" y="228600"/>
            <a:ext cx="8229600" cy="461665"/>
          </a:xfrm>
          <a:prstGeom prst="rect">
            <a:avLst/>
          </a:prstGeom>
          <a:noFill/>
        </p:spPr>
        <p:txBody>
          <a:bodyPr wrap="square" rtlCol="0">
            <a:spAutoFit/>
          </a:bodyPr>
          <a:lstStyle/>
          <a:p>
            <a:r>
              <a:rPr lang="en-US" sz="2400" dirty="0">
                <a:latin typeface="+mj-lt"/>
              </a:rPr>
              <a:t>Example two-dimensional system continued --</a:t>
            </a:r>
          </a:p>
        </p:txBody>
      </p:sp>
      <p:sp>
        <p:nvSpPr>
          <p:cNvPr id="20" name="TextBox 19">
            <a:extLst>
              <a:ext uri="{FF2B5EF4-FFF2-40B4-BE49-F238E27FC236}">
                <a16:creationId xmlns:a16="http://schemas.microsoft.com/office/drawing/2014/main" id="{F2D5F429-8AE6-49CE-BE3D-2F7A71788A3C}"/>
              </a:ext>
            </a:extLst>
          </p:cNvPr>
          <p:cNvSpPr txBox="1"/>
          <p:nvPr/>
        </p:nvSpPr>
        <p:spPr>
          <a:xfrm>
            <a:off x="6479444" y="304800"/>
            <a:ext cx="2435956" cy="2677656"/>
          </a:xfrm>
          <a:prstGeom prst="rect">
            <a:avLst/>
          </a:prstGeom>
          <a:noFill/>
        </p:spPr>
        <p:txBody>
          <a:bodyPr wrap="square" rtlCol="0">
            <a:spAutoFit/>
          </a:bodyPr>
          <a:lstStyle/>
          <a:p>
            <a:r>
              <a:rPr lang="en-US" sz="2400" dirty="0">
                <a:latin typeface="+mj-lt"/>
              </a:rPr>
              <a:t>Two dimensional box with sides a and b with boundary conditions:   </a:t>
            </a:r>
            <a:r>
              <a:rPr lang="en-US" sz="2400" i="1" dirty="0">
                <a:latin typeface="Symbol" panose="05050102010706020507" pitchFamily="18" charset="2"/>
              </a:rPr>
              <a:t>F</a:t>
            </a:r>
            <a:r>
              <a:rPr lang="en-US" sz="2400" i="1" dirty="0">
                <a:latin typeface="+mj-lt"/>
              </a:rPr>
              <a:t>(0,y)=</a:t>
            </a:r>
            <a:r>
              <a:rPr lang="en-US" sz="2400" i="1" dirty="0">
                <a:latin typeface="Symbol" panose="05050102010706020507" pitchFamily="18" charset="2"/>
              </a:rPr>
              <a:t>F</a:t>
            </a:r>
            <a:r>
              <a:rPr lang="en-US" sz="2400" i="1" dirty="0">
                <a:latin typeface="+mj-lt"/>
              </a:rPr>
              <a:t>(</a:t>
            </a:r>
            <a:r>
              <a:rPr lang="en-US" sz="2400" i="1" dirty="0" err="1">
                <a:latin typeface="+mj-lt"/>
              </a:rPr>
              <a:t>a,y</a:t>
            </a:r>
            <a:r>
              <a:rPr lang="en-US" sz="2400" i="1" dirty="0">
                <a:latin typeface="+mj-lt"/>
              </a:rPr>
              <a:t>)=</a:t>
            </a:r>
            <a:r>
              <a:rPr lang="en-US" sz="2400" i="1" dirty="0">
                <a:latin typeface="Symbol" panose="05050102010706020507" pitchFamily="18" charset="2"/>
              </a:rPr>
              <a:t>F</a:t>
            </a:r>
            <a:r>
              <a:rPr lang="en-US" sz="2400" i="1" dirty="0">
                <a:latin typeface="+mj-lt"/>
              </a:rPr>
              <a:t>(x,0)=</a:t>
            </a:r>
            <a:r>
              <a:rPr lang="en-US" sz="2400" i="1" dirty="0">
                <a:latin typeface="Symbol" panose="05050102010706020507" pitchFamily="18" charset="2"/>
              </a:rPr>
              <a:t>F</a:t>
            </a:r>
            <a:r>
              <a:rPr lang="en-US" sz="2400" i="1" dirty="0">
                <a:latin typeface="+mj-lt"/>
              </a:rPr>
              <a:t>(</a:t>
            </a:r>
            <a:r>
              <a:rPr lang="en-US" sz="2400" i="1" dirty="0" err="1">
                <a:latin typeface="+mj-lt"/>
              </a:rPr>
              <a:t>x,b</a:t>
            </a:r>
            <a:r>
              <a:rPr lang="en-US" sz="2400" i="1" dirty="0">
                <a:latin typeface="+mj-lt"/>
              </a:rPr>
              <a:t>)=0</a:t>
            </a:r>
          </a:p>
        </p:txBody>
      </p:sp>
      <p:sp>
        <p:nvSpPr>
          <p:cNvPr id="22" name="TextBox 21">
            <a:extLst>
              <a:ext uri="{FF2B5EF4-FFF2-40B4-BE49-F238E27FC236}">
                <a16:creationId xmlns:a16="http://schemas.microsoft.com/office/drawing/2014/main" id="{D60E1A2D-5776-4F9F-8407-9BD8D01477C7}"/>
              </a:ext>
            </a:extLst>
          </p:cNvPr>
          <p:cNvSpPr txBox="1"/>
          <p:nvPr/>
        </p:nvSpPr>
        <p:spPr>
          <a:xfrm>
            <a:off x="1281922" y="5410200"/>
            <a:ext cx="7100078" cy="1200329"/>
          </a:xfrm>
          <a:prstGeom prst="rect">
            <a:avLst/>
          </a:prstGeom>
          <a:noFill/>
        </p:spPr>
        <p:txBody>
          <a:bodyPr wrap="square" rtlCol="0">
            <a:spAutoFit/>
          </a:bodyPr>
          <a:lstStyle/>
          <a:p>
            <a:r>
              <a:rPr lang="en-US" sz="2400" dirty="0">
                <a:latin typeface="+mj-lt"/>
                <a:sym typeface="Wingdings" panose="05000000000000000000" pitchFamily="2" charset="2"/>
              </a:rPr>
              <a:t>In this case it is prudent to design </a:t>
            </a:r>
            <a:r>
              <a:rPr lang="en-US" sz="2400" i="1" dirty="0">
                <a:latin typeface="+mj-lt"/>
                <a:sym typeface="Wingdings" panose="05000000000000000000" pitchFamily="2" charset="2"/>
              </a:rPr>
              <a:t>G</a:t>
            </a:r>
            <a:r>
              <a:rPr lang="en-US" sz="2400" dirty="0">
                <a:latin typeface="+mj-lt"/>
                <a:sym typeface="Wingdings" panose="05000000000000000000" pitchFamily="2" charset="2"/>
              </a:rPr>
              <a:t>(</a:t>
            </a:r>
            <a:r>
              <a:rPr lang="en-US" sz="2400" b="1" dirty="0" err="1">
                <a:latin typeface="+mj-lt"/>
                <a:sym typeface="Wingdings" panose="05000000000000000000" pitchFamily="2" charset="2"/>
              </a:rPr>
              <a:t>r</a:t>
            </a:r>
            <a:r>
              <a:rPr lang="en-US" sz="2400" dirty="0" err="1">
                <a:latin typeface="+mj-lt"/>
                <a:sym typeface="Wingdings" panose="05000000000000000000" pitchFamily="2" charset="2"/>
              </a:rPr>
              <a:t>,</a:t>
            </a:r>
            <a:r>
              <a:rPr lang="en-US" sz="2400" b="1" dirty="0" err="1">
                <a:latin typeface="+mj-lt"/>
                <a:sym typeface="Wingdings" panose="05000000000000000000" pitchFamily="2" charset="2"/>
              </a:rPr>
              <a:t>r</a:t>
            </a:r>
            <a:r>
              <a:rPr lang="en-US" sz="2400" b="1" dirty="0">
                <a:latin typeface="+mj-lt"/>
                <a:sym typeface="Wingdings" panose="05000000000000000000" pitchFamily="2" charset="2"/>
              </a:rPr>
              <a:t>’</a:t>
            </a:r>
            <a:r>
              <a:rPr lang="en-US" sz="2400" dirty="0">
                <a:latin typeface="+mj-lt"/>
                <a:sym typeface="Wingdings" panose="05000000000000000000" pitchFamily="2" charset="2"/>
              </a:rPr>
              <a:t>) to vanishes on boundary and the surface integral is trivial.</a:t>
            </a:r>
            <a:endParaRPr lang="en-US" sz="2400" dirty="0">
              <a:latin typeface="+mj-lt"/>
            </a:endParaRPr>
          </a:p>
        </p:txBody>
      </p:sp>
    </p:spTree>
    <p:extLst>
      <p:ext uri="{BB962C8B-B14F-4D97-AF65-F5344CB8AC3E}">
        <p14:creationId xmlns:p14="http://schemas.microsoft.com/office/powerpoint/2010/main" val="1005565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89A5D6-9473-4120-8D52-EF0ECABF595A}"/>
              </a:ext>
            </a:extLst>
          </p:cNvPr>
          <p:cNvSpPr>
            <a:spLocks noGrp="1"/>
          </p:cNvSpPr>
          <p:nvPr>
            <p:ph type="dt" sz="half" idx="10"/>
          </p:nvPr>
        </p:nvSpPr>
        <p:spPr/>
        <p:txBody>
          <a:bodyPr/>
          <a:lstStyle/>
          <a:p>
            <a:r>
              <a:rPr lang="en-US"/>
              <a:t>01/21/2022</a:t>
            </a:r>
            <a:endParaRPr lang="en-US" dirty="0"/>
          </a:p>
        </p:txBody>
      </p:sp>
      <p:sp>
        <p:nvSpPr>
          <p:cNvPr id="3" name="Footer Placeholder 2">
            <a:extLst>
              <a:ext uri="{FF2B5EF4-FFF2-40B4-BE49-F238E27FC236}">
                <a16:creationId xmlns:a16="http://schemas.microsoft.com/office/drawing/2014/main" id="{2A30FB13-89E8-4043-9CB2-D442324A7E84}"/>
              </a:ext>
            </a:extLst>
          </p:cNvPr>
          <p:cNvSpPr>
            <a:spLocks noGrp="1"/>
          </p:cNvSpPr>
          <p:nvPr>
            <p:ph type="ftr" sz="quarter" idx="11"/>
          </p:nvPr>
        </p:nvSpPr>
        <p:spPr/>
        <p:txBody>
          <a:bodyPr/>
          <a:lstStyle/>
          <a:p>
            <a:r>
              <a:rPr lang="en-US"/>
              <a:t>PHY 712  Spring 2022 -- Lecture 5</a:t>
            </a:r>
            <a:endParaRPr lang="en-US" dirty="0"/>
          </a:p>
        </p:txBody>
      </p:sp>
      <p:sp>
        <p:nvSpPr>
          <p:cNvPr id="4" name="Slide Number Placeholder 3">
            <a:extLst>
              <a:ext uri="{FF2B5EF4-FFF2-40B4-BE49-F238E27FC236}">
                <a16:creationId xmlns:a16="http://schemas.microsoft.com/office/drawing/2014/main" id="{3A4E287B-0A0D-4898-97B8-8670D0210F4C}"/>
              </a:ext>
            </a:extLst>
          </p:cNvPr>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5" name="Object 4">
            <a:extLst>
              <a:ext uri="{FF2B5EF4-FFF2-40B4-BE49-F238E27FC236}">
                <a16:creationId xmlns:a16="http://schemas.microsoft.com/office/drawing/2014/main" id="{2E3DF302-2B46-4B1C-A8C2-6DBAE3F31E03}"/>
              </a:ext>
            </a:extLst>
          </p:cNvPr>
          <p:cNvGraphicFramePr>
            <a:graphicFrameLocks noChangeAspect="1"/>
          </p:cNvGraphicFramePr>
          <p:nvPr>
            <p:extLst>
              <p:ext uri="{D42A27DB-BD31-4B8C-83A1-F6EECF244321}">
                <p14:modId xmlns:p14="http://schemas.microsoft.com/office/powerpoint/2010/main" val="3835474191"/>
              </p:ext>
            </p:extLst>
          </p:nvPr>
        </p:nvGraphicFramePr>
        <p:xfrm>
          <a:off x="372268" y="350838"/>
          <a:ext cx="4437063" cy="1181100"/>
        </p:xfrm>
        <a:graphic>
          <a:graphicData uri="http://schemas.openxmlformats.org/presentationml/2006/ole">
            <mc:AlternateContent xmlns:mc="http://schemas.openxmlformats.org/markup-compatibility/2006">
              <mc:Choice xmlns:v="urn:schemas-microsoft-com:vml" Requires="v">
                <p:oleObj spid="_x0000_s56398" name="Equation" r:id="rId4" imgW="3581280" imgH="952200" progId="Equation.DSMT4">
                  <p:embed/>
                </p:oleObj>
              </mc:Choice>
              <mc:Fallback>
                <p:oleObj name="Equation" r:id="rId4" imgW="3581280" imgH="952200" progId="Equation.DSMT4">
                  <p:embed/>
                  <p:pic>
                    <p:nvPicPr>
                      <p:cNvPr id="21" name="Object 20">
                        <a:extLst>
                          <a:ext uri="{FF2B5EF4-FFF2-40B4-BE49-F238E27FC236}">
                            <a16:creationId xmlns:a16="http://schemas.microsoft.com/office/drawing/2014/main" id="{2A72B814-5895-46D9-B24B-841FEF044BAF}"/>
                          </a:ext>
                        </a:extLst>
                      </p:cNvPr>
                      <p:cNvPicPr/>
                      <p:nvPr/>
                    </p:nvPicPr>
                    <p:blipFill>
                      <a:blip r:embed="rId5"/>
                      <a:stretch>
                        <a:fillRect/>
                      </a:stretch>
                    </p:blipFill>
                    <p:spPr>
                      <a:xfrm>
                        <a:off x="372268" y="350838"/>
                        <a:ext cx="4437063" cy="11811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539BC78E-E53D-468C-BDB7-4AF4FAF516EC}"/>
              </a:ext>
            </a:extLst>
          </p:cNvPr>
          <p:cNvGraphicFramePr>
            <a:graphicFrameLocks noChangeAspect="1"/>
          </p:cNvGraphicFramePr>
          <p:nvPr>
            <p:extLst>
              <p:ext uri="{D42A27DB-BD31-4B8C-83A1-F6EECF244321}">
                <p14:modId xmlns:p14="http://schemas.microsoft.com/office/powerpoint/2010/main" val="2397847880"/>
              </p:ext>
            </p:extLst>
          </p:nvPr>
        </p:nvGraphicFramePr>
        <p:xfrm>
          <a:off x="344194" y="1905000"/>
          <a:ext cx="7685088" cy="2030413"/>
        </p:xfrm>
        <a:graphic>
          <a:graphicData uri="http://schemas.openxmlformats.org/presentationml/2006/ole">
            <mc:AlternateContent xmlns:mc="http://schemas.openxmlformats.org/markup-compatibility/2006">
              <mc:Choice xmlns:v="urn:schemas-microsoft-com:vml" Requires="v">
                <p:oleObj spid="_x0000_s56399" name="Equation" r:id="rId6" imgW="6108480" imgH="1612800" progId="Equation.DSMT4">
                  <p:embed/>
                </p:oleObj>
              </mc:Choice>
              <mc:Fallback>
                <p:oleObj name="Equation" r:id="rId6" imgW="6108480" imgH="1612800" progId="Equation.DSMT4">
                  <p:embed/>
                  <p:pic>
                    <p:nvPicPr>
                      <p:cNvPr id="10" name="Object 9">
                        <a:extLst>
                          <a:ext uri="{FF2B5EF4-FFF2-40B4-BE49-F238E27FC236}">
                            <a16:creationId xmlns:a16="http://schemas.microsoft.com/office/drawing/2014/main" id="{37D6AAA5-6CCD-48D5-B107-C9E095C50434}"/>
                          </a:ext>
                        </a:extLst>
                      </p:cNvPr>
                      <p:cNvPicPr/>
                      <p:nvPr/>
                    </p:nvPicPr>
                    <p:blipFill>
                      <a:blip r:embed="rId7"/>
                      <a:stretch>
                        <a:fillRect/>
                      </a:stretch>
                    </p:blipFill>
                    <p:spPr>
                      <a:xfrm>
                        <a:off x="344194" y="1905000"/>
                        <a:ext cx="7685088" cy="2030413"/>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C76E93F1-E7D7-436B-BEE6-4E10156F394B}"/>
              </a:ext>
            </a:extLst>
          </p:cNvPr>
          <p:cNvGraphicFramePr>
            <a:graphicFrameLocks noChangeAspect="1"/>
          </p:cNvGraphicFramePr>
          <p:nvPr>
            <p:extLst>
              <p:ext uri="{D42A27DB-BD31-4B8C-83A1-F6EECF244321}">
                <p14:modId xmlns:p14="http://schemas.microsoft.com/office/powerpoint/2010/main" val="1574740657"/>
              </p:ext>
            </p:extLst>
          </p:nvPr>
        </p:nvGraphicFramePr>
        <p:xfrm>
          <a:off x="344194" y="4467768"/>
          <a:ext cx="5123212" cy="1552032"/>
        </p:xfrm>
        <a:graphic>
          <a:graphicData uri="http://schemas.openxmlformats.org/presentationml/2006/ole">
            <mc:AlternateContent xmlns:mc="http://schemas.openxmlformats.org/markup-compatibility/2006">
              <mc:Choice xmlns:v="urn:schemas-microsoft-com:vml" Requires="v">
                <p:oleObj spid="_x0000_s56400" name="Equation" r:id="rId8" imgW="4317840" imgH="1307880" progId="Equation.DSMT4">
                  <p:embed/>
                </p:oleObj>
              </mc:Choice>
              <mc:Fallback>
                <p:oleObj name="Equation" r:id="rId8" imgW="4317840" imgH="1307880" progId="Equation.DSMT4">
                  <p:embed/>
                  <p:pic>
                    <p:nvPicPr>
                      <p:cNvPr id="0" name=""/>
                      <p:cNvPicPr/>
                      <p:nvPr/>
                    </p:nvPicPr>
                    <p:blipFill>
                      <a:blip r:embed="rId9"/>
                      <a:stretch>
                        <a:fillRect/>
                      </a:stretch>
                    </p:blipFill>
                    <p:spPr>
                      <a:xfrm>
                        <a:off x="344194" y="4467768"/>
                        <a:ext cx="5123212" cy="1552032"/>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1CAD0CE9-C4DB-4424-AB84-23390879B4B4}"/>
              </a:ext>
            </a:extLst>
          </p:cNvPr>
          <p:cNvSpPr txBox="1"/>
          <p:nvPr/>
        </p:nvSpPr>
        <p:spPr>
          <a:xfrm>
            <a:off x="5791200" y="4724400"/>
            <a:ext cx="3200400" cy="830997"/>
          </a:xfrm>
          <a:prstGeom prst="rect">
            <a:avLst/>
          </a:prstGeom>
          <a:noFill/>
        </p:spPr>
        <p:txBody>
          <a:bodyPr wrap="square" rtlCol="0">
            <a:spAutoFit/>
          </a:bodyPr>
          <a:lstStyle/>
          <a:p>
            <a:r>
              <a:rPr lang="en-US" sz="2400" dirty="0">
                <a:latin typeface="+mj-lt"/>
              </a:rPr>
              <a:t>Your homework problem.</a:t>
            </a:r>
          </a:p>
        </p:txBody>
      </p:sp>
      <p:sp>
        <p:nvSpPr>
          <p:cNvPr id="9" name="TextBox 8">
            <a:extLst>
              <a:ext uri="{FF2B5EF4-FFF2-40B4-BE49-F238E27FC236}">
                <a16:creationId xmlns:a16="http://schemas.microsoft.com/office/drawing/2014/main" id="{D75DBF69-FA55-4063-B595-85292B565DA7}"/>
              </a:ext>
            </a:extLst>
          </p:cNvPr>
          <p:cNvSpPr txBox="1"/>
          <p:nvPr/>
        </p:nvSpPr>
        <p:spPr>
          <a:xfrm>
            <a:off x="5791200" y="5646003"/>
            <a:ext cx="3200400" cy="830997"/>
          </a:xfrm>
          <a:prstGeom prst="rect">
            <a:avLst/>
          </a:prstGeom>
          <a:noFill/>
        </p:spPr>
        <p:txBody>
          <a:bodyPr wrap="square" rtlCol="0">
            <a:spAutoFit/>
          </a:bodyPr>
          <a:lstStyle/>
          <a:p>
            <a:r>
              <a:rPr lang="en-US" sz="2400" dirty="0">
                <a:latin typeface="+mj-lt"/>
              </a:rPr>
              <a:t>Worked out in textbook.</a:t>
            </a:r>
          </a:p>
        </p:txBody>
      </p:sp>
    </p:spTree>
    <p:extLst>
      <p:ext uri="{BB962C8B-B14F-4D97-AF65-F5344CB8AC3E}">
        <p14:creationId xmlns:p14="http://schemas.microsoft.com/office/powerpoint/2010/main" val="2824446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F89C7A6-0694-4CCC-B605-7B18C02FE239}"/>
              </a:ext>
            </a:extLst>
          </p:cNvPr>
          <p:cNvPicPr>
            <a:picLocks noChangeAspect="1"/>
          </p:cNvPicPr>
          <p:nvPr/>
        </p:nvPicPr>
        <p:blipFill>
          <a:blip r:embed="rId3"/>
          <a:stretch>
            <a:fillRect/>
          </a:stretch>
        </p:blipFill>
        <p:spPr>
          <a:xfrm>
            <a:off x="108190" y="609934"/>
            <a:ext cx="9144000" cy="4419266"/>
          </a:xfrm>
          <a:prstGeom prst="rect">
            <a:avLst/>
          </a:prstGeom>
        </p:spPr>
      </p:pic>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7" name="Rectangle 6"/>
          <p:cNvSpPr/>
          <p:nvPr/>
        </p:nvSpPr>
        <p:spPr>
          <a:xfrm>
            <a:off x="228600" y="4191000"/>
            <a:ext cx="8927620" cy="304800"/>
          </a:xfrm>
          <a:prstGeom prst="rect">
            <a:avLst/>
          </a:prstGeom>
          <a:solidFill>
            <a:srgbClr val="FFFF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918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190500" y="152400"/>
            <a:ext cx="8953500" cy="1200329"/>
          </a:xfrm>
          <a:prstGeom prst="rect">
            <a:avLst/>
          </a:prstGeom>
          <a:noFill/>
        </p:spPr>
        <p:txBody>
          <a:bodyPr wrap="square" rtlCol="0">
            <a:spAutoFit/>
          </a:bodyPr>
          <a:lstStyle/>
          <a:p>
            <a:pPr algn="ctr"/>
            <a:r>
              <a:rPr lang="en-US" sz="2400" b="1" dirty="0">
                <a:latin typeface="+mj-lt"/>
              </a:rPr>
              <a:t>Combined orthogonal function expansion and homogeneous solution construction of Green’s function</a:t>
            </a:r>
          </a:p>
          <a:p>
            <a:pPr algn="ctr"/>
            <a:r>
              <a:rPr lang="en-US" sz="2400" b="1" dirty="0">
                <a:latin typeface="+mj-lt"/>
              </a:rPr>
              <a:t>in 2 and 3 dimensions.</a:t>
            </a:r>
          </a:p>
        </p:txBody>
      </p:sp>
      <p:graphicFrame>
        <p:nvGraphicFramePr>
          <p:cNvPr id="6" name="Object 5"/>
          <p:cNvGraphicFramePr>
            <a:graphicFrameLocks noChangeAspect="1"/>
          </p:cNvGraphicFramePr>
          <p:nvPr>
            <p:extLst>
              <p:ext uri="{D42A27DB-BD31-4B8C-83A1-F6EECF244321}">
                <p14:modId xmlns:p14="http://schemas.microsoft.com/office/powerpoint/2010/main" val="2460988851"/>
              </p:ext>
            </p:extLst>
          </p:nvPr>
        </p:nvGraphicFramePr>
        <p:xfrm>
          <a:off x="238919" y="1505000"/>
          <a:ext cx="8856662" cy="2887662"/>
        </p:xfrm>
        <a:graphic>
          <a:graphicData uri="http://schemas.openxmlformats.org/presentationml/2006/ole">
            <mc:AlternateContent xmlns:mc="http://schemas.openxmlformats.org/markup-compatibility/2006">
              <mc:Choice xmlns:v="urn:schemas-microsoft-com:vml" Requires="v">
                <p:oleObj spid="_x0000_s42069" name="Equation" r:id="rId4" imgW="6781680" imgH="2209680" progId="Equation.DSMT4">
                  <p:embed/>
                </p:oleObj>
              </mc:Choice>
              <mc:Fallback>
                <p:oleObj name="Equation" r:id="rId4" imgW="6781680" imgH="2209680" progId="Equation.DSMT4">
                  <p:embed/>
                  <p:pic>
                    <p:nvPicPr>
                      <p:cNvPr id="0" name=""/>
                      <p:cNvPicPr/>
                      <p:nvPr/>
                    </p:nvPicPr>
                    <p:blipFill>
                      <a:blip r:embed="rId5"/>
                      <a:stretch>
                        <a:fillRect/>
                      </a:stretch>
                    </p:blipFill>
                    <p:spPr>
                      <a:xfrm>
                        <a:off x="238919" y="1505000"/>
                        <a:ext cx="8856662" cy="2887662"/>
                      </a:xfrm>
                      <a:prstGeom prst="rect">
                        <a:avLst/>
                      </a:prstGeom>
                    </p:spPr>
                  </p:pic>
                </p:oleObj>
              </mc:Fallback>
            </mc:AlternateContent>
          </a:graphicData>
        </a:graphic>
      </p:graphicFrame>
      <p:sp>
        <p:nvSpPr>
          <p:cNvPr id="7" name="TextBox 6"/>
          <p:cNvSpPr txBox="1"/>
          <p:nvPr/>
        </p:nvSpPr>
        <p:spPr>
          <a:xfrm>
            <a:off x="238919" y="4608069"/>
            <a:ext cx="8229600" cy="1569660"/>
          </a:xfrm>
          <a:prstGeom prst="rect">
            <a:avLst/>
          </a:prstGeom>
          <a:noFill/>
        </p:spPr>
        <p:txBody>
          <a:bodyPr wrap="square" rtlCol="0">
            <a:spAutoFit/>
          </a:bodyPr>
          <a:lstStyle/>
          <a:p>
            <a:r>
              <a:rPr lang="en-US" sz="2400" dirty="0"/>
              <a:t>For the two and three dimensional cases, we can use this technique in one of the dimensions in order to reduce the number of summation terms.  These ideas are discussed in Section 3.11 of Jackson.</a:t>
            </a:r>
          </a:p>
        </p:txBody>
      </p:sp>
    </p:spTree>
    <p:extLst>
      <p:ext uri="{BB962C8B-B14F-4D97-AF65-F5344CB8AC3E}">
        <p14:creationId xmlns:p14="http://schemas.microsoft.com/office/powerpoint/2010/main" val="2103501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990600" y="0"/>
            <a:ext cx="7162800" cy="461665"/>
          </a:xfrm>
          <a:prstGeom prst="rect">
            <a:avLst/>
          </a:prstGeom>
          <a:noFill/>
        </p:spPr>
        <p:txBody>
          <a:bodyPr wrap="square" rtlCol="0">
            <a:spAutoFit/>
          </a:bodyPr>
          <a:lstStyle/>
          <a:p>
            <a:r>
              <a:rPr lang="en-US" sz="2400" dirty="0">
                <a:latin typeface="+mj-lt"/>
              </a:rPr>
              <a:t>Green’s function construction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304925964"/>
              </p:ext>
            </p:extLst>
          </p:nvPr>
        </p:nvGraphicFramePr>
        <p:xfrm>
          <a:off x="255588" y="358775"/>
          <a:ext cx="8329612" cy="1622425"/>
        </p:xfrm>
        <a:graphic>
          <a:graphicData uri="http://schemas.openxmlformats.org/presentationml/2006/ole">
            <mc:AlternateContent xmlns:mc="http://schemas.openxmlformats.org/markup-compatibility/2006">
              <mc:Choice xmlns:v="urn:schemas-microsoft-com:vml" Requires="v">
                <p:oleObj spid="_x0000_s43184" name="Equation" r:id="rId4" imgW="6260760" imgH="1295280" progId="Equation.DSMT4">
                  <p:embed/>
                </p:oleObj>
              </mc:Choice>
              <mc:Fallback>
                <p:oleObj name="Equation" r:id="rId4" imgW="6260760" imgH="1295280" progId="Equation.DSMT4">
                  <p:embed/>
                  <p:pic>
                    <p:nvPicPr>
                      <p:cNvPr id="0" name=""/>
                      <p:cNvPicPr/>
                      <p:nvPr/>
                    </p:nvPicPr>
                    <p:blipFill>
                      <a:blip r:embed="rId5"/>
                      <a:stretch>
                        <a:fillRect/>
                      </a:stretch>
                    </p:blipFill>
                    <p:spPr>
                      <a:xfrm>
                        <a:off x="255588" y="358775"/>
                        <a:ext cx="8329612" cy="162242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578604693"/>
              </p:ext>
            </p:extLst>
          </p:nvPr>
        </p:nvGraphicFramePr>
        <p:xfrm>
          <a:off x="325438" y="2030413"/>
          <a:ext cx="7475537" cy="4095750"/>
        </p:xfrm>
        <a:graphic>
          <a:graphicData uri="http://schemas.openxmlformats.org/presentationml/2006/ole">
            <mc:AlternateContent xmlns:mc="http://schemas.openxmlformats.org/markup-compatibility/2006">
              <mc:Choice xmlns:v="urn:schemas-microsoft-com:vml" Requires="v">
                <p:oleObj spid="_x0000_s43185" name="Equation" r:id="rId6" imgW="5816520" imgH="3187440" progId="Equation.DSMT4">
                  <p:embed/>
                </p:oleObj>
              </mc:Choice>
              <mc:Fallback>
                <p:oleObj name="Equation" r:id="rId6" imgW="5816520" imgH="3187440" progId="Equation.DSMT4">
                  <p:embed/>
                  <p:pic>
                    <p:nvPicPr>
                      <p:cNvPr id="0" name=""/>
                      <p:cNvPicPr/>
                      <p:nvPr/>
                    </p:nvPicPr>
                    <p:blipFill>
                      <a:blip r:embed="rId7"/>
                      <a:stretch>
                        <a:fillRect/>
                      </a:stretch>
                    </p:blipFill>
                    <p:spPr>
                      <a:xfrm>
                        <a:off x="325438" y="2030413"/>
                        <a:ext cx="7475537" cy="4095750"/>
                      </a:xfrm>
                      <a:prstGeom prst="rect">
                        <a:avLst/>
                      </a:prstGeom>
                    </p:spPr>
                  </p:pic>
                </p:oleObj>
              </mc:Fallback>
            </mc:AlternateContent>
          </a:graphicData>
        </a:graphic>
      </p:graphicFrame>
    </p:spTree>
    <p:extLst>
      <p:ext uri="{BB962C8B-B14F-4D97-AF65-F5344CB8AC3E}">
        <p14:creationId xmlns:p14="http://schemas.microsoft.com/office/powerpoint/2010/main" val="19119117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267432818"/>
              </p:ext>
            </p:extLst>
          </p:nvPr>
        </p:nvGraphicFramePr>
        <p:xfrm>
          <a:off x="228600" y="514350"/>
          <a:ext cx="8843963" cy="5124450"/>
        </p:xfrm>
        <a:graphic>
          <a:graphicData uri="http://schemas.openxmlformats.org/presentationml/2006/ole">
            <mc:AlternateContent xmlns:mc="http://schemas.openxmlformats.org/markup-compatibility/2006">
              <mc:Choice xmlns:v="urn:schemas-microsoft-com:vml" Requires="v">
                <p:oleObj spid="_x0000_s46159" name="Equation" r:id="rId4" imgW="6883200" imgH="3987720" progId="Equation.DSMT4">
                  <p:embed/>
                </p:oleObj>
              </mc:Choice>
              <mc:Fallback>
                <p:oleObj name="Equation" r:id="rId4" imgW="6883200" imgH="3987720" progId="Equation.DSMT4">
                  <p:embed/>
                  <p:pic>
                    <p:nvPicPr>
                      <p:cNvPr id="0" name=""/>
                      <p:cNvPicPr/>
                      <p:nvPr/>
                    </p:nvPicPr>
                    <p:blipFill>
                      <a:blip r:embed="rId5"/>
                      <a:stretch>
                        <a:fillRect/>
                      </a:stretch>
                    </p:blipFill>
                    <p:spPr>
                      <a:xfrm>
                        <a:off x="228600" y="514350"/>
                        <a:ext cx="8843963" cy="5124450"/>
                      </a:xfrm>
                      <a:prstGeom prst="rect">
                        <a:avLst/>
                      </a:prstGeom>
                    </p:spPr>
                  </p:pic>
                </p:oleObj>
              </mc:Fallback>
            </mc:AlternateContent>
          </a:graphicData>
        </a:graphic>
      </p:graphicFrame>
    </p:spTree>
    <p:extLst>
      <p:ext uri="{BB962C8B-B14F-4D97-AF65-F5344CB8AC3E}">
        <p14:creationId xmlns:p14="http://schemas.microsoft.com/office/powerpoint/2010/main" val="10114570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457200" y="304800"/>
            <a:ext cx="7467600" cy="461665"/>
          </a:xfrm>
          <a:prstGeom prst="rect">
            <a:avLst/>
          </a:prstGeom>
          <a:noFill/>
        </p:spPr>
        <p:txBody>
          <a:bodyPr wrap="square" rtlCol="0">
            <a:spAutoFit/>
          </a:bodyPr>
          <a:lstStyle/>
          <a:p>
            <a:r>
              <a:rPr lang="en-US" sz="2400" dirty="0">
                <a:latin typeface="+mj-lt"/>
              </a:rPr>
              <a:t>Example:</a:t>
            </a:r>
          </a:p>
        </p:txBody>
      </p:sp>
      <p:sp>
        <p:nvSpPr>
          <p:cNvPr id="6" name="Rectangle 5"/>
          <p:cNvSpPr/>
          <p:nvPr/>
        </p:nvSpPr>
        <p:spPr>
          <a:xfrm>
            <a:off x="2903621" y="136525"/>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2217821" y="188149"/>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1836821" y="914400"/>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5064573" y="-85277"/>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265821" y="2205335"/>
            <a:ext cx="609600" cy="461665"/>
          </a:xfrm>
          <a:prstGeom prst="rect">
            <a:avLst/>
          </a:prstGeom>
          <a:noFill/>
        </p:spPr>
        <p:txBody>
          <a:bodyPr wrap="square" rtlCol="0">
            <a:spAutoFit/>
          </a:bodyPr>
          <a:lstStyle/>
          <a:p>
            <a:r>
              <a:rPr lang="en-US" sz="2400" i="1" dirty="0">
                <a:latin typeface="+mj-lt"/>
              </a:rPr>
              <a:t>a</a:t>
            </a:r>
          </a:p>
        </p:txBody>
      </p:sp>
      <p:sp>
        <p:nvSpPr>
          <p:cNvPr id="11" name="TextBox 10"/>
          <p:cNvSpPr txBox="1"/>
          <p:nvPr/>
        </p:nvSpPr>
        <p:spPr>
          <a:xfrm>
            <a:off x="598766" y="2536834"/>
            <a:ext cx="8088033" cy="830997"/>
          </a:xfrm>
          <a:prstGeom prst="rect">
            <a:avLst/>
          </a:prstGeom>
          <a:noFill/>
        </p:spPr>
        <p:txBody>
          <a:bodyPr wrap="square" rtlCol="0">
            <a:spAutoFit/>
          </a:bodyPr>
          <a:lstStyle/>
          <a:p>
            <a:r>
              <a:rPr lang="en-US" sz="2400" dirty="0">
                <a:latin typeface="+mj-lt"/>
              </a:rPr>
              <a:t>Two dimensional box with sides a and b with boundary conditions:   </a:t>
            </a:r>
            <a:r>
              <a:rPr lang="en-US" sz="2400" i="1" dirty="0">
                <a:latin typeface="Symbol" panose="05050102010706020507" pitchFamily="18" charset="2"/>
              </a:rPr>
              <a:t>F</a:t>
            </a:r>
            <a:r>
              <a:rPr lang="en-US" sz="2400" i="1" dirty="0">
                <a:latin typeface="+mj-lt"/>
              </a:rPr>
              <a:t>(0,y)=</a:t>
            </a:r>
            <a:r>
              <a:rPr lang="en-US" sz="2400" i="1" dirty="0">
                <a:latin typeface="Symbol" panose="05050102010706020507" pitchFamily="18" charset="2"/>
              </a:rPr>
              <a:t>F</a:t>
            </a:r>
            <a:r>
              <a:rPr lang="en-US" sz="2400" i="1" dirty="0">
                <a:latin typeface="+mj-lt"/>
              </a:rPr>
              <a:t>(</a:t>
            </a:r>
            <a:r>
              <a:rPr lang="en-US" sz="2400" i="1" dirty="0" err="1">
                <a:latin typeface="+mj-lt"/>
              </a:rPr>
              <a:t>a,y</a:t>
            </a:r>
            <a:r>
              <a:rPr lang="en-US" sz="2400" i="1" dirty="0">
                <a:latin typeface="+mj-lt"/>
              </a:rPr>
              <a:t>)=</a:t>
            </a:r>
            <a:r>
              <a:rPr lang="en-US" sz="2400" i="1" dirty="0">
                <a:latin typeface="Symbol" panose="05050102010706020507" pitchFamily="18" charset="2"/>
              </a:rPr>
              <a:t>F</a:t>
            </a:r>
            <a:r>
              <a:rPr lang="en-US" sz="2400" i="1" dirty="0">
                <a:latin typeface="+mj-lt"/>
              </a:rPr>
              <a:t>(x,0)=</a:t>
            </a:r>
            <a:r>
              <a:rPr lang="en-US" sz="2400" i="1" dirty="0">
                <a:latin typeface="Symbol" panose="05050102010706020507" pitchFamily="18" charset="2"/>
              </a:rPr>
              <a:t>F</a:t>
            </a:r>
            <a:r>
              <a:rPr lang="en-US" sz="2400" i="1" dirty="0">
                <a:latin typeface="+mj-lt"/>
              </a:rPr>
              <a:t>(</a:t>
            </a:r>
            <a:r>
              <a:rPr lang="en-US" sz="2400" i="1" dirty="0" err="1">
                <a:latin typeface="+mj-lt"/>
              </a:rPr>
              <a:t>x,b</a:t>
            </a:r>
            <a:r>
              <a:rPr lang="en-US" sz="2400" i="1" dirty="0">
                <a:latin typeface="+mj-lt"/>
              </a:rPr>
              <a:t>)=0</a:t>
            </a:r>
          </a:p>
        </p:txBody>
      </p:sp>
      <p:graphicFrame>
        <p:nvGraphicFramePr>
          <p:cNvPr id="12" name="Object 11"/>
          <p:cNvGraphicFramePr>
            <a:graphicFrameLocks noChangeAspect="1"/>
          </p:cNvGraphicFramePr>
          <p:nvPr>
            <p:extLst>
              <p:ext uri="{D42A27DB-BD31-4B8C-83A1-F6EECF244321}">
                <p14:modId xmlns:p14="http://schemas.microsoft.com/office/powerpoint/2010/main" val="2198492364"/>
              </p:ext>
            </p:extLst>
          </p:nvPr>
        </p:nvGraphicFramePr>
        <p:xfrm>
          <a:off x="1066800" y="5312462"/>
          <a:ext cx="7739062" cy="1122363"/>
        </p:xfrm>
        <a:graphic>
          <a:graphicData uri="http://schemas.openxmlformats.org/presentationml/2006/ole">
            <mc:AlternateContent xmlns:mc="http://schemas.openxmlformats.org/markup-compatibility/2006">
              <mc:Choice xmlns:v="urn:schemas-microsoft-com:vml" Requires="v">
                <p:oleObj spid="_x0000_s47251" name="Equation" r:id="rId4" imgW="4381200" imgH="634680" progId="Equation.DSMT4">
                  <p:embed/>
                </p:oleObj>
              </mc:Choice>
              <mc:Fallback>
                <p:oleObj name="Equation" r:id="rId4" imgW="4381200" imgH="634680" progId="Equation.DSMT4">
                  <p:embed/>
                  <p:pic>
                    <p:nvPicPr>
                      <p:cNvPr id="0" name=""/>
                      <p:cNvPicPr/>
                      <p:nvPr/>
                    </p:nvPicPr>
                    <p:blipFill>
                      <a:blip r:embed="rId5"/>
                      <a:stretch>
                        <a:fillRect/>
                      </a:stretch>
                    </p:blipFill>
                    <p:spPr>
                      <a:xfrm>
                        <a:off x="1066800" y="5312462"/>
                        <a:ext cx="7739062" cy="1122363"/>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746502386"/>
              </p:ext>
            </p:extLst>
          </p:nvPr>
        </p:nvGraphicFramePr>
        <p:xfrm>
          <a:off x="982662" y="3352747"/>
          <a:ext cx="7178675" cy="1835150"/>
        </p:xfrm>
        <a:graphic>
          <a:graphicData uri="http://schemas.openxmlformats.org/presentationml/2006/ole">
            <mc:AlternateContent xmlns:mc="http://schemas.openxmlformats.org/markup-compatibility/2006">
              <mc:Choice xmlns:v="urn:schemas-microsoft-com:vml" Requires="v">
                <p:oleObj spid="_x0000_s47252" name="Equation" r:id="rId6" imgW="4914720" imgH="1257120" progId="Equation.DSMT4">
                  <p:embed/>
                </p:oleObj>
              </mc:Choice>
              <mc:Fallback>
                <p:oleObj name="Equation" r:id="rId6" imgW="4914720" imgH="1257120" progId="Equation.DSMT4">
                  <p:embed/>
                  <p:pic>
                    <p:nvPicPr>
                      <p:cNvPr id="0" name=""/>
                      <p:cNvPicPr/>
                      <p:nvPr/>
                    </p:nvPicPr>
                    <p:blipFill>
                      <a:blip r:embed="rId7"/>
                      <a:stretch>
                        <a:fillRect/>
                      </a:stretch>
                    </p:blipFill>
                    <p:spPr>
                      <a:xfrm>
                        <a:off x="982662" y="3352747"/>
                        <a:ext cx="7178675" cy="1835150"/>
                      </a:xfrm>
                      <a:prstGeom prst="rect">
                        <a:avLst/>
                      </a:prstGeom>
                    </p:spPr>
                  </p:pic>
                </p:oleObj>
              </mc:Fallback>
            </mc:AlternateContent>
          </a:graphicData>
        </a:graphic>
      </p:graphicFrame>
      <p:grpSp>
        <p:nvGrpSpPr>
          <p:cNvPr id="18" name="Group 17"/>
          <p:cNvGrpSpPr/>
          <p:nvPr/>
        </p:nvGrpSpPr>
        <p:grpSpPr>
          <a:xfrm>
            <a:off x="1281922" y="3922234"/>
            <a:ext cx="7423731" cy="693893"/>
            <a:chOff x="1281922" y="3922234"/>
            <a:chExt cx="7423731" cy="693893"/>
          </a:xfrm>
        </p:grpSpPr>
        <p:sp>
          <p:nvSpPr>
            <p:cNvPr id="14" name="Down Arrow 13"/>
            <p:cNvSpPr/>
            <p:nvPr/>
          </p:nvSpPr>
          <p:spPr>
            <a:xfrm rot="2794848">
              <a:off x="5693998" y="4132032"/>
              <a:ext cx="457200" cy="4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6191053" y="3922234"/>
              <a:ext cx="2514600" cy="461665"/>
            </a:xfrm>
            <a:prstGeom prst="rect">
              <a:avLst/>
            </a:prstGeom>
            <a:noFill/>
          </p:spPr>
          <p:txBody>
            <a:bodyPr wrap="square" rtlCol="0">
              <a:spAutoFit/>
            </a:bodyPr>
            <a:lstStyle/>
            <a:p>
              <a:r>
                <a:rPr lang="en-US" sz="2400" dirty="0">
                  <a:solidFill>
                    <a:srgbClr val="FF0000"/>
                  </a:solidFill>
                  <a:latin typeface="+mj-lt"/>
                </a:rPr>
                <a:t>Know this term</a:t>
              </a:r>
            </a:p>
          </p:txBody>
        </p:sp>
        <p:sp>
          <p:nvSpPr>
            <p:cNvPr id="16" name="Down Arrow 15"/>
            <p:cNvSpPr/>
            <p:nvPr/>
          </p:nvSpPr>
          <p:spPr>
            <a:xfrm rot="19417287">
              <a:off x="4136215" y="4151671"/>
              <a:ext cx="457200" cy="4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281922" y="4038600"/>
              <a:ext cx="3352800" cy="461665"/>
            </a:xfrm>
            <a:prstGeom prst="rect">
              <a:avLst/>
            </a:prstGeom>
            <a:noFill/>
          </p:spPr>
          <p:txBody>
            <a:bodyPr wrap="square" rtlCol="0">
              <a:spAutoFit/>
            </a:bodyPr>
            <a:lstStyle/>
            <a:p>
              <a:r>
                <a:rPr lang="en-US" sz="2400" dirty="0">
                  <a:solidFill>
                    <a:srgbClr val="FF0000"/>
                  </a:solidFill>
                  <a:latin typeface="+mj-lt"/>
                </a:rPr>
                <a:t>Don’t know this term</a:t>
              </a:r>
            </a:p>
          </p:txBody>
        </p:sp>
      </p:grpSp>
    </p:spTree>
    <p:extLst>
      <p:ext uri="{BB962C8B-B14F-4D97-AF65-F5344CB8AC3E}">
        <p14:creationId xmlns:p14="http://schemas.microsoft.com/office/powerpoint/2010/main" val="1030371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457200" y="304800"/>
            <a:ext cx="7467600" cy="461665"/>
          </a:xfrm>
          <a:prstGeom prst="rect">
            <a:avLst/>
          </a:prstGeom>
          <a:noFill/>
        </p:spPr>
        <p:txBody>
          <a:bodyPr wrap="square" rtlCol="0">
            <a:spAutoFit/>
          </a:bodyPr>
          <a:lstStyle/>
          <a:p>
            <a:r>
              <a:rPr lang="en-US" sz="2400" dirty="0">
                <a:latin typeface="+mj-lt"/>
              </a:rPr>
              <a:t>Example:</a:t>
            </a:r>
          </a:p>
        </p:txBody>
      </p:sp>
      <p:sp>
        <p:nvSpPr>
          <p:cNvPr id="6" name="Rectangle 5"/>
          <p:cNvSpPr/>
          <p:nvPr/>
        </p:nvSpPr>
        <p:spPr>
          <a:xfrm>
            <a:off x="2895600" y="214778"/>
            <a:ext cx="4724400" cy="1752600"/>
          </a:xfrm>
          <a:prstGeom prst="rect">
            <a:avLst/>
          </a:prstGeom>
          <a:pattFill prst="pct20">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2294021" y="304800"/>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1836821" y="914400"/>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5064573" y="-85277"/>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265821" y="2205335"/>
            <a:ext cx="609600" cy="461665"/>
          </a:xfrm>
          <a:prstGeom prst="rect">
            <a:avLst/>
          </a:prstGeom>
          <a:noFill/>
        </p:spPr>
        <p:txBody>
          <a:bodyPr wrap="square" rtlCol="0">
            <a:spAutoFit/>
          </a:bodyPr>
          <a:lstStyle/>
          <a:p>
            <a:r>
              <a:rPr lang="en-US" sz="2400" i="1" dirty="0">
                <a:latin typeface="+mj-lt"/>
              </a:rPr>
              <a:t>a</a:t>
            </a:r>
          </a:p>
        </p:txBody>
      </p:sp>
      <p:sp>
        <p:nvSpPr>
          <p:cNvPr id="11" name="TextBox 10"/>
          <p:cNvSpPr txBox="1"/>
          <p:nvPr/>
        </p:nvSpPr>
        <p:spPr>
          <a:xfrm>
            <a:off x="598766" y="2536834"/>
            <a:ext cx="8088033" cy="830997"/>
          </a:xfrm>
          <a:prstGeom prst="rect">
            <a:avLst/>
          </a:prstGeom>
          <a:noFill/>
        </p:spPr>
        <p:txBody>
          <a:bodyPr wrap="square" rtlCol="0">
            <a:spAutoFit/>
          </a:bodyPr>
          <a:lstStyle/>
          <a:p>
            <a:r>
              <a:rPr lang="en-US" sz="2400" dirty="0">
                <a:latin typeface="+mj-lt"/>
              </a:rPr>
              <a:t>Two dimensional box with sides a and b with boundary conditions:   </a:t>
            </a:r>
            <a:r>
              <a:rPr lang="en-US" sz="2400" i="1" dirty="0">
                <a:latin typeface="Symbol" panose="05050102010706020507" pitchFamily="18" charset="2"/>
              </a:rPr>
              <a:t>F</a:t>
            </a:r>
            <a:r>
              <a:rPr lang="en-US" sz="2400" i="1" dirty="0">
                <a:latin typeface="+mj-lt"/>
              </a:rPr>
              <a:t>(0,y)=</a:t>
            </a:r>
            <a:r>
              <a:rPr lang="en-US" sz="2400" i="1" dirty="0">
                <a:latin typeface="Symbol" panose="05050102010706020507" pitchFamily="18" charset="2"/>
              </a:rPr>
              <a:t>F</a:t>
            </a:r>
            <a:r>
              <a:rPr lang="en-US" sz="2400" i="1" dirty="0">
                <a:latin typeface="+mj-lt"/>
              </a:rPr>
              <a:t>(</a:t>
            </a:r>
            <a:r>
              <a:rPr lang="en-US" sz="2400" i="1" dirty="0" err="1">
                <a:latin typeface="+mj-lt"/>
              </a:rPr>
              <a:t>a,y</a:t>
            </a:r>
            <a:r>
              <a:rPr lang="en-US" sz="2400" i="1" dirty="0">
                <a:latin typeface="+mj-lt"/>
              </a:rPr>
              <a:t>)=</a:t>
            </a:r>
            <a:r>
              <a:rPr lang="en-US" sz="2400" i="1" dirty="0">
                <a:latin typeface="Symbol" panose="05050102010706020507" pitchFamily="18" charset="2"/>
              </a:rPr>
              <a:t>F</a:t>
            </a:r>
            <a:r>
              <a:rPr lang="en-US" sz="2400" i="1" dirty="0">
                <a:latin typeface="+mj-lt"/>
              </a:rPr>
              <a:t>(x,0)=</a:t>
            </a:r>
            <a:r>
              <a:rPr lang="en-US" sz="2400" i="1" dirty="0">
                <a:latin typeface="Symbol" panose="05050102010706020507" pitchFamily="18" charset="2"/>
              </a:rPr>
              <a:t>F</a:t>
            </a:r>
            <a:r>
              <a:rPr lang="en-US" sz="2400" i="1" dirty="0">
                <a:latin typeface="+mj-lt"/>
              </a:rPr>
              <a:t>(</a:t>
            </a:r>
            <a:r>
              <a:rPr lang="en-US" sz="2400" i="1" dirty="0" err="1">
                <a:latin typeface="+mj-lt"/>
              </a:rPr>
              <a:t>x,b</a:t>
            </a:r>
            <a:r>
              <a:rPr lang="en-US" sz="2400" i="1" dirty="0">
                <a:latin typeface="+mj-lt"/>
              </a:rPr>
              <a:t>)=0</a:t>
            </a:r>
          </a:p>
        </p:txBody>
      </p:sp>
      <p:graphicFrame>
        <p:nvGraphicFramePr>
          <p:cNvPr id="19" name="Object 18"/>
          <p:cNvGraphicFramePr>
            <a:graphicFrameLocks noChangeAspect="1"/>
          </p:cNvGraphicFramePr>
          <p:nvPr>
            <p:extLst>
              <p:ext uri="{D42A27DB-BD31-4B8C-83A1-F6EECF244321}">
                <p14:modId xmlns:p14="http://schemas.microsoft.com/office/powerpoint/2010/main" val="3445104850"/>
              </p:ext>
            </p:extLst>
          </p:nvPr>
        </p:nvGraphicFramePr>
        <p:xfrm>
          <a:off x="174625" y="4041775"/>
          <a:ext cx="8794750" cy="1398588"/>
        </p:xfrm>
        <a:graphic>
          <a:graphicData uri="http://schemas.openxmlformats.org/presentationml/2006/ole">
            <mc:AlternateContent xmlns:mc="http://schemas.openxmlformats.org/markup-compatibility/2006">
              <mc:Choice xmlns:v="urn:schemas-microsoft-com:vml" Requires="v">
                <p:oleObj spid="_x0000_s48204" name="Equation" r:id="rId4" imgW="5994360" imgH="952200" progId="Equation.DSMT4">
                  <p:embed/>
                </p:oleObj>
              </mc:Choice>
              <mc:Fallback>
                <p:oleObj name="Equation" r:id="rId4" imgW="5994360" imgH="952200" progId="Equation.DSMT4">
                  <p:embed/>
                  <p:pic>
                    <p:nvPicPr>
                      <p:cNvPr id="0" name=""/>
                      <p:cNvPicPr/>
                      <p:nvPr/>
                    </p:nvPicPr>
                    <p:blipFill>
                      <a:blip r:embed="rId5"/>
                      <a:stretch>
                        <a:fillRect/>
                      </a:stretch>
                    </p:blipFill>
                    <p:spPr>
                      <a:xfrm>
                        <a:off x="174625" y="4041775"/>
                        <a:ext cx="8794750" cy="1398588"/>
                      </a:xfrm>
                      <a:prstGeom prst="rect">
                        <a:avLst/>
                      </a:prstGeom>
                    </p:spPr>
                  </p:pic>
                </p:oleObj>
              </mc:Fallback>
            </mc:AlternateContent>
          </a:graphicData>
        </a:graphic>
      </p:graphicFrame>
    </p:spTree>
    <p:extLst>
      <p:ext uri="{BB962C8B-B14F-4D97-AF65-F5344CB8AC3E}">
        <p14:creationId xmlns:p14="http://schemas.microsoft.com/office/powerpoint/2010/main" val="32754856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86869180"/>
              </p:ext>
            </p:extLst>
          </p:nvPr>
        </p:nvGraphicFramePr>
        <p:xfrm>
          <a:off x="1143000" y="1524000"/>
          <a:ext cx="5622925" cy="1677987"/>
        </p:xfrm>
        <a:graphic>
          <a:graphicData uri="http://schemas.openxmlformats.org/presentationml/2006/ole">
            <mc:AlternateContent xmlns:mc="http://schemas.openxmlformats.org/markup-compatibility/2006">
              <mc:Choice xmlns:v="urn:schemas-microsoft-com:vml" Requires="v">
                <p:oleObj spid="_x0000_s50395" name="Equation" r:id="rId4" imgW="4470120" imgH="1333440" progId="Equation.DSMT4">
                  <p:embed/>
                </p:oleObj>
              </mc:Choice>
              <mc:Fallback>
                <p:oleObj name="Equation" r:id="rId4" imgW="4470120" imgH="1333440" progId="Equation.DSMT4">
                  <p:embed/>
                  <p:pic>
                    <p:nvPicPr>
                      <p:cNvPr id="0" name=""/>
                      <p:cNvPicPr/>
                      <p:nvPr/>
                    </p:nvPicPr>
                    <p:blipFill>
                      <a:blip r:embed="rId5"/>
                      <a:stretch>
                        <a:fillRect/>
                      </a:stretch>
                    </p:blipFill>
                    <p:spPr>
                      <a:xfrm>
                        <a:off x="1143000" y="1524000"/>
                        <a:ext cx="5622925" cy="1677987"/>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678749566"/>
              </p:ext>
            </p:extLst>
          </p:nvPr>
        </p:nvGraphicFramePr>
        <p:xfrm>
          <a:off x="609600" y="304800"/>
          <a:ext cx="7739062" cy="1122363"/>
        </p:xfrm>
        <a:graphic>
          <a:graphicData uri="http://schemas.openxmlformats.org/presentationml/2006/ole">
            <mc:AlternateContent xmlns:mc="http://schemas.openxmlformats.org/markup-compatibility/2006">
              <mc:Choice xmlns:v="urn:schemas-microsoft-com:vml" Requires="v">
                <p:oleObj spid="_x0000_s50396" name="Equation" r:id="rId6" imgW="4381200" imgH="634680" progId="Equation.DSMT4">
                  <p:embed/>
                </p:oleObj>
              </mc:Choice>
              <mc:Fallback>
                <p:oleObj name="Equation" r:id="rId6" imgW="4381200" imgH="634680" progId="Equation.DSMT4">
                  <p:embed/>
                  <p:pic>
                    <p:nvPicPr>
                      <p:cNvPr id="0" name=""/>
                      <p:cNvPicPr/>
                      <p:nvPr/>
                    </p:nvPicPr>
                    <p:blipFill>
                      <a:blip r:embed="rId7"/>
                      <a:stretch>
                        <a:fillRect/>
                      </a:stretch>
                    </p:blipFill>
                    <p:spPr>
                      <a:xfrm>
                        <a:off x="609600" y="304800"/>
                        <a:ext cx="7739062" cy="1122363"/>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69513056"/>
              </p:ext>
            </p:extLst>
          </p:nvPr>
        </p:nvGraphicFramePr>
        <p:xfrm>
          <a:off x="1219200" y="3500309"/>
          <a:ext cx="6324600" cy="2680731"/>
        </p:xfrm>
        <a:graphic>
          <a:graphicData uri="http://schemas.openxmlformats.org/presentationml/2006/ole">
            <mc:AlternateContent xmlns:mc="http://schemas.openxmlformats.org/markup-compatibility/2006">
              <mc:Choice xmlns:v="urn:schemas-microsoft-com:vml" Requires="v">
                <p:oleObj spid="_x0000_s50397" name="Equation" r:id="rId8" imgW="5003640" imgH="2120760" progId="Equation.DSMT4">
                  <p:embed/>
                </p:oleObj>
              </mc:Choice>
              <mc:Fallback>
                <p:oleObj name="Equation" r:id="rId8" imgW="5003640" imgH="2120760" progId="Equation.DSMT4">
                  <p:embed/>
                  <p:pic>
                    <p:nvPicPr>
                      <p:cNvPr id="0" name=""/>
                      <p:cNvPicPr/>
                      <p:nvPr/>
                    </p:nvPicPr>
                    <p:blipFill>
                      <a:blip r:embed="rId9"/>
                      <a:stretch>
                        <a:fillRect/>
                      </a:stretch>
                    </p:blipFill>
                    <p:spPr>
                      <a:xfrm>
                        <a:off x="1219200" y="3500309"/>
                        <a:ext cx="6324600" cy="2680731"/>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8" name="Rectangle 7"/>
              <p:cNvSpPr/>
              <p:nvPr/>
            </p:nvSpPr>
            <p:spPr>
              <a:xfrm>
                <a:off x="4423562" y="3244334"/>
                <a:ext cx="29687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atin typeface="Cambria Math" panose="02040503050406030204" pitchFamily="18" charset="0"/>
                        </a:rPr>
                        <m:t>,</m:t>
                      </m:r>
                    </m:oMath>
                  </m:oMathPara>
                </a14:m>
                <a:endParaRPr lang="en-US" dirty="0"/>
              </a:p>
            </p:txBody>
          </p:sp>
        </mc:Choice>
        <mc:Fallback xmlns="">
          <p:sp>
            <p:nvSpPr>
              <p:cNvPr id="8" name="Rectangle 7"/>
              <p:cNvSpPr>
                <a:spLocks noRot="1" noChangeAspect="1" noMove="1" noResize="1" noEditPoints="1" noAdjustHandles="1" noChangeArrowheads="1" noChangeShapeType="1" noTextEdit="1"/>
              </p:cNvSpPr>
              <p:nvPr/>
            </p:nvSpPr>
            <p:spPr>
              <a:xfrm>
                <a:off x="4423562" y="3244334"/>
                <a:ext cx="296876" cy="369332"/>
              </a:xfrm>
              <a:prstGeom prst="rect">
                <a:avLst/>
              </a:prstGeom>
              <a:blipFill rotWithShape="0">
                <a:blip r:embed="rId10"/>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647852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6" name="TextBox 5"/>
          <p:cNvSpPr txBox="1"/>
          <p:nvPr/>
        </p:nvSpPr>
        <p:spPr>
          <a:xfrm>
            <a:off x="990600" y="0"/>
            <a:ext cx="7162800" cy="461665"/>
          </a:xfrm>
          <a:prstGeom prst="rect">
            <a:avLst/>
          </a:prstGeom>
          <a:noFill/>
        </p:spPr>
        <p:txBody>
          <a:bodyPr wrap="square" rtlCol="0">
            <a:spAutoFit/>
          </a:bodyPr>
          <a:lstStyle/>
          <a:p>
            <a:r>
              <a:rPr lang="en-US" sz="2400" dirty="0">
                <a:latin typeface="+mj-lt"/>
              </a:rPr>
              <a:t>Green’s function construction -- continued</a:t>
            </a:r>
          </a:p>
        </p:txBody>
      </p:sp>
      <p:graphicFrame>
        <p:nvGraphicFramePr>
          <p:cNvPr id="8" name="Object 7"/>
          <p:cNvGraphicFramePr>
            <a:graphicFrameLocks noChangeAspect="1"/>
          </p:cNvGraphicFramePr>
          <p:nvPr>
            <p:extLst>
              <p:ext uri="{D42A27DB-BD31-4B8C-83A1-F6EECF244321}">
                <p14:modId xmlns:p14="http://schemas.microsoft.com/office/powerpoint/2010/main" val="1299288073"/>
              </p:ext>
            </p:extLst>
          </p:nvPr>
        </p:nvGraphicFramePr>
        <p:xfrm>
          <a:off x="381000" y="685800"/>
          <a:ext cx="7582648" cy="852487"/>
        </p:xfrm>
        <a:graphic>
          <a:graphicData uri="http://schemas.openxmlformats.org/presentationml/2006/ole">
            <mc:AlternateContent xmlns:mc="http://schemas.openxmlformats.org/markup-compatibility/2006">
              <mc:Choice xmlns:v="urn:schemas-microsoft-com:vml" Requires="v">
                <p:oleObj spid="_x0000_s44202" name="Equation" r:id="rId4" imgW="4292280" imgH="482400" progId="Equation.DSMT4">
                  <p:embed/>
                </p:oleObj>
              </mc:Choice>
              <mc:Fallback>
                <p:oleObj name="Equation" r:id="rId4" imgW="4292280" imgH="482400" progId="Equation.DSMT4">
                  <p:embed/>
                  <p:pic>
                    <p:nvPicPr>
                      <p:cNvPr id="0" name=""/>
                      <p:cNvPicPr/>
                      <p:nvPr/>
                    </p:nvPicPr>
                    <p:blipFill>
                      <a:blip r:embed="rId5"/>
                      <a:stretch>
                        <a:fillRect/>
                      </a:stretch>
                    </p:blipFill>
                    <p:spPr>
                      <a:xfrm>
                        <a:off x="381000" y="685800"/>
                        <a:ext cx="7582648" cy="852487"/>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181892196"/>
              </p:ext>
            </p:extLst>
          </p:nvPr>
        </p:nvGraphicFramePr>
        <p:xfrm>
          <a:off x="109999" y="1598176"/>
          <a:ext cx="8924001" cy="2460662"/>
        </p:xfrm>
        <a:graphic>
          <a:graphicData uri="http://schemas.openxmlformats.org/presentationml/2006/ole">
            <mc:AlternateContent xmlns:mc="http://schemas.openxmlformats.org/markup-compatibility/2006">
              <mc:Choice xmlns:v="urn:schemas-microsoft-com:vml" Requires="v">
                <p:oleObj spid="_x0000_s44203" name="Equation" r:id="rId6" imgW="6908760" imgH="1904760" progId="Equation.DSMT4">
                  <p:embed/>
                </p:oleObj>
              </mc:Choice>
              <mc:Fallback>
                <p:oleObj name="Equation" r:id="rId6" imgW="6908760" imgH="1904760" progId="Equation.DSMT4">
                  <p:embed/>
                  <p:pic>
                    <p:nvPicPr>
                      <p:cNvPr id="0" name=""/>
                      <p:cNvPicPr/>
                      <p:nvPr/>
                    </p:nvPicPr>
                    <p:blipFill>
                      <a:blip r:embed="rId7"/>
                      <a:stretch>
                        <a:fillRect/>
                      </a:stretch>
                    </p:blipFill>
                    <p:spPr>
                      <a:xfrm>
                        <a:off x="109999" y="1598176"/>
                        <a:ext cx="8924001" cy="2460662"/>
                      </a:xfrm>
                      <a:prstGeom prst="rect">
                        <a:avLst/>
                      </a:prstGeom>
                    </p:spPr>
                  </p:pic>
                </p:oleObj>
              </mc:Fallback>
            </mc:AlternateContent>
          </a:graphicData>
        </a:graphic>
      </p:graphicFrame>
      <p:sp>
        <p:nvSpPr>
          <p:cNvPr id="10" name="Rectangle 9"/>
          <p:cNvSpPr/>
          <p:nvPr/>
        </p:nvSpPr>
        <p:spPr>
          <a:xfrm>
            <a:off x="1973179" y="4100978"/>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 Brace 10"/>
          <p:cNvSpPr/>
          <p:nvPr/>
        </p:nvSpPr>
        <p:spPr>
          <a:xfrm>
            <a:off x="1371600" y="4191000"/>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914400" y="4800600"/>
            <a:ext cx="609600" cy="461665"/>
          </a:xfrm>
          <a:prstGeom prst="rect">
            <a:avLst/>
          </a:prstGeom>
          <a:noFill/>
        </p:spPr>
        <p:txBody>
          <a:bodyPr wrap="square" rtlCol="0">
            <a:spAutoFit/>
          </a:bodyPr>
          <a:lstStyle/>
          <a:p>
            <a:r>
              <a:rPr lang="en-US" sz="2400" i="1" dirty="0">
                <a:latin typeface="+mj-lt"/>
              </a:rPr>
              <a:t>b</a:t>
            </a:r>
          </a:p>
        </p:txBody>
      </p:sp>
      <p:sp>
        <p:nvSpPr>
          <p:cNvPr id="13" name="Left Brace 12"/>
          <p:cNvSpPr/>
          <p:nvPr/>
        </p:nvSpPr>
        <p:spPr>
          <a:xfrm rot="-5400000">
            <a:off x="4142152" y="3800923"/>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4343400" y="6091535"/>
            <a:ext cx="609600" cy="461665"/>
          </a:xfrm>
          <a:prstGeom prst="rect">
            <a:avLst/>
          </a:prstGeom>
          <a:noFill/>
        </p:spPr>
        <p:txBody>
          <a:bodyPr wrap="square" rtlCol="0">
            <a:spAutoFit/>
          </a:bodyPr>
          <a:lstStyle/>
          <a:p>
            <a:r>
              <a:rPr lang="en-US" sz="2400" i="1" dirty="0">
                <a:latin typeface="+mj-lt"/>
              </a:rPr>
              <a:t>a</a:t>
            </a:r>
          </a:p>
        </p:txBody>
      </p:sp>
    </p:spTree>
    <p:extLst>
      <p:ext uri="{BB962C8B-B14F-4D97-AF65-F5344CB8AC3E}">
        <p14:creationId xmlns:p14="http://schemas.microsoft.com/office/powerpoint/2010/main" val="13509751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151382925"/>
              </p:ext>
            </p:extLst>
          </p:nvPr>
        </p:nvGraphicFramePr>
        <p:xfrm>
          <a:off x="457200" y="2622253"/>
          <a:ext cx="7178675" cy="1835150"/>
        </p:xfrm>
        <a:graphic>
          <a:graphicData uri="http://schemas.openxmlformats.org/presentationml/2006/ole">
            <mc:AlternateContent xmlns:mc="http://schemas.openxmlformats.org/markup-compatibility/2006">
              <mc:Choice xmlns:v="urn:schemas-microsoft-com:vml" Requires="v">
                <p:oleObj spid="_x0000_s45289" name="Equation" r:id="rId4" imgW="4914720" imgH="1257120" progId="Equation.DSMT4">
                  <p:embed/>
                </p:oleObj>
              </mc:Choice>
              <mc:Fallback>
                <p:oleObj name="Equation" r:id="rId4" imgW="4914720" imgH="1257120" progId="Equation.DSMT4">
                  <p:embed/>
                  <p:pic>
                    <p:nvPicPr>
                      <p:cNvPr id="0" name=""/>
                      <p:cNvPicPr/>
                      <p:nvPr/>
                    </p:nvPicPr>
                    <p:blipFill>
                      <a:blip r:embed="rId5"/>
                      <a:stretch>
                        <a:fillRect/>
                      </a:stretch>
                    </p:blipFill>
                    <p:spPr>
                      <a:xfrm>
                        <a:off x="457200" y="2622253"/>
                        <a:ext cx="7178675" cy="1835150"/>
                      </a:xfrm>
                      <a:prstGeom prst="rect">
                        <a:avLst/>
                      </a:prstGeom>
                    </p:spPr>
                  </p:pic>
                </p:oleObj>
              </mc:Fallback>
            </mc:AlternateContent>
          </a:graphicData>
        </a:graphic>
      </p:graphicFrame>
      <p:sp>
        <p:nvSpPr>
          <p:cNvPr id="6" name="Rectangle 5"/>
          <p:cNvSpPr/>
          <p:nvPr/>
        </p:nvSpPr>
        <p:spPr>
          <a:xfrm>
            <a:off x="1211179" y="228600"/>
            <a:ext cx="4724400" cy="1752600"/>
          </a:xfrm>
          <a:prstGeom prst="rect">
            <a:avLst/>
          </a:prstGeom>
          <a:pattFill prst="pct30">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609600" y="318622"/>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152400" y="928222"/>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3380152" y="-71455"/>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3581400" y="2219157"/>
            <a:ext cx="609600" cy="461665"/>
          </a:xfrm>
          <a:prstGeom prst="rect">
            <a:avLst/>
          </a:prstGeom>
          <a:noFill/>
        </p:spPr>
        <p:txBody>
          <a:bodyPr wrap="square" rtlCol="0">
            <a:spAutoFit/>
          </a:bodyPr>
          <a:lstStyle/>
          <a:p>
            <a:r>
              <a:rPr lang="en-US" sz="2400" i="1" dirty="0">
                <a:latin typeface="+mj-lt"/>
              </a:rPr>
              <a:t>a</a:t>
            </a:r>
          </a:p>
        </p:txBody>
      </p:sp>
      <p:graphicFrame>
        <p:nvGraphicFramePr>
          <p:cNvPr id="11" name="Object 10"/>
          <p:cNvGraphicFramePr>
            <a:graphicFrameLocks noChangeAspect="1"/>
          </p:cNvGraphicFramePr>
          <p:nvPr>
            <p:extLst>
              <p:ext uri="{D42A27DB-BD31-4B8C-83A1-F6EECF244321}">
                <p14:modId xmlns:p14="http://schemas.microsoft.com/office/powerpoint/2010/main" val="54088182"/>
              </p:ext>
            </p:extLst>
          </p:nvPr>
        </p:nvGraphicFramePr>
        <p:xfrm>
          <a:off x="2971800" y="609600"/>
          <a:ext cx="1223844" cy="713909"/>
        </p:xfrm>
        <a:graphic>
          <a:graphicData uri="http://schemas.openxmlformats.org/presentationml/2006/ole">
            <mc:AlternateContent xmlns:mc="http://schemas.openxmlformats.org/markup-compatibility/2006">
              <mc:Choice xmlns:v="urn:schemas-microsoft-com:vml" Requires="v">
                <p:oleObj spid="_x0000_s45290" name="Equation" r:id="rId6" imgW="457200" imgH="266400" progId="Equation.DSMT4">
                  <p:embed/>
                </p:oleObj>
              </mc:Choice>
              <mc:Fallback>
                <p:oleObj name="Equation" r:id="rId6" imgW="457200" imgH="266400" progId="Equation.DSMT4">
                  <p:embed/>
                  <p:pic>
                    <p:nvPicPr>
                      <p:cNvPr id="0" name=""/>
                      <p:cNvPicPr/>
                      <p:nvPr/>
                    </p:nvPicPr>
                    <p:blipFill>
                      <a:blip r:embed="rId7"/>
                      <a:stretch>
                        <a:fillRect/>
                      </a:stretch>
                    </p:blipFill>
                    <p:spPr>
                      <a:xfrm>
                        <a:off x="2971800" y="609600"/>
                        <a:ext cx="1223844" cy="713909"/>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4087102841"/>
              </p:ext>
            </p:extLst>
          </p:nvPr>
        </p:nvGraphicFramePr>
        <p:xfrm>
          <a:off x="257175" y="4610745"/>
          <a:ext cx="8629650" cy="1592262"/>
        </p:xfrm>
        <a:graphic>
          <a:graphicData uri="http://schemas.openxmlformats.org/presentationml/2006/ole">
            <mc:AlternateContent xmlns:mc="http://schemas.openxmlformats.org/markup-compatibility/2006">
              <mc:Choice xmlns:v="urn:schemas-microsoft-com:vml" Requires="v">
                <p:oleObj spid="_x0000_s45291" name="Equation" r:id="rId8" imgW="6680160" imgH="1231560" progId="Equation.DSMT4">
                  <p:embed/>
                </p:oleObj>
              </mc:Choice>
              <mc:Fallback>
                <p:oleObj name="Equation" r:id="rId8" imgW="6680160" imgH="1231560" progId="Equation.DSMT4">
                  <p:embed/>
                  <p:pic>
                    <p:nvPicPr>
                      <p:cNvPr id="0" name=""/>
                      <p:cNvPicPr/>
                      <p:nvPr/>
                    </p:nvPicPr>
                    <p:blipFill>
                      <a:blip r:embed="rId9"/>
                      <a:stretch>
                        <a:fillRect/>
                      </a:stretch>
                    </p:blipFill>
                    <p:spPr>
                      <a:xfrm>
                        <a:off x="257175" y="4610745"/>
                        <a:ext cx="8629650" cy="1592262"/>
                      </a:xfrm>
                      <a:prstGeom prst="rect">
                        <a:avLst/>
                      </a:prstGeom>
                    </p:spPr>
                  </p:pic>
                </p:oleObj>
              </mc:Fallback>
            </mc:AlternateContent>
          </a:graphicData>
        </a:graphic>
      </p:graphicFrame>
      <p:cxnSp>
        <p:nvCxnSpPr>
          <p:cNvPr id="14" name="Straight Connector 13">
            <a:extLst>
              <a:ext uri="{FF2B5EF4-FFF2-40B4-BE49-F238E27FC236}">
                <a16:creationId xmlns:a16="http://schemas.microsoft.com/office/drawing/2014/main" id="{2E9B579D-312D-4E8B-89AD-9C49B859861C}"/>
              </a:ext>
            </a:extLst>
          </p:cNvPr>
          <p:cNvCxnSpPr>
            <a:cxnSpLocks/>
          </p:cNvCxnSpPr>
          <p:nvPr/>
        </p:nvCxnSpPr>
        <p:spPr>
          <a:xfrm flipV="1">
            <a:off x="1981200" y="3429000"/>
            <a:ext cx="4419600" cy="102840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208209A7-CD01-4DE3-9908-DA5FB7B98AC9}"/>
              </a:ext>
            </a:extLst>
          </p:cNvPr>
          <p:cNvSpPr txBox="1"/>
          <p:nvPr/>
        </p:nvSpPr>
        <p:spPr>
          <a:xfrm>
            <a:off x="6553200" y="2895600"/>
            <a:ext cx="1447800" cy="461665"/>
          </a:xfrm>
          <a:prstGeom prst="rect">
            <a:avLst/>
          </a:prstGeom>
          <a:noFill/>
        </p:spPr>
        <p:txBody>
          <a:bodyPr wrap="square" rtlCol="0">
            <a:spAutoFit/>
          </a:bodyPr>
          <a:lstStyle/>
          <a:p>
            <a:r>
              <a:rPr lang="en-US" sz="2400" b="1" dirty="0">
                <a:solidFill>
                  <a:srgbClr val="FF0000"/>
                </a:solidFill>
                <a:latin typeface="+mj-lt"/>
              </a:rPr>
              <a:t>=0</a:t>
            </a:r>
          </a:p>
        </p:txBody>
      </p:sp>
    </p:spTree>
    <p:extLst>
      <p:ext uri="{BB962C8B-B14F-4D97-AF65-F5344CB8AC3E}">
        <p14:creationId xmlns:p14="http://schemas.microsoft.com/office/powerpoint/2010/main" val="2491629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260868867"/>
              </p:ext>
            </p:extLst>
          </p:nvPr>
        </p:nvGraphicFramePr>
        <p:xfrm>
          <a:off x="257175" y="1371600"/>
          <a:ext cx="5004138" cy="1620837"/>
        </p:xfrm>
        <a:graphic>
          <a:graphicData uri="http://schemas.openxmlformats.org/presentationml/2006/ole">
            <mc:AlternateContent xmlns:mc="http://schemas.openxmlformats.org/markup-compatibility/2006">
              <mc:Choice xmlns:v="urn:schemas-microsoft-com:vml" Requires="v">
                <p:oleObj spid="_x0000_s51483" name="Equation" r:id="rId4" imgW="4038480" imgH="1307880" progId="Equation.DSMT4">
                  <p:embed/>
                </p:oleObj>
              </mc:Choice>
              <mc:Fallback>
                <p:oleObj name="Equation" r:id="rId4" imgW="4038480" imgH="1307880" progId="Equation.DSMT4">
                  <p:embed/>
                  <p:pic>
                    <p:nvPicPr>
                      <p:cNvPr id="0" name=""/>
                      <p:cNvPicPr/>
                      <p:nvPr/>
                    </p:nvPicPr>
                    <p:blipFill>
                      <a:blip r:embed="rId5"/>
                      <a:stretch>
                        <a:fillRect/>
                      </a:stretch>
                    </p:blipFill>
                    <p:spPr>
                      <a:xfrm>
                        <a:off x="257175" y="1371600"/>
                        <a:ext cx="5004138" cy="1620837"/>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12698918"/>
              </p:ext>
            </p:extLst>
          </p:nvPr>
        </p:nvGraphicFramePr>
        <p:xfrm>
          <a:off x="257175" y="152400"/>
          <a:ext cx="7286625" cy="1344460"/>
        </p:xfrm>
        <a:graphic>
          <a:graphicData uri="http://schemas.openxmlformats.org/presentationml/2006/ole">
            <mc:AlternateContent xmlns:mc="http://schemas.openxmlformats.org/markup-compatibility/2006">
              <mc:Choice xmlns:v="urn:schemas-microsoft-com:vml" Requires="v">
                <p:oleObj spid="_x0000_s51484" name="Equation" r:id="rId6" imgW="6680160" imgH="1231560" progId="Equation.DSMT4">
                  <p:embed/>
                </p:oleObj>
              </mc:Choice>
              <mc:Fallback>
                <p:oleObj name="Equation" r:id="rId6" imgW="6680160" imgH="1231560" progId="Equation.DSMT4">
                  <p:embed/>
                  <p:pic>
                    <p:nvPicPr>
                      <p:cNvPr id="0" name=""/>
                      <p:cNvPicPr/>
                      <p:nvPr/>
                    </p:nvPicPr>
                    <p:blipFill>
                      <a:blip r:embed="rId7"/>
                      <a:stretch>
                        <a:fillRect/>
                      </a:stretch>
                    </p:blipFill>
                    <p:spPr>
                      <a:xfrm>
                        <a:off x="257175" y="152400"/>
                        <a:ext cx="7286625" cy="134446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727079492"/>
              </p:ext>
            </p:extLst>
          </p:nvPr>
        </p:nvGraphicFramePr>
        <p:xfrm>
          <a:off x="84135" y="2960807"/>
          <a:ext cx="8606978" cy="2535288"/>
        </p:xfrm>
        <a:graphic>
          <a:graphicData uri="http://schemas.openxmlformats.org/presentationml/2006/ole">
            <mc:AlternateContent xmlns:mc="http://schemas.openxmlformats.org/markup-compatibility/2006">
              <mc:Choice xmlns:v="urn:schemas-microsoft-com:vml" Requires="v">
                <p:oleObj spid="_x0000_s51485" name="Equation" r:id="rId8" imgW="8407080" imgH="2476440" progId="Equation.DSMT4">
                  <p:embed/>
                </p:oleObj>
              </mc:Choice>
              <mc:Fallback>
                <p:oleObj name="Equation" r:id="rId8" imgW="8407080" imgH="2476440" progId="Equation.DSMT4">
                  <p:embed/>
                  <p:pic>
                    <p:nvPicPr>
                      <p:cNvPr id="0" name=""/>
                      <p:cNvPicPr/>
                      <p:nvPr/>
                    </p:nvPicPr>
                    <p:blipFill>
                      <a:blip r:embed="rId9"/>
                      <a:stretch>
                        <a:fillRect/>
                      </a:stretch>
                    </p:blipFill>
                    <p:spPr>
                      <a:xfrm>
                        <a:off x="84135" y="2960807"/>
                        <a:ext cx="8606978" cy="2535288"/>
                      </a:xfrm>
                      <a:prstGeom prst="rect">
                        <a:avLst/>
                      </a:prstGeom>
                    </p:spPr>
                  </p:pic>
                </p:oleObj>
              </mc:Fallback>
            </mc:AlternateContent>
          </a:graphicData>
        </a:graphic>
      </p:graphicFrame>
      <p:sp>
        <p:nvSpPr>
          <p:cNvPr id="10" name="TextBox 9">
            <a:extLst>
              <a:ext uri="{FF2B5EF4-FFF2-40B4-BE49-F238E27FC236}">
                <a16:creationId xmlns:a16="http://schemas.microsoft.com/office/drawing/2014/main" id="{0B7DA483-8AEA-4550-A08D-007DF3F1CBC5}"/>
              </a:ext>
            </a:extLst>
          </p:cNvPr>
          <p:cNvSpPr txBox="1"/>
          <p:nvPr/>
        </p:nvSpPr>
        <p:spPr>
          <a:xfrm>
            <a:off x="685800" y="5638800"/>
            <a:ext cx="8001000" cy="461665"/>
          </a:xfrm>
          <a:prstGeom prst="rect">
            <a:avLst/>
          </a:prstGeom>
          <a:noFill/>
        </p:spPr>
        <p:txBody>
          <a:bodyPr wrap="square" rtlCol="0">
            <a:spAutoFit/>
          </a:bodyPr>
          <a:lstStyle/>
          <a:p>
            <a:r>
              <a:rPr lang="en-US" sz="2400" dirty="0">
                <a:latin typeface="+mj-lt"/>
              </a:rPr>
              <a:t>(somewhat painful solution to homework problem)</a:t>
            </a:r>
          </a:p>
        </p:txBody>
      </p:sp>
    </p:spTree>
    <p:extLst>
      <p:ext uri="{BB962C8B-B14F-4D97-AF65-F5344CB8AC3E}">
        <p14:creationId xmlns:p14="http://schemas.microsoft.com/office/powerpoint/2010/main" val="30829799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774763108"/>
              </p:ext>
            </p:extLst>
          </p:nvPr>
        </p:nvGraphicFramePr>
        <p:xfrm>
          <a:off x="257175" y="1419345"/>
          <a:ext cx="3822700" cy="1211262"/>
        </p:xfrm>
        <a:graphic>
          <a:graphicData uri="http://schemas.openxmlformats.org/presentationml/2006/ole">
            <mc:AlternateContent xmlns:mc="http://schemas.openxmlformats.org/markup-compatibility/2006">
              <mc:Choice xmlns:v="urn:schemas-microsoft-com:vml" Requires="v">
                <p:oleObj spid="_x0000_s61464" name="Equation" r:id="rId4" imgW="3085920" imgH="977760" progId="Equation.DSMT4">
                  <p:embed/>
                </p:oleObj>
              </mc:Choice>
              <mc:Fallback>
                <p:oleObj name="Equation" r:id="rId4" imgW="3085920" imgH="977760" progId="Equation.DSMT4">
                  <p:embed/>
                  <p:pic>
                    <p:nvPicPr>
                      <p:cNvPr id="5" name="Object 4"/>
                      <p:cNvPicPr/>
                      <p:nvPr/>
                    </p:nvPicPr>
                    <p:blipFill>
                      <a:blip r:embed="rId5"/>
                      <a:stretch>
                        <a:fillRect/>
                      </a:stretch>
                    </p:blipFill>
                    <p:spPr>
                      <a:xfrm>
                        <a:off x="257175" y="1419345"/>
                        <a:ext cx="3822700" cy="1211262"/>
                      </a:xfrm>
                      <a:prstGeom prst="rect">
                        <a:avLst/>
                      </a:prstGeom>
                    </p:spPr>
                  </p:pic>
                </p:oleObj>
              </mc:Fallback>
            </mc:AlternateContent>
          </a:graphicData>
        </a:graphic>
      </p:graphicFrame>
      <p:graphicFrame>
        <p:nvGraphicFramePr>
          <p:cNvPr id="6" name="Object 5"/>
          <p:cNvGraphicFramePr>
            <a:graphicFrameLocks noChangeAspect="1"/>
          </p:cNvGraphicFramePr>
          <p:nvPr/>
        </p:nvGraphicFramePr>
        <p:xfrm>
          <a:off x="257175" y="152400"/>
          <a:ext cx="7286625" cy="1344460"/>
        </p:xfrm>
        <a:graphic>
          <a:graphicData uri="http://schemas.openxmlformats.org/presentationml/2006/ole">
            <mc:AlternateContent xmlns:mc="http://schemas.openxmlformats.org/markup-compatibility/2006">
              <mc:Choice xmlns:v="urn:schemas-microsoft-com:vml" Requires="v">
                <p:oleObj spid="_x0000_s61465" name="Equation" r:id="rId6" imgW="6680160" imgH="1231560" progId="Equation.DSMT4">
                  <p:embed/>
                </p:oleObj>
              </mc:Choice>
              <mc:Fallback>
                <p:oleObj name="Equation" r:id="rId6" imgW="6680160" imgH="1231560" progId="Equation.DSMT4">
                  <p:embed/>
                  <p:pic>
                    <p:nvPicPr>
                      <p:cNvPr id="6" name="Object 5"/>
                      <p:cNvPicPr/>
                      <p:nvPr/>
                    </p:nvPicPr>
                    <p:blipFill>
                      <a:blip r:embed="rId7"/>
                      <a:stretch>
                        <a:fillRect/>
                      </a:stretch>
                    </p:blipFill>
                    <p:spPr>
                      <a:xfrm>
                        <a:off x="257175" y="152400"/>
                        <a:ext cx="7286625" cy="134446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233591579"/>
              </p:ext>
            </p:extLst>
          </p:nvPr>
        </p:nvGraphicFramePr>
        <p:xfrm>
          <a:off x="228600" y="2692400"/>
          <a:ext cx="8850313" cy="4013200"/>
        </p:xfrm>
        <a:graphic>
          <a:graphicData uri="http://schemas.openxmlformats.org/presentationml/2006/ole">
            <mc:AlternateContent xmlns:mc="http://schemas.openxmlformats.org/markup-compatibility/2006">
              <mc:Choice xmlns:v="urn:schemas-microsoft-com:vml" Requires="v">
                <p:oleObj spid="_x0000_s61466" name="Equation" r:id="rId8" imgW="9080280" imgH="4114800" progId="Equation.DSMT4">
                  <p:embed/>
                </p:oleObj>
              </mc:Choice>
              <mc:Fallback>
                <p:oleObj name="Equation" r:id="rId8" imgW="9080280" imgH="4114800" progId="Equation.DSMT4">
                  <p:embed/>
                  <p:pic>
                    <p:nvPicPr>
                      <p:cNvPr id="8" name="Object 7"/>
                      <p:cNvPicPr/>
                      <p:nvPr/>
                    </p:nvPicPr>
                    <p:blipFill>
                      <a:blip r:embed="rId9"/>
                      <a:stretch>
                        <a:fillRect/>
                      </a:stretch>
                    </p:blipFill>
                    <p:spPr>
                      <a:xfrm>
                        <a:off x="228600" y="2692400"/>
                        <a:ext cx="8850313" cy="4013200"/>
                      </a:xfrm>
                      <a:prstGeom prst="rect">
                        <a:avLst/>
                      </a:prstGeom>
                    </p:spPr>
                  </p:pic>
                </p:oleObj>
              </mc:Fallback>
            </mc:AlternateContent>
          </a:graphicData>
        </a:graphic>
      </p:graphicFrame>
    </p:spTree>
    <p:extLst>
      <p:ext uri="{BB962C8B-B14F-4D97-AF65-F5344CB8AC3E}">
        <p14:creationId xmlns:p14="http://schemas.microsoft.com/office/powerpoint/2010/main" val="3605693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90562F-302D-4572-8268-7D9622CCF947}"/>
              </a:ext>
            </a:extLst>
          </p:cNvPr>
          <p:cNvSpPr>
            <a:spLocks noGrp="1"/>
          </p:cNvSpPr>
          <p:nvPr>
            <p:ph type="dt" sz="half" idx="10"/>
          </p:nvPr>
        </p:nvSpPr>
        <p:spPr/>
        <p:txBody>
          <a:bodyPr/>
          <a:lstStyle/>
          <a:p>
            <a:r>
              <a:rPr lang="en-US"/>
              <a:t>01/21/2022</a:t>
            </a:r>
            <a:endParaRPr lang="en-US" dirty="0"/>
          </a:p>
        </p:txBody>
      </p:sp>
      <p:sp>
        <p:nvSpPr>
          <p:cNvPr id="3" name="Footer Placeholder 2">
            <a:extLst>
              <a:ext uri="{FF2B5EF4-FFF2-40B4-BE49-F238E27FC236}">
                <a16:creationId xmlns:a16="http://schemas.microsoft.com/office/drawing/2014/main" id="{88B4A311-A821-4939-BAF7-5869D36A0615}"/>
              </a:ext>
            </a:extLst>
          </p:cNvPr>
          <p:cNvSpPr>
            <a:spLocks noGrp="1"/>
          </p:cNvSpPr>
          <p:nvPr>
            <p:ph type="ftr" sz="quarter" idx="11"/>
          </p:nvPr>
        </p:nvSpPr>
        <p:spPr/>
        <p:txBody>
          <a:bodyPr/>
          <a:lstStyle/>
          <a:p>
            <a:r>
              <a:rPr lang="en-US"/>
              <a:t>PHY 712  Spring 2022 -- Lecture 5</a:t>
            </a:r>
            <a:endParaRPr lang="en-US" dirty="0"/>
          </a:p>
        </p:txBody>
      </p:sp>
      <p:sp>
        <p:nvSpPr>
          <p:cNvPr id="4" name="Slide Number Placeholder 3">
            <a:extLst>
              <a:ext uri="{FF2B5EF4-FFF2-40B4-BE49-F238E27FC236}">
                <a16:creationId xmlns:a16="http://schemas.microsoft.com/office/drawing/2014/main" id="{F99235AA-9D5F-4957-85B9-F8D4E15AE2BD}"/>
              </a:ext>
            </a:extLst>
          </p:cNvPr>
          <p:cNvSpPr>
            <a:spLocks noGrp="1"/>
          </p:cNvSpPr>
          <p:nvPr>
            <p:ph type="sldNum" sz="quarter" idx="12"/>
          </p:nvPr>
        </p:nvSpPr>
        <p:spPr/>
        <p:txBody>
          <a:bodyPr/>
          <a:lstStyle/>
          <a:p>
            <a:fld id="{CE368B07-CEBF-4C80-90AF-53B34FA04CF3}" type="slidenum">
              <a:rPr lang="en-US" smtClean="0"/>
              <a:t>3</a:t>
            </a:fld>
            <a:endParaRPr lang="en-US" dirty="0"/>
          </a:p>
        </p:txBody>
      </p:sp>
      <p:pic>
        <p:nvPicPr>
          <p:cNvPr id="5" name="Picture 4">
            <a:extLst>
              <a:ext uri="{FF2B5EF4-FFF2-40B4-BE49-F238E27FC236}">
                <a16:creationId xmlns:a16="http://schemas.microsoft.com/office/drawing/2014/main" id="{E57EAA02-5986-471F-BD05-D3602419195C}"/>
              </a:ext>
            </a:extLst>
          </p:cNvPr>
          <p:cNvPicPr>
            <a:picLocks noChangeAspect="1"/>
          </p:cNvPicPr>
          <p:nvPr/>
        </p:nvPicPr>
        <p:blipFill>
          <a:blip r:embed="rId2"/>
          <a:stretch>
            <a:fillRect/>
          </a:stretch>
        </p:blipFill>
        <p:spPr>
          <a:xfrm>
            <a:off x="0" y="1219200"/>
            <a:ext cx="9144000" cy="3788530"/>
          </a:xfrm>
          <a:prstGeom prst="rect">
            <a:avLst/>
          </a:prstGeom>
        </p:spPr>
      </p:pic>
    </p:spTree>
    <p:extLst>
      <p:ext uri="{BB962C8B-B14F-4D97-AF65-F5344CB8AC3E}">
        <p14:creationId xmlns:p14="http://schemas.microsoft.com/office/powerpoint/2010/main" val="7932579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pic>
        <p:nvPicPr>
          <p:cNvPr id="5" name="Picture 4"/>
          <p:cNvPicPr>
            <a:picLocks noChangeAspect="1"/>
          </p:cNvPicPr>
          <p:nvPr/>
        </p:nvPicPr>
        <p:blipFill>
          <a:blip r:embed="rId3"/>
          <a:stretch>
            <a:fillRect/>
          </a:stretch>
        </p:blipFill>
        <p:spPr>
          <a:xfrm>
            <a:off x="77365" y="228600"/>
            <a:ext cx="9066635" cy="5976937"/>
          </a:xfrm>
          <a:prstGeom prst="rect">
            <a:avLst/>
          </a:prstGeom>
        </p:spPr>
      </p:pic>
    </p:spTree>
    <p:extLst>
      <p:ext uri="{BB962C8B-B14F-4D97-AF65-F5344CB8AC3E}">
        <p14:creationId xmlns:p14="http://schemas.microsoft.com/office/powerpoint/2010/main" val="23331664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31</a:t>
            </a:fld>
            <a:endParaRPr lang="en-US" dirty="0"/>
          </a:p>
        </p:txBody>
      </p:sp>
      <p:pic>
        <p:nvPicPr>
          <p:cNvPr id="5" name="Picture 4"/>
          <p:cNvPicPr>
            <a:picLocks noChangeAspect="1"/>
          </p:cNvPicPr>
          <p:nvPr/>
        </p:nvPicPr>
        <p:blipFill>
          <a:blip r:embed="rId3"/>
          <a:stretch>
            <a:fillRect/>
          </a:stretch>
        </p:blipFill>
        <p:spPr>
          <a:xfrm>
            <a:off x="703871" y="638175"/>
            <a:ext cx="7601929" cy="5762625"/>
          </a:xfrm>
          <a:prstGeom prst="rect">
            <a:avLst/>
          </a:prstGeom>
        </p:spPr>
      </p:pic>
    </p:spTree>
    <p:extLst>
      <p:ext uri="{BB962C8B-B14F-4D97-AF65-F5344CB8AC3E}">
        <p14:creationId xmlns:p14="http://schemas.microsoft.com/office/powerpoint/2010/main" val="40065347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32</a:t>
            </a:fld>
            <a:endParaRPr lang="en-US" dirty="0"/>
          </a:p>
        </p:txBody>
      </p:sp>
      <p:sp>
        <p:nvSpPr>
          <p:cNvPr id="5" name="TextBox 4"/>
          <p:cNvSpPr txBox="1"/>
          <p:nvPr/>
        </p:nvSpPr>
        <p:spPr>
          <a:xfrm>
            <a:off x="609600" y="381000"/>
            <a:ext cx="7620000" cy="461665"/>
          </a:xfrm>
          <a:prstGeom prst="rect">
            <a:avLst/>
          </a:prstGeom>
          <a:noFill/>
        </p:spPr>
        <p:txBody>
          <a:bodyPr wrap="square" rtlCol="0">
            <a:spAutoFit/>
          </a:bodyPr>
          <a:lstStyle/>
          <a:p>
            <a:r>
              <a:rPr lang="en-US" sz="2400" dirty="0">
                <a:latin typeface="+mj-lt"/>
              </a:rPr>
              <a:t>Summary:   Mean value theorem</a:t>
            </a:r>
          </a:p>
        </p:txBody>
      </p:sp>
      <p:graphicFrame>
        <p:nvGraphicFramePr>
          <p:cNvPr id="6" name="Object 5"/>
          <p:cNvGraphicFramePr>
            <a:graphicFrameLocks noChangeAspect="1"/>
          </p:cNvGraphicFramePr>
          <p:nvPr>
            <p:extLst>
              <p:ext uri="{D42A27DB-BD31-4B8C-83A1-F6EECF244321}">
                <p14:modId xmlns:p14="http://schemas.microsoft.com/office/powerpoint/2010/main" val="1902980354"/>
              </p:ext>
            </p:extLst>
          </p:nvPr>
        </p:nvGraphicFramePr>
        <p:xfrm>
          <a:off x="1598613" y="1143000"/>
          <a:ext cx="5276850" cy="1062038"/>
        </p:xfrm>
        <a:graphic>
          <a:graphicData uri="http://schemas.openxmlformats.org/presentationml/2006/ole">
            <mc:AlternateContent xmlns:mc="http://schemas.openxmlformats.org/markup-compatibility/2006">
              <mc:Choice xmlns:v="urn:schemas-microsoft-com:vml" Requires="v">
                <p:oleObj spid="_x0000_s52386" name="Equation" r:id="rId4" imgW="1955520" imgH="393480" progId="Equation.DSMT4">
                  <p:embed/>
                </p:oleObj>
              </mc:Choice>
              <mc:Fallback>
                <p:oleObj name="Equation" r:id="rId4" imgW="1955520" imgH="393480" progId="Equation.DSMT4">
                  <p:embed/>
                  <p:pic>
                    <p:nvPicPr>
                      <p:cNvPr id="0" name=""/>
                      <p:cNvPicPr/>
                      <p:nvPr/>
                    </p:nvPicPr>
                    <p:blipFill>
                      <a:blip r:embed="rId5"/>
                      <a:stretch>
                        <a:fillRect/>
                      </a:stretch>
                    </p:blipFill>
                    <p:spPr>
                      <a:xfrm>
                        <a:off x="1598613" y="1143000"/>
                        <a:ext cx="5276850" cy="1062038"/>
                      </a:xfrm>
                      <a:prstGeom prst="rect">
                        <a:avLst/>
                      </a:prstGeom>
                    </p:spPr>
                  </p:pic>
                </p:oleObj>
              </mc:Fallback>
            </mc:AlternateContent>
          </a:graphicData>
        </a:graphic>
      </p:graphicFrame>
      <p:sp>
        <p:nvSpPr>
          <p:cNvPr id="7" name="Oval 6"/>
          <p:cNvSpPr/>
          <p:nvPr/>
        </p:nvSpPr>
        <p:spPr>
          <a:xfrm>
            <a:off x="2514600" y="3352800"/>
            <a:ext cx="1219200" cy="1219200"/>
          </a:xfrm>
          <a:prstGeom prst="ellipse">
            <a:avLst/>
          </a:prstGeom>
          <a:gradFill flip="none" rotWithShape="1">
            <a:gsLst>
              <a:gs pos="0">
                <a:schemeClr val="accent1">
                  <a:lumMod val="5000"/>
                  <a:lumOff val="95000"/>
                  <a:alpha val="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048000" y="3886200"/>
            <a:ext cx="76200" cy="76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a:stCxn id="8" idx="3"/>
          </p:cNvCxnSpPr>
          <p:nvPr/>
        </p:nvCxnSpPr>
        <p:spPr>
          <a:xfrm flipV="1">
            <a:off x="3059159" y="3523308"/>
            <a:ext cx="369841" cy="427933"/>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2" name="Object 11"/>
          <p:cNvGraphicFramePr>
            <a:graphicFrameLocks noChangeAspect="1"/>
          </p:cNvGraphicFramePr>
          <p:nvPr>
            <p:extLst>
              <p:ext uri="{D42A27DB-BD31-4B8C-83A1-F6EECF244321}">
                <p14:modId xmlns:p14="http://schemas.microsoft.com/office/powerpoint/2010/main" val="2885668826"/>
              </p:ext>
            </p:extLst>
          </p:nvPr>
        </p:nvGraphicFramePr>
        <p:xfrm>
          <a:off x="3048000" y="3879553"/>
          <a:ext cx="348882" cy="387647"/>
        </p:xfrm>
        <a:graphic>
          <a:graphicData uri="http://schemas.openxmlformats.org/presentationml/2006/ole">
            <mc:AlternateContent xmlns:mc="http://schemas.openxmlformats.org/markup-compatibility/2006">
              <mc:Choice xmlns:v="urn:schemas-microsoft-com:vml" Requires="v">
                <p:oleObj spid="_x0000_s52387" name="Equation" r:id="rId6" imgW="114120" imgH="126720" progId="Equation.DSMT4">
                  <p:embed/>
                </p:oleObj>
              </mc:Choice>
              <mc:Fallback>
                <p:oleObj name="Equation" r:id="rId6" imgW="114120" imgH="126720" progId="Equation.DSMT4">
                  <p:embed/>
                  <p:pic>
                    <p:nvPicPr>
                      <p:cNvPr id="0" name=""/>
                      <p:cNvPicPr/>
                      <p:nvPr/>
                    </p:nvPicPr>
                    <p:blipFill>
                      <a:blip r:embed="rId7"/>
                      <a:stretch>
                        <a:fillRect/>
                      </a:stretch>
                    </p:blipFill>
                    <p:spPr>
                      <a:xfrm>
                        <a:off x="3048000" y="3879553"/>
                        <a:ext cx="348882" cy="387647"/>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958875213"/>
              </p:ext>
            </p:extLst>
          </p:nvPr>
        </p:nvGraphicFramePr>
        <p:xfrm>
          <a:off x="2952750" y="3327400"/>
          <a:ext cx="387350" cy="425450"/>
        </p:xfrm>
        <a:graphic>
          <a:graphicData uri="http://schemas.openxmlformats.org/presentationml/2006/ole">
            <mc:AlternateContent xmlns:mc="http://schemas.openxmlformats.org/markup-compatibility/2006">
              <mc:Choice xmlns:v="urn:schemas-microsoft-com:vml" Requires="v">
                <p:oleObj spid="_x0000_s52388" name="Equation" r:id="rId8" imgW="126720" imgH="139680" progId="Equation.DSMT4">
                  <p:embed/>
                </p:oleObj>
              </mc:Choice>
              <mc:Fallback>
                <p:oleObj name="Equation" r:id="rId8" imgW="126720" imgH="139680" progId="Equation.DSMT4">
                  <p:embed/>
                  <p:pic>
                    <p:nvPicPr>
                      <p:cNvPr id="12" name="Object 11"/>
                      <p:cNvPicPr/>
                      <p:nvPr/>
                    </p:nvPicPr>
                    <p:blipFill>
                      <a:blip r:embed="rId9"/>
                      <a:stretch>
                        <a:fillRect/>
                      </a:stretch>
                    </p:blipFill>
                    <p:spPr>
                      <a:xfrm>
                        <a:off x="2952750" y="3327400"/>
                        <a:ext cx="387350" cy="425450"/>
                      </a:xfrm>
                      <a:prstGeom prst="rect">
                        <a:avLst/>
                      </a:prstGeom>
                    </p:spPr>
                  </p:pic>
                </p:oleObj>
              </mc:Fallback>
            </mc:AlternateContent>
          </a:graphicData>
        </a:graphic>
      </p:graphicFrame>
    </p:spTree>
    <p:extLst>
      <p:ext uri="{BB962C8B-B14F-4D97-AF65-F5344CB8AC3E}">
        <p14:creationId xmlns:p14="http://schemas.microsoft.com/office/powerpoint/2010/main" val="1008040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p:cNvSpPr txBox="1"/>
          <p:nvPr/>
        </p:nvSpPr>
        <p:spPr>
          <a:xfrm>
            <a:off x="381000" y="304800"/>
            <a:ext cx="8534400" cy="1569660"/>
          </a:xfrm>
          <a:prstGeom prst="rect">
            <a:avLst/>
          </a:prstGeom>
          <a:noFill/>
        </p:spPr>
        <p:txBody>
          <a:bodyPr wrap="square" rtlCol="0">
            <a:spAutoFit/>
          </a:bodyPr>
          <a:lstStyle/>
          <a:p>
            <a:pPr algn="ctr"/>
            <a:r>
              <a:rPr lang="en-US" sz="2400" b="1" dirty="0"/>
              <a:t>Poisson Equation</a:t>
            </a:r>
            <a:endParaRPr lang="en-US" sz="2400" dirty="0"/>
          </a:p>
          <a:p>
            <a:endParaRPr lang="en-US" sz="2400" dirty="0"/>
          </a:p>
          <a:p>
            <a:endParaRPr lang="en-US" sz="2400" dirty="0"/>
          </a:p>
          <a:p>
            <a:endParaRPr lang="en-US" sz="2400" dirty="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1607021246"/>
              </p:ext>
            </p:extLst>
          </p:nvPr>
        </p:nvGraphicFramePr>
        <p:xfrm>
          <a:off x="3136211" y="1071247"/>
          <a:ext cx="2971800" cy="1117218"/>
        </p:xfrm>
        <a:graphic>
          <a:graphicData uri="http://schemas.openxmlformats.org/presentationml/2006/ole">
            <mc:AlternateContent xmlns:mc="http://schemas.openxmlformats.org/markup-compatibility/2006">
              <mc:Choice xmlns:v="urn:schemas-microsoft-com:vml" Requires="v">
                <p:oleObj spid="_x0000_s25882" name="Equation" r:id="rId4" imgW="1688760" imgH="634680" progId="Equation.DSMT4">
                  <p:embed/>
                </p:oleObj>
              </mc:Choice>
              <mc:Fallback>
                <p:oleObj name="Equation" r:id="rId4" imgW="1688760" imgH="634680" progId="Equation.DSMT4">
                  <p:embed/>
                  <p:pic>
                    <p:nvPicPr>
                      <p:cNvPr id="0" name=""/>
                      <p:cNvPicPr/>
                      <p:nvPr/>
                    </p:nvPicPr>
                    <p:blipFill>
                      <a:blip r:embed="rId5"/>
                      <a:stretch>
                        <a:fillRect/>
                      </a:stretch>
                    </p:blipFill>
                    <p:spPr>
                      <a:xfrm>
                        <a:off x="3136211" y="1071247"/>
                        <a:ext cx="2971800" cy="1117218"/>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61106280"/>
              </p:ext>
            </p:extLst>
          </p:nvPr>
        </p:nvGraphicFramePr>
        <p:xfrm>
          <a:off x="576262" y="2640907"/>
          <a:ext cx="8143875" cy="2298700"/>
        </p:xfrm>
        <a:graphic>
          <a:graphicData uri="http://schemas.openxmlformats.org/presentationml/2006/ole">
            <mc:AlternateContent xmlns:mc="http://schemas.openxmlformats.org/markup-compatibility/2006">
              <mc:Choice xmlns:v="urn:schemas-microsoft-com:vml" Requires="v">
                <p:oleObj spid="_x0000_s25883" name="Equation" r:id="rId6" imgW="5574960" imgH="1574640" progId="Equation.DSMT4">
                  <p:embed/>
                </p:oleObj>
              </mc:Choice>
              <mc:Fallback>
                <p:oleObj name="Equation" r:id="rId6" imgW="5574960" imgH="1574640" progId="Equation.DSMT4">
                  <p:embed/>
                  <p:pic>
                    <p:nvPicPr>
                      <p:cNvPr id="0" name=""/>
                      <p:cNvPicPr/>
                      <p:nvPr/>
                    </p:nvPicPr>
                    <p:blipFill>
                      <a:blip r:embed="rId7"/>
                      <a:stretch>
                        <a:fillRect/>
                      </a:stretch>
                    </p:blipFill>
                    <p:spPr>
                      <a:xfrm>
                        <a:off x="576262" y="2640907"/>
                        <a:ext cx="8143875" cy="2298700"/>
                      </a:xfrm>
                      <a:prstGeom prst="rect">
                        <a:avLst/>
                      </a:prstGeom>
                    </p:spPr>
                  </p:pic>
                </p:oleObj>
              </mc:Fallback>
            </mc:AlternateContent>
          </a:graphicData>
        </a:graphic>
      </p:graphicFrame>
    </p:spTree>
    <p:extLst>
      <p:ext uri="{BB962C8B-B14F-4D97-AF65-F5344CB8AC3E}">
        <p14:creationId xmlns:p14="http://schemas.microsoft.com/office/powerpoint/2010/main" val="4059190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35943" y="115243"/>
            <a:ext cx="7315200" cy="461665"/>
          </a:xfrm>
          <a:prstGeom prst="rect">
            <a:avLst/>
          </a:prstGeom>
          <a:noFill/>
        </p:spPr>
        <p:txBody>
          <a:bodyPr wrap="square" rtlCol="0">
            <a:spAutoFit/>
          </a:bodyPr>
          <a:lstStyle/>
          <a:p>
            <a:pPr algn="ctr"/>
            <a:r>
              <a:rPr lang="en-US" sz="2400" dirty="0">
                <a:latin typeface="+mj-lt"/>
              </a:rPr>
              <a:t>Poisson equation for one-dimensional system</a:t>
            </a:r>
          </a:p>
        </p:txBody>
      </p:sp>
      <p:graphicFrame>
        <p:nvGraphicFramePr>
          <p:cNvPr id="6" name="Object 5"/>
          <p:cNvGraphicFramePr>
            <a:graphicFrameLocks noChangeAspect="1"/>
          </p:cNvGraphicFramePr>
          <p:nvPr>
            <p:extLst>
              <p:ext uri="{D42A27DB-BD31-4B8C-83A1-F6EECF244321}">
                <p14:modId xmlns:p14="http://schemas.microsoft.com/office/powerpoint/2010/main" val="3732750258"/>
              </p:ext>
            </p:extLst>
          </p:nvPr>
        </p:nvGraphicFramePr>
        <p:xfrm>
          <a:off x="2743201" y="576908"/>
          <a:ext cx="2438400" cy="932554"/>
        </p:xfrm>
        <a:graphic>
          <a:graphicData uri="http://schemas.openxmlformats.org/presentationml/2006/ole">
            <mc:AlternateContent xmlns:mc="http://schemas.openxmlformats.org/markup-compatibility/2006">
              <mc:Choice xmlns:v="urn:schemas-microsoft-com:vml" Requires="v">
                <p:oleObj spid="_x0000_s35126" name="Equation" r:id="rId4" imgW="1726920" imgH="660240" progId="Equation.DSMT4">
                  <p:embed/>
                </p:oleObj>
              </mc:Choice>
              <mc:Fallback>
                <p:oleObj name="Equation" r:id="rId4" imgW="1726920" imgH="660240" progId="Equation.DSMT4">
                  <p:embed/>
                  <p:pic>
                    <p:nvPicPr>
                      <p:cNvPr id="0" name=""/>
                      <p:cNvPicPr/>
                      <p:nvPr/>
                    </p:nvPicPr>
                    <p:blipFill>
                      <a:blip r:embed="rId5"/>
                      <a:stretch>
                        <a:fillRect/>
                      </a:stretch>
                    </p:blipFill>
                    <p:spPr>
                      <a:xfrm>
                        <a:off x="2743201" y="576908"/>
                        <a:ext cx="2438400" cy="932554"/>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51168113"/>
              </p:ext>
            </p:extLst>
          </p:nvPr>
        </p:nvGraphicFramePr>
        <p:xfrm>
          <a:off x="563592" y="1347788"/>
          <a:ext cx="7188200" cy="2214562"/>
        </p:xfrm>
        <a:graphic>
          <a:graphicData uri="http://schemas.openxmlformats.org/presentationml/2006/ole">
            <mc:AlternateContent xmlns:mc="http://schemas.openxmlformats.org/markup-compatibility/2006">
              <mc:Choice xmlns:v="urn:schemas-microsoft-com:vml" Requires="v">
                <p:oleObj spid="_x0000_s35127" name="Equation" r:id="rId6" imgW="5397480" imgH="1663560" progId="Equation.DSMT4">
                  <p:embed/>
                </p:oleObj>
              </mc:Choice>
              <mc:Fallback>
                <p:oleObj name="Equation" r:id="rId6" imgW="5397480" imgH="1663560" progId="Equation.DSMT4">
                  <p:embed/>
                  <p:pic>
                    <p:nvPicPr>
                      <p:cNvPr id="0" name=""/>
                      <p:cNvPicPr/>
                      <p:nvPr/>
                    </p:nvPicPr>
                    <p:blipFill>
                      <a:blip r:embed="rId7"/>
                      <a:stretch>
                        <a:fillRect/>
                      </a:stretch>
                    </p:blipFill>
                    <p:spPr>
                      <a:xfrm>
                        <a:off x="563592" y="1347788"/>
                        <a:ext cx="7188200" cy="2214562"/>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830773065"/>
              </p:ext>
            </p:extLst>
          </p:nvPr>
        </p:nvGraphicFramePr>
        <p:xfrm>
          <a:off x="602680" y="3733800"/>
          <a:ext cx="6748463" cy="2214563"/>
        </p:xfrm>
        <a:graphic>
          <a:graphicData uri="http://schemas.openxmlformats.org/presentationml/2006/ole">
            <mc:AlternateContent xmlns:mc="http://schemas.openxmlformats.org/markup-compatibility/2006">
              <mc:Choice xmlns:v="urn:schemas-microsoft-com:vml" Requires="v">
                <p:oleObj spid="_x0000_s35128" name="Equation" r:id="rId8" imgW="5067000" imgH="1663560" progId="Equation.DSMT4">
                  <p:embed/>
                </p:oleObj>
              </mc:Choice>
              <mc:Fallback>
                <p:oleObj name="Equation" r:id="rId8" imgW="5067000" imgH="1663560" progId="Equation.DSMT4">
                  <p:embed/>
                  <p:pic>
                    <p:nvPicPr>
                      <p:cNvPr id="0" name=""/>
                      <p:cNvPicPr/>
                      <p:nvPr/>
                    </p:nvPicPr>
                    <p:blipFill>
                      <a:blip r:embed="rId9"/>
                      <a:stretch>
                        <a:fillRect/>
                      </a:stretch>
                    </p:blipFill>
                    <p:spPr>
                      <a:xfrm>
                        <a:off x="602680" y="3733800"/>
                        <a:ext cx="6748463" cy="2214563"/>
                      </a:xfrm>
                      <a:prstGeom prst="rect">
                        <a:avLst/>
                      </a:prstGeom>
                    </p:spPr>
                  </p:pic>
                </p:oleObj>
              </mc:Fallback>
            </mc:AlternateContent>
          </a:graphicData>
        </a:graphic>
      </p:graphicFrame>
    </p:spTree>
    <p:extLst>
      <p:ext uri="{BB962C8B-B14F-4D97-AF65-F5344CB8AC3E}">
        <p14:creationId xmlns:p14="http://schemas.microsoft.com/office/powerpoint/2010/main" val="1051638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3D760F-3615-4D7D-BE7A-36346FCF3144}"/>
              </a:ext>
            </a:extLst>
          </p:cNvPr>
          <p:cNvSpPr>
            <a:spLocks noGrp="1"/>
          </p:cNvSpPr>
          <p:nvPr>
            <p:ph type="dt" sz="half" idx="10"/>
          </p:nvPr>
        </p:nvSpPr>
        <p:spPr/>
        <p:txBody>
          <a:bodyPr/>
          <a:lstStyle/>
          <a:p>
            <a:r>
              <a:rPr lang="en-US"/>
              <a:t>01/21/2022</a:t>
            </a:r>
            <a:endParaRPr lang="en-US" dirty="0"/>
          </a:p>
        </p:txBody>
      </p:sp>
      <p:sp>
        <p:nvSpPr>
          <p:cNvPr id="3" name="Footer Placeholder 2">
            <a:extLst>
              <a:ext uri="{FF2B5EF4-FFF2-40B4-BE49-F238E27FC236}">
                <a16:creationId xmlns:a16="http://schemas.microsoft.com/office/drawing/2014/main" id="{23264AD0-F5D4-426E-BD78-ED7F2922F47F}"/>
              </a:ext>
            </a:extLst>
          </p:cNvPr>
          <p:cNvSpPr>
            <a:spLocks noGrp="1"/>
          </p:cNvSpPr>
          <p:nvPr>
            <p:ph type="ftr" sz="quarter" idx="11"/>
          </p:nvPr>
        </p:nvSpPr>
        <p:spPr/>
        <p:txBody>
          <a:bodyPr/>
          <a:lstStyle/>
          <a:p>
            <a:r>
              <a:rPr lang="en-US"/>
              <a:t>PHY 712  Spring 2022 -- Lecture 5</a:t>
            </a:r>
            <a:endParaRPr lang="en-US" dirty="0"/>
          </a:p>
        </p:txBody>
      </p:sp>
      <p:sp>
        <p:nvSpPr>
          <p:cNvPr id="4" name="Slide Number Placeholder 3">
            <a:extLst>
              <a:ext uri="{FF2B5EF4-FFF2-40B4-BE49-F238E27FC236}">
                <a16:creationId xmlns:a16="http://schemas.microsoft.com/office/drawing/2014/main" id="{8A98A905-F348-4B05-A615-5285D83934B0}"/>
              </a:ext>
            </a:extLst>
          </p:cNvPr>
          <p:cNvSpPr>
            <a:spLocks noGrp="1"/>
          </p:cNvSpPr>
          <p:nvPr>
            <p:ph type="sldNum" sz="quarter" idx="12"/>
          </p:nvPr>
        </p:nvSpPr>
        <p:spPr/>
        <p:txBody>
          <a:bodyPr/>
          <a:lstStyle/>
          <a:p>
            <a:fld id="{CE368B07-CEBF-4C80-90AF-53B34FA04CF3}" type="slidenum">
              <a:rPr lang="en-US" smtClean="0"/>
              <a:t>6</a:t>
            </a:fld>
            <a:endParaRPr lang="en-US" dirty="0"/>
          </a:p>
        </p:txBody>
      </p:sp>
      <p:graphicFrame>
        <p:nvGraphicFramePr>
          <p:cNvPr id="5" name="Object 4">
            <a:extLst>
              <a:ext uri="{FF2B5EF4-FFF2-40B4-BE49-F238E27FC236}">
                <a16:creationId xmlns:a16="http://schemas.microsoft.com/office/drawing/2014/main" id="{6A4C982C-B4DC-4546-ABCC-5F423CEE2160}"/>
              </a:ext>
            </a:extLst>
          </p:cNvPr>
          <p:cNvGraphicFramePr>
            <a:graphicFrameLocks noChangeAspect="1"/>
          </p:cNvGraphicFramePr>
          <p:nvPr>
            <p:extLst>
              <p:ext uri="{D42A27DB-BD31-4B8C-83A1-F6EECF244321}">
                <p14:modId xmlns:p14="http://schemas.microsoft.com/office/powerpoint/2010/main" val="638382038"/>
              </p:ext>
            </p:extLst>
          </p:nvPr>
        </p:nvGraphicFramePr>
        <p:xfrm>
          <a:off x="91468" y="1214588"/>
          <a:ext cx="8976332" cy="3001812"/>
        </p:xfrm>
        <a:graphic>
          <a:graphicData uri="http://schemas.openxmlformats.org/presentationml/2006/ole">
            <mc:AlternateContent xmlns:mc="http://schemas.openxmlformats.org/markup-compatibility/2006">
              <mc:Choice xmlns:v="urn:schemas-microsoft-com:vml" Requires="v">
                <p:oleObj spid="_x0000_s59406" name="Equation" r:id="rId3" imgW="3759120" imgH="1257120" progId="Equation.DSMT4">
                  <p:embed/>
                </p:oleObj>
              </mc:Choice>
              <mc:Fallback>
                <p:oleObj name="Equation" r:id="rId3" imgW="3759120" imgH="1257120" progId="Equation.DSMT4">
                  <p:embed/>
                  <p:pic>
                    <p:nvPicPr>
                      <p:cNvPr id="0" name=""/>
                      <p:cNvPicPr/>
                      <p:nvPr/>
                    </p:nvPicPr>
                    <p:blipFill>
                      <a:blip r:embed="rId4"/>
                      <a:stretch>
                        <a:fillRect/>
                      </a:stretch>
                    </p:blipFill>
                    <p:spPr>
                      <a:xfrm>
                        <a:off x="91468" y="1214588"/>
                        <a:ext cx="8976332" cy="3001812"/>
                      </a:xfrm>
                      <a:prstGeom prst="rect">
                        <a:avLst/>
                      </a:prstGeom>
                    </p:spPr>
                  </p:pic>
                </p:oleObj>
              </mc:Fallback>
            </mc:AlternateContent>
          </a:graphicData>
        </a:graphic>
      </p:graphicFrame>
    </p:spTree>
    <p:extLst>
      <p:ext uri="{BB962C8B-B14F-4D97-AF65-F5344CB8AC3E}">
        <p14:creationId xmlns:p14="http://schemas.microsoft.com/office/powerpoint/2010/main" val="4218984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29DEA7-3C48-4041-9D2A-08068D13AAFE}"/>
              </a:ext>
            </a:extLst>
          </p:cNvPr>
          <p:cNvSpPr>
            <a:spLocks noGrp="1"/>
          </p:cNvSpPr>
          <p:nvPr>
            <p:ph type="dt" sz="half" idx="10"/>
          </p:nvPr>
        </p:nvSpPr>
        <p:spPr/>
        <p:txBody>
          <a:bodyPr/>
          <a:lstStyle/>
          <a:p>
            <a:r>
              <a:rPr lang="en-US"/>
              <a:t>01/21/2022</a:t>
            </a:r>
            <a:endParaRPr lang="en-US" dirty="0"/>
          </a:p>
        </p:txBody>
      </p:sp>
      <p:sp>
        <p:nvSpPr>
          <p:cNvPr id="3" name="Footer Placeholder 2">
            <a:extLst>
              <a:ext uri="{FF2B5EF4-FFF2-40B4-BE49-F238E27FC236}">
                <a16:creationId xmlns:a16="http://schemas.microsoft.com/office/drawing/2014/main" id="{C852877F-1A1E-4227-93CE-3EBAC2CA46DD}"/>
              </a:ext>
            </a:extLst>
          </p:cNvPr>
          <p:cNvSpPr>
            <a:spLocks noGrp="1"/>
          </p:cNvSpPr>
          <p:nvPr>
            <p:ph type="ftr" sz="quarter" idx="11"/>
          </p:nvPr>
        </p:nvSpPr>
        <p:spPr/>
        <p:txBody>
          <a:bodyPr/>
          <a:lstStyle/>
          <a:p>
            <a:r>
              <a:rPr lang="en-US"/>
              <a:t>PHY 712  Spring 2022 -- Lecture 5</a:t>
            </a:r>
            <a:endParaRPr lang="en-US" dirty="0"/>
          </a:p>
        </p:txBody>
      </p:sp>
      <p:sp>
        <p:nvSpPr>
          <p:cNvPr id="4" name="Slide Number Placeholder 3">
            <a:extLst>
              <a:ext uri="{FF2B5EF4-FFF2-40B4-BE49-F238E27FC236}">
                <a16:creationId xmlns:a16="http://schemas.microsoft.com/office/drawing/2014/main" id="{392D9B8C-0ACE-4071-B8B6-40D106E1C062}"/>
              </a:ext>
            </a:extLst>
          </p:cNvPr>
          <p:cNvSpPr>
            <a:spLocks noGrp="1"/>
          </p:cNvSpPr>
          <p:nvPr>
            <p:ph type="sldNum" sz="quarter" idx="12"/>
          </p:nvPr>
        </p:nvSpPr>
        <p:spPr/>
        <p:txBody>
          <a:bodyPr/>
          <a:lstStyle/>
          <a:p>
            <a:fld id="{CE368B07-CEBF-4C80-90AF-53B34FA04CF3}" type="slidenum">
              <a:rPr lang="en-US" smtClean="0"/>
              <a:t>7</a:t>
            </a:fld>
            <a:endParaRPr lang="en-US" dirty="0"/>
          </a:p>
        </p:txBody>
      </p:sp>
      <p:graphicFrame>
        <p:nvGraphicFramePr>
          <p:cNvPr id="5" name="Object 4">
            <a:extLst>
              <a:ext uri="{FF2B5EF4-FFF2-40B4-BE49-F238E27FC236}">
                <a16:creationId xmlns:a16="http://schemas.microsoft.com/office/drawing/2014/main" id="{084C4552-00B4-4E56-8D73-A588B520F15A}"/>
              </a:ext>
            </a:extLst>
          </p:cNvPr>
          <p:cNvGraphicFramePr>
            <a:graphicFrameLocks noChangeAspect="1"/>
          </p:cNvGraphicFramePr>
          <p:nvPr>
            <p:extLst>
              <p:ext uri="{D42A27DB-BD31-4B8C-83A1-F6EECF244321}">
                <p14:modId xmlns:p14="http://schemas.microsoft.com/office/powerpoint/2010/main" val="3149916472"/>
              </p:ext>
            </p:extLst>
          </p:nvPr>
        </p:nvGraphicFramePr>
        <p:xfrm>
          <a:off x="675861" y="792624"/>
          <a:ext cx="7188200" cy="2179637"/>
        </p:xfrm>
        <a:graphic>
          <a:graphicData uri="http://schemas.openxmlformats.org/presentationml/2006/ole">
            <mc:AlternateContent xmlns:mc="http://schemas.openxmlformats.org/markup-compatibility/2006">
              <mc:Choice xmlns:v="urn:schemas-microsoft-com:vml" Requires="v">
                <p:oleObj spid="_x0000_s58412" name="Equation" r:id="rId3" imgW="5397480" imgH="1638000" progId="Equation.DSMT4">
                  <p:embed/>
                </p:oleObj>
              </mc:Choice>
              <mc:Fallback>
                <p:oleObj name="Equation" r:id="rId3" imgW="5397480" imgH="1638000" progId="Equation.DSMT4">
                  <p:embed/>
                  <p:pic>
                    <p:nvPicPr>
                      <p:cNvPr id="7" name="Object 6"/>
                      <p:cNvPicPr/>
                      <p:nvPr/>
                    </p:nvPicPr>
                    <p:blipFill>
                      <a:blip r:embed="rId4"/>
                      <a:stretch>
                        <a:fillRect/>
                      </a:stretch>
                    </p:blipFill>
                    <p:spPr>
                      <a:xfrm>
                        <a:off x="675861" y="792624"/>
                        <a:ext cx="7188200" cy="2179637"/>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404E8CAE-5D28-425A-9292-37FC24979115}"/>
              </a:ext>
            </a:extLst>
          </p:cNvPr>
          <p:cNvSpPr txBox="1"/>
          <p:nvPr/>
        </p:nvSpPr>
        <p:spPr>
          <a:xfrm>
            <a:off x="152400" y="136525"/>
            <a:ext cx="5638800" cy="461665"/>
          </a:xfrm>
          <a:prstGeom prst="rect">
            <a:avLst/>
          </a:prstGeom>
          <a:noFill/>
        </p:spPr>
        <p:txBody>
          <a:bodyPr wrap="square" rtlCol="0">
            <a:spAutoFit/>
          </a:bodyPr>
          <a:lstStyle/>
          <a:p>
            <a:r>
              <a:rPr lang="en-US" sz="2400" dirty="0">
                <a:latin typeface="+mj-lt"/>
              </a:rPr>
              <a:t>Question</a:t>
            </a:r>
          </a:p>
        </p:txBody>
      </p:sp>
      <p:sp>
        <p:nvSpPr>
          <p:cNvPr id="7" name="TextBox 6">
            <a:extLst>
              <a:ext uri="{FF2B5EF4-FFF2-40B4-BE49-F238E27FC236}">
                <a16:creationId xmlns:a16="http://schemas.microsoft.com/office/drawing/2014/main" id="{652E4FE4-FD87-44A8-A1CC-8B3110965DF2}"/>
              </a:ext>
            </a:extLst>
          </p:cNvPr>
          <p:cNvSpPr txBox="1"/>
          <p:nvPr/>
        </p:nvSpPr>
        <p:spPr>
          <a:xfrm>
            <a:off x="4724400" y="762000"/>
            <a:ext cx="3733800" cy="461665"/>
          </a:xfrm>
          <a:prstGeom prst="rect">
            <a:avLst/>
          </a:prstGeom>
          <a:noFill/>
        </p:spPr>
        <p:txBody>
          <a:bodyPr wrap="square" rtlCol="0">
            <a:spAutoFit/>
          </a:bodyPr>
          <a:lstStyle/>
          <a:p>
            <a:r>
              <a:rPr lang="en-US" sz="2400" dirty="0">
                <a:latin typeface="+mj-lt"/>
              </a:rPr>
              <a:t>Why these extra terms?</a:t>
            </a:r>
          </a:p>
        </p:txBody>
      </p:sp>
      <p:sp>
        <p:nvSpPr>
          <p:cNvPr id="8" name="Arrow: Down 7">
            <a:extLst>
              <a:ext uri="{FF2B5EF4-FFF2-40B4-BE49-F238E27FC236}">
                <a16:creationId xmlns:a16="http://schemas.microsoft.com/office/drawing/2014/main" id="{240BDA76-3AF3-499E-9FB5-9025E2D0BC23}"/>
              </a:ext>
            </a:extLst>
          </p:cNvPr>
          <p:cNvSpPr/>
          <p:nvPr/>
        </p:nvSpPr>
        <p:spPr>
          <a:xfrm>
            <a:off x="4953000" y="1223665"/>
            <a:ext cx="381000" cy="1638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9DEA3678-AA55-4F7E-AB98-84DB22581AF2}"/>
              </a:ext>
            </a:extLst>
          </p:cNvPr>
          <p:cNvSpPr/>
          <p:nvPr/>
        </p:nvSpPr>
        <p:spPr>
          <a:xfrm>
            <a:off x="5486400" y="1212255"/>
            <a:ext cx="381000" cy="1638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Object 9">
            <a:extLst>
              <a:ext uri="{FF2B5EF4-FFF2-40B4-BE49-F238E27FC236}">
                <a16:creationId xmlns:a16="http://schemas.microsoft.com/office/drawing/2014/main" id="{2B050B03-40F5-4535-BA66-E35BCB87FD07}"/>
              </a:ext>
            </a:extLst>
          </p:cNvPr>
          <p:cNvGraphicFramePr>
            <a:graphicFrameLocks noChangeAspect="1"/>
          </p:cNvGraphicFramePr>
          <p:nvPr>
            <p:extLst>
              <p:ext uri="{D42A27DB-BD31-4B8C-83A1-F6EECF244321}">
                <p14:modId xmlns:p14="http://schemas.microsoft.com/office/powerpoint/2010/main" val="2865556217"/>
              </p:ext>
            </p:extLst>
          </p:nvPr>
        </p:nvGraphicFramePr>
        <p:xfrm>
          <a:off x="814457" y="3163563"/>
          <a:ext cx="3352800" cy="3213100"/>
        </p:xfrm>
        <a:graphic>
          <a:graphicData uri="http://schemas.openxmlformats.org/presentationml/2006/ole">
            <mc:AlternateContent xmlns:mc="http://schemas.openxmlformats.org/markup-compatibility/2006">
              <mc:Choice xmlns:v="urn:schemas-microsoft-com:vml" Requires="v">
                <p:oleObj spid="_x0000_s58413" name="Equation" r:id="rId5" imgW="2374560" imgH="2273040" progId="Equation.DSMT4">
                  <p:embed/>
                </p:oleObj>
              </mc:Choice>
              <mc:Fallback>
                <p:oleObj name="Equation" r:id="rId5" imgW="2374560" imgH="2273040" progId="Equation.DSMT4">
                  <p:embed/>
                  <p:pic>
                    <p:nvPicPr>
                      <p:cNvPr id="6" name="Object 5"/>
                      <p:cNvPicPr/>
                      <p:nvPr/>
                    </p:nvPicPr>
                    <p:blipFill>
                      <a:blip r:embed="rId6"/>
                      <a:stretch>
                        <a:fillRect/>
                      </a:stretch>
                    </p:blipFill>
                    <p:spPr>
                      <a:xfrm>
                        <a:off x="814457" y="3163563"/>
                        <a:ext cx="3352800" cy="321310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D961EDA-7359-4A15-B0D4-5BD471B5C58E}"/>
              </a:ext>
            </a:extLst>
          </p:cNvPr>
          <p:cNvGraphicFramePr>
            <a:graphicFrameLocks noChangeAspect="1"/>
          </p:cNvGraphicFramePr>
          <p:nvPr>
            <p:extLst>
              <p:ext uri="{D42A27DB-BD31-4B8C-83A1-F6EECF244321}">
                <p14:modId xmlns:p14="http://schemas.microsoft.com/office/powerpoint/2010/main" val="3401300704"/>
              </p:ext>
            </p:extLst>
          </p:nvPr>
        </p:nvGraphicFramePr>
        <p:xfrm>
          <a:off x="4727713" y="3694933"/>
          <a:ext cx="3875433" cy="2035942"/>
        </p:xfrm>
        <a:graphic>
          <a:graphicData uri="http://schemas.openxmlformats.org/presentationml/2006/ole">
            <mc:AlternateContent xmlns:mc="http://schemas.openxmlformats.org/markup-compatibility/2006">
              <mc:Choice xmlns:v="urn:schemas-microsoft-com:vml" Requires="v">
                <p:oleObj spid="_x0000_s58414" name="Equation" r:id="rId7" imgW="2755800" imgH="1447560" progId="Equation.DSMT4">
                  <p:embed/>
                </p:oleObj>
              </mc:Choice>
              <mc:Fallback>
                <p:oleObj name="Equation" r:id="rId7" imgW="2755800" imgH="1447560" progId="Equation.DSMT4">
                  <p:embed/>
                  <p:pic>
                    <p:nvPicPr>
                      <p:cNvPr id="0" name=""/>
                      <p:cNvPicPr/>
                      <p:nvPr/>
                    </p:nvPicPr>
                    <p:blipFill>
                      <a:blip r:embed="rId8"/>
                      <a:stretch>
                        <a:fillRect/>
                      </a:stretch>
                    </p:blipFill>
                    <p:spPr>
                      <a:xfrm>
                        <a:off x="4727713" y="3694933"/>
                        <a:ext cx="3875433" cy="2035942"/>
                      </a:xfrm>
                      <a:prstGeom prst="rect">
                        <a:avLst/>
                      </a:prstGeom>
                    </p:spPr>
                  </p:pic>
                </p:oleObj>
              </mc:Fallback>
            </mc:AlternateContent>
          </a:graphicData>
        </a:graphic>
      </p:graphicFrame>
    </p:spTree>
    <p:extLst>
      <p:ext uri="{BB962C8B-B14F-4D97-AF65-F5344CB8AC3E}">
        <p14:creationId xmlns:p14="http://schemas.microsoft.com/office/powerpoint/2010/main" val="1309730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257355" y="18691"/>
            <a:ext cx="8382000" cy="1200329"/>
          </a:xfrm>
          <a:prstGeom prst="rect">
            <a:avLst/>
          </a:prstGeom>
          <a:noFill/>
        </p:spPr>
        <p:txBody>
          <a:bodyPr wrap="square" rtlCol="0">
            <a:spAutoFit/>
          </a:bodyPr>
          <a:lstStyle/>
          <a:p>
            <a:r>
              <a:rPr lang="en-US" sz="2400" dirty="0">
                <a:latin typeface="+mj-lt"/>
              </a:rPr>
              <a:t>General procedure for constructing Green’s function for one-dimensional system using 2 independent solutions of the homogeneous equations</a:t>
            </a:r>
          </a:p>
        </p:txBody>
      </p:sp>
      <p:graphicFrame>
        <p:nvGraphicFramePr>
          <p:cNvPr id="7" name="Object 6"/>
          <p:cNvGraphicFramePr>
            <a:graphicFrameLocks noChangeAspect="1"/>
          </p:cNvGraphicFramePr>
          <p:nvPr>
            <p:extLst>
              <p:ext uri="{D42A27DB-BD31-4B8C-83A1-F6EECF244321}">
                <p14:modId xmlns:p14="http://schemas.microsoft.com/office/powerpoint/2010/main" val="538542563"/>
              </p:ext>
            </p:extLst>
          </p:nvPr>
        </p:nvGraphicFramePr>
        <p:xfrm>
          <a:off x="419280" y="1371600"/>
          <a:ext cx="8220075" cy="4152900"/>
        </p:xfrm>
        <a:graphic>
          <a:graphicData uri="http://schemas.openxmlformats.org/presentationml/2006/ole">
            <mc:AlternateContent xmlns:mc="http://schemas.openxmlformats.org/markup-compatibility/2006">
              <mc:Choice xmlns:v="urn:schemas-microsoft-com:vml" Requires="v">
                <p:oleObj spid="_x0000_s35943" name="Equation" r:id="rId4" imgW="6070320" imgH="2946240" progId="Equation.DSMT4">
                  <p:embed/>
                </p:oleObj>
              </mc:Choice>
              <mc:Fallback>
                <p:oleObj name="Equation" r:id="rId4" imgW="6070320" imgH="2946240" progId="Equation.DSMT4">
                  <p:embed/>
                  <p:pic>
                    <p:nvPicPr>
                      <p:cNvPr id="0" name=""/>
                      <p:cNvPicPr/>
                      <p:nvPr/>
                    </p:nvPicPr>
                    <p:blipFill>
                      <a:blip r:embed="rId5"/>
                      <a:stretch>
                        <a:fillRect/>
                      </a:stretch>
                    </p:blipFill>
                    <p:spPr>
                      <a:xfrm>
                        <a:off x="419280" y="1371600"/>
                        <a:ext cx="8220075" cy="4152900"/>
                      </a:xfrm>
                      <a:prstGeom prst="rect">
                        <a:avLst/>
                      </a:prstGeom>
                    </p:spPr>
                  </p:pic>
                </p:oleObj>
              </mc:Fallback>
            </mc:AlternateContent>
          </a:graphicData>
        </a:graphic>
      </p:graphicFrame>
      <p:sp>
        <p:nvSpPr>
          <p:cNvPr id="8" name="TextBox 7"/>
          <p:cNvSpPr txBox="1"/>
          <p:nvPr/>
        </p:nvSpPr>
        <p:spPr>
          <a:xfrm>
            <a:off x="609600" y="5894685"/>
            <a:ext cx="8229600" cy="461665"/>
          </a:xfrm>
          <a:prstGeom prst="rect">
            <a:avLst/>
          </a:prstGeom>
          <a:solidFill>
            <a:srgbClr val="FFFF00"/>
          </a:solidFill>
        </p:spPr>
        <p:txBody>
          <a:bodyPr wrap="square" rtlCol="0">
            <a:spAutoFit/>
          </a:bodyPr>
          <a:lstStyle/>
          <a:p>
            <a:r>
              <a:rPr lang="en-US" sz="2400" dirty="0">
                <a:latin typeface="+mj-lt"/>
              </a:rPr>
              <a:t>Beautiful method; but only works in one dimension.</a:t>
            </a:r>
          </a:p>
        </p:txBody>
      </p:sp>
    </p:spTree>
    <p:extLst>
      <p:ext uri="{BB962C8B-B14F-4D97-AF65-F5344CB8AC3E}">
        <p14:creationId xmlns:p14="http://schemas.microsoft.com/office/powerpoint/2010/main" val="596159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pic>
        <p:nvPicPr>
          <p:cNvPr id="6" name="Picture 5"/>
          <p:cNvPicPr>
            <a:picLocks noChangeAspect="1"/>
          </p:cNvPicPr>
          <p:nvPr/>
        </p:nvPicPr>
        <p:blipFill>
          <a:blip r:embed="rId3"/>
          <a:stretch>
            <a:fillRect/>
          </a:stretch>
        </p:blipFill>
        <p:spPr>
          <a:xfrm>
            <a:off x="271462" y="409575"/>
            <a:ext cx="8601075" cy="6038850"/>
          </a:xfrm>
          <a:prstGeom prst="rect">
            <a:avLst/>
          </a:prstGeom>
        </p:spPr>
      </p:pic>
    </p:spTree>
    <p:extLst>
      <p:ext uri="{BB962C8B-B14F-4D97-AF65-F5344CB8AC3E}">
        <p14:creationId xmlns:p14="http://schemas.microsoft.com/office/powerpoint/2010/main" val="33074018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13769</TotalTime>
  <Words>967</Words>
  <Application>Microsoft Office PowerPoint</Application>
  <PresentationFormat>On-screen Show (4:3)</PresentationFormat>
  <Paragraphs>216</Paragraphs>
  <Slides>32</Slides>
  <Notes>28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39" baseType="lpstr">
      <vt:lpstr>Arial</vt:lpstr>
      <vt:lpstr>Calibri</vt:lpstr>
      <vt:lpstr>Cambria Math</vt:lpstr>
      <vt:lpstr>Symbol</vt:lpstr>
      <vt:lpstr>Office Theme</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792</cp:revision>
  <cp:lastPrinted>2021-02-02T16:15:41Z</cp:lastPrinted>
  <dcterms:created xsi:type="dcterms:W3CDTF">2012-01-10T18:32:24Z</dcterms:created>
  <dcterms:modified xsi:type="dcterms:W3CDTF">2022-01-20T19:17:15Z</dcterms:modified>
</cp:coreProperties>
</file>