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86" r:id="rId3"/>
    <p:sldId id="354" r:id="rId4"/>
    <p:sldId id="385" r:id="rId5"/>
    <p:sldId id="383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5" r:id="rId14"/>
    <p:sldId id="373" r:id="rId15"/>
    <p:sldId id="384" r:id="rId16"/>
    <p:sldId id="374" r:id="rId17"/>
    <p:sldId id="379" r:id="rId18"/>
    <p:sldId id="376" r:id="rId19"/>
    <p:sldId id="377" r:id="rId20"/>
    <p:sldId id="378" r:id="rId21"/>
    <p:sldId id="380" r:id="rId22"/>
    <p:sldId id="381" r:id="rId23"/>
    <p:sldId id="382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7" d="100"/>
          <a:sy n="67" d="100"/>
        </p:scale>
        <p:origin x="6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2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9.png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gif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Chapters 2 &amp; 3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Methods of images  -- planes, spheres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Solution of Poisson equation in for other geometries -- cylindrical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90600" y="1295400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46721"/>
              </p:ext>
            </p:extLst>
          </p:nvPr>
        </p:nvGraphicFramePr>
        <p:xfrm>
          <a:off x="3962400" y="1796167"/>
          <a:ext cx="4283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1" name="数式" r:id="rId4" imgW="2006280" imgH="1447560" progId="Equation.3">
                  <p:embed/>
                </p:oleObj>
              </mc:Choice>
              <mc:Fallback>
                <p:oleObj name="数式" r:id="rId4" imgW="2006280" imgH="1447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96167"/>
                        <a:ext cx="4283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07233"/>
              </p:ext>
            </p:extLst>
          </p:nvPr>
        </p:nvGraphicFramePr>
        <p:xfrm>
          <a:off x="1543597" y="4991100"/>
          <a:ext cx="72104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2" name="数式" r:id="rId6" imgW="3377880" imgH="660240" progId="Equation.3">
                  <p:embed/>
                </p:oleObj>
              </mc:Choice>
              <mc:Fallback>
                <p:oleObj name="数式" r:id="rId6" imgW="337788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597" y="4991100"/>
                        <a:ext cx="72104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26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29640" y="269748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940529"/>
              </p:ext>
            </p:extLst>
          </p:nvPr>
        </p:nvGraphicFramePr>
        <p:xfrm>
          <a:off x="3895725" y="2448560"/>
          <a:ext cx="487997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数式" r:id="rId4" imgW="2286000" imgH="812520" progId="Equation.3">
                  <p:embed/>
                </p:oleObj>
              </mc:Choice>
              <mc:Fallback>
                <p:oleObj name="数式" r:id="rId4" imgW="228600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2448560"/>
                        <a:ext cx="4879975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734698"/>
              </p:ext>
            </p:extLst>
          </p:nvPr>
        </p:nvGraphicFramePr>
        <p:xfrm>
          <a:off x="5628782" y="4466490"/>
          <a:ext cx="2846086" cy="175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Equation" r:id="rId6" imgW="2425680" imgH="1498320" progId="Equation.DSMT4">
                  <p:embed/>
                </p:oleObj>
              </mc:Choice>
              <mc:Fallback>
                <p:oleObj name="Equation" r:id="rId6" imgW="2425680" imgH="1498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28782" y="4466490"/>
                        <a:ext cx="2846086" cy="175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6963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44880" y="272796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424562"/>
              </p:ext>
            </p:extLst>
          </p:nvPr>
        </p:nvGraphicFramePr>
        <p:xfrm>
          <a:off x="2461495" y="2250624"/>
          <a:ext cx="6664615" cy="177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495" y="2250624"/>
                        <a:ext cx="6664615" cy="1779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7646">
            <a:off x="3983171" y="4635783"/>
            <a:ext cx="2320290" cy="1360170"/>
          </a:xfrm>
          <a:prstGeom prst="rect">
            <a:avLst/>
          </a:prstGeom>
        </p:spPr>
      </p:pic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24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sphere of radius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, in the presence of a point charge </a:t>
            </a:r>
            <a:r>
              <a:rPr lang="en-US" sz="2400" b="1" i="1" dirty="0">
                <a:latin typeface="+mj-lt"/>
              </a:rPr>
              <a:t>q </a:t>
            </a:r>
            <a:r>
              <a:rPr lang="en-US" sz="2400" dirty="0">
                <a:latin typeface="+mj-lt"/>
              </a:rPr>
              <a:t>at a distance </a:t>
            </a:r>
            <a:r>
              <a:rPr lang="en-US" sz="2400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14400" y="266700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21254"/>
              </p:ext>
            </p:extLst>
          </p:nvPr>
        </p:nvGraphicFramePr>
        <p:xfrm>
          <a:off x="2567866" y="2324182"/>
          <a:ext cx="6293054" cy="167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" name="Equation" r:id="rId4" imgW="4520880" imgH="1206360" progId="Equation.DSMT4">
                  <p:embed/>
                </p:oleObj>
              </mc:Choice>
              <mc:Fallback>
                <p:oleObj name="Equation" r:id="rId4" imgW="45208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866" y="2324182"/>
                        <a:ext cx="6293054" cy="167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839422"/>
              </p:ext>
            </p:extLst>
          </p:nvPr>
        </p:nvGraphicFramePr>
        <p:xfrm>
          <a:off x="3856859" y="5138804"/>
          <a:ext cx="4446322" cy="1293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4" name="Equation" r:id="rId6" imgW="3797280" imgH="1104840" progId="Equation.DSMT4">
                  <p:embed/>
                </p:oleObj>
              </mc:Choice>
              <mc:Fallback>
                <p:oleObj name="Equation" r:id="rId6" imgW="379728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56859" y="5138804"/>
                        <a:ext cx="4446322" cy="1293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/>
          <p:cNvSpPr>
            <a:spLocks noChangeAspect="1"/>
          </p:cNvSpPr>
          <p:nvPr/>
        </p:nvSpPr>
        <p:spPr>
          <a:xfrm rot="1440000">
            <a:off x="2168937" y="3748835"/>
            <a:ext cx="199516" cy="59085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8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1816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 of image charge formalism to construct Green’s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06820"/>
              </p:ext>
            </p:extLst>
          </p:nvPr>
        </p:nvGraphicFramePr>
        <p:xfrm>
          <a:off x="838200" y="1544638"/>
          <a:ext cx="7021513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数式" r:id="rId3" imgW="3288960" imgH="1854000" progId="Equation.3">
                  <p:embed/>
                </p:oleObj>
              </mc:Choice>
              <mc:Fallback>
                <p:oleObj name="数式" r:id="rId3" imgW="3288960" imgH="1854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4638"/>
                        <a:ext cx="7021513" cy="395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630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Poisson/Laplace equation in various regular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Rectangular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Cylindrical geometries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Spherical geometries</a:t>
            </a:r>
          </a:p>
        </p:txBody>
      </p:sp>
    </p:spTree>
    <p:extLst>
      <p:ext uri="{BB962C8B-B14F-4D97-AF65-F5344CB8AC3E}">
        <p14:creationId xmlns:p14="http://schemas.microsoft.com/office/powerpoint/2010/main" val="4006249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827678"/>
              </p:ext>
            </p:extLst>
          </p:nvPr>
        </p:nvGraphicFramePr>
        <p:xfrm>
          <a:off x="1608138" y="1328738"/>
          <a:ext cx="7672387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数式" r:id="rId3" imgW="3593880" imgH="2057400" progId="Equation.3">
                  <p:embed/>
                </p:oleObj>
              </mc:Choice>
              <mc:Fallback>
                <p:oleObj name="数式" r:id="rId3" imgW="3593880" imgH="205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1328738"/>
                        <a:ext cx="7672387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446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640883"/>
              </p:ext>
            </p:extLst>
          </p:nvPr>
        </p:nvGraphicFramePr>
        <p:xfrm>
          <a:off x="1752600" y="2184400"/>
          <a:ext cx="7237413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数式" r:id="rId3" imgW="3390840" imgH="2082600" progId="Equation.3">
                  <p:embed/>
                </p:oleObj>
              </mc:Choice>
              <mc:Fallback>
                <p:oleObj name="数式" r:id="rId3" imgW="33908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7237413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962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902922"/>
              </p:ext>
            </p:extLst>
          </p:nvPr>
        </p:nvGraphicFramePr>
        <p:xfrm>
          <a:off x="1931988" y="2046288"/>
          <a:ext cx="7021512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数式" r:id="rId3" imgW="3288960" imgH="1384200" progId="Equation.3">
                  <p:embed/>
                </p:oleObj>
              </mc:Choice>
              <mc:Fallback>
                <p:oleObj name="数式" r:id="rId3" imgW="328896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046288"/>
                        <a:ext cx="7021512" cy="295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4328"/>
              </p:ext>
            </p:extLst>
          </p:nvPr>
        </p:nvGraphicFramePr>
        <p:xfrm>
          <a:off x="493713" y="15652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5652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FD5BB-1458-4519-B7E6-9DBF5F2D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BE240-45D5-41DE-BCD1-C69A2664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CE1C2-D2C7-4FDF-9BE1-C394462C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8B61BF-ED5F-409B-9B34-32ACCBF59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1155156"/>
            <a:ext cx="9144000" cy="51707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FA8CED-9CF2-4968-9CAC-B3DA06A33E79}"/>
              </a:ext>
            </a:extLst>
          </p:cNvPr>
          <p:cNvSpPr txBox="1"/>
          <p:nvPr/>
        </p:nvSpPr>
        <p:spPr>
          <a:xfrm>
            <a:off x="152400" y="228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Physics colloquium this week is TODAY at 4 pm in Salem Hall and virtually.</a:t>
            </a:r>
          </a:p>
        </p:txBody>
      </p:sp>
    </p:spTree>
    <p:extLst>
      <p:ext uri="{BB962C8B-B14F-4D97-AF65-F5344CB8AC3E}">
        <p14:creationId xmlns:p14="http://schemas.microsoft.com/office/powerpoint/2010/main" val="327829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67222"/>
              </p:ext>
            </p:extLst>
          </p:nvPr>
        </p:nvGraphicFramePr>
        <p:xfrm>
          <a:off x="2133600" y="1654175"/>
          <a:ext cx="6938963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1" name="数式" r:id="rId3" imgW="3251160" imgH="1257120" progId="Equation.3">
                  <p:embed/>
                </p:oleObj>
              </mc:Choice>
              <mc:Fallback>
                <p:oleObj name="数式" r:id="rId3" imgW="32511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54175"/>
                        <a:ext cx="6938963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780116"/>
              </p:ext>
            </p:extLst>
          </p:nvPr>
        </p:nvGraphicFramePr>
        <p:xfrm>
          <a:off x="2247900" y="1546225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546225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10668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21414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7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033206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6200" y="2976236"/>
            <a:ext cx="9296400" cy="3405587"/>
            <a:chOff x="76200" y="2976236"/>
            <a:chExt cx="9296400" cy="3405587"/>
          </a:xfrm>
        </p:grpSpPr>
        <p:grpSp>
          <p:nvGrpSpPr>
            <p:cNvPr id="13" name="Group 12"/>
            <p:cNvGrpSpPr/>
            <p:nvPr/>
          </p:nvGrpSpPr>
          <p:grpSpPr>
            <a:xfrm>
              <a:off x="76200" y="2976236"/>
              <a:ext cx="9296400" cy="3405587"/>
              <a:chOff x="0" y="1726206"/>
              <a:chExt cx="9296400" cy="3405587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726206"/>
                <a:ext cx="9144000" cy="3405587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172200" y="3506092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75367" y="331766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K</a:t>
              </a:r>
              <a:r>
                <a:rPr lang="en-US" sz="2400" i="1" baseline="-25000" dirty="0">
                  <a:latin typeface="+mj-lt"/>
                </a:rPr>
                <a:t>1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8D4C98-1596-4C8B-B307-C20C04237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" y="791573"/>
            <a:ext cx="9144000" cy="46713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" y="4572000"/>
            <a:ext cx="8686800" cy="304800"/>
          </a:xfrm>
          <a:prstGeom prst="rect">
            <a:avLst/>
          </a:prstGeom>
          <a:solidFill>
            <a:srgbClr val="FFCC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43200" y="312724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</a:rPr>
              <a:t>&amp; 3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61ECD-7824-4B4F-AB7C-D349D5F4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72C515-8745-40B8-97B2-EE84B8C6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46BBC-8F23-4AD9-BE07-4100CDA0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88A4A5-52BF-4822-B9F5-A24348C1E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7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Survey of mathematical techniques for analyzing electrostatics – the Poisson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304498"/>
              </p:ext>
            </p:extLst>
          </p:nvPr>
        </p:nvGraphicFramePr>
        <p:xfrm>
          <a:off x="1925638" y="1285875"/>
          <a:ext cx="35988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8" name="数式" r:id="rId3" imgW="1066680" imgH="431640" progId="Equation.3">
                  <p:embed/>
                </p:oleObj>
              </mc:Choice>
              <mc:Fallback>
                <p:oleObj name="数式" r:id="rId3" imgW="10666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1285875"/>
                        <a:ext cx="3598862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429000"/>
            <a:ext cx="670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Direct solution of differential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Solution by means of an integral equation; Green’s function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Orthogonal function expansions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Numerical methods (finite differences and finite element methods)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Method of images</a:t>
            </a:r>
          </a:p>
        </p:txBody>
      </p:sp>
    </p:spTree>
    <p:extLst>
      <p:ext uri="{BB962C8B-B14F-4D97-AF65-F5344CB8AC3E}">
        <p14:creationId xmlns:p14="http://schemas.microsoft.com/office/powerpoint/2010/main" val="17921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524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Method of images</a:t>
            </a:r>
          </a:p>
          <a:p>
            <a:r>
              <a:rPr lang="en-US" sz="2400" dirty="0">
                <a:latin typeface="+mj-lt"/>
              </a:rPr>
              <a:t>         Clever trick for specialized geometries: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Flat plane (surface)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      Sphere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71759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Planar case:</a:t>
            </a:r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6800" y="1948427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7917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q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752540"/>
            <a:ext cx="5334000" cy="3467160"/>
            <a:chOff x="3352800" y="1752540"/>
            <a:chExt cx="5334000" cy="3467160"/>
          </a:xfrm>
        </p:grpSpPr>
        <p:sp>
          <p:nvSpPr>
            <p:cNvPr id="6" name="TextBox 5"/>
            <p:cNvSpPr txBox="1"/>
            <p:nvPr/>
          </p:nvSpPr>
          <p:spPr>
            <a:xfrm>
              <a:off x="5105400" y="1752540"/>
              <a:ext cx="3581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Mobile charges from the “ground” respond to the force from the charge </a:t>
              </a:r>
              <a:r>
                <a:rPr lang="en-US" sz="2400" b="1" i="1" dirty="0">
                  <a:latin typeface="+mj-lt"/>
                </a:rPr>
                <a:t>q</a:t>
              </a:r>
              <a:r>
                <a:rPr lang="en-US" sz="2400" dirty="0">
                  <a:latin typeface="+mj-lt"/>
                </a:rPr>
                <a:t>.</a:t>
              </a:r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335280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867646"/>
              </p:ext>
            </p:extLst>
          </p:nvPr>
        </p:nvGraphicFramePr>
        <p:xfrm>
          <a:off x="3519806" y="5181600"/>
          <a:ext cx="3642994" cy="68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数式" r:id="rId4" imgW="1079280" imgH="203040" progId="Equation.3">
                  <p:embed/>
                </p:oleObj>
              </mc:Choice>
              <mc:Fallback>
                <p:oleObj name="数式" r:id="rId4" imgW="1079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9806" y="5181600"/>
                        <a:ext cx="3642994" cy="68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400800" y="44958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00800" y="3368040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19800" y="44958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72400" y="4419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0800" y="3048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0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868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22328"/>
              </p:ext>
            </p:extLst>
          </p:nvPr>
        </p:nvGraphicFramePr>
        <p:xfrm>
          <a:off x="1712913" y="952500"/>
          <a:ext cx="4002087" cy="1927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数式" r:id="rId3" imgW="1371600" imgH="660240" progId="Equation.3">
                  <p:embed/>
                </p:oleObj>
              </mc:Choice>
              <mc:Fallback>
                <p:oleObj name="数式" r:id="rId3" imgW="137160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952500"/>
                        <a:ext cx="4002087" cy="1927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04620"/>
              </p:ext>
            </p:extLst>
          </p:nvPr>
        </p:nvGraphicFramePr>
        <p:xfrm>
          <a:off x="304800" y="3048000"/>
          <a:ext cx="824208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数式" r:id="rId5" imgW="3860640" imgH="1498320" progId="Equation.3">
                  <p:embed/>
                </p:oleObj>
              </mc:Choice>
              <mc:Fallback>
                <p:oleObj name="数式" r:id="rId5" imgW="386064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8242086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81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419600" y="3514915"/>
            <a:ext cx="2897696" cy="30382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grounded metal sheet, a distance </a:t>
            </a:r>
            <a:r>
              <a:rPr lang="en-US" sz="2400" b="1" i="1" dirty="0">
                <a:latin typeface="+mj-lt"/>
              </a:rPr>
              <a:t>d</a:t>
            </a:r>
            <a:r>
              <a:rPr lang="en-US" sz="2400" dirty="0">
                <a:latin typeface="+mj-lt"/>
              </a:rPr>
              <a:t> from a point charge </a:t>
            </a:r>
            <a:r>
              <a:rPr lang="en-US" sz="2400" b="1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646519"/>
              </p:ext>
            </p:extLst>
          </p:nvPr>
        </p:nvGraphicFramePr>
        <p:xfrm>
          <a:off x="609600" y="1295400"/>
          <a:ext cx="76454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数式" r:id="rId4" imgW="3581280" imgH="1015920" progId="Equation.3">
                  <p:embed/>
                </p:oleObj>
              </mc:Choice>
              <mc:Fallback>
                <p:oleObj name="数式" r:id="rId4" imgW="3581280" imgH="1015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64540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447800" y="3581341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30739"/>
              </p:ext>
            </p:extLst>
          </p:nvPr>
        </p:nvGraphicFramePr>
        <p:xfrm>
          <a:off x="7233009" y="4742160"/>
          <a:ext cx="81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数式" r:id="rId7" imgW="380880" imgH="203040" progId="Equation.3">
                  <p:embed/>
                </p:oleObj>
              </mc:Choice>
              <mc:Fallback>
                <p:oleObj name="数式" r:id="rId7" imgW="3808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3009" y="4742160"/>
                        <a:ext cx="812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4991100" y="5023881"/>
            <a:ext cx="2171700" cy="53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91100" y="4049375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610100" y="50292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29200" y="3805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82316" y="530507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63386" y="6077247"/>
            <a:ext cx="86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x=0</a:t>
            </a:r>
          </a:p>
        </p:txBody>
      </p:sp>
    </p:spTree>
    <p:extLst>
      <p:ext uri="{BB962C8B-B14F-4D97-AF65-F5344CB8AC3E}">
        <p14:creationId xmlns:p14="http://schemas.microsoft.com/office/powerpoint/2010/main" val="268548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12804</TotalTime>
  <Words>645</Words>
  <Application>Microsoft Office PowerPoint</Application>
  <PresentationFormat>On-screen Show (4:3)</PresentationFormat>
  <Paragraphs>156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651</cp:revision>
  <cp:lastPrinted>2019-01-28T02:51:25Z</cp:lastPrinted>
  <dcterms:created xsi:type="dcterms:W3CDTF">2012-01-10T18:32:24Z</dcterms:created>
  <dcterms:modified xsi:type="dcterms:W3CDTF">2022-01-25T17:02:18Z</dcterms:modified>
</cp:coreProperties>
</file>