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86" r:id="rId3"/>
    <p:sldId id="354" r:id="rId4"/>
    <p:sldId id="385" r:id="rId5"/>
    <p:sldId id="383" r:id="rId6"/>
    <p:sldId id="366" r:id="rId7"/>
    <p:sldId id="367" r:id="rId8"/>
    <p:sldId id="387" r:id="rId9"/>
    <p:sldId id="368" r:id="rId10"/>
    <p:sldId id="369" r:id="rId11"/>
    <p:sldId id="370" r:id="rId12"/>
    <p:sldId id="371" r:id="rId13"/>
    <p:sldId id="372" r:id="rId14"/>
    <p:sldId id="375" r:id="rId15"/>
    <p:sldId id="373" r:id="rId16"/>
    <p:sldId id="384" r:id="rId17"/>
    <p:sldId id="374" r:id="rId18"/>
    <p:sldId id="379" r:id="rId19"/>
    <p:sldId id="376" r:id="rId20"/>
    <p:sldId id="377" r:id="rId21"/>
    <p:sldId id="378" r:id="rId22"/>
    <p:sldId id="380" r:id="rId23"/>
    <p:sldId id="381" r:id="rId24"/>
    <p:sldId id="382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7" d="100"/>
          <a:sy n="67" d="100"/>
        </p:scale>
        <p:origin x="6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2" d="100"/>
        <a:sy n="152" d="100"/>
      </p:scale>
      <p:origin x="0" y="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2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gif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9.png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Chapters 2 &amp; 3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Methods of images  -- planes, spheres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Solution of Poisson equation in for other geometries -- cylindrical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4419600" y="3514915"/>
            <a:ext cx="2897696" cy="303828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646519"/>
              </p:ext>
            </p:extLst>
          </p:nvPr>
        </p:nvGraphicFramePr>
        <p:xfrm>
          <a:off x="609600" y="1295400"/>
          <a:ext cx="7645400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" name="数式" r:id="rId4" imgW="3581280" imgH="1015920" progId="Equation.3">
                  <p:embed/>
                </p:oleObj>
              </mc:Choice>
              <mc:Fallback>
                <p:oleObj name="数式" r:id="rId4" imgW="3581280" imgH="1015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7645400" cy="216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447800" y="3581341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330739"/>
              </p:ext>
            </p:extLst>
          </p:nvPr>
        </p:nvGraphicFramePr>
        <p:xfrm>
          <a:off x="7233009" y="4742160"/>
          <a:ext cx="812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" name="数式" r:id="rId7" imgW="380880" imgH="203040" progId="Equation.3">
                  <p:embed/>
                </p:oleObj>
              </mc:Choice>
              <mc:Fallback>
                <p:oleObj name="数式" r:id="rId7" imgW="3808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3009" y="4742160"/>
                        <a:ext cx="812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4991100" y="5023881"/>
            <a:ext cx="2171700" cy="53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91100" y="4049375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610100" y="50292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29200" y="3805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82316" y="530507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63386" y="6077247"/>
            <a:ext cx="86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x=0</a:t>
            </a:r>
          </a:p>
        </p:txBody>
      </p:sp>
    </p:spTree>
    <p:extLst>
      <p:ext uri="{BB962C8B-B14F-4D97-AF65-F5344CB8AC3E}">
        <p14:creationId xmlns:p14="http://schemas.microsoft.com/office/powerpoint/2010/main" val="268548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90600" y="1295400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4" name="Oval 13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146721"/>
              </p:ext>
            </p:extLst>
          </p:nvPr>
        </p:nvGraphicFramePr>
        <p:xfrm>
          <a:off x="3962400" y="1796167"/>
          <a:ext cx="4283075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1" name="数式" r:id="rId4" imgW="2006280" imgH="1447560" progId="Equation.3">
                  <p:embed/>
                </p:oleObj>
              </mc:Choice>
              <mc:Fallback>
                <p:oleObj name="数式" r:id="rId4" imgW="2006280" imgH="1447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96167"/>
                        <a:ext cx="4283075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07233"/>
              </p:ext>
            </p:extLst>
          </p:nvPr>
        </p:nvGraphicFramePr>
        <p:xfrm>
          <a:off x="1543597" y="4991100"/>
          <a:ext cx="72104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2" name="数式" r:id="rId6" imgW="3377880" imgH="660240" progId="Equation.3">
                  <p:embed/>
                </p:oleObj>
              </mc:Choice>
              <mc:Fallback>
                <p:oleObj name="数式" r:id="rId6" imgW="337788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597" y="4991100"/>
                        <a:ext cx="7210425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EEC903F7-A2A2-4D7A-8D2F-D05B29CBACD5}"/>
              </a:ext>
            </a:extLst>
          </p:cNvPr>
          <p:cNvSpPr txBox="1"/>
          <p:nvPr/>
        </p:nvSpPr>
        <p:spPr>
          <a:xfrm>
            <a:off x="5071872" y="5624899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Note: this effect can be observed in photoemission experiments.</a:t>
            </a:r>
          </a:p>
        </p:txBody>
      </p:sp>
    </p:spTree>
    <p:extLst>
      <p:ext uri="{BB962C8B-B14F-4D97-AF65-F5344CB8AC3E}">
        <p14:creationId xmlns:p14="http://schemas.microsoft.com/office/powerpoint/2010/main" val="2689260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" y="933249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29640" y="269748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940529"/>
              </p:ext>
            </p:extLst>
          </p:nvPr>
        </p:nvGraphicFramePr>
        <p:xfrm>
          <a:off x="3895725" y="2448560"/>
          <a:ext cx="4879975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8" name="数式" r:id="rId4" imgW="2286000" imgH="812520" progId="Equation.3">
                  <p:embed/>
                </p:oleObj>
              </mc:Choice>
              <mc:Fallback>
                <p:oleObj name="数式" r:id="rId4" imgW="2286000" imgH="812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2448560"/>
                        <a:ext cx="4879975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734698"/>
              </p:ext>
            </p:extLst>
          </p:nvPr>
        </p:nvGraphicFramePr>
        <p:xfrm>
          <a:off x="5628782" y="4466490"/>
          <a:ext cx="2846086" cy="175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Equation" r:id="rId6" imgW="2425680" imgH="1498320" progId="Equation.DSMT4">
                  <p:embed/>
                </p:oleObj>
              </mc:Choice>
              <mc:Fallback>
                <p:oleObj name="Equation" r:id="rId6" imgW="2425680" imgH="1498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28782" y="4466490"/>
                        <a:ext cx="2846086" cy="175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E2C0793-8BD8-4B95-9E6F-094D90A398F4}"/>
              </a:ext>
            </a:extLst>
          </p:cNvPr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charge methods can be used in some other geometries --</a:t>
            </a:r>
          </a:p>
        </p:txBody>
      </p:sp>
    </p:spTree>
    <p:extLst>
      <p:ext uri="{BB962C8B-B14F-4D97-AF65-F5344CB8AC3E}">
        <p14:creationId xmlns:p14="http://schemas.microsoft.com/office/powerpoint/2010/main" val="1306963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44880" y="272796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424562"/>
              </p:ext>
            </p:extLst>
          </p:nvPr>
        </p:nvGraphicFramePr>
        <p:xfrm>
          <a:off x="2461495" y="2250624"/>
          <a:ext cx="6664615" cy="1779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Equation" r:id="rId4" imgW="4520880" imgH="1206360" progId="Equation.DSMT4">
                  <p:embed/>
                </p:oleObj>
              </mc:Choice>
              <mc:Fallback>
                <p:oleObj name="Equation" r:id="rId4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495" y="2250624"/>
                        <a:ext cx="6664615" cy="1779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27646">
            <a:off x="3983171" y="4635783"/>
            <a:ext cx="2320290" cy="1360170"/>
          </a:xfrm>
          <a:prstGeom prst="rect">
            <a:avLst/>
          </a:prstGeom>
        </p:spPr>
      </p:pic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24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14400" y="266700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21254"/>
              </p:ext>
            </p:extLst>
          </p:nvPr>
        </p:nvGraphicFramePr>
        <p:xfrm>
          <a:off x="2567866" y="2324182"/>
          <a:ext cx="6293054" cy="167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" name="Equation" r:id="rId4" imgW="4520880" imgH="1206360" progId="Equation.DSMT4">
                  <p:embed/>
                </p:oleObj>
              </mc:Choice>
              <mc:Fallback>
                <p:oleObj name="Equation" r:id="rId4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866" y="2324182"/>
                        <a:ext cx="6293054" cy="167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839422"/>
              </p:ext>
            </p:extLst>
          </p:nvPr>
        </p:nvGraphicFramePr>
        <p:xfrm>
          <a:off x="3856859" y="5138804"/>
          <a:ext cx="4446322" cy="1293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" name="Equation" r:id="rId6" imgW="3797280" imgH="1104840" progId="Equation.DSMT4">
                  <p:embed/>
                </p:oleObj>
              </mc:Choice>
              <mc:Fallback>
                <p:oleObj name="Equation" r:id="rId6" imgW="379728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56859" y="5138804"/>
                        <a:ext cx="4446322" cy="1293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18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1816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 of image charge formalism to construct Green’s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06820"/>
              </p:ext>
            </p:extLst>
          </p:nvPr>
        </p:nvGraphicFramePr>
        <p:xfrm>
          <a:off x="838200" y="1544638"/>
          <a:ext cx="7021513" cy="395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" name="数式" r:id="rId3" imgW="3288960" imgH="1854000" progId="Equation.3">
                  <p:embed/>
                </p:oleObj>
              </mc:Choice>
              <mc:Fallback>
                <p:oleObj name="数式" r:id="rId3" imgW="3288960" imgH="18540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44638"/>
                        <a:ext cx="7021513" cy="395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963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Poisson/Laplace equation in various regular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Rectangular geometries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previous lectures</a:t>
            </a:r>
            <a:endParaRPr lang="en-US" sz="2400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Cylindrical geometries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now</a:t>
            </a:r>
            <a:endParaRPr lang="en-US" sz="2400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Spherical geometries  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later 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6249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935532"/>
              </p:ext>
            </p:extLst>
          </p:nvPr>
        </p:nvGraphicFramePr>
        <p:xfrm>
          <a:off x="1750568" y="2092568"/>
          <a:ext cx="7366000" cy="414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3" imgW="3720960" imgH="2095200" progId="Equation.DSMT4">
                  <p:embed/>
                </p:oleObj>
              </mc:Choice>
              <mc:Fallback>
                <p:oleObj name="Equation" r:id="rId3" imgW="3720960" imgH="2095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0568" y="2092568"/>
                        <a:ext cx="7366000" cy="414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4446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640883"/>
              </p:ext>
            </p:extLst>
          </p:nvPr>
        </p:nvGraphicFramePr>
        <p:xfrm>
          <a:off x="1752600" y="2184400"/>
          <a:ext cx="7237413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0" name="数式" r:id="rId3" imgW="3390840" imgH="2082600" progId="Equation.3">
                  <p:embed/>
                </p:oleObj>
              </mc:Choice>
              <mc:Fallback>
                <p:oleObj name="数式" r:id="rId3" imgW="339084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84400"/>
                        <a:ext cx="7237413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1794847-74F1-45C0-B91C-454F6B5BBEE2}"/>
              </a:ext>
            </a:extLst>
          </p:cNvPr>
          <p:cNvSpPr txBox="1"/>
          <p:nvPr/>
        </p:nvSpPr>
        <p:spPr>
          <a:xfrm>
            <a:off x="2399506" y="1664622"/>
            <a:ext cx="6744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Note that here </a:t>
            </a:r>
            <a:r>
              <a:rPr lang="en-US" sz="2400" b="1" dirty="0">
                <a:latin typeface="Symbol" panose="05050102010706020507" pitchFamily="18" charset="2"/>
              </a:rPr>
              <a:t>r</a:t>
            </a:r>
            <a:r>
              <a:rPr lang="en-US" sz="2400" b="1" dirty="0">
                <a:latin typeface="+mj-lt"/>
              </a:rPr>
              <a:t> means radial coordinate</a:t>
            </a:r>
          </a:p>
        </p:txBody>
      </p:sp>
    </p:spTree>
    <p:extLst>
      <p:ext uri="{BB962C8B-B14F-4D97-AF65-F5344CB8AC3E}">
        <p14:creationId xmlns:p14="http://schemas.microsoft.com/office/powerpoint/2010/main" val="1773962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054423"/>
              </p:ext>
            </p:extLst>
          </p:nvPr>
        </p:nvGraphicFramePr>
        <p:xfrm>
          <a:off x="1905000" y="1979613"/>
          <a:ext cx="7077075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" name="Equation" r:id="rId3" imgW="3314520" imgH="1447560" progId="Equation.DSMT4">
                  <p:embed/>
                </p:oleObj>
              </mc:Choice>
              <mc:Fallback>
                <p:oleObj name="Equation" r:id="rId3" imgW="331452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79613"/>
                        <a:ext cx="7077075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FD5BB-1458-4519-B7E6-9DBF5F2D1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6BE240-45D5-41DE-BCD1-C69A2664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CE1C2-D2C7-4FDF-9BE1-C394462C9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8B61BF-ED5F-409B-9B34-32ACCBF59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1155156"/>
            <a:ext cx="9144000" cy="51707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FA8CED-9CF2-4968-9CAC-B3DA06A33E79}"/>
              </a:ext>
            </a:extLst>
          </p:cNvPr>
          <p:cNvSpPr txBox="1"/>
          <p:nvPr/>
        </p:nvSpPr>
        <p:spPr>
          <a:xfrm>
            <a:off x="152400" y="228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Physics colloquium this week is TODAY at 4 pm via zoom (</a:t>
            </a:r>
            <a:r>
              <a:rPr lang="en-US" sz="2400" dirty="0" err="1">
                <a:latin typeface="+mj-lt"/>
              </a:rPr>
              <a:t>Kittye</a:t>
            </a:r>
            <a:r>
              <a:rPr lang="en-US" sz="2400" dirty="0">
                <a:latin typeface="+mj-lt"/>
              </a:rPr>
              <a:t> McBride sent out link)</a:t>
            </a:r>
          </a:p>
        </p:txBody>
      </p:sp>
    </p:spTree>
    <p:extLst>
      <p:ext uri="{BB962C8B-B14F-4D97-AF65-F5344CB8AC3E}">
        <p14:creationId xmlns:p14="http://schemas.microsoft.com/office/powerpoint/2010/main" val="3278298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4328"/>
              </p:ext>
            </p:extLst>
          </p:nvPr>
        </p:nvGraphicFramePr>
        <p:xfrm>
          <a:off x="493713" y="15652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" name="数式" r:id="rId3" imgW="3327120" imgH="1371600" progId="Equation.3">
                  <p:embed/>
                </p:oleObj>
              </mc:Choice>
              <mc:Fallback>
                <p:oleObj name="数式" r:id="rId3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15652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067222"/>
              </p:ext>
            </p:extLst>
          </p:nvPr>
        </p:nvGraphicFramePr>
        <p:xfrm>
          <a:off x="2133600" y="1654175"/>
          <a:ext cx="6938963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" name="数式" r:id="rId3" imgW="3251160" imgH="1257120" progId="Equation.3">
                  <p:embed/>
                </p:oleObj>
              </mc:Choice>
              <mc:Fallback>
                <p:oleObj name="数式" r:id="rId3" imgW="3251160" imgH="1257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54175"/>
                        <a:ext cx="6938963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780116"/>
              </p:ext>
            </p:extLst>
          </p:nvPr>
        </p:nvGraphicFramePr>
        <p:xfrm>
          <a:off x="2247900" y="1546225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2" name="数式" r:id="rId3" imgW="3213000" imgH="1358640" progId="Equation.3">
                  <p:embed/>
                </p:oleObj>
              </mc:Choice>
              <mc:Fallback>
                <p:oleObj name="数式" r:id="rId3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546225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981200"/>
            <a:ext cx="10668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521414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7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</a:t>
            </a:r>
            <a:r>
              <a:rPr lang="en-US" sz="2400" i="1" baseline="-25000" dirty="0">
                <a:latin typeface="+mj-lt"/>
              </a:rPr>
              <a:t>0</a:t>
            </a:r>
            <a:r>
              <a:rPr lang="en-US" sz="2400" i="1" dirty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033206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6200" y="2976236"/>
            <a:ext cx="9296400" cy="3405587"/>
            <a:chOff x="76200" y="2976236"/>
            <a:chExt cx="9296400" cy="3405587"/>
          </a:xfrm>
        </p:grpSpPr>
        <p:grpSp>
          <p:nvGrpSpPr>
            <p:cNvPr id="13" name="Group 12"/>
            <p:cNvGrpSpPr/>
            <p:nvPr/>
          </p:nvGrpSpPr>
          <p:grpSpPr>
            <a:xfrm>
              <a:off x="76200" y="2976236"/>
              <a:ext cx="9296400" cy="3405587"/>
              <a:chOff x="0" y="1726206"/>
              <a:chExt cx="9296400" cy="3405587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726206"/>
                <a:ext cx="9144000" cy="3405587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J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N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r>
                  <a:rPr lang="en-US" sz="2400" i="1" dirty="0">
                    <a:latin typeface="+mj-lt"/>
                  </a:rPr>
                  <a:t>/50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6172200" y="3506092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75367" y="331766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K</a:t>
              </a:r>
              <a:r>
                <a:rPr lang="en-US" sz="2400" i="1" baseline="-25000" dirty="0">
                  <a:latin typeface="+mj-lt"/>
                </a:rPr>
                <a:t>1</a:t>
              </a:r>
              <a:endParaRPr lang="en-US" sz="24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8D4C98-1596-4C8B-B307-C20C04237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" y="791573"/>
            <a:ext cx="9144000" cy="46713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0" y="4572000"/>
            <a:ext cx="8686800" cy="304800"/>
          </a:xfrm>
          <a:prstGeom prst="rect">
            <a:avLst/>
          </a:prstGeom>
          <a:solidFill>
            <a:srgbClr val="FFCC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3200" y="312724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</a:rPr>
              <a:t>&amp; 3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61ECD-7824-4B4F-AB7C-D349D5F4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72C515-8745-40B8-97B2-EE84B8C6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46BBC-8F23-4AD9-BE07-4100CDA08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88A4A5-52BF-4822-B9F5-A24348C1E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9144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7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Survey of mathematical techniques for analyzing electrostatics – the Poisson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304498"/>
              </p:ext>
            </p:extLst>
          </p:nvPr>
        </p:nvGraphicFramePr>
        <p:xfrm>
          <a:off x="1925638" y="1285875"/>
          <a:ext cx="3598862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8" name="数式" r:id="rId3" imgW="1066680" imgH="431640" progId="Equation.3">
                  <p:embed/>
                </p:oleObj>
              </mc:Choice>
              <mc:Fallback>
                <p:oleObj name="数式" r:id="rId3" imgW="106668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1285875"/>
                        <a:ext cx="3598862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3233807"/>
            <a:ext cx="670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Direct solution of differential equation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Solution by means of an integral equation; Green’s function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Orthogonal function expansions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Numerical methods (finite differences and finite element methods)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Method of images    </a:t>
            </a:r>
            <a:r>
              <a:rPr lang="en-US" sz="2400" b="1" dirty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 today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4937989A-8026-41D0-94C0-9FCA09BA0729}"/>
              </a:ext>
            </a:extLst>
          </p:cNvPr>
          <p:cNvSpPr/>
          <p:nvPr/>
        </p:nvSpPr>
        <p:spPr>
          <a:xfrm>
            <a:off x="6400800" y="3733800"/>
            <a:ext cx="457200" cy="10668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CAFBF6-F913-4060-A10E-6D21676395B5}"/>
              </a:ext>
            </a:extLst>
          </p:cNvPr>
          <p:cNvSpPr txBox="1"/>
          <p:nvPr/>
        </p:nvSpPr>
        <p:spPr>
          <a:xfrm>
            <a:off x="6781800" y="3528536"/>
            <a:ext cx="236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+mj-lt"/>
              </a:rPr>
              <a:t>Depends on geometry; spherical and cylindrical cases will be considered.</a:t>
            </a:r>
          </a:p>
        </p:txBody>
      </p:sp>
    </p:spTree>
    <p:extLst>
      <p:ext uri="{BB962C8B-B14F-4D97-AF65-F5344CB8AC3E}">
        <p14:creationId xmlns:p14="http://schemas.microsoft.com/office/powerpoint/2010/main" val="17921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524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Method of images</a:t>
            </a:r>
          </a:p>
          <a:p>
            <a:r>
              <a:rPr lang="en-US" sz="2400" dirty="0">
                <a:latin typeface="+mj-lt"/>
              </a:rPr>
              <a:t>         Clever trick for specialized geometries: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Flat plane (surface)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Sphere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71759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Planar case:</a:t>
            </a:r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6800" y="1948427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79177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52800" y="1752540"/>
            <a:ext cx="5334000" cy="3467160"/>
            <a:chOff x="3352800" y="1752540"/>
            <a:chExt cx="5334000" cy="3467160"/>
          </a:xfrm>
        </p:grpSpPr>
        <p:sp>
          <p:nvSpPr>
            <p:cNvPr id="6" name="TextBox 5"/>
            <p:cNvSpPr txBox="1"/>
            <p:nvPr/>
          </p:nvSpPr>
          <p:spPr>
            <a:xfrm>
              <a:off x="5105400" y="1752540"/>
              <a:ext cx="3581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Mobile charges from the “ground” respond to the force from the charge </a:t>
              </a:r>
              <a:r>
                <a:rPr lang="en-US" sz="2400" b="1" i="1" dirty="0">
                  <a:latin typeface="+mj-lt"/>
                </a:rPr>
                <a:t>q</a:t>
              </a:r>
              <a:r>
                <a:rPr lang="en-US" sz="2400" dirty="0">
                  <a:latin typeface="+mj-lt"/>
                </a:rPr>
                <a:t>.</a:t>
              </a:r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505200" y="3368040"/>
              <a:ext cx="114300" cy="8763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29000" y="2895600"/>
              <a:ext cx="228600" cy="1752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3352800" y="2590800"/>
              <a:ext cx="342900" cy="26289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867646"/>
              </p:ext>
            </p:extLst>
          </p:nvPr>
        </p:nvGraphicFramePr>
        <p:xfrm>
          <a:off x="3519806" y="5181600"/>
          <a:ext cx="3642994" cy="685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数式" r:id="rId4" imgW="1079280" imgH="203040" progId="Equation.3">
                  <p:embed/>
                </p:oleObj>
              </mc:Choice>
              <mc:Fallback>
                <p:oleObj name="数式" r:id="rId4" imgW="1079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19806" y="5181600"/>
                        <a:ext cx="3642994" cy="685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6400800" y="44958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00800" y="3368040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19800" y="44958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72400" y="4419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00800" y="3048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6000" y="4648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18682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CBCF4F-CC13-48DF-9D90-572597BE7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B0541D-9C1B-46C3-B0D8-45166A6A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62698-3780-4674-8030-24C9582E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2" descr="[Schematic Symbol]">
            <a:extLst>
              <a:ext uri="{FF2B5EF4-FFF2-40B4-BE49-F238E27FC236}">
                <a16:creationId xmlns:a16="http://schemas.microsoft.com/office/drawing/2014/main" id="{DBD6448B-9793-43C6-9970-7A4AAF0B4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be 5">
            <a:extLst>
              <a:ext uri="{FF2B5EF4-FFF2-40B4-BE49-F238E27FC236}">
                <a16:creationId xmlns:a16="http://schemas.microsoft.com/office/drawing/2014/main" id="{CD5B6EBD-B878-4419-BF05-C8E58F5762F8}"/>
              </a:ext>
            </a:extLst>
          </p:cNvPr>
          <p:cNvSpPr/>
          <p:nvPr/>
        </p:nvSpPr>
        <p:spPr>
          <a:xfrm>
            <a:off x="42672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94B1B8A-04AE-43A2-B269-C649873B072D}"/>
              </a:ext>
            </a:extLst>
          </p:cNvPr>
          <p:cNvSpPr/>
          <p:nvPr/>
        </p:nvSpPr>
        <p:spPr>
          <a:xfrm>
            <a:off x="67818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3BF27D-139B-427E-AB36-83AEAD73522B}"/>
              </a:ext>
            </a:extLst>
          </p:cNvPr>
          <p:cNvCxnSpPr/>
          <p:nvPr/>
        </p:nvCxnSpPr>
        <p:spPr>
          <a:xfrm>
            <a:off x="53444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FD69C28-32B2-41D0-8494-53A128E8E4C3}"/>
              </a:ext>
            </a:extLst>
          </p:cNvPr>
          <p:cNvSpPr txBox="1"/>
          <p:nvPr/>
        </p:nvSpPr>
        <p:spPr>
          <a:xfrm>
            <a:off x="59436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920C751-4453-427F-AE29-F774C3F244A1}"/>
              </a:ext>
            </a:extLst>
          </p:cNvPr>
          <p:cNvGrpSpPr/>
          <p:nvPr/>
        </p:nvGrpSpPr>
        <p:grpSpPr>
          <a:xfrm>
            <a:off x="5185410" y="1752540"/>
            <a:ext cx="5318760" cy="3467160"/>
            <a:chOff x="3368040" y="1752540"/>
            <a:chExt cx="5318760" cy="346716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DE69B66-2499-4D80-8904-445631A57BE6}"/>
                </a:ext>
              </a:extLst>
            </p:cNvPr>
            <p:cNvSpPr txBox="1"/>
            <p:nvPr/>
          </p:nvSpPr>
          <p:spPr>
            <a:xfrm>
              <a:off x="5105400" y="1752540"/>
              <a:ext cx="3581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+mj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8974E8F-0CB4-4DC1-8273-2122652D2E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05200" y="3368040"/>
              <a:ext cx="114300" cy="8763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04FA408-4B0D-4D12-A2BF-791825DCBE87}"/>
                </a:ext>
              </a:extLst>
            </p:cNvPr>
            <p:cNvSpPr/>
            <p:nvPr/>
          </p:nvSpPr>
          <p:spPr>
            <a:xfrm>
              <a:off x="3429000" y="2895600"/>
              <a:ext cx="228600" cy="1752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7BE405-D1AD-4699-9CE7-7D6C489D82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68040" y="2590800"/>
              <a:ext cx="342900" cy="26289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8BB83389-5887-4A73-824E-C3B8BC2CC839}"/>
              </a:ext>
            </a:extLst>
          </p:cNvPr>
          <p:cNvSpPr/>
          <p:nvPr/>
        </p:nvSpPr>
        <p:spPr>
          <a:xfrm>
            <a:off x="2362200" y="3657600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42A220-F585-4BFB-8AD3-D2C0922BAEBB}"/>
              </a:ext>
            </a:extLst>
          </p:cNvPr>
          <p:cNvSpPr txBox="1"/>
          <p:nvPr/>
        </p:nvSpPr>
        <p:spPr>
          <a:xfrm>
            <a:off x="7086600" y="359278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73E5A3-E9BE-477A-8639-DA1EC5C77F53}"/>
              </a:ext>
            </a:extLst>
          </p:cNvPr>
          <p:cNvSpPr txBox="1"/>
          <p:nvPr/>
        </p:nvSpPr>
        <p:spPr>
          <a:xfrm>
            <a:off x="1981200" y="3576935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-q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C76C65B-4D0F-438D-9C7F-4884A4935945}"/>
              </a:ext>
            </a:extLst>
          </p:cNvPr>
          <p:cNvCxnSpPr/>
          <p:nvPr/>
        </p:nvCxnSpPr>
        <p:spPr>
          <a:xfrm>
            <a:off x="266223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71BDD9A-4105-4EFE-A209-269210296FFF}"/>
              </a:ext>
            </a:extLst>
          </p:cNvPr>
          <p:cNvSpPr txBox="1"/>
          <p:nvPr/>
        </p:nvSpPr>
        <p:spPr>
          <a:xfrm>
            <a:off x="32004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ADECA1-236E-4587-A5E6-00B8319595FE}"/>
              </a:ext>
            </a:extLst>
          </p:cNvPr>
          <p:cNvSpPr txBox="1"/>
          <p:nvPr/>
        </p:nvSpPr>
        <p:spPr>
          <a:xfrm>
            <a:off x="5779770" y="1371600"/>
            <a:ext cx="30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Real charges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2658ED-A05A-40F9-B36E-FE87D30ECB86}"/>
              </a:ext>
            </a:extLst>
          </p:cNvPr>
          <p:cNvSpPr txBox="1"/>
          <p:nvPr/>
        </p:nvSpPr>
        <p:spPr>
          <a:xfrm>
            <a:off x="1905000" y="1524000"/>
            <a:ext cx="30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charge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6D7904-AB69-4A94-97C9-197EF3C174E8}"/>
              </a:ext>
            </a:extLst>
          </p:cNvPr>
          <p:cNvSpPr txBox="1"/>
          <p:nvPr/>
        </p:nvSpPr>
        <p:spPr>
          <a:xfrm>
            <a:off x="5779770" y="304800"/>
            <a:ext cx="30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Truth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3E8D25-029B-49D7-A61B-0EB1C7C6BAE5}"/>
              </a:ext>
            </a:extLst>
          </p:cNvPr>
          <p:cNvSpPr txBox="1"/>
          <p:nvPr/>
        </p:nvSpPr>
        <p:spPr>
          <a:xfrm>
            <a:off x="2209800" y="304800"/>
            <a:ext cx="30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Fiction</a:t>
            </a:r>
          </a:p>
        </p:txBody>
      </p:sp>
    </p:spTree>
    <p:extLst>
      <p:ext uri="{BB962C8B-B14F-4D97-AF65-F5344CB8AC3E}">
        <p14:creationId xmlns:p14="http://schemas.microsoft.com/office/powerpoint/2010/main" val="268658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822328"/>
              </p:ext>
            </p:extLst>
          </p:nvPr>
        </p:nvGraphicFramePr>
        <p:xfrm>
          <a:off x="1712913" y="952500"/>
          <a:ext cx="4002087" cy="1927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数式" r:id="rId3" imgW="1371600" imgH="660240" progId="Equation.3">
                  <p:embed/>
                </p:oleObj>
              </mc:Choice>
              <mc:Fallback>
                <p:oleObj name="数式" r:id="rId3" imgW="137160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952500"/>
                        <a:ext cx="4002087" cy="1927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504620"/>
              </p:ext>
            </p:extLst>
          </p:nvPr>
        </p:nvGraphicFramePr>
        <p:xfrm>
          <a:off x="304800" y="3048000"/>
          <a:ext cx="8242086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" name="数式" r:id="rId5" imgW="3860640" imgH="1498320" progId="Equation.3">
                  <p:embed/>
                </p:oleObj>
              </mc:Choice>
              <mc:Fallback>
                <p:oleObj name="数式" r:id="rId5" imgW="386064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0"/>
                        <a:ext cx="8242086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68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12943</TotalTime>
  <Words>718</Words>
  <Application>Microsoft Office PowerPoint</Application>
  <PresentationFormat>On-screen Show (4:3)</PresentationFormat>
  <Paragraphs>171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658</cp:revision>
  <cp:lastPrinted>2019-01-28T02:51:25Z</cp:lastPrinted>
  <dcterms:created xsi:type="dcterms:W3CDTF">2012-01-10T18:32:24Z</dcterms:created>
  <dcterms:modified xsi:type="dcterms:W3CDTF">2022-01-26T16:54:19Z</dcterms:modified>
</cp:coreProperties>
</file>