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96" r:id="rId2"/>
    <p:sldId id="412" r:id="rId3"/>
    <p:sldId id="413" r:id="rId4"/>
    <p:sldId id="354" r:id="rId5"/>
    <p:sldId id="417" r:id="rId6"/>
    <p:sldId id="396" r:id="rId7"/>
    <p:sldId id="416" r:id="rId8"/>
    <p:sldId id="414" r:id="rId9"/>
    <p:sldId id="397" r:id="rId10"/>
    <p:sldId id="407" r:id="rId11"/>
    <p:sldId id="408" r:id="rId12"/>
    <p:sldId id="410" r:id="rId13"/>
    <p:sldId id="400" r:id="rId14"/>
    <p:sldId id="401" r:id="rId15"/>
    <p:sldId id="411" r:id="rId16"/>
    <p:sldId id="404" r:id="rId17"/>
    <p:sldId id="402" r:id="rId18"/>
    <p:sldId id="405" r:id="rId19"/>
    <p:sldId id="376" r:id="rId20"/>
    <p:sldId id="377" r:id="rId21"/>
    <p:sldId id="393" r:id="rId22"/>
    <p:sldId id="378" r:id="rId23"/>
    <p:sldId id="394" r:id="rId24"/>
    <p:sldId id="380" r:id="rId25"/>
    <p:sldId id="395" r:id="rId26"/>
    <p:sldId id="392" r:id="rId27"/>
    <p:sldId id="381" r:id="rId28"/>
    <p:sldId id="382" r:id="rId29"/>
    <p:sldId id="383" r:id="rId30"/>
    <p:sldId id="384" r:id="rId31"/>
    <p:sldId id="385" r:id="rId32"/>
    <p:sldId id="386" r:id="rId33"/>
    <p:sldId id="387" r:id="rId34"/>
    <p:sldId id="388" r:id="rId35"/>
    <p:sldId id="389" r:id="rId36"/>
    <p:sldId id="390" r:id="rId37"/>
    <p:sldId id="391" r:id="rId3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67" d="100"/>
          <a:sy n="67" d="100"/>
        </p:scale>
        <p:origin x="65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25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6.wmf"/><Relationship Id="rId1" Type="http://schemas.openxmlformats.org/officeDocument/2006/relationships/image" Target="../media/image35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7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0.w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1.wmf"/></Relationships>
</file>

<file path=ppt/drawings/_rels/vmlDrawing28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5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0.vml.rels><?xml version="1.0" encoding="UTF-8" standalone="yes"?>
<Relationships xmlns="http://schemas.openxmlformats.org/package/2006/relationships"><Relationship Id="rId2" Type="http://schemas.openxmlformats.org/officeDocument/2006/relationships/image" Target="../media/image55.wmf"/><Relationship Id="rId1" Type="http://schemas.openxmlformats.org/officeDocument/2006/relationships/image" Target="../media/image52.wmf"/></Relationships>
</file>

<file path=ppt/drawings/_rels/vmlDrawing3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2.wmf"/><Relationship Id="rId1" Type="http://schemas.openxmlformats.org/officeDocument/2006/relationships/image" Target="../media/image56.wmf"/></Relationships>
</file>

<file path=ppt/drawings/_rels/vmlDrawing3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6" y="2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6" y="9120190"/>
            <a:ext cx="3170238" cy="479425"/>
          </a:xfrm>
          <a:prstGeom prst="rect">
            <a:avLst/>
          </a:prstGeom>
        </p:spPr>
        <p:txBody>
          <a:bodyPr vert="horz" lIns="91415" tIns="45708" rIns="91415" bIns="45708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4" tIns="48317" rIns="96634" bIns="4831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4" tIns="48317" rIns="96634" bIns="4831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0060"/>
          </a:xfrm>
          <a:prstGeom prst="rect">
            <a:avLst/>
          </a:prstGeom>
        </p:spPr>
        <p:txBody>
          <a:bodyPr vert="horz" lIns="96634" tIns="48317" rIns="96634" bIns="48317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68076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9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17.bin"/><Relationship Id="rId4" Type="http://schemas.openxmlformats.org/officeDocument/2006/relationships/image" Target="../media/image21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4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5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0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33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7" Type="http://schemas.openxmlformats.org/officeDocument/2006/relationships/image" Target="../media/image3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31.bin"/><Relationship Id="rId5" Type="http://schemas.openxmlformats.org/officeDocument/2006/relationships/image" Target="../media/image37.png"/><Relationship Id="rId4" Type="http://schemas.openxmlformats.org/officeDocument/2006/relationships/image" Target="../media/image35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38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image" Target="../media/image4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4.bin"/><Relationship Id="rId5" Type="http://schemas.openxmlformats.org/officeDocument/2006/relationships/image" Target="../media/image41.png"/><Relationship Id="rId4" Type="http://schemas.openxmlformats.org/officeDocument/2006/relationships/image" Target="../media/image39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42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43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5" Type="http://schemas.openxmlformats.org/officeDocument/2006/relationships/image" Target="../media/image45.png"/><Relationship Id="rId4" Type="http://schemas.openxmlformats.org/officeDocument/2006/relationships/image" Target="../media/image44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5" Type="http://schemas.openxmlformats.org/officeDocument/2006/relationships/image" Target="../media/image44.wmf"/><Relationship Id="rId4" Type="http://schemas.openxmlformats.org/officeDocument/2006/relationships/oleObject" Target="../embeddings/oleObject38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47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gi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40.bin"/><Relationship Id="rId4" Type="http://schemas.openxmlformats.org/officeDocument/2006/relationships/hyperlink" Target="http://www.uic.edu/classes/eecs/eecs520/textbook/node32.html" TargetMode="Externa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50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51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5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54.w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6" Type="http://schemas.openxmlformats.org/officeDocument/2006/relationships/image" Target="../media/image55.wmf"/><Relationship Id="rId5" Type="http://schemas.openxmlformats.org/officeDocument/2006/relationships/oleObject" Target="../embeddings/oleObject47.bin"/><Relationship Id="rId4" Type="http://schemas.openxmlformats.org/officeDocument/2006/relationships/image" Target="../media/image52.w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49.bin"/><Relationship Id="rId4" Type="http://schemas.openxmlformats.org/officeDocument/2006/relationships/image" Target="../media/image56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2.vml"/><Relationship Id="rId4" Type="http://schemas.openxmlformats.org/officeDocument/2006/relationships/image" Target="../media/image57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57200"/>
            <a:ext cx="845820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712 Electrodynamics</a:t>
            </a:r>
          </a:p>
          <a:p>
            <a:pPr algn="ctr"/>
            <a:r>
              <a:rPr lang="en-US" sz="3200" b="1" dirty="0"/>
              <a:t>11-11:50 AM  MWF  in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/>
              <a:t>Class notes for Lecture 8: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Chap. 2 and start Chap. 3</a:t>
            </a:r>
          </a:p>
          <a:p>
            <a:pPr marL="914400" lvl="3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Solution of Poisson/Laplace equation for special geometries – 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Cylindrical</a:t>
            </a:r>
          </a:p>
          <a:p>
            <a:pPr marL="1885950" lvl="4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>
                <a:solidFill>
                  <a:schemeClr val="folHlink"/>
                </a:solidFill>
              </a:rPr>
              <a:t>Spherical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0140B9-189C-445D-9D83-E9D7F3C3C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21C37B-FF89-48CA-9D92-6843733339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CBF18D-77C0-4FFF-B139-C728C3A50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D6D0058-4A99-45D6-9CC5-4A41A09C25C1}"/>
              </a:ext>
            </a:extLst>
          </p:cNvPr>
          <p:cNvSpPr txBox="1"/>
          <p:nvPr/>
        </p:nvSpPr>
        <p:spPr>
          <a:xfrm>
            <a:off x="76200" y="0"/>
            <a:ext cx="88122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the previous example is similar to the construction for the 2-d cartesian case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DD4957A-F301-4AE4-A8A9-000023BBCD4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9244847"/>
              </p:ext>
            </p:extLst>
          </p:nvPr>
        </p:nvGraphicFramePr>
        <p:xfrm>
          <a:off x="114300" y="865188"/>
          <a:ext cx="8312150" cy="162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8" name="Equation" r:id="rId3" imgW="6248160" imgH="1295280" progId="Equation.DSMT4">
                  <p:embed/>
                </p:oleObj>
              </mc:Choice>
              <mc:Fallback>
                <p:oleObj name="Equation" r:id="rId3" imgW="6248160" imgH="1295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300" y="865188"/>
                        <a:ext cx="8312150" cy="1622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9ABF0849-85EF-4AAE-B02F-B4C2EA4648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4766343"/>
              </p:ext>
            </p:extLst>
          </p:nvPr>
        </p:nvGraphicFramePr>
        <p:xfrm>
          <a:off x="228600" y="2449258"/>
          <a:ext cx="7475537" cy="409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89" name="Equation" r:id="rId5" imgW="5816520" imgH="3187440" progId="Equation.DSMT4">
                  <p:embed/>
                </p:oleObj>
              </mc:Choice>
              <mc:Fallback>
                <p:oleObj name="Equation" r:id="rId5" imgW="5816520" imgH="318744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8600" y="2449258"/>
                        <a:ext cx="7475537" cy="4095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3713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0404140-FDE9-436A-8B3C-5E56F0F37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E26072-C554-4233-B40B-4F63CC43D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01E78A-FD4D-4ABB-9DDC-0DAC9C74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9DBDDD9B-61B4-4F84-B143-78DC550D56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205323"/>
              </p:ext>
            </p:extLst>
          </p:nvPr>
        </p:nvGraphicFramePr>
        <p:xfrm>
          <a:off x="214745" y="5358535"/>
          <a:ext cx="7734300" cy="1112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2" name="Equation" r:id="rId3" imgW="7734207" imgH="1112742" progId="Equation.DSMT4">
                  <p:embed/>
                </p:oleObj>
              </mc:Choice>
              <mc:Fallback>
                <p:oleObj name="Equation" r:id="rId3" imgW="7734207" imgH="1112742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745" y="5358535"/>
                        <a:ext cx="7734300" cy="1112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73B0D381-959E-47F5-88A9-51801E6A2A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9261196"/>
              </p:ext>
            </p:extLst>
          </p:nvPr>
        </p:nvGraphicFramePr>
        <p:xfrm>
          <a:off x="152400" y="304800"/>
          <a:ext cx="8839200" cy="5113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3" name="Equation" r:id="rId5" imgW="8839449" imgH="5112826" progId="Equation.DSMT4">
                  <p:embed/>
                </p:oleObj>
              </mc:Choice>
              <mc:Fallback>
                <p:oleObj name="Equation" r:id="rId5" imgW="8839449" imgH="5112826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2400" y="304800"/>
                        <a:ext cx="8839200" cy="5113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06154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33E028-45E1-4AD9-9DDA-D36994C67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F618E3C-B15C-4DCF-9C4F-AF2F83A3CA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C4B564-4099-4CC8-9BAD-57D762EC9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905003B-EE07-4BFD-9A01-337EEE3ED0D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9572567"/>
              </p:ext>
            </p:extLst>
          </p:nvPr>
        </p:nvGraphicFramePr>
        <p:xfrm>
          <a:off x="484909" y="831056"/>
          <a:ext cx="6659402" cy="2528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1" name="Equation" r:id="rId3" imgW="2006280" imgH="761760" progId="Equation.DSMT4">
                  <p:embed/>
                </p:oleObj>
              </mc:Choice>
              <mc:Fallback>
                <p:oleObj name="Equation" r:id="rId3" imgW="2006280" imgH="7617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4909" y="831056"/>
                        <a:ext cx="6659402" cy="2528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FD5EE5A-925A-47CE-A913-C977757F15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2479802"/>
              </p:ext>
            </p:extLst>
          </p:nvPr>
        </p:nvGraphicFramePr>
        <p:xfrm>
          <a:off x="3556000" y="20955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2" name="Equation" r:id="rId5" imgW="914400" imgH="198720" progId="Equation.DSMT4">
                  <p:embed/>
                </p:oleObj>
              </mc:Choice>
              <mc:Fallback>
                <p:oleObj name="Equation" r:id="rId5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56000" y="20955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8E2F75AD-A227-426A-BAED-06A2A4FFF7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6730290"/>
              </p:ext>
            </p:extLst>
          </p:nvPr>
        </p:nvGraphicFramePr>
        <p:xfrm>
          <a:off x="675481" y="3962400"/>
          <a:ext cx="8383753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63" name="Equation" r:id="rId7" imgW="3555720" imgH="711000" progId="Equation.DSMT4">
                  <p:embed/>
                </p:oleObj>
              </mc:Choice>
              <mc:Fallback>
                <p:oleObj name="Equation" r:id="rId7" imgW="3555720" imgH="7110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481" y="3962400"/>
                        <a:ext cx="8383753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980333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and details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4953592"/>
              </p:ext>
            </p:extLst>
          </p:nvPr>
        </p:nvGraphicFramePr>
        <p:xfrm>
          <a:off x="4267200" y="601535"/>
          <a:ext cx="1895054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4" name="Equation" r:id="rId3" imgW="1054080" imgH="431640" progId="Equation.DSMT4">
                  <p:embed/>
                </p:oleObj>
              </mc:Choice>
              <mc:Fallback>
                <p:oleObj name="Equation" r:id="rId3" imgW="10540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7200" y="601535"/>
                        <a:ext cx="1895054" cy="776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8" name="Can 7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i="1" dirty="0"/>
                <a:t>r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0194465"/>
              </p:ext>
            </p:extLst>
          </p:nvPr>
        </p:nvGraphicFramePr>
        <p:xfrm>
          <a:off x="1811295" y="1612773"/>
          <a:ext cx="7210425" cy="4498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915" name="Equation" r:id="rId5" imgW="3377880" imgH="2108160" progId="Equation.DSMT4">
                  <p:embed/>
                </p:oleObj>
              </mc:Choice>
              <mc:Fallback>
                <p:oleObj name="Equation" r:id="rId5" imgW="3377880" imgH="210816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11295" y="1612773"/>
                        <a:ext cx="7210425" cy="4498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CC5AC9D6-EEA2-499B-ADD0-E4C8E27F586B}"/>
              </a:ext>
            </a:extLst>
          </p:cNvPr>
          <p:cNvSpPr txBox="1"/>
          <p:nvPr/>
        </p:nvSpPr>
        <p:spPr>
          <a:xfrm>
            <a:off x="2162535" y="5646003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 that in this case, we have assumed that the surface integral contributions are trivial.</a:t>
            </a:r>
          </a:p>
        </p:txBody>
      </p:sp>
    </p:spTree>
    <p:extLst>
      <p:ext uri="{BB962C8B-B14F-4D97-AF65-F5344CB8AC3E}">
        <p14:creationId xmlns:p14="http://schemas.microsoft.com/office/powerpoint/2010/main" val="559367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n 7"/>
          <p:cNvSpPr/>
          <p:nvPr/>
        </p:nvSpPr>
        <p:spPr>
          <a:xfrm>
            <a:off x="1219200" y="1676400"/>
            <a:ext cx="1066800" cy="3841750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7" name="Donut 6"/>
          <p:cNvSpPr/>
          <p:nvPr/>
        </p:nvSpPr>
        <p:spPr>
          <a:xfrm>
            <a:off x="1219200" y="1600200"/>
            <a:ext cx="1066800" cy="381000"/>
          </a:xfrm>
          <a:prstGeom prst="donu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00200" y="454282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z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752600" y="914400"/>
            <a:ext cx="0" cy="27432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1752600" y="3657600"/>
            <a:ext cx="2286000" cy="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685800" y="3657600"/>
            <a:ext cx="1066800" cy="6858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304800" y="41148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x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962400" y="3429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838700" y="70132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view:</a:t>
            </a:r>
          </a:p>
        </p:txBody>
      </p:sp>
      <p:sp>
        <p:nvSpPr>
          <p:cNvPr id="22" name="Donut 21"/>
          <p:cNvSpPr/>
          <p:nvPr/>
        </p:nvSpPr>
        <p:spPr>
          <a:xfrm>
            <a:off x="5867400" y="1143000"/>
            <a:ext cx="1371600" cy="1371600"/>
          </a:xfrm>
          <a:prstGeom prst="donut">
            <a:avLst>
              <a:gd name="adj" fmla="val 171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6553200" y="1447800"/>
            <a:ext cx="304800" cy="3810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6553200" y="1828800"/>
            <a:ext cx="685800" cy="2286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400800" y="1367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553200" y="18243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5628342"/>
              </p:ext>
            </p:extLst>
          </p:nvPr>
        </p:nvGraphicFramePr>
        <p:xfrm>
          <a:off x="2596076" y="1296710"/>
          <a:ext cx="2866683" cy="151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7" name="Equation" r:id="rId3" imgW="1346040" imgH="711000" progId="Equation.DSMT4">
                  <p:embed/>
                </p:oleObj>
              </mc:Choice>
              <mc:Fallback>
                <p:oleObj name="Equation" r:id="rId3" imgW="134604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6076" y="1296710"/>
                        <a:ext cx="2866683" cy="1514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44278" y="43291"/>
            <a:ext cx="68137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– uniform cylindrical shell:</a:t>
            </a:r>
          </a:p>
        </p:txBody>
      </p:sp>
      <p:cxnSp>
        <p:nvCxnSpPr>
          <p:cNvPr id="32" name="Straight Arrow Connector 31"/>
          <p:cNvCxnSpPr/>
          <p:nvPr/>
        </p:nvCxnSpPr>
        <p:spPr>
          <a:xfrm flipH="1" flipV="1">
            <a:off x="1767058" y="3689263"/>
            <a:ext cx="1128542" cy="425537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819400" y="3810000"/>
            <a:ext cx="5334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graphicFrame>
        <p:nvGraphicFramePr>
          <p:cNvPr id="37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7031030"/>
              </p:ext>
            </p:extLst>
          </p:nvPr>
        </p:nvGraphicFramePr>
        <p:xfrm>
          <a:off x="4748478" y="2743200"/>
          <a:ext cx="4090722" cy="13968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8" name="Equation" r:id="rId5" imgW="2603160" imgH="888840" progId="Equation.DSMT4">
                  <p:embed/>
                </p:oleObj>
              </mc:Choice>
              <mc:Fallback>
                <p:oleObj name="Equation" r:id="rId5" imgW="2603160" imgH="88884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748478" y="2743200"/>
                        <a:ext cx="4090722" cy="13968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6C88DC5-7C6A-4FCB-A897-173E4059D66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008699"/>
              </p:ext>
            </p:extLst>
          </p:nvPr>
        </p:nvGraphicFramePr>
        <p:xfrm>
          <a:off x="3364522" y="4495799"/>
          <a:ext cx="5621389" cy="166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979" name="Equation" r:id="rId7" imgW="3352680" imgH="990360" progId="Equation.DSMT4">
                  <p:embed/>
                </p:oleObj>
              </mc:Choice>
              <mc:Fallback>
                <p:oleObj name="Equation" r:id="rId7" imgW="3352680" imgH="990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64522" y="4495799"/>
                        <a:ext cx="5621389" cy="1660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23124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ADBA99-E1A2-4BA5-B57D-ECCC50CA58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48CC47-7052-47D4-A5F2-DEDBEF134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1AE234-F5CE-4634-BF5D-3F25AFD3E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7F2EF97-AE30-4247-9AEC-E04BF1BF82D0}"/>
              </a:ext>
            </a:extLst>
          </p:cNvPr>
          <p:cNvSpPr txBox="1"/>
          <p:nvPr/>
        </p:nvSpPr>
        <p:spPr>
          <a:xfrm>
            <a:off x="533400" y="381000"/>
            <a:ext cx="7620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Why only m=0 for this case?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F43D2ED-EA98-4D34-B23F-56717B680BE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449184"/>
              </p:ext>
            </p:extLst>
          </p:nvPr>
        </p:nvGraphicFramePr>
        <p:xfrm>
          <a:off x="838200" y="1752600"/>
          <a:ext cx="6556922" cy="287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33" name="Equation" r:id="rId3" imgW="3365280" imgH="1473120" progId="Equation.DSMT4">
                  <p:embed/>
                </p:oleObj>
              </mc:Choice>
              <mc:Fallback>
                <p:oleObj name="Equation" r:id="rId3" imgW="3365280" imgH="14731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752600"/>
                        <a:ext cx="6556922" cy="2870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6000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6BB8AC-4530-433F-B326-212D35FFE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CEFC2DC-F586-48E2-8A77-3FE89BE97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608DCE-F156-44DD-9FE6-DC8CE0063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CDD906-E759-44D6-BAD3-225A59D46697}"/>
              </a:ext>
            </a:extLst>
          </p:cNvPr>
          <p:cNvSpPr txBox="1"/>
          <p:nvPr/>
        </p:nvSpPr>
        <p:spPr>
          <a:xfrm>
            <a:off x="304800" y="304800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C3A743F-3042-45AF-8444-F5ED2DCD61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235747"/>
              </p:ext>
            </p:extLst>
          </p:nvPr>
        </p:nvGraphicFramePr>
        <p:xfrm>
          <a:off x="892175" y="838200"/>
          <a:ext cx="7246680" cy="53213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28" name="Equation" r:id="rId3" imgW="4012920" imgH="2946240" progId="Equation.DSMT4">
                  <p:embed/>
                </p:oleObj>
              </mc:Choice>
              <mc:Fallback>
                <p:oleObj name="Equation" r:id="rId3" imgW="4012920" imgH="294624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DBE80EE-C2B8-4B12-A4F5-EAE0B2689E4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2175" y="838200"/>
                        <a:ext cx="7246680" cy="53213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471615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 --  </a:t>
            </a:r>
            <a:r>
              <a:rPr lang="en-US" sz="2400" i="1" dirty="0">
                <a:latin typeface="+mj-lt"/>
              </a:rPr>
              <a:t>m=0 </a:t>
            </a:r>
            <a:r>
              <a:rPr lang="en-US" sz="2400" dirty="0">
                <a:latin typeface="+mj-lt"/>
              </a:rPr>
              <a:t>only --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57200" y="701328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Top view:</a:t>
            </a:r>
          </a:p>
        </p:txBody>
      </p:sp>
      <p:sp>
        <p:nvSpPr>
          <p:cNvPr id="7" name="Donut 6"/>
          <p:cNvSpPr/>
          <p:nvPr/>
        </p:nvSpPr>
        <p:spPr>
          <a:xfrm>
            <a:off x="1485900" y="1143000"/>
            <a:ext cx="1371600" cy="1371600"/>
          </a:xfrm>
          <a:prstGeom prst="donut">
            <a:avLst>
              <a:gd name="adj" fmla="val 17181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171700" y="1447800"/>
            <a:ext cx="304800" cy="3810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 flipV="1">
            <a:off x="2171700" y="1828800"/>
            <a:ext cx="685800" cy="228600"/>
          </a:xfrm>
          <a:prstGeom prst="straightConnector1">
            <a:avLst/>
          </a:prstGeom>
          <a:ln w="63500">
            <a:solidFill>
              <a:schemeClr val="tx1"/>
            </a:solidFill>
            <a:headEnd type="stealt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019300" y="13671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a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71700" y="1824335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b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2486728"/>
              </p:ext>
            </p:extLst>
          </p:nvPr>
        </p:nvGraphicFramePr>
        <p:xfrm>
          <a:off x="3124200" y="629342"/>
          <a:ext cx="2866683" cy="1514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8" name="Equation" r:id="rId3" imgW="1346040" imgH="711000" progId="Equation.DSMT4">
                  <p:embed/>
                </p:oleObj>
              </mc:Choice>
              <mc:Fallback>
                <p:oleObj name="Equation" r:id="rId3" imgW="1346040" imgH="711000" progId="Equation.DSMT4">
                  <p:embed/>
                  <p:pic>
                    <p:nvPicPr>
                      <p:cNvPr id="30" name="Object 2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124200" y="629342"/>
                        <a:ext cx="2866683" cy="15144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9503494"/>
              </p:ext>
            </p:extLst>
          </p:nvPr>
        </p:nvGraphicFramePr>
        <p:xfrm>
          <a:off x="546100" y="3505200"/>
          <a:ext cx="7115175" cy="297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19" name="Equation" r:id="rId5" imgW="3340080" imgH="1396800" progId="Equation.DSMT4">
                  <p:embed/>
                </p:oleObj>
              </mc:Choice>
              <mc:Fallback>
                <p:oleObj name="Equation" r:id="rId5" imgW="3340080" imgH="1396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6100" y="3505200"/>
                        <a:ext cx="7115175" cy="2974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DBE80EE-C2B8-4B12-A4F5-EAE0B2689E4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18718"/>
              </p:ext>
            </p:extLst>
          </p:nvPr>
        </p:nvGraphicFramePr>
        <p:xfrm>
          <a:off x="2834054" y="2051939"/>
          <a:ext cx="5621389" cy="1660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0" name="Equation" r:id="rId7" imgW="3352680" imgH="990360" progId="Equation.DSMT4">
                  <p:embed/>
                </p:oleObj>
              </mc:Choice>
              <mc:Fallback>
                <p:oleObj name="Equation" r:id="rId7" imgW="3352680" imgH="99036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6C88DC5-7C6A-4FCB-A897-173E4059D66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34054" y="2051939"/>
                        <a:ext cx="5621389" cy="1660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7764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C7913-F1D3-4AA9-B8F2-E1CA737C0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EFAF59-1F4D-431A-BD40-ED1F3D8E5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0FB434-AE9C-4408-9D98-A29570A4A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8F201BD-AFCC-4E17-AA26-088E20F25D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7180"/>
          <a:stretch/>
        </p:blipFill>
        <p:spPr>
          <a:xfrm>
            <a:off x="583005" y="990600"/>
            <a:ext cx="7494195" cy="37909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246AC6-CD17-41BC-9BC3-61E92BCF81AF}"/>
              </a:ext>
            </a:extLst>
          </p:cNvPr>
          <p:cNvSpPr txBox="1"/>
          <p:nvPr/>
        </p:nvSpPr>
        <p:spPr>
          <a:xfrm>
            <a:off x="304800" y="2286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continued --  </a:t>
            </a:r>
            <a:r>
              <a:rPr lang="en-US" sz="2400" i="1" dirty="0">
                <a:latin typeface="+mj-lt"/>
              </a:rPr>
              <a:t>m=0 </a:t>
            </a:r>
            <a:r>
              <a:rPr lang="en-US" sz="2400" dirty="0">
                <a:latin typeface="+mj-lt"/>
              </a:rPr>
              <a:t>only --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B04C4E1-E666-45E6-BA1F-580DA966E85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3042069"/>
              </p:ext>
            </p:extLst>
          </p:nvPr>
        </p:nvGraphicFramePr>
        <p:xfrm>
          <a:off x="-5862" y="2572823"/>
          <a:ext cx="1095672" cy="649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49" name="Equation" r:id="rId4" imgW="342720" imgH="203040" progId="Equation.DSMT4">
                  <p:embed/>
                </p:oleObj>
              </mc:Choice>
              <mc:Fallback>
                <p:oleObj name="Equation" r:id="rId4" imgW="3427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-5862" y="2572823"/>
                        <a:ext cx="1095672" cy="649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BD9BD84-F498-494A-B1F6-43604742B93B}"/>
              </a:ext>
            </a:extLst>
          </p:cNvPr>
          <p:cNvSpPr txBox="1"/>
          <p:nvPr/>
        </p:nvSpPr>
        <p:spPr>
          <a:xfrm>
            <a:off x="6002215" y="759767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94A212C-F09A-412C-8DA1-B28DE8F6A8C2}"/>
              </a:ext>
            </a:extLst>
          </p:cNvPr>
          <p:cNvSpPr/>
          <p:nvPr/>
        </p:nvSpPr>
        <p:spPr>
          <a:xfrm>
            <a:off x="3352800" y="1219200"/>
            <a:ext cx="1981200" cy="3429000"/>
          </a:xfrm>
          <a:prstGeom prst="rect">
            <a:avLst/>
          </a:prstGeom>
          <a:solidFill>
            <a:srgbClr val="FF0000">
              <a:alpha val="48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4F3E0A-D7E9-477D-A795-F895AEB0AC0A}"/>
              </a:ext>
            </a:extLst>
          </p:cNvPr>
          <p:cNvSpPr txBox="1"/>
          <p:nvPr/>
        </p:nvSpPr>
        <p:spPr>
          <a:xfrm>
            <a:off x="5181600" y="723201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b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0FA6C26-14C0-472F-AC2B-8EBB0398E4D4}"/>
              </a:ext>
            </a:extLst>
          </p:cNvPr>
          <p:cNvSpPr txBox="1"/>
          <p:nvPr/>
        </p:nvSpPr>
        <p:spPr>
          <a:xfrm>
            <a:off x="3276600" y="762000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latin typeface="+mj-lt"/>
              </a:rPr>
              <a:t>a</a:t>
            </a:r>
          </a:p>
        </p:txBody>
      </p:sp>
    </p:spTree>
    <p:extLst>
      <p:ext uri="{BB962C8B-B14F-4D97-AF65-F5344CB8AC3E}">
        <p14:creationId xmlns:p14="http://schemas.microsoft.com/office/powerpoint/2010/main" val="30486627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</a:t>
            </a:r>
          </a:p>
        </p:txBody>
      </p:sp>
      <p:sp>
        <p:nvSpPr>
          <p:cNvPr id="6" name="Can 5"/>
          <p:cNvSpPr/>
          <p:nvPr/>
        </p:nvSpPr>
        <p:spPr>
          <a:xfrm>
            <a:off x="304800" y="1981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895350" y="2514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V="1">
            <a:off x="895350" y="2133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914400" y="2433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6800" y="2068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159896"/>
              </p:ext>
            </p:extLst>
          </p:nvPr>
        </p:nvGraphicFramePr>
        <p:xfrm>
          <a:off x="3028950" y="2276475"/>
          <a:ext cx="4826000" cy="249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2" name="数式" r:id="rId3" imgW="2260440" imgH="1168200" progId="Equation.3">
                  <p:embed/>
                </p:oleObj>
              </mc:Choice>
              <mc:Fallback>
                <p:oleObj name="数式" r:id="rId3" imgW="2260440" imgH="1168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8950" y="2276475"/>
                        <a:ext cx="4826000" cy="249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152400" y="2529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6200" y="3576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z</a:t>
            </a:r>
          </a:p>
        </p:txBody>
      </p:sp>
    </p:spTree>
    <p:extLst>
      <p:ext uri="{BB962C8B-B14F-4D97-AF65-F5344CB8AC3E}">
        <p14:creationId xmlns:p14="http://schemas.microsoft.com/office/powerpoint/2010/main" val="2674836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AC13D50-C634-40C5-B87E-492AEDA341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5AB6DB6-67A4-491C-A621-32FC2A2A2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532024-8E29-455F-9312-3B8C74D55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7DE6FA0-5BD7-4F64-A8C9-3372B9C672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10" y="1066800"/>
            <a:ext cx="4524375" cy="25622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C657C2-5849-4F60-A050-88ADBB4FFA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8" y="3812602"/>
            <a:ext cx="4572000" cy="25431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58F1F71A-9BE3-41FC-BCE9-E0D6AB538E9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78098" y="1813815"/>
            <a:ext cx="4552950" cy="25384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9E7427D4-2E30-42B1-8E93-D94CB30DA979}"/>
              </a:ext>
            </a:extLst>
          </p:cNvPr>
          <p:cNvSpPr txBox="1"/>
          <p:nvPr/>
        </p:nvSpPr>
        <p:spPr>
          <a:xfrm>
            <a:off x="405194" y="243533"/>
            <a:ext cx="8510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Scheduling ahead --  When to schedule mid-term?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24FAF87-7138-44C8-AABC-7D95710E69FD}"/>
              </a:ext>
            </a:extLst>
          </p:cNvPr>
          <p:cNvSpPr/>
          <p:nvPr/>
        </p:nvSpPr>
        <p:spPr>
          <a:xfrm>
            <a:off x="29910" y="4535805"/>
            <a:ext cx="4524375" cy="417195"/>
          </a:xfrm>
          <a:prstGeom prst="rect">
            <a:avLst/>
          </a:prstGeom>
          <a:solidFill>
            <a:srgbClr val="FFFF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F2AB6EF-B0C5-422F-83C6-F1DB44ED0D59}"/>
              </a:ext>
            </a:extLst>
          </p:cNvPr>
          <p:cNvSpPr/>
          <p:nvPr/>
        </p:nvSpPr>
        <p:spPr>
          <a:xfrm>
            <a:off x="0" y="5029200"/>
            <a:ext cx="4524375" cy="417195"/>
          </a:xfrm>
          <a:prstGeom prst="rect">
            <a:avLst/>
          </a:prstGeom>
          <a:solidFill>
            <a:srgbClr val="92D050">
              <a:alpha val="4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AA519F1-B240-4A14-B5DD-9EFA90F01832}"/>
              </a:ext>
            </a:extLst>
          </p:cNvPr>
          <p:cNvSpPr txBox="1"/>
          <p:nvPr/>
        </p:nvSpPr>
        <p:spPr>
          <a:xfrm>
            <a:off x="4584196" y="4535805"/>
            <a:ext cx="4114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 </a:t>
            </a:r>
            <a:r>
              <a:rPr lang="en-US" b="1" dirty="0">
                <a:latin typeface="+mj-lt"/>
                <a:sym typeface="Wingdings" panose="05000000000000000000" pitchFamily="2" charset="2"/>
              </a:rPr>
              <a:t>Spring break – no class</a:t>
            </a:r>
            <a:endParaRPr lang="en-US" b="1" dirty="0">
              <a:latin typeface="+mj-l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5782AD7-6962-42DB-85DD-2F55A8BDA725}"/>
              </a:ext>
            </a:extLst>
          </p:cNvPr>
          <p:cNvSpPr txBox="1"/>
          <p:nvPr/>
        </p:nvSpPr>
        <p:spPr>
          <a:xfrm>
            <a:off x="4572000" y="5024735"/>
            <a:ext cx="4114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 </a:t>
            </a:r>
            <a:r>
              <a:rPr lang="en-US" b="1" dirty="0">
                <a:latin typeface="+mj-lt"/>
                <a:sym typeface="Wingdings" panose="05000000000000000000" pitchFamily="2" charset="2"/>
              </a:rPr>
              <a:t>APS meeting – no class</a:t>
            </a:r>
            <a:endParaRPr lang="en-US" b="1" dirty="0">
              <a:latin typeface="+mj-lt"/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2F5B269-CF88-4FA9-9ECE-A5E43083A04C}"/>
              </a:ext>
            </a:extLst>
          </p:cNvPr>
          <p:cNvSpPr>
            <a:spLocks noChangeAspect="1"/>
          </p:cNvSpPr>
          <p:nvPr/>
        </p:nvSpPr>
        <p:spPr>
          <a:xfrm>
            <a:off x="6553200" y="3870029"/>
            <a:ext cx="548640" cy="548640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3F38E47-0393-4752-8943-614D48438249}"/>
              </a:ext>
            </a:extLst>
          </p:cNvPr>
          <p:cNvSpPr txBox="1"/>
          <p:nvPr/>
        </p:nvSpPr>
        <p:spPr>
          <a:xfrm rot="1112884">
            <a:off x="6970399" y="4160860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 </a:t>
            </a:r>
            <a:r>
              <a:rPr lang="en-US" b="1" dirty="0">
                <a:solidFill>
                  <a:srgbClr val="FF0000"/>
                </a:solidFill>
                <a:latin typeface="+mj-lt"/>
                <a:sym typeface="Wingdings" panose="05000000000000000000" pitchFamily="2" charset="2"/>
              </a:rPr>
              <a:t>Last class</a:t>
            </a:r>
            <a:endParaRPr lang="en-US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2639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2388820"/>
              </p:ext>
            </p:extLst>
          </p:nvPr>
        </p:nvGraphicFramePr>
        <p:xfrm>
          <a:off x="1905000" y="2784475"/>
          <a:ext cx="7102475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7" name="数式" r:id="rId3" imgW="3327120" imgH="1371600" progId="Equation.3">
                  <p:embed/>
                </p:oleObj>
              </mc:Choice>
              <mc:Fallback>
                <p:oleObj name="数式" r:id="rId3" imgW="3327120" imgH="1371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2784475"/>
                        <a:ext cx="7102475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4074532"/>
              </p:ext>
            </p:extLst>
          </p:nvPr>
        </p:nvGraphicFramePr>
        <p:xfrm>
          <a:off x="2076450" y="1169988"/>
          <a:ext cx="4635500" cy="1465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18" name="数式" r:id="rId5" imgW="2171520" imgH="685800" progId="Equation.3">
                  <p:embed/>
                </p:oleObj>
              </mc:Choice>
              <mc:Fallback>
                <p:oleObj name="数式" r:id="rId5" imgW="2171520" imgH="6858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169988"/>
                        <a:ext cx="4635500" cy="1465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29460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47935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Cylindrical geometry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196567"/>
              </p:ext>
            </p:extLst>
          </p:nvPr>
        </p:nvGraphicFramePr>
        <p:xfrm>
          <a:off x="1865313" y="2784475"/>
          <a:ext cx="7183437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6" name="数式" r:id="rId3" imgW="3365280" imgH="1371600" progId="Equation.3">
                  <p:embed/>
                </p:oleObj>
              </mc:Choice>
              <mc:Fallback>
                <p:oleObj name="数式" r:id="rId3" imgW="3365280" imgH="1371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784475"/>
                        <a:ext cx="7183437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n 7"/>
          <p:cNvSpPr/>
          <p:nvPr/>
        </p:nvSpPr>
        <p:spPr>
          <a:xfrm>
            <a:off x="304800" y="1219200"/>
            <a:ext cx="1181100" cy="3429000"/>
          </a:xfrm>
          <a:prstGeom prst="can">
            <a:avLst>
              <a:gd name="adj" fmla="val 84480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895350" y="1752600"/>
            <a:ext cx="40005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895350" y="1371600"/>
            <a:ext cx="400050" cy="3810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4400" y="1671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66800" y="130617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Symbol" pitchFamily="18" charset="2"/>
              </a:rPr>
              <a:t>f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52400" y="1767840"/>
            <a:ext cx="0" cy="2499360"/>
          </a:xfrm>
          <a:prstGeom prst="straightConnector1">
            <a:avLst/>
          </a:prstGeom>
          <a:ln w="25400">
            <a:solidFill>
              <a:schemeClr val="tx1"/>
            </a:solidFill>
            <a:headEnd type="arrow" w="lg" len="me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6200" y="2814935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z</a:t>
            </a:r>
          </a:p>
        </p:txBody>
      </p:sp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0224433"/>
              </p:ext>
            </p:extLst>
          </p:nvPr>
        </p:nvGraphicFramePr>
        <p:xfrm>
          <a:off x="2076450" y="1045156"/>
          <a:ext cx="5238750" cy="16218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857" name="数式" r:id="rId5" imgW="2171520" imgH="685800" progId="Equation.3">
                  <p:embed/>
                </p:oleObj>
              </mc:Choice>
              <mc:Fallback>
                <p:oleObj name="数式" r:id="rId5" imgW="2171520" imgH="685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045156"/>
                        <a:ext cx="5238750" cy="16218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037658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354852"/>
              </p:ext>
            </p:extLst>
          </p:nvPr>
        </p:nvGraphicFramePr>
        <p:xfrm>
          <a:off x="2133600" y="1641475"/>
          <a:ext cx="6938963" cy="2716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39" name="数式" r:id="rId3" imgW="3251160" imgH="1269720" progId="Equation.3">
                  <p:embed/>
                </p:oleObj>
              </mc:Choice>
              <mc:Fallback>
                <p:oleObj name="数式" r:id="rId3" imgW="3251160" imgH="1269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641475"/>
                        <a:ext cx="6938963" cy="2716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333" name="Pictur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6850" y="4267200"/>
            <a:ext cx="62103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495800" y="5867400"/>
            <a:ext cx="60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k</a:t>
            </a:r>
            <a:r>
              <a:rPr lang="en-US" sz="2400" dirty="0" err="1">
                <a:latin typeface="Symbol" pitchFamily="18" charset="2"/>
              </a:rPr>
              <a:t>r</a:t>
            </a:r>
            <a:endParaRPr lang="en-US" sz="2400" dirty="0">
              <a:latin typeface="Symbol" pitchFamily="18" charset="2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8510878"/>
              </p:ext>
            </p:extLst>
          </p:nvPr>
        </p:nvGraphicFramePr>
        <p:xfrm>
          <a:off x="592352" y="4800600"/>
          <a:ext cx="105727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0" name="数式" r:id="rId6" imgW="495000" imgH="228600" progId="Equation.3">
                  <p:embed/>
                </p:oleObj>
              </mc:Choice>
              <mc:Fallback>
                <p:oleObj name="数式" r:id="rId6" imgW="4950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352" y="4800600"/>
                        <a:ext cx="1057275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057400" y="4343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33600" y="4724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286000" y="5029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447880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210577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+mj-lt"/>
              </a:rPr>
              <a:t>z=L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6555362"/>
              </p:ext>
            </p:extLst>
          </p:nvPr>
        </p:nvGraphicFramePr>
        <p:xfrm>
          <a:off x="1882959" y="1828800"/>
          <a:ext cx="6970528" cy="406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1" name="Equation" r:id="rId3" imgW="5016240" imgH="2920680" progId="Equation.DSMT4">
                  <p:embed/>
                </p:oleObj>
              </mc:Choice>
              <mc:Fallback>
                <p:oleObj name="Equation" r:id="rId3" imgW="5016240" imgH="29206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959" y="1828800"/>
                        <a:ext cx="6970528" cy="4067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37121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8091961"/>
              </p:ext>
            </p:extLst>
          </p:nvPr>
        </p:nvGraphicFramePr>
        <p:xfrm>
          <a:off x="2209800" y="1442243"/>
          <a:ext cx="6858000" cy="290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7" name="数式" r:id="rId3" imgW="3213000" imgH="1358640" progId="Equation.3">
                  <p:embed/>
                </p:oleObj>
              </mc:Choice>
              <mc:Fallback>
                <p:oleObj name="数式" r:id="rId3" imgW="321300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442243"/>
                        <a:ext cx="6858000" cy="290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Symbol" pitchFamily="18" charset="2"/>
              </a:rPr>
              <a:t>r</a:t>
            </a:r>
            <a:r>
              <a:rPr lang="en-US" sz="2400" i="1" dirty="0">
                <a:latin typeface="+mj-lt"/>
              </a:rPr>
              <a:t>=a</a:t>
            </a:r>
            <a:endParaRPr lang="en-US" sz="2400" dirty="0"/>
          </a:p>
        </p:txBody>
      </p:sp>
      <p:pic>
        <p:nvPicPr>
          <p:cNvPr id="14381" name="Picture 4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114800"/>
            <a:ext cx="6515100" cy="211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795837" y="6019800"/>
            <a:ext cx="538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k</a:t>
            </a:r>
            <a:r>
              <a:rPr lang="en-US" sz="2400" i="1" dirty="0" err="1">
                <a:latin typeface="Symbol" pitchFamily="18" charset="2"/>
              </a:rPr>
              <a:t>r</a:t>
            </a:r>
            <a:endParaRPr lang="en-US" sz="2400" i="1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511553"/>
              </p:ext>
            </p:extLst>
          </p:nvPr>
        </p:nvGraphicFramePr>
        <p:xfrm>
          <a:off x="749300" y="4800600"/>
          <a:ext cx="1003300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8" name="数式" r:id="rId6" imgW="469800" imgH="228600" progId="Equation.3">
                  <p:embed/>
                </p:oleObj>
              </mc:Choice>
              <mc:Fallback>
                <p:oleObj name="数式" r:id="rId6" imgW="469800" imgH="22860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" y="4800600"/>
                        <a:ext cx="1003300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057400" y="50408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392445" y="5498068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867400" y="5410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>
                <a:latin typeface="+mj-lt"/>
              </a:rPr>
              <a:t>m=2</a:t>
            </a:r>
          </a:p>
        </p:txBody>
      </p:sp>
    </p:spTree>
    <p:extLst>
      <p:ext uri="{BB962C8B-B14F-4D97-AF65-F5344CB8AC3E}">
        <p14:creationId xmlns:p14="http://schemas.microsoft.com/office/powerpoint/2010/main" val="17881256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7276308"/>
              </p:ext>
            </p:extLst>
          </p:nvPr>
        </p:nvGraphicFramePr>
        <p:xfrm>
          <a:off x="1981200" y="1513564"/>
          <a:ext cx="7034033" cy="4388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86" name="Equation" r:id="rId3" imgW="4914720" imgH="3060360" progId="Equation.DSMT4">
                  <p:embed/>
                </p:oleObj>
              </mc:Choice>
              <mc:Fallback>
                <p:oleObj name="Equation" r:id="rId3" imgW="4914720" imgH="3060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513564"/>
                        <a:ext cx="7034033" cy="4388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n 6"/>
          <p:cNvSpPr/>
          <p:nvPr/>
        </p:nvSpPr>
        <p:spPr>
          <a:xfrm>
            <a:off x="609600" y="1676400"/>
            <a:ext cx="1066800" cy="2438400"/>
          </a:xfrm>
          <a:prstGeom prst="can">
            <a:avLst>
              <a:gd name="adj" fmla="val 55000"/>
            </a:avLst>
          </a:prstGeom>
          <a:solidFill>
            <a:srgbClr val="DA32A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09600" y="1676400"/>
            <a:ext cx="1066800" cy="60960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371600" y="1676400"/>
            <a:ext cx="914400" cy="1219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72298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Solutions of Laplace equation inside cylindrical shape</a:t>
            </a:r>
          </a:p>
          <a:p>
            <a:r>
              <a:rPr lang="en-US" sz="2400" dirty="0">
                <a:latin typeface="+mj-lt"/>
              </a:rPr>
              <a:t>Example with non-trivial boundary value at </a:t>
            </a:r>
            <a:r>
              <a:rPr lang="en-US" sz="2400" i="1" dirty="0">
                <a:latin typeface="Symbol" pitchFamily="18" charset="2"/>
              </a:rPr>
              <a:t>r</a:t>
            </a:r>
            <a:r>
              <a:rPr lang="en-US" sz="2400" i="1" dirty="0">
                <a:latin typeface="+mj-lt"/>
              </a:rPr>
              <a:t>=a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09657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0" y="6096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Green’s function for </a:t>
            </a:r>
            <a:r>
              <a:rPr lang="en-US" sz="2400" dirty="0" err="1">
                <a:latin typeface="+mj-lt"/>
              </a:rPr>
              <a:t>Dirchelet</a:t>
            </a:r>
            <a:r>
              <a:rPr lang="en-US" sz="2400" dirty="0">
                <a:latin typeface="+mj-lt"/>
              </a:rPr>
              <a:t> boundary value inside </a:t>
            </a:r>
            <a:r>
              <a:rPr lang="en-US" sz="2400" dirty="0" err="1">
                <a:latin typeface="+mj-lt"/>
              </a:rPr>
              <a:t>cylindar</a:t>
            </a:r>
            <a:r>
              <a:rPr lang="en-US" sz="2400" dirty="0">
                <a:latin typeface="+mj-lt"/>
              </a:rPr>
              <a:t>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420059"/>
              </p:ext>
            </p:extLst>
          </p:nvPr>
        </p:nvGraphicFramePr>
        <p:xfrm>
          <a:off x="1295400" y="1676400"/>
          <a:ext cx="7766050" cy="4254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741" name="数式" r:id="rId3" imgW="4228920" imgH="2311200" progId="Equation.3">
                  <p:embed/>
                </p:oleObj>
              </mc:Choice>
              <mc:Fallback>
                <p:oleObj name="数式" r:id="rId3" imgW="4228920" imgH="23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76400"/>
                        <a:ext cx="7766050" cy="4254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2400" y="1676400"/>
            <a:ext cx="1066800" cy="2438400"/>
            <a:chOff x="609600" y="1676400"/>
            <a:chExt cx="1066800" cy="2438400"/>
          </a:xfrm>
        </p:grpSpPr>
        <p:sp>
          <p:nvSpPr>
            <p:cNvPr id="7" name="Can 6"/>
            <p:cNvSpPr/>
            <p:nvPr/>
          </p:nvSpPr>
          <p:spPr>
            <a:xfrm>
              <a:off x="609600" y="1676400"/>
              <a:ext cx="1066800" cy="2438400"/>
            </a:xfrm>
            <a:prstGeom prst="can">
              <a:avLst>
                <a:gd name="adj" fmla="val 5500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609600" y="1676400"/>
              <a:ext cx="1066800" cy="609600"/>
            </a:xfrm>
            <a:prstGeom prst="ellipse">
              <a:avLst/>
            </a:prstGeom>
            <a:solidFill>
              <a:srgbClr val="DA32AA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0" name="Straight Arrow Connector 9"/>
          <p:cNvCxnSpPr/>
          <p:nvPr/>
        </p:nvCxnSpPr>
        <p:spPr>
          <a:xfrm flipH="1">
            <a:off x="1143000" y="1981200"/>
            <a:ext cx="12954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28788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7149081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00" name="数式" r:id="rId3" imgW="2882880" imgH="1002960" progId="Equation.3">
                  <p:embed/>
                </p:oleObj>
              </mc:Choice>
              <mc:Fallback>
                <p:oleObj name="数式" r:id="rId3" imgW="2882880" imgH="10029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12660"/>
            <a:ext cx="9144000" cy="34119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477000" y="3124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m=0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629400" y="510093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J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85900" y="3585865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K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429500" y="3733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I</a:t>
            </a:r>
            <a:r>
              <a:rPr lang="en-US" sz="2400" i="1" baseline="-25000" dirty="0">
                <a:latin typeface="+mj-lt"/>
              </a:rPr>
              <a:t>0</a:t>
            </a:r>
            <a:r>
              <a:rPr lang="en-US" sz="2400" i="1" dirty="0">
                <a:latin typeface="+mj-lt"/>
              </a:rPr>
              <a:t>/50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24000" y="52578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>
                <a:latin typeface="+mj-lt"/>
              </a:rPr>
              <a:t>N</a:t>
            </a:r>
            <a:r>
              <a:rPr lang="en-US" sz="2400" i="1" baseline="-25000" dirty="0">
                <a:latin typeface="+mj-lt"/>
              </a:rPr>
              <a:t>0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913653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28</a:t>
            </a:fld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-76200" y="2766613"/>
            <a:ext cx="9296400" cy="3405587"/>
            <a:chOff x="0" y="1726206"/>
            <a:chExt cx="9296400" cy="3405587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726206"/>
              <a:ext cx="9144000" cy="3405587"/>
            </a:xfrm>
            <a:prstGeom prst="rect">
              <a:avLst/>
            </a:prstGeom>
          </p:spPr>
        </p:pic>
        <p:grpSp>
          <p:nvGrpSpPr>
            <p:cNvPr id="13" name="Group 12"/>
            <p:cNvGrpSpPr/>
            <p:nvPr/>
          </p:nvGrpSpPr>
          <p:grpSpPr>
            <a:xfrm>
              <a:off x="2133600" y="2057400"/>
              <a:ext cx="7162800" cy="2438400"/>
              <a:chOff x="2133600" y="1905000"/>
              <a:chExt cx="7162800" cy="2438400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6477000" y="19812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m=1</a:t>
                </a:r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7620000" y="37293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J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429000" y="38817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N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2133600" y="1905000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K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endParaRPr lang="en-US" sz="2400" i="1" dirty="0">
                  <a:latin typeface="+mj-lt"/>
                </a:endParaRPr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8305800" y="2281535"/>
                <a:ext cx="990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i="1" dirty="0">
                    <a:latin typeface="+mj-lt"/>
                  </a:rPr>
                  <a:t>I</a:t>
                </a:r>
                <a:r>
                  <a:rPr lang="en-US" sz="2400" i="1" baseline="-25000" dirty="0">
                    <a:latin typeface="+mj-lt"/>
                  </a:rPr>
                  <a:t>1</a:t>
                </a:r>
                <a:r>
                  <a:rPr lang="en-US" sz="2400" i="1" dirty="0">
                    <a:latin typeface="+mj-lt"/>
                  </a:rPr>
                  <a:t>/50</a:t>
                </a:r>
              </a:p>
            </p:txBody>
          </p:sp>
        </p:grpSp>
      </p:grpSp>
      <p:sp>
        <p:nvSpPr>
          <p:cNvPr id="11" name="TextBox 10"/>
          <p:cNvSpPr txBox="1"/>
          <p:nvPr/>
        </p:nvSpPr>
        <p:spPr>
          <a:xfrm>
            <a:off x="388620" y="86975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Comments on cylindrical Bessel functions</a:t>
            </a: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993574"/>
              </p:ext>
            </p:extLst>
          </p:nvPr>
        </p:nvGraphicFramePr>
        <p:xfrm>
          <a:off x="968375" y="563563"/>
          <a:ext cx="6153150" cy="214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9" name="数式" r:id="rId4" imgW="2882880" imgH="1002960" progId="Equation.3">
                  <p:embed/>
                </p:oleObj>
              </mc:Choice>
              <mc:Fallback>
                <p:oleObj name="数式" r:id="rId4" imgW="2882880" imgH="1002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375" y="563563"/>
                        <a:ext cx="6153150" cy="2144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667696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381000"/>
            <a:ext cx="7467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useful identities involving cylindrical Bessel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9058241"/>
              </p:ext>
            </p:extLst>
          </p:nvPr>
        </p:nvGraphicFramePr>
        <p:xfrm>
          <a:off x="244929" y="1752600"/>
          <a:ext cx="8458200" cy="28529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5" name="Equation" r:id="rId3" imgW="6375240" imgH="2145960" progId="Equation.DSMT4">
                  <p:embed/>
                </p:oleObj>
              </mc:Choice>
              <mc:Fallback>
                <p:oleObj name="Equation" r:id="rId3" imgW="6375240" imgH="21459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929" y="1752600"/>
                        <a:ext cx="8458200" cy="285295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6634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CBA182-60E1-484A-BDCF-5C9776680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0B38EB-7BAF-402A-9327-1D669E8C4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AA9DAF-5B9C-42D6-A505-0724D3422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75E6AC5-CFFF-4CDD-B518-6636F20A9FFA}"/>
              </a:ext>
            </a:extLst>
          </p:cNvPr>
          <p:cNvSpPr txBox="1"/>
          <p:nvPr/>
        </p:nvSpPr>
        <p:spPr>
          <a:xfrm>
            <a:off x="152400" y="304800"/>
            <a:ext cx="8458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+mj-lt"/>
              </a:rPr>
              <a:t>Possible scheduling options for PHY 712 and 742</a:t>
            </a:r>
          </a:p>
          <a:p>
            <a:endParaRPr lang="en-US" sz="2400" b="1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>
                <a:latin typeface="+mj-lt"/>
              </a:rPr>
              <a:t>Base mid-term grade entirely on HW and schedule both mid-term exams for the week of March 14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b="1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>
                <a:latin typeface="+mj-lt"/>
              </a:rPr>
              <a:t>Stagger mid-term exams; one for the week of March 14 an the other for the week of Feb 28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b="1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>
                <a:latin typeface="+mj-lt"/>
              </a:rPr>
              <a:t>Make HW grade count more and only have final exam</a:t>
            </a:r>
          </a:p>
          <a:p>
            <a:pPr marL="914400" lvl="1" indent="-457200">
              <a:buFont typeface="+mj-lt"/>
              <a:buAutoNum type="arabicPeriod"/>
            </a:pPr>
            <a:endParaRPr lang="en-US" sz="2400" b="1" dirty="0">
              <a:latin typeface="+mj-lt"/>
            </a:endParaRPr>
          </a:p>
          <a:p>
            <a:pPr marL="914400" lvl="1" indent="-457200">
              <a:buFont typeface="+mj-lt"/>
              <a:buAutoNum type="arabicPeriod"/>
            </a:pPr>
            <a:r>
              <a:rPr lang="en-US" sz="2400" b="1" dirty="0">
                <a:latin typeface="+mj-lt"/>
              </a:rPr>
              <a:t>Other?</a:t>
            </a:r>
          </a:p>
        </p:txBody>
      </p:sp>
    </p:spTree>
    <p:extLst>
      <p:ext uri="{BB962C8B-B14F-4D97-AF65-F5344CB8AC3E}">
        <p14:creationId xmlns:p14="http://schemas.microsoft.com/office/powerpoint/2010/main" val="312252301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</a:t>
            </a:r>
          </a:p>
        </p:txBody>
      </p:sp>
      <p:pic>
        <p:nvPicPr>
          <p:cNvPr id="18434" name="Picture 2" descr="\begin{figure}&#10;\begin{center}&#10;\mbox{}&#10;\centerline{\psfig{figure=appendix/spherical_polar_coordinates.eps,height=6cm}}&#10;\end{center}\end{figure}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038999"/>
            <a:ext cx="5543550" cy="5067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6092795"/>
            <a:ext cx="5029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+mj-lt"/>
                <a:hlinkClick r:id="rId4"/>
              </a:rPr>
              <a:t>http://www.uic.edu/classes/eecs/eecs520/textbook/node32.html</a:t>
            </a:r>
            <a:endParaRPr lang="en-US" sz="12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1912589"/>
              </p:ext>
            </p:extLst>
          </p:nvPr>
        </p:nvGraphicFramePr>
        <p:xfrm>
          <a:off x="5029200" y="2215337"/>
          <a:ext cx="2114550" cy="135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557" name="数式" r:id="rId5" imgW="990360" imgH="634680" progId="Equation.3">
                  <p:embed/>
                </p:oleObj>
              </mc:Choice>
              <mc:Fallback>
                <p:oleObj name="数式" r:id="rId5" imgW="99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29200" y="2215337"/>
                        <a:ext cx="2114550" cy="1357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9365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7667189"/>
              </p:ext>
            </p:extLst>
          </p:nvPr>
        </p:nvGraphicFramePr>
        <p:xfrm>
          <a:off x="268288" y="1344613"/>
          <a:ext cx="8404225" cy="3827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581" name="Equation" r:id="rId3" imgW="3936960" imgH="1790640" progId="Equation.DSMT4">
                  <p:embed/>
                </p:oleObj>
              </mc:Choice>
              <mc:Fallback>
                <p:oleObj name="Equation" r:id="rId3" imgW="3936960" imgH="1790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1344613"/>
                        <a:ext cx="8404225" cy="3827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32122" y="228600"/>
            <a:ext cx="8077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Poisson and Laplace equation in spherical polar coordinates -- continued</a:t>
            </a:r>
          </a:p>
        </p:txBody>
      </p:sp>
    </p:spTree>
    <p:extLst>
      <p:ext uri="{BB962C8B-B14F-4D97-AF65-F5344CB8AC3E}">
        <p14:creationId xmlns:p14="http://schemas.microsoft.com/office/powerpoint/2010/main" val="24139956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228600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Properties of spherical harmonic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33824"/>
              </p:ext>
            </p:extLst>
          </p:nvPr>
        </p:nvGraphicFramePr>
        <p:xfrm>
          <a:off x="98425" y="1600200"/>
          <a:ext cx="8969375" cy="380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5" name="数式" r:id="rId3" imgW="4381200" imgH="1854000" progId="Equation.3">
                  <p:embed/>
                </p:oleObj>
              </mc:Choice>
              <mc:Fallback>
                <p:oleObj name="数式" r:id="rId3" imgW="4381200" imgH="1854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" y="1600200"/>
                        <a:ext cx="8969375" cy="380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9987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831250"/>
              </p:ext>
            </p:extLst>
          </p:nvPr>
        </p:nvGraphicFramePr>
        <p:xfrm>
          <a:off x="152400" y="1295400"/>
          <a:ext cx="8785469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49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295400"/>
                        <a:ext cx="8785469" cy="17526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349333"/>
              </p:ext>
            </p:extLst>
          </p:nvPr>
        </p:nvGraphicFramePr>
        <p:xfrm>
          <a:off x="139700" y="3090863"/>
          <a:ext cx="7043738" cy="2916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750" name="数式" r:id="rId5" imgW="3441600" imgH="1422360" progId="Equation.3">
                  <p:embed/>
                </p:oleObj>
              </mc:Choice>
              <mc:Fallback>
                <p:oleObj name="数式" r:id="rId5" imgW="344160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700" y="3090863"/>
                        <a:ext cx="7043738" cy="2916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129549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228600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 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3835936"/>
              </p:ext>
            </p:extLst>
          </p:nvPr>
        </p:nvGraphicFramePr>
        <p:xfrm>
          <a:off x="627062" y="1309688"/>
          <a:ext cx="7069138" cy="440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650" name="数式" r:id="rId3" imgW="3454200" imgH="2145960" progId="Equation.3">
                  <p:embed/>
                </p:oleObj>
              </mc:Choice>
              <mc:Fallback>
                <p:oleObj name="数式" r:id="rId3" imgW="3454200" imgH="21459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2" y="1309688"/>
                        <a:ext cx="7069138" cy="4405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79317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3992" y="1723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9444972"/>
              </p:ext>
            </p:extLst>
          </p:nvPr>
        </p:nvGraphicFramePr>
        <p:xfrm>
          <a:off x="762000" y="609600"/>
          <a:ext cx="8077200" cy="161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1" name="数式" r:id="rId3" imgW="2425680" imgH="482400" progId="Equation.3">
                  <p:embed/>
                </p:oleObj>
              </mc:Choice>
              <mc:Fallback>
                <p:oleObj name="数式" r:id="rId3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8077200" cy="1611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8865686"/>
              </p:ext>
            </p:extLst>
          </p:nvPr>
        </p:nvGraphicFramePr>
        <p:xfrm>
          <a:off x="476250" y="2286000"/>
          <a:ext cx="6369050" cy="4425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92" name="数式" r:id="rId5" imgW="3111480" imgH="2158920" progId="Equation.3">
                  <p:embed/>
                </p:oleObj>
              </mc:Choice>
              <mc:Fallback>
                <p:oleObj name="数式" r:id="rId5" imgW="3111480" imgH="2158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2286000"/>
                        <a:ext cx="6369050" cy="4425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98726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7661903"/>
              </p:ext>
            </p:extLst>
          </p:nvPr>
        </p:nvGraphicFramePr>
        <p:xfrm>
          <a:off x="1066800" y="2451100"/>
          <a:ext cx="4445000" cy="364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6" name="数式" r:id="rId3" imgW="2171520" imgH="1777680" progId="Equation.3">
                  <p:embed/>
                </p:oleObj>
              </mc:Choice>
              <mc:Fallback>
                <p:oleObj name="数式" r:id="rId3" imgW="2171520" imgH="1777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2451100"/>
                        <a:ext cx="4445000" cy="364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3992" y="172352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Useful identity: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9107822"/>
              </p:ext>
            </p:extLst>
          </p:nvPr>
        </p:nvGraphicFramePr>
        <p:xfrm>
          <a:off x="762000" y="609600"/>
          <a:ext cx="8077200" cy="1611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817" name="数式" r:id="rId5" imgW="2425680" imgH="482400" progId="Equation.3">
                  <p:embed/>
                </p:oleObj>
              </mc:Choice>
              <mc:Fallback>
                <p:oleObj name="数式" r:id="rId5" imgW="24256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8077200" cy="161130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4915623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7467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spherical harmonic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3624877"/>
              </p:ext>
            </p:extLst>
          </p:nvPr>
        </p:nvGraphicFramePr>
        <p:xfrm>
          <a:off x="1312863" y="762000"/>
          <a:ext cx="3951287" cy="5570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9" name="数式" r:id="rId3" imgW="1930320" imgH="2717640" progId="Equation.3">
                  <p:embed/>
                </p:oleObj>
              </mc:Choice>
              <mc:Fallback>
                <p:oleObj name="数式" r:id="rId3" imgW="1930320" imgH="2717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2863" y="762000"/>
                        <a:ext cx="3951287" cy="5570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0637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9C150F0-40B2-48A5-ADB0-C598DE6F6E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762000"/>
            <a:ext cx="9144000" cy="48768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4876800"/>
            <a:ext cx="8839200" cy="228600"/>
          </a:xfrm>
          <a:prstGeom prst="rect">
            <a:avLst/>
          </a:prstGeom>
          <a:solidFill>
            <a:srgbClr val="FFC000">
              <a:alpha val="2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7A8D37-7F1E-40D8-8476-4FFBFE942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F857EF-5D8C-4D01-A83B-0318EE8D1A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DF53EE-A51F-4400-9F6F-29EC6E1E9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0038BD6-1F42-45CB-8250-06728F336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47800"/>
            <a:ext cx="9144000" cy="2820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311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	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dirty="0">
                <a:latin typeface="+mj-lt"/>
              </a:rPr>
              <a:t>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	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3954943"/>
              </p:ext>
            </p:extLst>
          </p:nvPr>
        </p:nvGraphicFramePr>
        <p:xfrm>
          <a:off x="1782000" y="1574589"/>
          <a:ext cx="7075488" cy="2547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1" name="Equation" r:id="rId3" imgW="3314520" imgH="1193760" progId="Equation.DSMT4">
                  <p:embed/>
                </p:oleObj>
              </mc:Choice>
              <mc:Fallback>
                <p:oleObj name="Equation" r:id="rId3" imgW="3314520" imgH="11937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000" y="1574589"/>
                        <a:ext cx="7075488" cy="2547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7955307-36FE-4C91-A061-545130E1A6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7593277"/>
              </p:ext>
            </p:extLst>
          </p:nvPr>
        </p:nvGraphicFramePr>
        <p:xfrm>
          <a:off x="1828800" y="4330182"/>
          <a:ext cx="4951413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2" name="Equation" r:id="rId5" imgW="3632040" imgH="1320480" progId="Equation.DSMT4">
                  <p:embed/>
                </p:oleObj>
              </mc:Choice>
              <mc:Fallback>
                <p:oleObj name="Equation" r:id="rId5" imgW="3632040" imgH="132048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28800" y="4330182"/>
                        <a:ext cx="4951413" cy="180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3852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839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	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dirty="0">
                <a:latin typeface="+mj-lt"/>
              </a:rPr>
              <a:t>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	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2295153"/>
              </p:ext>
            </p:extLst>
          </p:nvPr>
        </p:nvGraphicFramePr>
        <p:xfrm>
          <a:off x="1782763" y="1858963"/>
          <a:ext cx="7075487" cy="1979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2" name="Equation" r:id="rId3" imgW="3314520" imgH="927000" progId="Equation.DSMT4">
                  <p:embed/>
                </p:oleObj>
              </mc:Choice>
              <mc:Fallback>
                <p:oleObj name="Equation" r:id="rId3" imgW="3314520" imgH="9270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2763" y="1858963"/>
                        <a:ext cx="7075487" cy="1979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07955307-36FE-4C91-A061-545130E1A62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2840313"/>
              </p:ext>
            </p:extLst>
          </p:nvPr>
        </p:nvGraphicFramePr>
        <p:xfrm>
          <a:off x="1782763" y="3814191"/>
          <a:ext cx="4206875" cy="2354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6103" name="Equation" r:id="rId5" imgW="3085920" imgH="1726920" progId="Equation.DSMT4">
                  <p:embed/>
                </p:oleObj>
              </mc:Choice>
              <mc:Fallback>
                <p:oleObj name="Equation" r:id="rId5" imgW="3085920" imgH="172692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07955307-36FE-4C91-A061-545130E1A62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82763" y="3814191"/>
                        <a:ext cx="4206875" cy="2354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7471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84802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447800" y="1625228"/>
          <a:ext cx="7672387" cy="439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4" name="Equation" r:id="rId3" imgW="3593880" imgH="2057400" progId="Equation.DSMT4">
                  <p:embed/>
                </p:oleObj>
              </mc:Choice>
              <mc:Fallback>
                <p:oleObj name="Equation" r:id="rId3" imgW="3593880" imgH="2057400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625228"/>
                        <a:ext cx="7672387" cy="4391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DDB47A6D-6E34-4362-A029-E2F23F7772E4}"/>
              </a:ext>
            </a:extLst>
          </p:cNvPr>
          <p:cNvSpPr txBox="1"/>
          <p:nvPr/>
        </p:nvSpPr>
        <p:spPr>
          <a:xfrm>
            <a:off x="5638800" y="3581400"/>
            <a:ext cx="2286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  <a:sym typeface="Wingdings" panose="05000000000000000000" pitchFamily="2" charset="2"/>
              </a:rPr>
              <a:t></a:t>
            </a:r>
            <a:r>
              <a:rPr lang="en-US" sz="2400" i="1" dirty="0">
                <a:latin typeface="+mj-lt"/>
                <a:sym typeface="Wingdings" panose="05000000000000000000" pitchFamily="2" charset="2"/>
              </a:rPr>
              <a:t>m</a:t>
            </a:r>
            <a:r>
              <a:rPr lang="en-US" sz="2400" dirty="0">
                <a:latin typeface="+mj-lt"/>
                <a:sym typeface="Wingdings" panose="05000000000000000000" pitchFamily="2" charset="2"/>
              </a:rPr>
              <a:t>=integer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84680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01/28/2022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712  Spring 2022 -- Lecture 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04800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Solution of the Poisson/Laplace equation in various geometries --  cylindrical geometry with no </a:t>
            </a:r>
            <a:r>
              <a:rPr lang="en-US" sz="2400" i="1" dirty="0">
                <a:latin typeface="+mj-lt"/>
              </a:rPr>
              <a:t>z</a:t>
            </a:r>
            <a:r>
              <a:rPr lang="en-US" sz="2400" dirty="0">
                <a:latin typeface="+mj-lt"/>
              </a:rPr>
              <a:t>-dependence (infinitely long wire, for example):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304800" y="1981200"/>
            <a:ext cx="1676400" cy="4267200"/>
            <a:chOff x="2590800" y="2286000"/>
            <a:chExt cx="1676400" cy="4267200"/>
          </a:xfrm>
        </p:grpSpPr>
        <p:sp>
          <p:nvSpPr>
            <p:cNvPr id="7" name="Can 6"/>
            <p:cNvSpPr/>
            <p:nvPr/>
          </p:nvSpPr>
          <p:spPr>
            <a:xfrm>
              <a:off x="2590800" y="2286000"/>
              <a:ext cx="1181100" cy="4267200"/>
            </a:xfrm>
            <a:prstGeom prst="can">
              <a:avLst>
                <a:gd name="adj" fmla="val 84480"/>
              </a:avLst>
            </a:prstGeom>
            <a:gradFill>
              <a:gsLst>
                <a:gs pos="0">
                  <a:schemeClr val="bg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10800000" scaled="0"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>
              <a:off x="3181350" y="2819400"/>
              <a:ext cx="40005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/>
            <p:cNvCxnSpPr/>
            <p:nvPr/>
          </p:nvCxnSpPr>
          <p:spPr>
            <a:xfrm flipV="1">
              <a:off x="3181350" y="2438400"/>
              <a:ext cx="400050" cy="3810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3200400" y="273873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r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352800" y="2372975"/>
              <a:ext cx="9144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latin typeface="Symbol" pitchFamily="18" charset="2"/>
                </a:rPr>
                <a:t>f</a:t>
              </a:r>
            </a:p>
          </p:txBody>
        </p:sp>
      </p:grp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5216469"/>
              </p:ext>
            </p:extLst>
          </p:nvPr>
        </p:nvGraphicFramePr>
        <p:xfrm>
          <a:off x="1468438" y="1841500"/>
          <a:ext cx="7616825" cy="501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36" name="Equation" r:id="rId3" imgW="3568680" imgH="2349360" progId="Equation.DSMT4">
                  <p:embed/>
                </p:oleObj>
              </mc:Choice>
              <mc:Fallback>
                <p:oleObj name="Equation" r:id="rId3" imgW="3568680" imgH="23493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8438" y="1841500"/>
                        <a:ext cx="7616825" cy="5016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775759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13632</TotalTime>
  <Words>838</Words>
  <Application>Microsoft Office PowerPoint</Application>
  <PresentationFormat>On-screen Show (4:3)</PresentationFormat>
  <Paragraphs>222</Paragraphs>
  <Slides>37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3" baseType="lpstr">
      <vt:lpstr>Arial</vt:lpstr>
      <vt:lpstr>Calibri</vt:lpstr>
      <vt:lpstr>Symbol</vt:lpstr>
      <vt:lpstr>Office Theme</vt:lpstr>
      <vt:lpstr>数式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727</cp:revision>
  <cp:lastPrinted>2019-01-30T03:42:27Z</cp:lastPrinted>
  <dcterms:created xsi:type="dcterms:W3CDTF">2012-01-10T18:32:24Z</dcterms:created>
  <dcterms:modified xsi:type="dcterms:W3CDTF">2022-01-28T16:54:39Z</dcterms:modified>
</cp:coreProperties>
</file>