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96" r:id="rId2"/>
    <p:sldId id="412" r:id="rId3"/>
    <p:sldId id="413" r:id="rId4"/>
    <p:sldId id="354" r:id="rId5"/>
    <p:sldId id="417" r:id="rId6"/>
    <p:sldId id="396" r:id="rId7"/>
    <p:sldId id="416" r:id="rId8"/>
    <p:sldId id="414" r:id="rId9"/>
    <p:sldId id="397" r:id="rId10"/>
    <p:sldId id="407" r:id="rId11"/>
    <p:sldId id="408" r:id="rId12"/>
    <p:sldId id="410" r:id="rId13"/>
    <p:sldId id="400" r:id="rId14"/>
    <p:sldId id="401" r:id="rId15"/>
    <p:sldId id="411" r:id="rId16"/>
    <p:sldId id="404" r:id="rId17"/>
    <p:sldId id="402" r:id="rId18"/>
    <p:sldId id="405" r:id="rId19"/>
    <p:sldId id="376" r:id="rId20"/>
    <p:sldId id="377" r:id="rId21"/>
    <p:sldId id="393" r:id="rId22"/>
    <p:sldId id="378" r:id="rId23"/>
    <p:sldId id="394" r:id="rId24"/>
    <p:sldId id="380" r:id="rId25"/>
    <p:sldId id="395" r:id="rId26"/>
    <p:sldId id="392" r:id="rId27"/>
    <p:sldId id="381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391" r:id="rId3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7" d="100"/>
          <a:sy n="67" d="100"/>
        </p:scale>
        <p:origin x="6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2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2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6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0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7.png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1.png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5.png"/><Relationship Id="rId4" Type="http://schemas.openxmlformats.org/officeDocument/2006/relationships/image" Target="../media/image4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3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0.bin"/><Relationship Id="rId4" Type="http://schemas.openxmlformats.org/officeDocument/2006/relationships/hyperlink" Target="http://www.uic.edu/classes/eecs/eecs520/textbook/node32.html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1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5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5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2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5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Chap. 2 and start Chap. 3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 of Poisson/Laplace equation for special geometries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Cylindrical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Spherical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0140B9-189C-445D-9D83-E9D7F3C3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21C37B-FF89-48CA-9D92-68437333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BF18D-77C0-4FFF-B139-C728C3A5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6D0058-4A99-45D6-9CC5-4A41A09C25C1}"/>
              </a:ext>
            </a:extLst>
          </p:cNvPr>
          <p:cNvSpPr txBox="1"/>
          <p:nvPr/>
        </p:nvSpPr>
        <p:spPr>
          <a:xfrm>
            <a:off x="76200" y="0"/>
            <a:ext cx="8812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previous example is similar to the construction for the 2-d cartesian case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D4957A-F301-4AE4-A8A9-000023BBCD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244847"/>
              </p:ext>
            </p:extLst>
          </p:nvPr>
        </p:nvGraphicFramePr>
        <p:xfrm>
          <a:off x="114300" y="865188"/>
          <a:ext cx="831215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8" name="Equation" r:id="rId3" imgW="6248160" imgH="1295280" progId="Equation.DSMT4">
                  <p:embed/>
                </p:oleObj>
              </mc:Choice>
              <mc:Fallback>
                <p:oleObj name="Equation" r:id="rId3" imgW="6248160" imgH="1295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" y="865188"/>
                        <a:ext cx="8312150" cy="162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BF0849-85EF-4AAE-B02F-B4C2EA464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766343"/>
              </p:ext>
            </p:extLst>
          </p:nvPr>
        </p:nvGraphicFramePr>
        <p:xfrm>
          <a:off x="228600" y="2449258"/>
          <a:ext cx="7475537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9" name="Equation" r:id="rId5" imgW="5816520" imgH="3187440" progId="Equation.DSMT4">
                  <p:embed/>
                </p:oleObj>
              </mc:Choice>
              <mc:Fallback>
                <p:oleObj name="Equation" r:id="rId5" imgW="5816520" imgH="3187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" y="2449258"/>
                        <a:ext cx="7475537" cy="409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713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04140-FDE9-436A-8B3C-5E56F0F3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26072-C554-4233-B40B-4F63CC43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1E78A-FD4D-4ABB-9DDC-0DAC9C74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DBDDD9B-61B4-4F84-B143-78DC550D5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05323"/>
              </p:ext>
            </p:extLst>
          </p:nvPr>
        </p:nvGraphicFramePr>
        <p:xfrm>
          <a:off x="214745" y="5358535"/>
          <a:ext cx="77343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2" name="Equation" r:id="rId3" imgW="7734207" imgH="1112742" progId="Equation.DSMT4">
                  <p:embed/>
                </p:oleObj>
              </mc:Choice>
              <mc:Fallback>
                <p:oleObj name="Equation" r:id="rId3" imgW="7734207" imgH="111274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45" y="5358535"/>
                        <a:ext cx="7734300" cy="1112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3B0D381-959E-47F5-88A9-51801E6A2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261196"/>
              </p:ext>
            </p:extLst>
          </p:nvPr>
        </p:nvGraphicFramePr>
        <p:xfrm>
          <a:off x="152400" y="304800"/>
          <a:ext cx="8839200" cy="511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3" name="Equation" r:id="rId5" imgW="8839449" imgH="5112826" progId="Equation.DSMT4">
                  <p:embed/>
                </p:oleObj>
              </mc:Choice>
              <mc:Fallback>
                <p:oleObj name="Equation" r:id="rId5" imgW="8839449" imgH="51128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304800"/>
                        <a:ext cx="8839200" cy="5113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061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3E028-45E1-4AD9-9DDA-D36994C67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18E3C-B15C-4DCF-9C4F-AF2F83A3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4B564-4099-4CC8-9BAD-57D762EC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905003B-EE07-4BFD-9A01-337EEE3ED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572567"/>
              </p:ext>
            </p:extLst>
          </p:nvPr>
        </p:nvGraphicFramePr>
        <p:xfrm>
          <a:off x="484909" y="831056"/>
          <a:ext cx="6659402" cy="252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1" name="Equation" r:id="rId3" imgW="2006280" imgH="761760" progId="Equation.DSMT4">
                  <p:embed/>
                </p:oleObj>
              </mc:Choice>
              <mc:Fallback>
                <p:oleObj name="Equation" r:id="rId3" imgW="20062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909" y="831056"/>
                        <a:ext cx="6659402" cy="252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FD5EE5A-925A-47CE-A913-C977757F15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479802"/>
              </p:ext>
            </p:extLst>
          </p:nvPr>
        </p:nvGraphicFramePr>
        <p:xfrm>
          <a:off x="3556000" y="2095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56000" y="20955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E2F75AD-A227-426A-BAED-06A2A4FFF7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730290"/>
              </p:ext>
            </p:extLst>
          </p:nvPr>
        </p:nvGraphicFramePr>
        <p:xfrm>
          <a:off x="675481" y="3962400"/>
          <a:ext cx="838375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3" name="Equation" r:id="rId7" imgW="3555720" imgH="711000" progId="Equation.DSMT4">
                  <p:embed/>
                </p:oleObj>
              </mc:Choice>
              <mc:Fallback>
                <p:oleObj name="Equation" r:id="rId7" imgW="3555720" imgH="711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" y="3962400"/>
                        <a:ext cx="838375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03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and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953592"/>
              </p:ext>
            </p:extLst>
          </p:nvPr>
        </p:nvGraphicFramePr>
        <p:xfrm>
          <a:off x="4267200" y="601535"/>
          <a:ext cx="1895054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4" name="Equation" r:id="rId3" imgW="1054080" imgH="431640" progId="Equation.DSMT4">
                  <p:embed/>
                </p:oleObj>
              </mc:Choice>
              <mc:Fallback>
                <p:oleObj name="Equation" r:id="rId3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0" y="601535"/>
                        <a:ext cx="1895054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8" name="Can 7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194465"/>
              </p:ext>
            </p:extLst>
          </p:nvPr>
        </p:nvGraphicFramePr>
        <p:xfrm>
          <a:off x="1811295" y="1612773"/>
          <a:ext cx="7210425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5" name="Equation" r:id="rId5" imgW="3377880" imgH="2108160" progId="Equation.DSMT4">
                  <p:embed/>
                </p:oleObj>
              </mc:Choice>
              <mc:Fallback>
                <p:oleObj name="Equation" r:id="rId5" imgW="3377880" imgH="21081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295" y="1612773"/>
                        <a:ext cx="7210425" cy="449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C5AC9D6-EEA2-499B-ADD0-E4C8E27F586B}"/>
              </a:ext>
            </a:extLst>
          </p:cNvPr>
          <p:cNvSpPr txBox="1"/>
          <p:nvPr/>
        </p:nvSpPr>
        <p:spPr>
          <a:xfrm>
            <a:off x="2162535" y="5646003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this case, we have assumed that the surface integral contributions are trivial.</a:t>
            </a:r>
          </a:p>
        </p:txBody>
      </p:sp>
    </p:spTree>
    <p:extLst>
      <p:ext uri="{BB962C8B-B14F-4D97-AF65-F5344CB8AC3E}">
        <p14:creationId xmlns:p14="http://schemas.microsoft.com/office/powerpoint/2010/main" val="55936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1219200" y="1676400"/>
            <a:ext cx="1066800" cy="3841750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Donut 6"/>
          <p:cNvSpPr/>
          <p:nvPr/>
        </p:nvSpPr>
        <p:spPr>
          <a:xfrm>
            <a:off x="1219200" y="1600200"/>
            <a:ext cx="1066800" cy="381000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454282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52600" y="914400"/>
            <a:ext cx="0" cy="27432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752600" y="3657600"/>
            <a:ext cx="2286000" cy="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5800" y="3657600"/>
            <a:ext cx="1066800" cy="6858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4800" y="41148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2400" y="3429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387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22" name="Donut 21"/>
          <p:cNvSpPr/>
          <p:nvPr/>
        </p:nvSpPr>
        <p:spPr>
          <a:xfrm>
            <a:off x="58674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5532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5532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008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532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628342"/>
              </p:ext>
            </p:extLst>
          </p:nvPr>
        </p:nvGraphicFramePr>
        <p:xfrm>
          <a:off x="2596076" y="1296710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7" name="Equation" r:id="rId3" imgW="1346040" imgH="711000" progId="Equation.DSMT4">
                  <p:embed/>
                </p:oleObj>
              </mc:Choice>
              <mc:Fallback>
                <p:oleObj name="Equation" r:id="rId3" imgW="13460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6076" y="1296710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4278" y="43291"/>
            <a:ext cx="6813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uniform cylindrical shell: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1767058" y="3689263"/>
            <a:ext cx="1128542" cy="425537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19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31030"/>
              </p:ext>
            </p:extLst>
          </p:nvPr>
        </p:nvGraphicFramePr>
        <p:xfrm>
          <a:off x="4748478" y="2743200"/>
          <a:ext cx="4090722" cy="1396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8" name="Equation" r:id="rId5" imgW="2603160" imgH="888840" progId="Equation.DSMT4">
                  <p:embed/>
                </p:oleObj>
              </mc:Choice>
              <mc:Fallback>
                <p:oleObj name="Equation" r:id="rId5" imgW="2603160" imgH="8888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8478" y="2743200"/>
                        <a:ext cx="4090722" cy="1396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6C88DC5-7C6A-4FCB-A897-173E4059D6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008699"/>
              </p:ext>
            </p:extLst>
          </p:nvPr>
        </p:nvGraphicFramePr>
        <p:xfrm>
          <a:off x="3364522" y="4495799"/>
          <a:ext cx="5621389" cy="1660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9" name="Equation" r:id="rId7" imgW="3352680" imgH="990360" progId="Equation.DSMT4">
                  <p:embed/>
                </p:oleObj>
              </mc:Choice>
              <mc:Fallback>
                <p:oleObj name="Equation" r:id="rId7" imgW="335268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64522" y="4495799"/>
                        <a:ext cx="5621389" cy="1660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124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ADBA99-E1A2-4BA5-B57D-ECCC50CA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8CC47-7052-47D4-A5F2-DEDBEF134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AE234-F5CE-4634-BF5D-3F25AFD3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F2EF97-AE30-4247-9AEC-E04BF1BF82D0}"/>
              </a:ext>
            </a:extLst>
          </p:cNvPr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Why only m=0 for this case?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F43D2ED-EA98-4D34-B23F-56717B680B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449184"/>
              </p:ext>
            </p:extLst>
          </p:nvPr>
        </p:nvGraphicFramePr>
        <p:xfrm>
          <a:off x="838200" y="1752600"/>
          <a:ext cx="6556922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Equation" r:id="rId3" imgW="3365280" imgH="1473120" progId="Equation.DSMT4">
                  <p:embed/>
                </p:oleObj>
              </mc:Choice>
              <mc:Fallback>
                <p:oleObj name="Equation" r:id="rId3" imgW="336528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752600"/>
                        <a:ext cx="6556922" cy="287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600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BB8AC-4530-433F-B326-212D35FF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FC2DC-F586-48E2-8A77-3FE89BE9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08DCE-F156-44DD-9FE6-DC8CE006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CDD906-E759-44D6-BAD3-225A59D46697}"/>
              </a:ext>
            </a:extLst>
          </p:cNvPr>
          <p:cNvSpPr txBox="1"/>
          <p:nvPr/>
        </p:nvSpPr>
        <p:spPr>
          <a:xfrm>
            <a:off x="3048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3A743F-3042-45AF-8444-F5ED2DCD61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235747"/>
              </p:ext>
            </p:extLst>
          </p:nvPr>
        </p:nvGraphicFramePr>
        <p:xfrm>
          <a:off x="892175" y="838200"/>
          <a:ext cx="7246680" cy="5321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Equation" r:id="rId3" imgW="4012920" imgH="2946240" progId="Equation.DSMT4">
                  <p:embed/>
                </p:oleObj>
              </mc:Choice>
              <mc:Fallback>
                <p:oleObj name="Equation" r:id="rId3" imgW="4012920" imgH="29462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DBE80EE-C2B8-4B12-A4F5-EAE0B2689E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175" y="838200"/>
                        <a:ext cx="7246680" cy="5321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7161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  </a:t>
            </a:r>
            <a:r>
              <a:rPr lang="en-US" sz="2400" i="1" dirty="0">
                <a:latin typeface="+mj-lt"/>
              </a:rPr>
              <a:t>m=0 </a:t>
            </a:r>
            <a:r>
              <a:rPr lang="en-US" sz="2400" dirty="0">
                <a:latin typeface="+mj-lt"/>
              </a:rPr>
              <a:t>only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7" name="Donut 6"/>
          <p:cNvSpPr/>
          <p:nvPr/>
        </p:nvSpPr>
        <p:spPr>
          <a:xfrm>
            <a:off x="14859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717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1717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193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717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486728"/>
              </p:ext>
            </p:extLst>
          </p:nvPr>
        </p:nvGraphicFramePr>
        <p:xfrm>
          <a:off x="3124200" y="629342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18" name="Equation" r:id="rId3" imgW="1346040" imgH="711000" progId="Equation.DSMT4">
                  <p:embed/>
                </p:oleObj>
              </mc:Choice>
              <mc:Fallback>
                <p:oleObj name="Equation" r:id="rId3" imgW="1346040" imgH="7110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629342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503494"/>
              </p:ext>
            </p:extLst>
          </p:nvPr>
        </p:nvGraphicFramePr>
        <p:xfrm>
          <a:off x="546100" y="3505200"/>
          <a:ext cx="7115175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19" name="Equation" r:id="rId5" imgW="3340080" imgH="1396800" progId="Equation.DSMT4">
                  <p:embed/>
                </p:oleObj>
              </mc:Choice>
              <mc:Fallback>
                <p:oleObj name="Equation" r:id="rId5" imgW="3340080" imgH="1396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6100" y="3505200"/>
                        <a:ext cx="7115175" cy="297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DBE80EE-C2B8-4B12-A4F5-EAE0B2689E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18718"/>
              </p:ext>
            </p:extLst>
          </p:nvPr>
        </p:nvGraphicFramePr>
        <p:xfrm>
          <a:off x="2834054" y="2051939"/>
          <a:ext cx="5621389" cy="1660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20" name="Equation" r:id="rId7" imgW="3352680" imgH="990360" progId="Equation.DSMT4">
                  <p:embed/>
                </p:oleObj>
              </mc:Choice>
              <mc:Fallback>
                <p:oleObj name="Equation" r:id="rId7" imgW="3352680" imgH="990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6C88DC5-7C6A-4FCB-A897-173E4059D6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4054" y="2051939"/>
                        <a:ext cx="5621389" cy="1660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7764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C7913-F1D3-4AA9-B8F2-E1CA737C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FAF59-1F4D-431A-BD40-ED1F3D8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FB434-AE9C-4408-9D98-A29570A4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F201BD-AFCC-4E17-AA26-088E20F25D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80"/>
          <a:stretch/>
        </p:blipFill>
        <p:spPr>
          <a:xfrm>
            <a:off x="583005" y="990600"/>
            <a:ext cx="7494195" cy="3790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46AC6-CD17-41BC-9BC3-61E92BCF81AF}"/>
              </a:ext>
            </a:extLst>
          </p:cNvPr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  </a:t>
            </a:r>
            <a:r>
              <a:rPr lang="en-US" sz="2400" i="1" dirty="0">
                <a:latin typeface="+mj-lt"/>
              </a:rPr>
              <a:t>m=0 </a:t>
            </a:r>
            <a:r>
              <a:rPr lang="en-US" sz="2400" dirty="0">
                <a:latin typeface="+mj-lt"/>
              </a:rPr>
              <a:t>only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B04C4E1-E666-45E6-BA1F-580DA966E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042069"/>
              </p:ext>
            </p:extLst>
          </p:nvPr>
        </p:nvGraphicFramePr>
        <p:xfrm>
          <a:off x="-5862" y="2572823"/>
          <a:ext cx="109567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Equation" r:id="rId4" imgW="342720" imgH="203040" progId="Equation.DSMT4">
                  <p:embed/>
                </p:oleObj>
              </mc:Choice>
              <mc:Fallback>
                <p:oleObj name="Equation" r:id="rId4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5862" y="2572823"/>
                        <a:ext cx="109567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D9BD84-F498-494A-B1F6-43604742B93B}"/>
              </a:ext>
            </a:extLst>
          </p:cNvPr>
          <p:cNvSpPr txBox="1"/>
          <p:nvPr/>
        </p:nvSpPr>
        <p:spPr>
          <a:xfrm>
            <a:off x="6002215" y="7597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4A212C-F09A-412C-8DA1-B28DE8F6A8C2}"/>
              </a:ext>
            </a:extLst>
          </p:cNvPr>
          <p:cNvSpPr/>
          <p:nvPr/>
        </p:nvSpPr>
        <p:spPr>
          <a:xfrm>
            <a:off x="3352800" y="1219200"/>
            <a:ext cx="1981200" cy="3429000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4F3E0A-D7E9-477D-A795-F895AEB0AC0A}"/>
              </a:ext>
            </a:extLst>
          </p:cNvPr>
          <p:cNvSpPr txBox="1"/>
          <p:nvPr/>
        </p:nvSpPr>
        <p:spPr>
          <a:xfrm>
            <a:off x="5181600" y="7232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A6C26-14C0-472F-AC2B-8EBB0398E4D4}"/>
              </a:ext>
            </a:extLst>
          </p:cNvPr>
          <p:cNvSpPr txBox="1"/>
          <p:nvPr/>
        </p:nvSpPr>
        <p:spPr>
          <a:xfrm>
            <a:off x="3276600" y="762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48662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9896"/>
              </p:ext>
            </p:extLst>
          </p:nvPr>
        </p:nvGraphicFramePr>
        <p:xfrm>
          <a:off x="3028950" y="2276475"/>
          <a:ext cx="482600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数式" r:id="rId3" imgW="2260440" imgH="1168200" progId="Equation.3">
                  <p:embed/>
                </p:oleObj>
              </mc:Choice>
              <mc:Fallback>
                <p:oleObj name="数式" r:id="rId3" imgW="22604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2276475"/>
                        <a:ext cx="4826000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13D50-C634-40C5-B87E-492AEDA3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B6DB6-67A4-491C-A621-32FC2A2A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2024-8E29-455F-9312-3B8C74D5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DE6FA0-5BD7-4F64-A8C9-3372B9C67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0" y="1066800"/>
            <a:ext cx="4524375" cy="2562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C657C2-5849-4F60-A050-88ADBB4FF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8" y="3812602"/>
            <a:ext cx="4572000" cy="2543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F1F71A-9BE3-41FC-BCE9-E0D6AB538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8098" y="1813815"/>
            <a:ext cx="4552950" cy="25384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7427D4-2E30-42B1-8E93-D94CB30DA979}"/>
              </a:ext>
            </a:extLst>
          </p:cNvPr>
          <p:cNvSpPr txBox="1"/>
          <p:nvPr/>
        </p:nvSpPr>
        <p:spPr>
          <a:xfrm>
            <a:off x="405194" y="243533"/>
            <a:ext cx="8510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Scheduling ahead --  When to schedule mid-term?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4FAF87-7138-44C8-AABC-7D95710E69FD}"/>
              </a:ext>
            </a:extLst>
          </p:cNvPr>
          <p:cNvSpPr/>
          <p:nvPr/>
        </p:nvSpPr>
        <p:spPr>
          <a:xfrm>
            <a:off x="29910" y="4535805"/>
            <a:ext cx="4524375" cy="417195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2AB6EF-B0C5-422F-83C6-F1DB44ED0D59}"/>
              </a:ext>
            </a:extLst>
          </p:cNvPr>
          <p:cNvSpPr/>
          <p:nvPr/>
        </p:nvSpPr>
        <p:spPr>
          <a:xfrm>
            <a:off x="0" y="5029200"/>
            <a:ext cx="4524375" cy="417195"/>
          </a:xfrm>
          <a:prstGeom prst="rect">
            <a:avLst/>
          </a:prstGeom>
          <a:solidFill>
            <a:srgbClr val="92D05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A519F1-B240-4A14-B5DD-9EFA90F01832}"/>
              </a:ext>
            </a:extLst>
          </p:cNvPr>
          <p:cNvSpPr txBox="1"/>
          <p:nvPr/>
        </p:nvSpPr>
        <p:spPr>
          <a:xfrm>
            <a:off x="4584196" y="4535805"/>
            <a:ext cx="411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 </a:t>
            </a:r>
            <a:r>
              <a:rPr lang="en-US" b="1" dirty="0">
                <a:latin typeface="+mj-lt"/>
                <a:sym typeface="Wingdings" panose="05000000000000000000" pitchFamily="2" charset="2"/>
              </a:rPr>
              <a:t>Spring break – no class</a:t>
            </a:r>
            <a:endParaRPr lang="en-US" b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782AD7-6962-42DB-85DD-2F55A8BDA725}"/>
              </a:ext>
            </a:extLst>
          </p:cNvPr>
          <p:cNvSpPr txBox="1"/>
          <p:nvPr/>
        </p:nvSpPr>
        <p:spPr>
          <a:xfrm>
            <a:off x="4572000" y="5024735"/>
            <a:ext cx="4114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 </a:t>
            </a:r>
            <a:r>
              <a:rPr lang="en-US" b="1" dirty="0">
                <a:latin typeface="+mj-lt"/>
                <a:sym typeface="Wingdings" panose="05000000000000000000" pitchFamily="2" charset="2"/>
              </a:rPr>
              <a:t>APS meeting – no class</a:t>
            </a:r>
            <a:endParaRPr lang="en-US" b="1" dirty="0">
              <a:latin typeface="+mj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2F5B269-CF88-4FA9-9ECE-A5E43083A04C}"/>
              </a:ext>
            </a:extLst>
          </p:cNvPr>
          <p:cNvSpPr>
            <a:spLocks noChangeAspect="1"/>
          </p:cNvSpPr>
          <p:nvPr/>
        </p:nvSpPr>
        <p:spPr>
          <a:xfrm>
            <a:off x="6553200" y="3870029"/>
            <a:ext cx="548640" cy="54864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F38E47-0393-4752-8943-614D48438249}"/>
              </a:ext>
            </a:extLst>
          </p:cNvPr>
          <p:cNvSpPr txBox="1"/>
          <p:nvPr/>
        </p:nvSpPr>
        <p:spPr>
          <a:xfrm rot="1112884">
            <a:off x="6970399" y="416086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 </a:t>
            </a:r>
            <a:r>
              <a:rPr lang="en-US" b="1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Last class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639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388820"/>
              </p:ext>
            </p:extLst>
          </p:nvPr>
        </p:nvGraphicFramePr>
        <p:xfrm>
          <a:off x="1905000" y="27844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7844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4532"/>
              </p:ext>
            </p:extLst>
          </p:nvPr>
        </p:nvGraphicFramePr>
        <p:xfrm>
          <a:off x="2076450" y="1169988"/>
          <a:ext cx="463550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8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169988"/>
                        <a:ext cx="4635500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96567"/>
              </p:ext>
            </p:extLst>
          </p:nvPr>
        </p:nvGraphicFramePr>
        <p:xfrm>
          <a:off x="1865313" y="2784475"/>
          <a:ext cx="7183437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6" name="数式" r:id="rId3" imgW="3365280" imgH="1371600" progId="Equation.3">
                  <p:embed/>
                </p:oleObj>
              </mc:Choice>
              <mc:Fallback>
                <p:oleObj name="数式" r:id="rId3" imgW="33652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784475"/>
                        <a:ext cx="7183437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224433"/>
              </p:ext>
            </p:extLst>
          </p:nvPr>
        </p:nvGraphicFramePr>
        <p:xfrm>
          <a:off x="2076450" y="1045156"/>
          <a:ext cx="5238750" cy="1621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7" name="数式" r:id="rId5" imgW="2171520" imgH="685800" progId="Equation.3">
                  <p:embed/>
                </p:oleObj>
              </mc:Choice>
              <mc:Fallback>
                <p:oleObj name="数式" r:id="rId5" imgW="21715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045156"/>
                        <a:ext cx="5238750" cy="1621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376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354852"/>
              </p:ext>
            </p:extLst>
          </p:nvPr>
        </p:nvGraphicFramePr>
        <p:xfrm>
          <a:off x="2133600" y="1641475"/>
          <a:ext cx="6938963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9" name="数式" r:id="rId3" imgW="3251160" imgH="1269720" progId="Equation.3">
                  <p:embed/>
                </p:oleObj>
              </mc:Choice>
              <mc:Fallback>
                <p:oleObj name="数式" r:id="rId3" imgW="325116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41475"/>
                        <a:ext cx="6938963" cy="271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33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4267200"/>
            <a:ext cx="62103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5800" y="5867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k</a:t>
            </a:r>
            <a:r>
              <a:rPr lang="en-US" sz="2400" dirty="0" err="1">
                <a:latin typeface="Symbol" pitchFamily="18" charset="2"/>
              </a:rPr>
              <a:t>r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10878"/>
              </p:ext>
            </p:extLst>
          </p:nvPr>
        </p:nvGraphicFramePr>
        <p:xfrm>
          <a:off x="592352" y="4800600"/>
          <a:ext cx="1057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0" name="数式" r:id="rId6" imgW="495000" imgH="228600" progId="Equation.3">
                  <p:embed/>
                </p:oleObj>
              </mc:Choice>
              <mc:Fallback>
                <p:oleObj name="数式" r:id="rId6" imgW="495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52" y="4800600"/>
                        <a:ext cx="10572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7400" y="434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502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1057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555362"/>
              </p:ext>
            </p:extLst>
          </p:nvPr>
        </p:nvGraphicFramePr>
        <p:xfrm>
          <a:off x="1882959" y="1828800"/>
          <a:ext cx="697052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1" name="Equation" r:id="rId3" imgW="5016240" imgH="2920680" progId="Equation.DSMT4">
                  <p:embed/>
                </p:oleObj>
              </mc:Choice>
              <mc:Fallback>
                <p:oleObj name="Equation" r:id="rId3" imgW="5016240" imgH="292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59" y="1828800"/>
                        <a:ext cx="697052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12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91961"/>
              </p:ext>
            </p:extLst>
          </p:nvPr>
        </p:nvGraphicFramePr>
        <p:xfrm>
          <a:off x="2209800" y="1442243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7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2243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  <p:pic>
        <p:nvPicPr>
          <p:cNvPr id="14381" name="Picture 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14800"/>
            <a:ext cx="6515100" cy="21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95837" y="6019800"/>
            <a:ext cx="5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</a:t>
            </a:r>
            <a:r>
              <a:rPr lang="en-US" sz="2400" i="1" dirty="0" err="1">
                <a:latin typeface="Symbol" pitchFamily="18" charset="2"/>
              </a:rPr>
              <a:t>r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11553"/>
              </p:ext>
            </p:extLst>
          </p:nvPr>
        </p:nvGraphicFramePr>
        <p:xfrm>
          <a:off x="749300" y="4800600"/>
          <a:ext cx="10033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8" name="数式" r:id="rId6" imgW="469800" imgH="228600" progId="Equation.3">
                  <p:embed/>
                </p:oleObj>
              </mc:Choice>
              <mc:Fallback>
                <p:oleObj name="数式" r:id="rId6" imgW="469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800600"/>
                        <a:ext cx="10033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57400" y="5040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92445" y="5498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674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76308"/>
              </p:ext>
            </p:extLst>
          </p:nvPr>
        </p:nvGraphicFramePr>
        <p:xfrm>
          <a:off x="1981200" y="1513564"/>
          <a:ext cx="7034033" cy="438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6" name="Equation" r:id="rId3" imgW="4914720" imgH="3060360" progId="Equation.DSMT4">
                  <p:embed/>
                </p:oleObj>
              </mc:Choice>
              <mc:Fallback>
                <p:oleObj name="Equation" r:id="rId3" imgW="4914720" imgH="306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13564"/>
                        <a:ext cx="7034033" cy="4388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965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for </a:t>
            </a:r>
            <a:r>
              <a:rPr lang="en-US" sz="2400" dirty="0" err="1">
                <a:latin typeface="+mj-lt"/>
              </a:rPr>
              <a:t>Dirchelet</a:t>
            </a:r>
            <a:r>
              <a:rPr lang="en-US" sz="2400" dirty="0">
                <a:latin typeface="+mj-lt"/>
              </a:rPr>
              <a:t> boundary value inside </a:t>
            </a:r>
            <a:r>
              <a:rPr lang="en-US" sz="2400" dirty="0" err="1">
                <a:latin typeface="+mj-lt"/>
              </a:rPr>
              <a:t>cylindar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20059"/>
              </p:ext>
            </p:extLst>
          </p:nvPr>
        </p:nvGraphicFramePr>
        <p:xfrm>
          <a:off x="1295400" y="1676400"/>
          <a:ext cx="7766050" cy="425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1" name="数式" r:id="rId3" imgW="4228920" imgH="2311200" progId="Equation.3">
                  <p:embed/>
                </p:oleObj>
              </mc:Choice>
              <mc:Fallback>
                <p:oleObj name="数式" r:id="rId3" imgW="422892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6400"/>
                        <a:ext cx="7766050" cy="425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2400" y="1676400"/>
            <a:ext cx="1066800" cy="2438400"/>
            <a:chOff x="609600" y="1676400"/>
            <a:chExt cx="1066800" cy="2438400"/>
          </a:xfrm>
        </p:grpSpPr>
        <p:sp>
          <p:nvSpPr>
            <p:cNvPr id="7" name="Can 6"/>
            <p:cNvSpPr/>
            <p:nvPr/>
          </p:nvSpPr>
          <p:spPr>
            <a:xfrm>
              <a:off x="609600" y="1676400"/>
              <a:ext cx="1066800" cy="2438400"/>
            </a:xfrm>
            <a:prstGeom prst="can">
              <a:avLst>
                <a:gd name="adj" fmla="val 5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9600" y="1676400"/>
              <a:ext cx="1066800" cy="609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78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49081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0" name="数式" r:id="rId3" imgW="2882880" imgH="1002960" progId="Equation.3">
                  <p:embed/>
                </p:oleObj>
              </mc:Choice>
              <mc:Fallback>
                <p:oleObj name="数式" r:id="rId3" imgW="2882880" imgH="1002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-76200" y="2766613"/>
            <a:ext cx="9296400" cy="3405587"/>
            <a:chOff x="0" y="1726206"/>
            <a:chExt cx="9296400" cy="340558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26206"/>
              <a:ext cx="9144000" cy="3405587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2133600" y="2057400"/>
              <a:ext cx="7162800" cy="2438400"/>
              <a:chOff x="2133600" y="1905000"/>
              <a:chExt cx="7162800" cy="24384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477000" y="19812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m=1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33600" y="19050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K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93574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9" name="数式" r:id="rId4" imgW="2882880" imgH="1002960" progId="Equation.3">
                  <p:embed/>
                </p:oleObj>
              </mc:Choice>
              <mc:Fallback>
                <p:oleObj name="数式" r:id="rId4" imgW="288288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useful identities involving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058241"/>
              </p:ext>
            </p:extLst>
          </p:nvPr>
        </p:nvGraphicFramePr>
        <p:xfrm>
          <a:off x="244929" y="1752600"/>
          <a:ext cx="8458200" cy="2852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" name="Equation" r:id="rId3" imgW="6375240" imgH="2145960" progId="Equation.DSMT4">
                  <p:embed/>
                </p:oleObj>
              </mc:Choice>
              <mc:Fallback>
                <p:oleObj name="Equation" r:id="rId3" imgW="637524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29" y="1752600"/>
                        <a:ext cx="8458200" cy="2852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34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BA182-60E1-484A-BDCF-5C977668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B38EB-7BAF-402A-9327-1D669E8C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A9DAF-5B9C-42D6-A505-0724D342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5E6AC5-CFFF-4CDD-B518-6636F20A9FFA}"/>
              </a:ext>
            </a:extLst>
          </p:cNvPr>
          <p:cNvSpPr txBox="1"/>
          <p:nvPr/>
        </p:nvSpPr>
        <p:spPr>
          <a:xfrm>
            <a:off x="152400" y="3048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Possible scheduling options for PHY 712 and 742</a:t>
            </a:r>
          </a:p>
          <a:p>
            <a:endParaRPr lang="en-US" sz="2400" b="1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latin typeface="+mj-lt"/>
              </a:rPr>
              <a:t>Base mid-term grade entirely on HW and schedule both mid-term exams for the week of March 14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latin typeface="+mj-lt"/>
              </a:rPr>
              <a:t>Stagger mid-term exams; one for the week of March 14 an the other for the week of Feb 28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latin typeface="+mj-lt"/>
              </a:rPr>
              <a:t>Make HW grade count more and only have final exam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1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>
                <a:latin typeface="+mj-lt"/>
              </a:rPr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3122523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7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667189"/>
              </p:ext>
            </p:extLst>
          </p:nvPr>
        </p:nvGraphicFramePr>
        <p:xfrm>
          <a:off x="268288" y="1344613"/>
          <a:ext cx="8404225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1" name="Equation" r:id="rId3" imgW="3936960" imgH="1790640" progId="Equation.DSMT4">
                  <p:embed/>
                </p:oleObj>
              </mc:Choice>
              <mc:Fallback>
                <p:oleObj name="Equation" r:id="rId3" imgW="3936960" imgH="1790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344613"/>
                        <a:ext cx="8404225" cy="382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33824"/>
              </p:ext>
            </p:extLst>
          </p:nvPr>
        </p:nvGraphicFramePr>
        <p:xfrm>
          <a:off x="98425" y="1600200"/>
          <a:ext cx="8969375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5" name="数式" r:id="rId3" imgW="4381200" imgH="1854000" progId="Equation.3">
                  <p:embed/>
                </p:oleObj>
              </mc:Choice>
              <mc:Fallback>
                <p:oleObj name="数式" r:id="rId3" imgW="438120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1600200"/>
                        <a:ext cx="8969375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9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0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35936"/>
              </p:ext>
            </p:extLst>
          </p:nvPr>
        </p:nvGraphicFramePr>
        <p:xfrm>
          <a:off x="627062" y="1309688"/>
          <a:ext cx="7069138" cy="440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0" name="数式" r:id="rId3" imgW="3454200" imgH="2145960" progId="Equation.3">
                  <p:embed/>
                </p:oleObj>
              </mc:Choice>
              <mc:Fallback>
                <p:oleObj name="数式" r:id="rId3" imgW="3454200" imgH="2145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" y="1309688"/>
                        <a:ext cx="7069138" cy="440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793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44497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1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865686"/>
              </p:ext>
            </p:extLst>
          </p:nvPr>
        </p:nvGraphicFramePr>
        <p:xfrm>
          <a:off x="476250" y="2286000"/>
          <a:ext cx="636905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2" name="数式" r:id="rId5" imgW="3111480" imgH="2158920" progId="Equation.3">
                  <p:embed/>
                </p:oleObj>
              </mc:Choice>
              <mc:Fallback>
                <p:oleObj name="数式" r:id="rId5" imgW="31114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286000"/>
                        <a:ext cx="636905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872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61903"/>
              </p:ext>
            </p:extLst>
          </p:nvPr>
        </p:nvGraphicFramePr>
        <p:xfrm>
          <a:off x="1066800" y="2451100"/>
          <a:ext cx="44450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6" name="数式" r:id="rId3" imgW="2171520" imgH="1777680" progId="Equation.3">
                  <p:embed/>
                </p:oleObj>
              </mc:Choice>
              <mc:Fallback>
                <p:oleObj name="数式" r:id="rId3" imgW="217152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451100"/>
                        <a:ext cx="44450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3992" y="17235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107822"/>
              </p:ext>
            </p:extLst>
          </p:nvPr>
        </p:nvGraphicFramePr>
        <p:xfrm>
          <a:off x="762000" y="609600"/>
          <a:ext cx="8077200" cy="1611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7" name="数式" r:id="rId5" imgW="2425680" imgH="482400" progId="Equation.3">
                  <p:embed/>
                </p:oleObj>
              </mc:Choice>
              <mc:Fallback>
                <p:oleObj name="数式" r:id="rId5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8077200" cy="16113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1562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9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C150F0-40B2-48A5-ADB0-C598DE6F6E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4876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4876800"/>
            <a:ext cx="8839200" cy="228600"/>
          </a:xfrm>
          <a:prstGeom prst="rect">
            <a:avLst/>
          </a:prstGeom>
          <a:solidFill>
            <a:srgbClr val="FFC0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A8D37-7F1E-40D8-8476-4FFBFE94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F857EF-5D8C-4D01-A83B-0318EE8D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F53EE-A51F-4400-9F6F-29EC6E1E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038BD6-1F42-45CB-8250-06728F336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282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1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	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	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954943"/>
              </p:ext>
            </p:extLst>
          </p:nvPr>
        </p:nvGraphicFramePr>
        <p:xfrm>
          <a:off x="1782000" y="1574589"/>
          <a:ext cx="7075488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1" name="Equation" r:id="rId3" imgW="3314520" imgH="1193760" progId="Equation.DSMT4">
                  <p:embed/>
                </p:oleObj>
              </mc:Choice>
              <mc:Fallback>
                <p:oleObj name="Equation" r:id="rId3" imgW="33145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000" y="1574589"/>
                        <a:ext cx="7075488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7955307-36FE-4C91-A061-545130E1A6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593277"/>
              </p:ext>
            </p:extLst>
          </p:nvPr>
        </p:nvGraphicFramePr>
        <p:xfrm>
          <a:off x="1828800" y="4330182"/>
          <a:ext cx="4951413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2" name="Equation" r:id="rId5" imgW="3632040" imgH="1320480" progId="Equation.DSMT4">
                  <p:embed/>
                </p:oleObj>
              </mc:Choice>
              <mc:Fallback>
                <p:oleObj name="Equation" r:id="rId5" imgW="3632040" imgH="1320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4330182"/>
                        <a:ext cx="4951413" cy="180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852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	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	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295153"/>
              </p:ext>
            </p:extLst>
          </p:nvPr>
        </p:nvGraphicFramePr>
        <p:xfrm>
          <a:off x="1782763" y="1858963"/>
          <a:ext cx="7075487" cy="197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2" name="Equation" r:id="rId3" imgW="3314520" imgH="927000" progId="Equation.DSMT4">
                  <p:embed/>
                </p:oleObj>
              </mc:Choice>
              <mc:Fallback>
                <p:oleObj name="Equation" r:id="rId3" imgW="3314520" imgH="927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1858963"/>
                        <a:ext cx="7075487" cy="197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7955307-36FE-4C91-A061-545130E1A6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840313"/>
              </p:ext>
            </p:extLst>
          </p:nvPr>
        </p:nvGraphicFramePr>
        <p:xfrm>
          <a:off x="1782763" y="3814191"/>
          <a:ext cx="4206875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Equation" r:id="rId5" imgW="3085920" imgH="1726920" progId="Equation.DSMT4">
                  <p:embed/>
                </p:oleObj>
              </mc:Choice>
              <mc:Fallback>
                <p:oleObj name="Equation" r:id="rId5" imgW="3085920" imgH="172692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07955307-36FE-4C91-A061-545130E1A6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2763" y="3814191"/>
                        <a:ext cx="4206875" cy="2354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47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447800" y="162522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Equation" r:id="rId3" imgW="3593880" imgH="2057400" progId="Equation.DSMT4">
                  <p:embed/>
                </p:oleObj>
              </mc:Choice>
              <mc:Fallback>
                <p:oleObj name="Equation" r:id="rId3" imgW="3593880" imgH="20574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2522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DB47A6D-6E34-4362-A029-E2F23F7772E4}"/>
              </a:ext>
            </a:extLst>
          </p:cNvPr>
          <p:cNvSpPr txBox="1"/>
          <p:nvPr/>
        </p:nvSpPr>
        <p:spPr>
          <a:xfrm>
            <a:off x="5638800" y="35814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m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=integer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468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216469"/>
              </p:ext>
            </p:extLst>
          </p:nvPr>
        </p:nvGraphicFramePr>
        <p:xfrm>
          <a:off x="1468438" y="1841500"/>
          <a:ext cx="7616825" cy="501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Equation" r:id="rId3" imgW="3568680" imgH="2349360" progId="Equation.DSMT4">
                  <p:embed/>
                </p:oleObj>
              </mc:Choice>
              <mc:Fallback>
                <p:oleObj name="Equation" r:id="rId3" imgW="356868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1841500"/>
                        <a:ext cx="7616825" cy="501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575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13632</TotalTime>
  <Words>838</Words>
  <Application>Microsoft Office PowerPoint</Application>
  <PresentationFormat>On-screen Show (4:3)</PresentationFormat>
  <Paragraphs>222</Paragraphs>
  <Slides>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727</cp:revision>
  <cp:lastPrinted>2019-01-30T03:42:27Z</cp:lastPrinted>
  <dcterms:created xsi:type="dcterms:W3CDTF">2012-01-10T18:32:24Z</dcterms:created>
  <dcterms:modified xsi:type="dcterms:W3CDTF">2022-01-28T16:54:39Z</dcterms:modified>
</cp:coreProperties>
</file>