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6" r:id="rId2"/>
    <p:sldId id="354" r:id="rId3"/>
    <p:sldId id="410" r:id="rId4"/>
    <p:sldId id="384" r:id="rId5"/>
    <p:sldId id="385" r:id="rId6"/>
    <p:sldId id="386" r:id="rId7"/>
    <p:sldId id="392" r:id="rId8"/>
    <p:sldId id="411" r:id="rId9"/>
    <p:sldId id="391" r:id="rId10"/>
    <p:sldId id="412" r:id="rId11"/>
    <p:sldId id="415" r:id="rId12"/>
    <p:sldId id="387" r:id="rId13"/>
    <p:sldId id="393" r:id="rId14"/>
    <p:sldId id="413" r:id="rId15"/>
    <p:sldId id="395" r:id="rId16"/>
    <p:sldId id="397" r:id="rId17"/>
    <p:sldId id="398" r:id="rId18"/>
    <p:sldId id="399" r:id="rId19"/>
    <p:sldId id="400" r:id="rId20"/>
    <p:sldId id="401" r:id="rId21"/>
    <p:sldId id="402" r:id="rId22"/>
    <p:sldId id="403" r:id="rId23"/>
    <p:sldId id="404" r:id="rId24"/>
    <p:sldId id="405" r:id="rId25"/>
    <p:sldId id="406" r:id="rId26"/>
    <p:sldId id="407" r:id="rId27"/>
    <p:sldId id="408" r:id="rId28"/>
    <p:sldId id="409" r:id="rId2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7" d="100"/>
          <a:sy n="67" d="100"/>
        </p:scale>
        <p:origin x="6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1.wmf"/><Relationship Id="rId4" Type="http://schemas.openxmlformats.org/officeDocument/2006/relationships/image" Target="../media/image45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37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4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8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5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hyperlink" Target="http://www.uic.edu/classes/eecs/eecs520/textbook/node32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458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Class notes for Lecture 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Finish reading Chap. 3 and start Chap. 4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 err="1">
                <a:solidFill>
                  <a:schemeClr val="folHlink"/>
                </a:solidFill>
              </a:rPr>
              <a:t>Multipole</a:t>
            </a:r>
            <a:r>
              <a:rPr lang="en-US" sz="3200" b="1" dirty="0">
                <a:solidFill>
                  <a:schemeClr val="folHlink"/>
                </a:solidFill>
              </a:rPr>
              <a:t> moment expansion of electrostatic potential – 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Spherical coordinates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Cartesian coordinates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52FD98-42B5-407D-BAFE-80C2189A0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F9FD6D-74FA-478C-9030-D50EA8CE7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92ADF-AC1C-4BAA-828B-952A7194A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DBD9155-EC22-4723-A930-EAF3AFB795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54566"/>
              </p:ext>
            </p:extLst>
          </p:nvPr>
        </p:nvGraphicFramePr>
        <p:xfrm>
          <a:off x="457200" y="158751"/>
          <a:ext cx="4447234" cy="3041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6" name="Equation" r:id="rId3" imgW="1968480" imgH="1346040" progId="Equation.DSMT4">
                  <p:embed/>
                </p:oleObj>
              </mc:Choice>
              <mc:Fallback>
                <p:oleObj name="Equation" r:id="rId3" imgW="196848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58751"/>
                        <a:ext cx="4447234" cy="30416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EF1E599-B50F-4F27-B625-06A2ABE193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283845"/>
              </p:ext>
            </p:extLst>
          </p:nvPr>
        </p:nvGraphicFramePr>
        <p:xfrm>
          <a:off x="457200" y="3268848"/>
          <a:ext cx="78740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7" name="Equation" r:id="rId5" imgW="3543120" imgH="685800" progId="Equation.DSMT4">
                  <p:embed/>
                </p:oleObj>
              </mc:Choice>
              <mc:Fallback>
                <p:oleObj name="Equation" r:id="rId5" imgW="35431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3268848"/>
                        <a:ext cx="78740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E26D507-C047-441E-8AD5-8C0B82FB8F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10788"/>
              </p:ext>
            </p:extLst>
          </p:nvPr>
        </p:nvGraphicFramePr>
        <p:xfrm>
          <a:off x="457200" y="4959702"/>
          <a:ext cx="3962400" cy="13804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8" name="Equation" r:id="rId7" imgW="1968480" imgH="685800" progId="Equation.DSMT4">
                  <p:embed/>
                </p:oleObj>
              </mc:Choice>
              <mc:Fallback>
                <p:oleObj name="Equation" r:id="rId7" imgW="196848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" y="4959702"/>
                        <a:ext cx="3962400" cy="13804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56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F4018B-055E-4BBD-A38D-2B3A28B40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3C61BE-3B3B-4A23-A87E-8074630A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DA9DB-B0CE-4836-ADE1-E24CC1F2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0359524-81F1-463C-B141-46F79B2D23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450174"/>
              </p:ext>
            </p:extLst>
          </p:nvPr>
        </p:nvGraphicFramePr>
        <p:xfrm>
          <a:off x="685800" y="2112962"/>
          <a:ext cx="6369050" cy="442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2" name="数式" r:id="rId3" imgW="3111480" imgH="2158920" progId="Equation.3">
                  <p:embed/>
                </p:oleObj>
              </mc:Choice>
              <mc:Fallback>
                <p:oleObj name="数式" r:id="rId3" imgW="3111480" imgH="215892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12962"/>
                        <a:ext cx="6369050" cy="442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3E477A8-15F5-4C6F-AA89-8A7D49177C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401711"/>
              </p:ext>
            </p:extLst>
          </p:nvPr>
        </p:nvGraphicFramePr>
        <p:xfrm>
          <a:off x="3429000" y="190918"/>
          <a:ext cx="3737429" cy="1724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3" name="Equation" r:id="rId5" imgW="1485720" imgH="685800" progId="Equation.DSMT4">
                  <p:embed/>
                </p:oleObj>
              </mc:Choice>
              <mc:Fallback>
                <p:oleObj name="Equation" r:id="rId5" imgW="14857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9000" y="190918"/>
                        <a:ext cx="3737429" cy="17249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31720AB-57DB-4FBF-BC89-5334FCC74185}"/>
              </a:ext>
            </a:extLst>
          </p:cNvPr>
          <p:cNvSpPr txBox="1"/>
          <p:nvPr/>
        </p:nvSpPr>
        <p:spPr>
          <a:xfrm>
            <a:off x="152400" y="319088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</a:t>
            </a:r>
          </a:p>
        </p:txBody>
      </p:sp>
    </p:spTree>
    <p:extLst>
      <p:ext uri="{BB962C8B-B14F-4D97-AF65-F5344CB8AC3E}">
        <p14:creationId xmlns:p14="http://schemas.microsoft.com/office/powerpoint/2010/main" val="994128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Even more useful identity: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831250"/>
              </p:ext>
            </p:extLst>
          </p:nvPr>
        </p:nvGraphicFramePr>
        <p:xfrm>
          <a:off x="152400" y="1295400"/>
          <a:ext cx="8785469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9" name="数式" r:id="rId3" imgW="2425680" imgH="482400" progId="Equation.3">
                  <p:embed/>
                </p:oleObj>
              </mc:Choice>
              <mc:Fallback>
                <p:oleObj name="数式" r:id="rId3" imgW="24256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8785469" cy="175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49333"/>
              </p:ext>
            </p:extLst>
          </p:nvPr>
        </p:nvGraphicFramePr>
        <p:xfrm>
          <a:off x="139700" y="3090863"/>
          <a:ext cx="7043738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0" name="数式" r:id="rId5" imgW="3441600" imgH="1422360" progId="Equation.3">
                  <p:embed/>
                </p:oleObj>
              </mc:Choice>
              <mc:Fallback>
                <p:oleObj name="数式" r:id="rId5" imgW="3441600" imgH="1422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3090863"/>
                        <a:ext cx="7043738" cy="291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295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159509"/>
              </p:ext>
            </p:extLst>
          </p:nvPr>
        </p:nvGraphicFramePr>
        <p:xfrm>
          <a:off x="247650" y="187325"/>
          <a:ext cx="8501063" cy="593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" name="Equation" r:id="rId3" imgW="4724280" imgH="3288960" progId="Equation.DSMT4">
                  <p:embed/>
                </p:oleObj>
              </mc:Choice>
              <mc:Fallback>
                <p:oleObj name="Equation" r:id="rId3" imgW="4724280" imgH="328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187325"/>
                        <a:ext cx="8501063" cy="593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4667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FD382E-AAFB-42A5-A873-DC80A28A2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D8136-FC89-4D48-8EE3-FDE443E8B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BC24A5-066E-403C-AC83-E877B295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F00942-5AC2-463A-A610-4057FAB10CEE}"/>
              </a:ext>
            </a:extLst>
          </p:cNvPr>
          <p:cNvSpPr txBox="1"/>
          <p:nvPr/>
        </p:nvSpPr>
        <p:spPr>
          <a:xfrm>
            <a:off x="457200" y="228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BE678F-9B23-43A1-AA23-1B90A16101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61249"/>
              </p:ext>
            </p:extLst>
          </p:nvPr>
        </p:nvGraphicFramePr>
        <p:xfrm>
          <a:off x="156936" y="918220"/>
          <a:ext cx="8997950" cy="521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2" name="Equation" r:id="rId3" imgW="5041800" imgH="2908080" progId="Equation.DSMT4">
                  <p:embed/>
                </p:oleObj>
              </mc:Choice>
              <mc:Fallback>
                <p:oleObj name="Equation" r:id="rId3" imgW="5041800" imgH="2908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936" y="918220"/>
                        <a:ext cx="8997950" cy="521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4663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479427"/>
              </p:ext>
            </p:extLst>
          </p:nvPr>
        </p:nvGraphicFramePr>
        <p:xfrm>
          <a:off x="342900" y="973138"/>
          <a:ext cx="8458200" cy="491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0" name="Equation" r:id="rId3" imgW="6946560" imgH="4025880" progId="Equation.DSMT4">
                  <p:embed/>
                </p:oleObj>
              </mc:Choice>
              <mc:Fallback>
                <p:oleObj name="Equation" r:id="rId3" imgW="6946560" imgH="4025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973138"/>
                        <a:ext cx="8458200" cy="491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example:</a:t>
            </a:r>
          </a:p>
        </p:txBody>
      </p:sp>
    </p:spTree>
    <p:extLst>
      <p:ext uri="{BB962C8B-B14F-4D97-AF65-F5344CB8AC3E}">
        <p14:creationId xmlns:p14="http://schemas.microsoft.com/office/powerpoint/2010/main" val="3349251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535341"/>
              </p:ext>
            </p:extLst>
          </p:nvPr>
        </p:nvGraphicFramePr>
        <p:xfrm>
          <a:off x="685800" y="649246"/>
          <a:ext cx="7696200" cy="5751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5" name="Equation" r:id="rId3" imgW="6400800" imgH="4775040" progId="Equation.DSMT4">
                  <p:embed/>
                </p:oleObj>
              </mc:Choice>
              <mc:Fallback>
                <p:oleObj name="Equation" r:id="rId3" imgW="6400800" imgH="4775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49246"/>
                        <a:ext cx="7696200" cy="5751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335560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36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716720"/>
            <a:ext cx="89535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-24384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-- continued: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295400" y="1066800"/>
            <a:ext cx="1143000" cy="1981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572000" y="2436304"/>
            <a:ext cx="2057400" cy="17546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005084"/>
              </p:ext>
            </p:extLst>
          </p:nvPr>
        </p:nvGraphicFramePr>
        <p:xfrm>
          <a:off x="185738" y="452438"/>
          <a:ext cx="7138987" cy="185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41" name="Equation" r:id="rId4" imgW="5232240" imgH="1358640" progId="Equation.DSMT4">
                  <p:embed/>
                </p:oleObj>
              </mc:Choice>
              <mc:Fallback>
                <p:oleObj name="Equation" r:id="rId4" imgW="5232240" imgH="1358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8" y="452438"/>
                        <a:ext cx="7138987" cy="185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3886200" y="2785191"/>
            <a:ext cx="0" cy="3376404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3236267" y="4455468"/>
            <a:ext cx="990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B050"/>
                </a:solidFill>
                <a:latin typeface="+mj-lt"/>
              </a:rPr>
              <a:t>r = a</a:t>
            </a:r>
          </a:p>
        </p:txBody>
      </p:sp>
    </p:spTree>
    <p:extLst>
      <p:ext uri="{BB962C8B-B14F-4D97-AF65-F5344CB8AC3E}">
        <p14:creationId xmlns:p14="http://schemas.microsoft.com/office/powerpoint/2010/main" val="2457202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990820"/>
              </p:ext>
            </p:extLst>
          </p:nvPr>
        </p:nvGraphicFramePr>
        <p:xfrm>
          <a:off x="612775" y="1074738"/>
          <a:ext cx="8150225" cy="486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9" name="Equation" r:id="rId3" imgW="4279680" imgH="2590560" progId="Equation.DSMT4">
                  <p:embed/>
                </p:oleObj>
              </mc:Choice>
              <mc:Fallback>
                <p:oleObj name="Equation" r:id="rId3" imgW="4279680" imgH="2590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1074738"/>
                        <a:ext cx="8150225" cy="486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781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Significance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227740"/>
              </p:ext>
            </p:extLst>
          </p:nvPr>
        </p:nvGraphicFramePr>
        <p:xfrm>
          <a:off x="450850" y="1006475"/>
          <a:ext cx="8266113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5" name="Equation" r:id="rId3" imgW="4038480" imgH="2590560" progId="Equation.DSMT4">
                  <p:embed/>
                </p:oleObj>
              </mc:Choice>
              <mc:Fallback>
                <p:oleObj name="Equation" r:id="rId3" imgW="4038480" imgH="2590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1006475"/>
                        <a:ext cx="8266113" cy="531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572000" y="5334000"/>
            <a:ext cx="2743200" cy="690860"/>
            <a:chOff x="4572000" y="5334000"/>
            <a:chExt cx="2743200" cy="690860"/>
          </a:xfrm>
        </p:grpSpPr>
        <p:sp>
          <p:nvSpPr>
            <p:cNvPr id="7" name="Left Brace 6"/>
            <p:cNvSpPr/>
            <p:nvPr/>
          </p:nvSpPr>
          <p:spPr>
            <a:xfrm rot="-5400000">
              <a:off x="5791200" y="4114800"/>
              <a:ext cx="304800" cy="2743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15000" y="5562600"/>
              <a:ext cx="685800" cy="462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>
                  <a:latin typeface="+mj-lt"/>
                </a:rPr>
                <a:t>q</a:t>
              </a:r>
              <a:r>
                <a:rPr lang="en-US" sz="2400" i="1" baseline="-25000" dirty="0" err="1">
                  <a:latin typeface="+mj-lt"/>
                </a:rPr>
                <a:t>lm</a:t>
              </a:r>
              <a:endParaRPr lang="en-US" sz="2400" i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423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9ADEC9-3011-4A8B-BF18-95842B5989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2000"/>
            <a:ext cx="9144000" cy="51054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5105400"/>
            <a:ext cx="8964930" cy="228600"/>
          </a:xfrm>
          <a:prstGeom prst="rect">
            <a:avLst/>
          </a:prstGeom>
          <a:solidFill>
            <a:srgbClr val="FFC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263864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Relationship between spherical harmonic and Cartesian forms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874662"/>
              </p:ext>
            </p:extLst>
          </p:nvPr>
        </p:nvGraphicFramePr>
        <p:xfrm>
          <a:off x="487680" y="3450432"/>
          <a:ext cx="2808287" cy="278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53" name="数式" r:id="rId3" imgW="1371600" imgH="1358640" progId="Equation.3">
                  <p:embed/>
                </p:oleObj>
              </mc:Choice>
              <mc:Fallback>
                <p:oleObj name="数式" r:id="rId3" imgW="1371600" imgH="1358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" y="3450432"/>
                        <a:ext cx="2808287" cy="278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241619"/>
              </p:ext>
            </p:extLst>
          </p:nvPr>
        </p:nvGraphicFramePr>
        <p:xfrm>
          <a:off x="4197350" y="3570287"/>
          <a:ext cx="4108450" cy="278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54" name="数式" r:id="rId5" imgW="2006280" imgH="1358640" progId="Equation.3">
                  <p:embed/>
                </p:oleObj>
              </mc:Choice>
              <mc:Fallback>
                <p:oleObj name="数式" r:id="rId5" imgW="2006280" imgH="1358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3570287"/>
                        <a:ext cx="4108450" cy="278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773322"/>
              </p:ext>
            </p:extLst>
          </p:nvPr>
        </p:nvGraphicFramePr>
        <p:xfrm>
          <a:off x="2908300" y="20320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55" name="Equation" r:id="rId7" imgW="914400" imgH="250560" progId="Equation.DSMT4">
                  <p:embed/>
                </p:oleObj>
              </mc:Choice>
              <mc:Fallback>
                <p:oleObj name="Equation" r:id="rId7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08300" y="20320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785205"/>
              </p:ext>
            </p:extLst>
          </p:nvPr>
        </p:nvGraphicFramePr>
        <p:xfrm>
          <a:off x="182880" y="579038"/>
          <a:ext cx="4952348" cy="171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56" name="Equation" r:id="rId9" imgW="3035160" imgH="1054080" progId="Equation.DSMT4">
                  <p:embed/>
                </p:oleObj>
              </mc:Choice>
              <mc:Fallback>
                <p:oleObj name="Equation" r:id="rId9" imgW="303516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2880" y="579038"/>
                        <a:ext cx="4952348" cy="1719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" y="152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 continued: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146647"/>
              </p:ext>
            </p:extLst>
          </p:nvPr>
        </p:nvGraphicFramePr>
        <p:xfrm>
          <a:off x="5165708" y="33347"/>
          <a:ext cx="3833143" cy="923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57" name="Equation" r:id="rId11" imgW="2793960" imgH="672840" progId="Equation.DSMT4">
                  <p:embed/>
                </p:oleObj>
              </mc:Choice>
              <mc:Fallback>
                <p:oleObj name="Equation" r:id="rId11" imgW="27939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65708" y="33347"/>
                        <a:ext cx="3833143" cy="923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6202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739681"/>
              </p:ext>
            </p:extLst>
          </p:nvPr>
        </p:nvGraphicFramePr>
        <p:xfrm>
          <a:off x="685800" y="671266"/>
          <a:ext cx="8191500" cy="5829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9" name="Equation" r:id="rId3" imgW="6667200" imgH="4736880" progId="Equation.DSMT4">
                  <p:embed/>
                </p:oleObj>
              </mc:Choice>
              <mc:Fallback>
                <p:oleObj name="Equation" r:id="rId3" imgW="6667200" imgH="473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71266"/>
                        <a:ext cx="8191500" cy="58295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previous example:</a:t>
            </a:r>
          </a:p>
        </p:txBody>
      </p:sp>
    </p:spTree>
    <p:extLst>
      <p:ext uri="{BB962C8B-B14F-4D97-AF65-F5344CB8AC3E}">
        <p14:creationId xmlns:p14="http://schemas.microsoft.com/office/powerpoint/2010/main" val="660715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62786"/>
              </p:ext>
            </p:extLst>
          </p:nvPr>
        </p:nvGraphicFramePr>
        <p:xfrm>
          <a:off x="936625" y="1368425"/>
          <a:ext cx="6888163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5" name="数式" r:id="rId3" imgW="3365280" imgH="2082600" progId="Equation.3">
                  <p:embed/>
                </p:oleObj>
              </mc:Choice>
              <mc:Fallback>
                <p:oleObj name="数式" r:id="rId3" imgW="336528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368425"/>
                        <a:ext cx="6888163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form of electrostatic potential in terms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</p:spTree>
    <p:extLst>
      <p:ext uri="{BB962C8B-B14F-4D97-AF65-F5344CB8AC3E}">
        <p14:creationId xmlns:p14="http://schemas.microsoft.com/office/powerpoint/2010/main" val="3911550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multipole expansion in evaluating energy of a very localized charge density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in a electrostatic field </a:t>
            </a:r>
            <a:r>
              <a:rPr lang="en-US" sz="2400" dirty="0">
                <a:latin typeface="Symbol" pitchFamily="18" charset="2"/>
              </a:rPr>
              <a:t>F</a:t>
            </a:r>
            <a:r>
              <a:rPr lang="en-US" sz="2400" dirty="0">
                <a:latin typeface="+mj-lt"/>
              </a:rPr>
              <a:t>(</a:t>
            </a:r>
            <a:r>
              <a:rPr lang="en-US" sz="2400" b="1" dirty="0">
                <a:latin typeface="+mj-lt"/>
              </a:rPr>
              <a:t>r</a:t>
            </a:r>
            <a:r>
              <a:rPr lang="en-US" sz="2400" dirty="0">
                <a:latin typeface="+mj-lt"/>
              </a:rPr>
              <a:t>) (such as an nucleus in the field produced by electrons in an atom).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507698"/>
              </p:ext>
            </p:extLst>
          </p:nvPr>
        </p:nvGraphicFramePr>
        <p:xfrm>
          <a:off x="703263" y="2254250"/>
          <a:ext cx="73564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8" name="数式" r:id="rId3" imgW="3593880" imgH="1218960" progId="Equation.3">
                  <p:embed/>
                </p:oleObj>
              </mc:Choice>
              <mc:Fallback>
                <p:oleObj name="数式" r:id="rId3" imgW="359388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254250"/>
                        <a:ext cx="7356475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2699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examples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1000" y="914400"/>
            <a:ext cx="2438400" cy="2362200"/>
            <a:chOff x="381000" y="914400"/>
            <a:chExt cx="2438400" cy="236220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417320" y="1219200"/>
              <a:ext cx="0" cy="2057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09600" y="2247900"/>
              <a:ext cx="1905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609600" y="1752600"/>
              <a:ext cx="15240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1000" y="27432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x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86000" y="22053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47800" y="9144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z</a:t>
              </a:r>
            </a:p>
          </p:txBody>
        </p:sp>
      </p:grpSp>
      <p:sp>
        <p:nvSpPr>
          <p:cNvPr id="23" name="Oval 22"/>
          <p:cNvSpPr/>
          <p:nvPr/>
        </p:nvSpPr>
        <p:spPr>
          <a:xfrm>
            <a:off x="1264920" y="1554480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280160" y="2667000"/>
            <a:ext cx="304800" cy="304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5257800" y="2667000"/>
            <a:ext cx="2438400" cy="2362200"/>
            <a:chOff x="5257800" y="914400"/>
            <a:chExt cx="2438400" cy="2362200"/>
          </a:xfrm>
        </p:grpSpPr>
        <p:grpSp>
          <p:nvGrpSpPr>
            <p:cNvPr id="16" name="Group 15"/>
            <p:cNvGrpSpPr/>
            <p:nvPr/>
          </p:nvGrpSpPr>
          <p:grpSpPr>
            <a:xfrm>
              <a:off x="5257800" y="914400"/>
              <a:ext cx="2438400" cy="2362200"/>
              <a:chOff x="381000" y="914400"/>
              <a:chExt cx="2438400" cy="2362200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V="1">
                <a:off x="1417320" y="1219200"/>
                <a:ext cx="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609600" y="2247900"/>
                <a:ext cx="1905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609600" y="1752600"/>
                <a:ext cx="15240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381000" y="27432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x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286000" y="2205335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447800" y="9144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z</a:t>
                </a:r>
              </a:p>
            </p:txBody>
          </p:sp>
        </p:grpSp>
        <p:sp>
          <p:nvSpPr>
            <p:cNvPr id="25" name="Oval 24"/>
            <p:cNvSpPr/>
            <p:nvPr/>
          </p:nvSpPr>
          <p:spPr>
            <a:xfrm>
              <a:off x="6131908" y="1539240"/>
              <a:ext cx="304800" cy="304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6141720" y="2743200"/>
              <a:ext cx="304800" cy="304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5993704" y="1931096"/>
              <a:ext cx="609600" cy="6096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577877"/>
              </p:ext>
            </p:extLst>
          </p:nvPr>
        </p:nvGraphicFramePr>
        <p:xfrm>
          <a:off x="190171" y="3453129"/>
          <a:ext cx="3856427" cy="1363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2" name="Equation" r:id="rId3" imgW="3200400" imgH="1130040" progId="Equation.DSMT4">
                  <p:embed/>
                </p:oleObj>
              </mc:Choice>
              <mc:Fallback>
                <p:oleObj name="Equation" r:id="rId3" imgW="3200400" imgH="1130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71" y="3453129"/>
                        <a:ext cx="3856427" cy="1363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999484"/>
              </p:ext>
            </p:extLst>
          </p:nvPr>
        </p:nvGraphicFramePr>
        <p:xfrm>
          <a:off x="3683000" y="5182368"/>
          <a:ext cx="5384800" cy="1066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3" name="Equation" r:id="rId5" imgW="4051080" imgH="799920" progId="Equation.DSMT4">
                  <p:embed/>
                </p:oleObj>
              </mc:Choice>
              <mc:Fallback>
                <p:oleObj name="Equation" r:id="rId5" imgW="4051080" imgH="79992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5182368"/>
                        <a:ext cx="5384800" cy="1066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155448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+mj-lt"/>
              </a:rPr>
              <a:t>+q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52600" y="26625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70C0"/>
                </a:solidFill>
                <a:latin typeface="+mj-lt"/>
              </a:rPr>
              <a:t>-q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33372" y="4413287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+mj-lt"/>
              </a:rPr>
              <a:t>+q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62600" y="31197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+mj-lt"/>
              </a:rPr>
              <a:t>+q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629400" y="3581400"/>
            <a:ext cx="924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70C0"/>
                </a:solidFill>
                <a:latin typeface="+mj-lt"/>
              </a:rPr>
              <a:t>-2q</a:t>
            </a:r>
          </a:p>
        </p:txBody>
      </p:sp>
    </p:spTree>
    <p:extLst>
      <p:ext uri="{BB962C8B-B14F-4D97-AF65-F5344CB8AC3E}">
        <p14:creationId xmlns:p14="http://schemas.microsoft.com/office/powerpoint/2010/main" val="38583591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048373"/>
              </p:ext>
            </p:extLst>
          </p:nvPr>
        </p:nvGraphicFramePr>
        <p:xfrm>
          <a:off x="579438" y="838200"/>
          <a:ext cx="8183562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0" name="数式" r:id="rId3" imgW="4622760" imgH="1841400" progId="Equation.3">
                  <p:embed/>
                </p:oleObj>
              </mc:Choice>
              <mc:Fallback>
                <p:oleObj name="数式" r:id="rId3" imgW="4622760" imgH="18414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838200"/>
                        <a:ext cx="8183562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983950"/>
              </p:ext>
            </p:extLst>
          </p:nvPr>
        </p:nvGraphicFramePr>
        <p:xfrm>
          <a:off x="1104106" y="4343400"/>
          <a:ext cx="693578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1" name="数式" r:id="rId5" imgW="3695400" imgH="444240" progId="Equation.3">
                  <p:embed/>
                </p:oleObj>
              </mc:Choice>
              <mc:Fallback>
                <p:oleObj name="数式" r:id="rId5" imgW="369540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106" y="4343400"/>
                        <a:ext cx="6935787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97472"/>
              </p:ext>
            </p:extLst>
          </p:nvPr>
        </p:nvGraphicFramePr>
        <p:xfrm>
          <a:off x="423863" y="5157788"/>
          <a:ext cx="82962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2" name="数式" r:id="rId7" imgW="4419360" imgH="469800" progId="Equation.3">
                  <p:embed/>
                </p:oleObj>
              </mc:Choice>
              <mc:Fallback>
                <p:oleObj name="数式" r:id="rId7" imgW="4419360" imgH="469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5157788"/>
                        <a:ext cx="8296275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79678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856166"/>
              </p:ext>
            </p:extLst>
          </p:nvPr>
        </p:nvGraphicFramePr>
        <p:xfrm>
          <a:off x="285750" y="981075"/>
          <a:ext cx="8294688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72" name="数式" r:id="rId3" imgW="4419360" imgH="1015920" progId="Equation.3">
                  <p:embed/>
                </p:oleObj>
              </mc:Choice>
              <mc:Fallback>
                <p:oleObj name="数式" r:id="rId3" imgW="4419360" imgH="10159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981075"/>
                        <a:ext cx="8294688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63029"/>
              </p:ext>
            </p:extLst>
          </p:nvPr>
        </p:nvGraphicFramePr>
        <p:xfrm>
          <a:off x="357188" y="3048000"/>
          <a:ext cx="56007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73" name="Equation" r:id="rId5" imgW="2984400" imgH="685800" progId="Equation.DSMT4">
                  <p:embed/>
                </p:oleObj>
              </mc:Choice>
              <mc:Fallback>
                <p:oleObj name="Equation" r:id="rId5" imgW="2984400" imgH="685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048000"/>
                        <a:ext cx="56007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824792"/>
              </p:ext>
            </p:extLst>
          </p:nvPr>
        </p:nvGraphicFramePr>
        <p:xfrm>
          <a:off x="577850" y="4575175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74" name="数式" r:id="rId7" imgW="2920680" imgH="685800" progId="Equation.3">
                  <p:embed/>
                </p:oleObj>
              </mc:Choice>
              <mc:Fallback>
                <p:oleObj name="数式" r:id="rId7" imgW="292068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4575175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569011"/>
              </p:ext>
            </p:extLst>
          </p:nvPr>
        </p:nvGraphicFramePr>
        <p:xfrm>
          <a:off x="5486400" y="3378199"/>
          <a:ext cx="3396060" cy="849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75" name="Equation" r:id="rId9" imgW="2539800" imgH="634680" progId="Equation.DSMT4">
                  <p:embed/>
                </p:oleObj>
              </mc:Choice>
              <mc:Fallback>
                <p:oleObj name="Equation" r:id="rId9" imgW="25398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86400" y="3378199"/>
                        <a:ext cx="3396060" cy="849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6540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131089"/>
              </p:ext>
            </p:extLst>
          </p:nvPr>
        </p:nvGraphicFramePr>
        <p:xfrm>
          <a:off x="489069" y="822622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84" name="数式" r:id="rId3" imgW="2920680" imgH="685800" progId="Equation.3">
                  <p:embed/>
                </p:oleObj>
              </mc:Choice>
              <mc:Fallback>
                <p:oleObj name="数式" r:id="rId3" imgW="29206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069" y="822622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3838"/>
              </p:ext>
            </p:extLst>
          </p:nvPr>
        </p:nvGraphicFramePr>
        <p:xfrm>
          <a:off x="549275" y="2254646"/>
          <a:ext cx="6003925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85" name="数式" r:id="rId5" imgW="2933640" imgH="685800" progId="Equation.3">
                  <p:embed/>
                </p:oleObj>
              </mc:Choice>
              <mc:Fallback>
                <p:oleObj name="数式" r:id="rId5" imgW="293364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254646"/>
                        <a:ext cx="6003925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637809"/>
              </p:ext>
            </p:extLst>
          </p:nvPr>
        </p:nvGraphicFramePr>
        <p:xfrm>
          <a:off x="656214" y="3740943"/>
          <a:ext cx="5243512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86" name="数式" r:id="rId7" imgW="2793960" imgH="1168200" progId="Equation.3">
                  <p:embed/>
                </p:oleObj>
              </mc:Choice>
              <mc:Fallback>
                <p:oleObj name="数式" r:id="rId7" imgW="2793960" imgH="1168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214" y="3740943"/>
                        <a:ext cx="5243512" cy="220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83251"/>
              </p:ext>
            </p:extLst>
          </p:nvPr>
        </p:nvGraphicFramePr>
        <p:xfrm>
          <a:off x="4267200" y="2835274"/>
          <a:ext cx="4293610" cy="1031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87" name="Equation" r:id="rId9" imgW="3543120" imgH="850680" progId="Equation.DSMT4">
                  <p:embed/>
                </p:oleObj>
              </mc:Choice>
              <mc:Fallback>
                <p:oleObj name="Equation" r:id="rId9" imgW="354312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67200" y="2835274"/>
                        <a:ext cx="4293610" cy="1031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8368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distribution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887738"/>
              </p:ext>
            </p:extLst>
          </p:nvPr>
        </p:nvGraphicFramePr>
        <p:xfrm>
          <a:off x="565150" y="990600"/>
          <a:ext cx="8343900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52" name="Equation" r:id="rId3" imgW="4076640" imgH="711000" progId="Equation.DSMT4">
                  <p:embed/>
                </p:oleObj>
              </mc:Choice>
              <mc:Fallback>
                <p:oleObj name="Equation" r:id="rId3" imgW="40766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990600"/>
                        <a:ext cx="8343900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404048"/>
              </p:ext>
            </p:extLst>
          </p:nvPr>
        </p:nvGraphicFramePr>
        <p:xfrm>
          <a:off x="694689" y="2675692"/>
          <a:ext cx="7269163" cy="1973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53" name="Equation" r:id="rId5" imgW="4724280" imgH="1282680" progId="Equation.DSMT4">
                  <p:embed/>
                </p:oleObj>
              </mc:Choice>
              <mc:Fallback>
                <p:oleObj name="Equation" r:id="rId5" imgW="4724280" imgH="12826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89" y="2675692"/>
                        <a:ext cx="7269163" cy="1973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605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71942B-ABD6-46AE-98A9-E133EB52F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C1928-37E9-4872-8295-308F57C61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FB8B00-CAEC-42D7-81BA-2C209D29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A674B8-8AFD-4104-B8A8-54A74CAF5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" y="1219200"/>
            <a:ext cx="9144000" cy="3312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57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and Laplace equation in spherical polar coordinates</a:t>
            </a:r>
          </a:p>
        </p:txBody>
      </p:sp>
      <p:pic>
        <p:nvPicPr>
          <p:cNvPr id="18434" name="Picture 2" descr="\begin{figure}&#10;\begin{center}&#10;\mbox{}&#10;\centerline{\psfig{figure=appendix/spherical_polar_coordinates.eps,height=6cm}}&#10;\end{center}\end{figure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038999"/>
            <a:ext cx="554355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6092795"/>
            <a:ext cx="502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http://www.uic.edu/classes/eecs/eecs520/textbook/node32.html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912589"/>
              </p:ext>
            </p:extLst>
          </p:nvPr>
        </p:nvGraphicFramePr>
        <p:xfrm>
          <a:off x="5029200" y="2215337"/>
          <a:ext cx="211455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1" name="数式" r:id="rId5" imgW="990360" imgH="634680" progId="Equation.3">
                  <p:embed/>
                </p:oleObj>
              </mc:Choice>
              <mc:Fallback>
                <p:oleObj name="数式" r:id="rId5" imgW="9903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15337"/>
                        <a:ext cx="211455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93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912991"/>
              </p:ext>
            </p:extLst>
          </p:nvPr>
        </p:nvGraphicFramePr>
        <p:xfrm>
          <a:off x="268288" y="1344613"/>
          <a:ext cx="8404225" cy="382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95" name="Equation" r:id="rId3" imgW="3936960" imgH="1790640" progId="Equation.DSMT4">
                  <p:embed/>
                </p:oleObj>
              </mc:Choice>
              <mc:Fallback>
                <p:oleObj name="Equation" r:id="rId3" imgW="3936960" imgH="1790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1344613"/>
                        <a:ext cx="8404225" cy="3827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Poisson and Laplace equation in spherical polar coordinates -- continued</a:t>
            </a:r>
          </a:p>
        </p:txBody>
      </p:sp>
    </p:spTree>
    <p:extLst>
      <p:ext uri="{BB962C8B-B14F-4D97-AF65-F5344CB8AC3E}">
        <p14:creationId xmlns:p14="http://schemas.microsoft.com/office/powerpoint/2010/main" val="241399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Properties of spherical harmonic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015299"/>
              </p:ext>
            </p:extLst>
          </p:nvPr>
        </p:nvGraphicFramePr>
        <p:xfrm>
          <a:off x="228600" y="992907"/>
          <a:ext cx="8323358" cy="487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0" name="Equation" r:id="rId3" imgW="6717960" imgH="3924000" progId="Equation.DSMT4">
                  <p:embed/>
                </p:oleObj>
              </mc:Choice>
              <mc:Fallback>
                <p:oleObj name="Equation" r:id="rId3" imgW="6717960" imgH="392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2907"/>
                        <a:ext cx="8323358" cy="4872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9998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156608"/>
              </p:ext>
            </p:extLst>
          </p:nvPr>
        </p:nvGraphicFramePr>
        <p:xfrm>
          <a:off x="1565910" y="842665"/>
          <a:ext cx="5667375" cy="535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7" name="数式" r:id="rId3" imgW="2717640" imgH="2565360" progId="Equation.3">
                  <p:embed/>
                </p:oleObj>
              </mc:Choice>
              <mc:Fallback>
                <p:oleObj name="数式" r:id="rId3" imgW="2717640" imgH="2565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910" y="842665"/>
                        <a:ext cx="5667375" cy="53586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381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Legendre and Associated Legendre functions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7E3032-7477-403B-B2FB-2E3518586545}"/>
              </a:ext>
            </a:extLst>
          </p:cNvPr>
          <p:cNvSpPr txBox="1"/>
          <p:nvPr/>
        </p:nvSpPr>
        <p:spPr>
          <a:xfrm>
            <a:off x="5867400" y="53340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is the most common convention.</a:t>
            </a:r>
          </a:p>
        </p:txBody>
      </p:sp>
    </p:spTree>
    <p:extLst>
      <p:ext uri="{BB962C8B-B14F-4D97-AF65-F5344CB8AC3E}">
        <p14:creationId xmlns:p14="http://schemas.microsoft.com/office/powerpoint/2010/main" val="2483240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FCB04F-6D04-45E1-8566-6D5692EB0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EB71E3-1493-41C1-8361-EEF11C79E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A6D16-F9D4-4637-84C3-307C41887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36F11E2-C5F5-40DE-84E4-73B8C662DC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929818"/>
              </p:ext>
            </p:extLst>
          </p:nvPr>
        </p:nvGraphicFramePr>
        <p:xfrm>
          <a:off x="1676400" y="516731"/>
          <a:ext cx="5226050" cy="582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7" name="Equation" r:id="rId3" imgW="2323800" imgH="2590560" progId="Equation.DSMT4">
                  <p:embed/>
                </p:oleObj>
              </mc:Choice>
              <mc:Fallback>
                <p:oleObj name="Equation" r:id="rId3" imgW="2323800" imgH="259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516731"/>
                        <a:ext cx="5226050" cy="5824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0697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01/31/2022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350" y="30004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spherical harmonic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370846"/>
              </p:ext>
            </p:extLst>
          </p:nvPr>
        </p:nvGraphicFramePr>
        <p:xfrm>
          <a:off x="457200" y="908163"/>
          <a:ext cx="3951287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0" name="数式" r:id="rId3" imgW="1930320" imgH="2717640" progId="Equation.3">
                  <p:embed/>
                </p:oleObj>
              </mc:Choice>
              <mc:Fallback>
                <p:oleObj name="数式" r:id="rId3" imgW="1930320" imgH="2717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908163"/>
                        <a:ext cx="3951287" cy="557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51A9D6D-A515-4F8F-A6DC-2B00DAD56E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826880"/>
              </p:ext>
            </p:extLst>
          </p:nvPr>
        </p:nvGraphicFramePr>
        <p:xfrm>
          <a:off x="3429000" y="543857"/>
          <a:ext cx="5402580" cy="781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41" name="Equation" r:id="rId5" imgW="1930320" imgH="279360" progId="Equation.DSMT4">
                  <p:embed/>
                </p:oleObj>
              </mc:Choice>
              <mc:Fallback>
                <p:oleObj name="Equation" r:id="rId5" imgW="19303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9000" y="543857"/>
                        <a:ext cx="5402580" cy="781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0637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13028</TotalTime>
  <Words>499</Words>
  <Application>Microsoft Office PowerPoint</Application>
  <PresentationFormat>On-screen Show (4:3)</PresentationFormat>
  <Paragraphs>132</Paragraphs>
  <Slides>28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743</cp:revision>
  <cp:lastPrinted>2020-01-31T17:53:07Z</cp:lastPrinted>
  <dcterms:created xsi:type="dcterms:W3CDTF">2012-01-10T18:32:24Z</dcterms:created>
  <dcterms:modified xsi:type="dcterms:W3CDTF">2022-01-31T16:56:48Z</dcterms:modified>
</cp:coreProperties>
</file>