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410" r:id="rId4"/>
    <p:sldId id="384" r:id="rId5"/>
    <p:sldId id="385" r:id="rId6"/>
    <p:sldId id="386" r:id="rId7"/>
    <p:sldId id="392" r:id="rId8"/>
    <p:sldId id="411" r:id="rId9"/>
    <p:sldId id="391" r:id="rId10"/>
    <p:sldId id="412" r:id="rId11"/>
    <p:sldId id="415" r:id="rId12"/>
    <p:sldId id="387" r:id="rId13"/>
    <p:sldId id="393" r:id="rId14"/>
    <p:sldId id="413" r:id="rId15"/>
    <p:sldId id="395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7" d="100"/>
          <a:sy n="67" d="100"/>
        </p:scale>
        <p:origin x="6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1.wmf"/><Relationship Id="rId4" Type="http://schemas.openxmlformats.org/officeDocument/2006/relationships/image" Target="../media/image4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5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uic.edu/classes/eecs/eecs520/textbook/node32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3 and start Chap.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err="1">
                <a:solidFill>
                  <a:schemeClr val="folHlink"/>
                </a:solidFill>
              </a:rPr>
              <a:t>Multipole</a:t>
            </a:r>
            <a:r>
              <a:rPr lang="en-US" sz="3200" b="1" dirty="0">
                <a:solidFill>
                  <a:schemeClr val="folHlink"/>
                </a:solidFill>
              </a:rPr>
              <a:t> moment expansion of electrostatic potential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 coordinates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2FD98-42B5-407D-BAFE-80C2189A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F9FD6D-74FA-478C-9030-D50EA8CE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92ADF-AC1C-4BAA-828B-952A7194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DBD9155-EC22-4723-A930-EAF3AFB79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54566"/>
              </p:ext>
            </p:extLst>
          </p:nvPr>
        </p:nvGraphicFramePr>
        <p:xfrm>
          <a:off x="457200" y="158751"/>
          <a:ext cx="4447234" cy="304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6" name="Equation" r:id="rId3" imgW="1968480" imgH="1346040" progId="Equation.DSMT4">
                  <p:embed/>
                </p:oleObj>
              </mc:Choice>
              <mc:Fallback>
                <p:oleObj name="Equation" r:id="rId3" imgW="196848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58751"/>
                        <a:ext cx="4447234" cy="3041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EF1E599-B50F-4F27-B625-06A2ABE19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283845"/>
              </p:ext>
            </p:extLst>
          </p:nvPr>
        </p:nvGraphicFramePr>
        <p:xfrm>
          <a:off x="457200" y="3268848"/>
          <a:ext cx="787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7" name="Equation" r:id="rId5" imgW="3543120" imgH="685800" progId="Equation.DSMT4">
                  <p:embed/>
                </p:oleObj>
              </mc:Choice>
              <mc:Fallback>
                <p:oleObj name="Equation" r:id="rId5" imgW="3543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268848"/>
                        <a:ext cx="78740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E26D507-C047-441E-8AD5-8C0B82FB8F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10788"/>
              </p:ext>
            </p:extLst>
          </p:nvPr>
        </p:nvGraphicFramePr>
        <p:xfrm>
          <a:off x="457200" y="4959702"/>
          <a:ext cx="3962400" cy="1380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8" name="Equation" r:id="rId7" imgW="1968480" imgH="685800" progId="Equation.DSMT4">
                  <p:embed/>
                </p:oleObj>
              </mc:Choice>
              <mc:Fallback>
                <p:oleObj name="Equation" r:id="rId7" imgW="19684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4959702"/>
                        <a:ext cx="3962400" cy="1380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5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4018B-055E-4BBD-A38D-2B3A28B4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3C61BE-3B3B-4A23-A87E-8074630A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DA9DB-B0CE-4836-ADE1-E24CC1F2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0359524-81F1-463C-B141-46F79B2D23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450174"/>
              </p:ext>
            </p:extLst>
          </p:nvPr>
        </p:nvGraphicFramePr>
        <p:xfrm>
          <a:off x="685800" y="2112962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数式" r:id="rId3" imgW="3111480" imgH="2158920" progId="Equation.3">
                  <p:embed/>
                </p:oleObj>
              </mc:Choice>
              <mc:Fallback>
                <p:oleObj name="数式" r:id="rId3" imgW="3111480" imgH="21589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12962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E477A8-15F5-4C6F-AA89-8A7D49177C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01711"/>
              </p:ext>
            </p:extLst>
          </p:nvPr>
        </p:nvGraphicFramePr>
        <p:xfrm>
          <a:off x="3429000" y="190918"/>
          <a:ext cx="3737429" cy="1724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5" imgW="1485720" imgH="685800" progId="Equation.DSMT4">
                  <p:embed/>
                </p:oleObj>
              </mc:Choice>
              <mc:Fallback>
                <p:oleObj name="Equation" r:id="rId5" imgW="14857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190918"/>
                        <a:ext cx="3737429" cy="1724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31720AB-57DB-4FBF-BC89-5334FCC74185}"/>
              </a:ext>
            </a:extLst>
          </p:cNvPr>
          <p:cNvSpPr txBox="1"/>
          <p:nvPr/>
        </p:nvSpPr>
        <p:spPr>
          <a:xfrm>
            <a:off x="152400" y="319088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</p:spTree>
    <p:extLst>
      <p:ext uri="{BB962C8B-B14F-4D97-AF65-F5344CB8AC3E}">
        <p14:creationId xmlns:p14="http://schemas.microsoft.com/office/powerpoint/2010/main" val="99412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Even more 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9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0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59509"/>
              </p:ext>
            </p:extLst>
          </p:nvPr>
        </p:nvGraphicFramePr>
        <p:xfrm>
          <a:off x="247650" y="187325"/>
          <a:ext cx="8501063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" name="Equation" r:id="rId3" imgW="4724280" imgH="3288960" progId="Equation.DSMT4">
                  <p:embed/>
                </p:oleObj>
              </mc:Choice>
              <mc:Fallback>
                <p:oleObj name="Equation" r:id="rId3" imgW="4724280" imgH="328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87325"/>
                        <a:ext cx="8501063" cy="593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D382E-AAFB-42A5-A873-DC80A28A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D8136-FC89-4D48-8EE3-FDE443E8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C24A5-066E-403C-AC83-E877B295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00942-5AC2-463A-A610-4057FAB10CEE}"/>
              </a:ext>
            </a:extLst>
          </p:cNvPr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BE678F-9B23-43A1-AA23-1B90A1610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61249"/>
              </p:ext>
            </p:extLst>
          </p:nvPr>
        </p:nvGraphicFramePr>
        <p:xfrm>
          <a:off x="156936" y="918220"/>
          <a:ext cx="899795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3" imgW="5041800" imgH="2908080" progId="Equation.DSMT4">
                  <p:embed/>
                </p:oleObj>
              </mc:Choice>
              <mc:Fallback>
                <p:oleObj name="Equation" r:id="rId3" imgW="5041800" imgH="2908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36" y="918220"/>
                        <a:ext cx="899795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63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79427"/>
              </p:ext>
            </p:extLst>
          </p:nvPr>
        </p:nvGraphicFramePr>
        <p:xfrm>
          <a:off x="342900" y="973138"/>
          <a:ext cx="84582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0" name="Equation" r:id="rId3" imgW="6946560" imgH="4025880" progId="Equation.DSMT4">
                  <p:embed/>
                </p:oleObj>
              </mc:Choice>
              <mc:Fallback>
                <p:oleObj name="Equation" r:id="rId3" imgW="694656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73138"/>
                        <a:ext cx="8458200" cy="491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35341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5" name="Equation" r:id="rId3" imgW="6400800" imgH="4775040" progId="Equation.DSMT4">
                  <p:embed/>
                </p:oleObj>
              </mc:Choice>
              <mc:Fallback>
                <p:oleObj name="Equation" r:id="rId3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71672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2438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1066800"/>
            <a:ext cx="11430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2436304"/>
            <a:ext cx="2057400" cy="17546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005084"/>
              </p:ext>
            </p:extLst>
          </p:nvPr>
        </p:nvGraphicFramePr>
        <p:xfrm>
          <a:off x="185738" y="452438"/>
          <a:ext cx="7138987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1" name="Equation" r:id="rId4" imgW="5232240" imgH="1358640" progId="Equation.DSMT4">
                  <p:embed/>
                </p:oleObj>
              </mc:Choice>
              <mc:Fallback>
                <p:oleObj name="Equation" r:id="rId4" imgW="5232240" imgH="1358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452438"/>
                        <a:ext cx="7138987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886200" y="2785191"/>
            <a:ext cx="0" cy="337640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236267" y="4455468"/>
            <a:ext cx="99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990820"/>
              </p:ext>
            </p:extLst>
          </p:nvPr>
        </p:nvGraphicFramePr>
        <p:xfrm>
          <a:off x="612775" y="1074738"/>
          <a:ext cx="8150225" cy="48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9" name="Equation" r:id="rId3" imgW="4279680" imgH="2590560" progId="Equation.DSMT4">
                  <p:embed/>
                </p:oleObj>
              </mc:Choice>
              <mc:Fallback>
                <p:oleObj name="Equation" r:id="rId3" imgW="427968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074738"/>
                        <a:ext cx="8150225" cy="48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Significance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Equation" r:id="rId3" imgW="4038480" imgH="2590560" progId="Equation.DSMT4">
                  <p:embed/>
                </p:oleObj>
              </mc:Choice>
              <mc:Fallback>
                <p:oleObj name="Equation" r:id="rId3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+mj-lt"/>
                </a:rPr>
                <a:t>q</a:t>
              </a:r>
              <a:r>
                <a:rPr lang="en-US" sz="2400" i="1" baseline="-25000" dirty="0" err="1">
                  <a:latin typeface="+mj-lt"/>
                </a:rPr>
                <a:t>lm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9ADEC9-3011-4A8B-BF18-95842B598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"/>
            <a:ext cx="9144000" cy="51054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105400"/>
            <a:ext cx="8964930" cy="228600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Relationship between spherical harmonic and Cartesian forms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53" name="数式" r:id="rId3" imgW="1371600" imgH="1358640" progId="Equation.3">
                  <p:embed/>
                </p:oleObj>
              </mc:Choice>
              <mc:Fallback>
                <p:oleObj name="数式" r:id="rId3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54" name="数式" r:id="rId5" imgW="2006280" imgH="1358640" progId="Equation.3">
                  <p:embed/>
                </p:oleObj>
              </mc:Choice>
              <mc:Fallback>
                <p:oleObj name="数式" r:id="rId5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55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56" name="Equation" r:id="rId9" imgW="3035160" imgH="1054080" progId="Equation.DSMT4">
                  <p:embed/>
                </p:oleObj>
              </mc:Choice>
              <mc:Fallback>
                <p:oleObj name="Equation" r:id="rId9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57" name="Equation" r:id="rId11" imgW="2793960" imgH="672840" progId="Equation.DSMT4">
                  <p:embed/>
                </p:oleObj>
              </mc:Choice>
              <mc:Fallback>
                <p:oleObj name="Equation" r:id="rId11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9" name="Equation" r:id="rId3" imgW="6667200" imgH="4736880" progId="Equation.DSMT4">
                  <p:embed/>
                </p:oleObj>
              </mc:Choice>
              <mc:Fallback>
                <p:oleObj name="Equation" r:id="rId3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5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expansion in evaluating energy of 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an nucleus in the field produced by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8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2" name="Equation" r:id="rId3" imgW="3200400" imgH="1130040" progId="Equation.DSMT4">
                  <p:embed/>
                </p:oleObj>
              </mc:Choice>
              <mc:Fallback>
                <p:oleObj name="Equation" r:id="rId3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3" name="Equation" r:id="rId5" imgW="4051080" imgH="799920" progId="Equation.DSMT4">
                  <p:embed/>
                </p:oleObj>
              </mc:Choice>
              <mc:Fallback>
                <p:oleObj name="Equation" r:id="rId5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5544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3372" y="441328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3119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29400" y="3581400"/>
            <a:ext cx="924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-2q</a:t>
            </a:r>
          </a:p>
        </p:txBody>
      </p:sp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0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1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2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2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3" name="Equation" r:id="rId5" imgW="2984400" imgH="685800" progId="Equation.DSMT4">
                  <p:embed/>
                </p:oleObj>
              </mc:Choice>
              <mc:Fallback>
                <p:oleObj name="Equation" r:id="rId5" imgW="29844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4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5" name="Equation" r:id="rId9" imgW="2539800" imgH="634680" progId="Equation.DSMT4">
                  <p:embed/>
                </p:oleObj>
              </mc:Choice>
              <mc:Fallback>
                <p:oleObj name="Equation" r:id="rId9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84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85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86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87" name="Equation" r:id="rId9" imgW="3543120" imgH="850680" progId="Equation.DSMT4">
                  <p:embed/>
                </p:oleObj>
              </mc:Choice>
              <mc:Fallback>
                <p:oleObj name="Equation" r:id="rId9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87738"/>
              </p:ext>
            </p:extLst>
          </p:nvPr>
        </p:nvGraphicFramePr>
        <p:xfrm>
          <a:off x="565150" y="990600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2" name="Equation" r:id="rId3" imgW="4076640" imgH="711000" progId="Equation.DSMT4">
                  <p:embed/>
                </p:oleObj>
              </mc:Choice>
              <mc:Fallback>
                <p:oleObj name="Equation" r:id="rId3" imgW="40766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990600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04048"/>
              </p:ext>
            </p:extLst>
          </p:nvPr>
        </p:nvGraphicFramePr>
        <p:xfrm>
          <a:off x="694689" y="2675692"/>
          <a:ext cx="7269163" cy="197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3" name="Equation" r:id="rId5" imgW="4724280" imgH="1282680" progId="Equation.DSMT4">
                  <p:embed/>
                </p:oleObj>
              </mc:Choice>
              <mc:Fallback>
                <p:oleObj name="Equation" r:id="rId5" imgW="4724280" imgH="1282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2675692"/>
                        <a:ext cx="7269163" cy="1973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1942B-ABD6-46AE-98A9-E133EB52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C1928-37E9-4872-8295-308F57C6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B8B00-CAEC-42D7-81BA-2C209D29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A674B8-8AFD-4104-B8A8-54A74CAF5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" y="1219200"/>
            <a:ext cx="9144000" cy="331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5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1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12991"/>
              </p:ext>
            </p:extLst>
          </p:nvPr>
        </p:nvGraphicFramePr>
        <p:xfrm>
          <a:off x="268288" y="1344613"/>
          <a:ext cx="8404225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5" name="Equation" r:id="rId3" imgW="3936960" imgH="1790640" progId="Equation.DSMT4">
                  <p:embed/>
                </p:oleObj>
              </mc:Choice>
              <mc:Fallback>
                <p:oleObj name="Equation" r:id="rId3" imgW="39369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344613"/>
                        <a:ext cx="8404225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0" name="Equation" r:id="rId3" imgW="6717960" imgH="3924000" progId="Equation.DSMT4">
                  <p:embed/>
                </p:oleObj>
              </mc:Choice>
              <mc:Fallback>
                <p:oleObj name="Equation" r:id="rId3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56608"/>
              </p:ext>
            </p:extLst>
          </p:nvPr>
        </p:nvGraphicFramePr>
        <p:xfrm>
          <a:off x="1565910" y="842665"/>
          <a:ext cx="5667375" cy="535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7" name="数式" r:id="rId3" imgW="2717640" imgH="2565360" progId="Equation.3">
                  <p:embed/>
                </p:oleObj>
              </mc:Choice>
              <mc:Fallback>
                <p:oleObj name="数式" r:id="rId3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910" y="842665"/>
                        <a:ext cx="5667375" cy="5358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Legendre and Associated Legendre functions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7E3032-7477-403B-B2FB-2E3518586545}"/>
              </a:ext>
            </a:extLst>
          </p:cNvPr>
          <p:cNvSpPr txBox="1"/>
          <p:nvPr/>
        </p:nvSpPr>
        <p:spPr>
          <a:xfrm>
            <a:off x="5867400" y="53340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is the most common convention.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CB04F-6D04-45E1-8566-6D5692EB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B71E3-1493-41C1-8361-EEF11C79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A6D16-F9D4-4637-84C3-307C4188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36F11E2-C5F5-40DE-84E4-73B8C662DC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929818"/>
              </p:ext>
            </p:extLst>
          </p:nvPr>
        </p:nvGraphicFramePr>
        <p:xfrm>
          <a:off x="1676400" y="516731"/>
          <a:ext cx="5226050" cy="582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Equation" r:id="rId3" imgW="2323800" imgH="2590560" progId="Equation.DSMT4">
                  <p:embed/>
                </p:oleObj>
              </mc:Choice>
              <mc:Fallback>
                <p:oleObj name="Equation" r:id="rId3" imgW="2323800" imgH="259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516731"/>
                        <a:ext cx="5226050" cy="582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69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350" y="30004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370846"/>
              </p:ext>
            </p:extLst>
          </p:nvPr>
        </p:nvGraphicFramePr>
        <p:xfrm>
          <a:off x="457200" y="908163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0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08163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51A9D6D-A515-4F8F-A6DC-2B00DAD56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826880"/>
              </p:ext>
            </p:extLst>
          </p:nvPr>
        </p:nvGraphicFramePr>
        <p:xfrm>
          <a:off x="3429000" y="543857"/>
          <a:ext cx="5402580" cy="781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1" name="Equation" r:id="rId5" imgW="1930320" imgH="279360" progId="Equation.DSMT4">
                  <p:embed/>
                </p:oleObj>
              </mc:Choice>
              <mc:Fallback>
                <p:oleObj name="Equation" r:id="rId5" imgW="1930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543857"/>
                        <a:ext cx="5402580" cy="781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13028</TotalTime>
  <Words>499</Words>
  <Application>Microsoft Office PowerPoint</Application>
  <PresentationFormat>On-screen Show (4:3)</PresentationFormat>
  <Paragraphs>132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743</cp:revision>
  <cp:lastPrinted>2020-01-31T17:53:07Z</cp:lastPrinted>
  <dcterms:created xsi:type="dcterms:W3CDTF">2012-01-10T18:32:24Z</dcterms:created>
  <dcterms:modified xsi:type="dcterms:W3CDTF">2022-01-31T16:56:48Z</dcterms:modified>
</cp:coreProperties>
</file>