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72" r:id="rId5"/>
    <p:sldId id="259" r:id="rId6"/>
    <p:sldId id="260" r:id="rId7"/>
    <p:sldId id="261" r:id="rId8"/>
    <p:sldId id="266" r:id="rId9"/>
    <p:sldId id="273" r:id="rId10"/>
    <p:sldId id="274" r:id="rId11"/>
    <p:sldId id="275" r:id="rId12"/>
    <p:sldId id="286" r:id="rId13"/>
    <p:sldId id="290" r:id="rId14"/>
    <p:sldId id="277" r:id="rId15"/>
    <p:sldId id="278" r:id="rId16"/>
    <p:sldId id="279" r:id="rId17"/>
    <p:sldId id="280" r:id="rId18"/>
    <p:sldId id="281" r:id="rId19"/>
    <p:sldId id="282" r:id="rId20"/>
    <p:sldId id="283" r:id="rId21"/>
    <p:sldId id="284" r:id="rId22"/>
    <p:sldId id="291" r:id="rId23"/>
    <p:sldId id="287" r:id="rId24"/>
    <p:sldId id="276" r:id="rId25"/>
    <p:sldId id="285" r:id="rId26"/>
    <p:sldId id="288" r:id="rId27"/>
    <p:sldId id="292" r:id="rId28"/>
    <p:sldId id="293" r:id="rId29"/>
    <p:sldId id="294" r:id="rId30"/>
    <p:sldId id="295" r:id="rId31"/>
    <p:sldId id="296"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7" y="538"/>
      </p:cViewPr>
      <p:guideLst/>
    </p:cSldViewPr>
  </p:slideViewPr>
  <p:notesTextViewPr>
    <p:cViewPr>
      <p:scale>
        <a:sx n="1" d="1"/>
        <a:sy n="1" d="1"/>
      </p:scale>
      <p:origin x="0" y="0"/>
    </p:cViewPr>
  </p:notesTextViewPr>
  <p:sorterViewPr>
    <p:cViewPr>
      <p:scale>
        <a:sx n="70" d="100"/>
        <a:sy n="70" d="100"/>
      </p:scale>
      <p:origin x="0" y="-24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4" Type="http://schemas.openxmlformats.org/officeDocument/2006/relationships/image" Target="../media/image4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A23424-DEE1-474C-8CA6-8FF7DF8EAB4D}" type="datetimeFigureOut">
              <a:rPr lang="en-US" smtClean="0"/>
              <a:t>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1/10/2022</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Lecture 1</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1/10/2022</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Lecture 1</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1/10/2022</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Lecture 1</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1/10/2022</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Lecture 1</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1/10/2022</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Lecture 1</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1/10/2022</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Lecture 1</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1/10/2022</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Lecture 1</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1/10/2022</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Lecture 1</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1/10/2022</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Lecture 1</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1/10/2022</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Lecture 1</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1/10/2022</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Lecture 1</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5.png"/><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image" Target="../media/image14.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3.bin"/><Relationship Id="rId4" Type="http://schemas.openxmlformats.org/officeDocument/2006/relationships/image" Target="../media/image17.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5.bin"/><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4.wmf"/><Relationship Id="rId5" Type="http://schemas.openxmlformats.org/officeDocument/2006/relationships/oleObject" Target="../embeddings/oleObject19.bin"/><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3" Type="http://schemas.openxmlformats.org/officeDocument/2006/relationships/hyperlink" Target="https://users.wfu.edu/natalie/s22phy742/"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6.wmf"/></Relationships>
</file>

<file path=ppt/slides/_rels/slide2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9.wmf"/><Relationship Id="rId5" Type="http://schemas.openxmlformats.org/officeDocument/2006/relationships/oleObject" Target="../embeddings/oleObject23.bin"/><Relationship Id="rId4" Type="http://schemas.openxmlformats.org/officeDocument/2006/relationships/image" Target="../media/image28.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30.wmf"/></Relationships>
</file>

<file path=ppt/slides/_rels/slide25.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5.bin"/><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6.bin"/><Relationship Id="rId5" Type="http://schemas.openxmlformats.org/officeDocument/2006/relationships/image" Target="../media/image35.png"/><Relationship Id="rId4" Type="http://schemas.openxmlformats.org/officeDocument/2006/relationships/image" Target="../media/image32.wmf"/><Relationship Id="rId9" Type="http://schemas.openxmlformats.org/officeDocument/2006/relationships/image" Target="../media/image34.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7.wmf"/><Relationship Id="rId5" Type="http://schemas.openxmlformats.org/officeDocument/2006/relationships/oleObject" Target="../embeddings/oleObject29.bin"/><Relationship Id="rId4" Type="http://schemas.openxmlformats.org/officeDocument/2006/relationships/image" Target="../media/image36.wmf"/></Relationships>
</file>

<file path=ppt/slides/_rels/slide28.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9.wmf"/><Relationship Id="rId5" Type="http://schemas.openxmlformats.org/officeDocument/2006/relationships/oleObject" Target="../embeddings/oleObject31.bin"/><Relationship Id="rId4" Type="http://schemas.openxmlformats.org/officeDocument/2006/relationships/image" Target="../media/image38.wmf"/></Relationships>
</file>

<file path=ppt/slides/_rels/slide29.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42.wmf"/><Relationship Id="rId5" Type="http://schemas.openxmlformats.org/officeDocument/2006/relationships/oleObject" Target="../embeddings/oleObject34.bin"/><Relationship Id="rId4" Type="http://schemas.openxmlformats.org/officeDocument/2006/relationships/image" Target="../media/image4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45.wmf"/><Relationship Id="rId5" Type="http://schemas.openxmlformats.org/officeDocument/2006/relationships/oleObject" Target="../embeddings/oleObject37.bin"/><Relationship Id="rId10" Type="http://schemas.openxmlformats.org/officeDocument/2006/relationships/image" Target="../media/image47.emf"/><Relationship Id="rId4" Type="http://schemas.openxmlformats.org/officeDocument/2006/relationships/image" Target="../media/image44.wmf"/><Relationship Id="rId9" Type="http://schemas.openxmlformats.org/officeDocument/2006/relationships/oleObject" Target="../embeddings/oleObject39.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image" Target="../media/image48.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50.wmf"/><Relationship Id="rId5" Type="http://schemas.openxmlformats.org/officeDocument/2006/relationships/oleObject" Target="../embeddings/oleObject42.bin"/><Relationship Id="rId4" Type="http://schemas.openxmlformats.org/officeDocument/2006/relationships/image" Target="../media/image49.wmf"/></Relationships>
</file>

<file path=ppt/slides/_rels/slide4.xml.rels><?xml version="1.0" encoding="UTF-8" standalone="yes"?>
<Relationships xmlns="http://schemas.openxmlformats.org/package/2006/relationships"><Relationship Id="rId3" Type="http://schemas.openxmlformats.org/officeDocument/2006/relationships/hyperlink" Target="https://users.wfu.edu/ecarlson/quantum/index1.html"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1/10/2022</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Lecture 1</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936702" y="189571"/>
            <a:ext cx="10225669" cy="1077218"/>
          </a:xfrm>
          <a:prstGeom prst="rect">
            <a:avLst/>
          </a:prstGeom>
          <a:noFill/>
        </p:spPr>
        <p:txBody>
          <a:bodyPr wrap="square" rtlCol="0">
            <a:spAutoFit/>
          </a:bodyPr>
          <a:lstStyle/>
          <a:p>
            <a:pPr algn="ctr"/>
            <a:r>
              <a:rPr lang="en-US" sz="3200" b="1" dirty="0"/>
              <a:t>PHY 742 Quantum Mechanics II</a:t>
            </a:r>
          </a:p>
          <a:p>
            <a:pPr algn="ctr"/>
            <a:r>
              <a:rPr lang="en-US" sz="3200" b="1" dirty="0"/>
              <a:t>12-12:50 AM  MWF  Olin 107</a:t>
            </a:r>
          </a:p>
        </p:txBody>
      </p:sp>
      <p:sp>
        <p:nvSpPr>
          <p:cNvPr id="8" name="TextBox 7">
            <a:extLst>
              <a:ext uri="{FF2B5EF4-FFF2-40B4-BE49-F238E27FC236}">
                <a16:creationId xmlns:a16="http://schemas.microsoft.com/office/drawing/2014/main" id="{BEACAB1C-FE86-41A1-866F-CAF434231243}"/>
              </a:ext>
            </a:extLst>
          </p:cNvPr>
          <p:cNvSpPr txBox="1"/>
          <p:nvPr/>
        </p:nvSpPr>
        <p:spPr>
          <a:xfrm>
            <a:off x="356838" y="1590910"/>
            <a:ext cx="11697629" cy="3908762"/>
          </a:xfrm>
          <a:prstGeom prst="rect">
            <a:avLst/>
          </a:prstGeom>
          <a:noFill/>
        </p:spPr>
        <p:txBody>
          <a:bodyPr wrap="square" rtlCol="0">
            <a:spAutoFit/>
          </a:bodyPr>
          <a:lstStyle/>
          <a:p>
            <a:pPr algn="ctr"/>
            <a:r>
              <a:rPr lang="en-US" sz="3200" b="1" dirty="0">
                <a:solidFill>
                  <a:srgbClr val="7030A0"/>
                </a:solidFill>
              </a:rPr>
              <a:t>Plan for Lecture 1</a:t>
            </a:r>
          </a:p>
          <a:p>
            <a:endParaRPr lang="en-US" sz="3200" b="1" dirty="0">
              <a:solidFill>
                <a:srgbClr val="7030A0"/>
              </a:solidFill>
            </a:endParaRPr>
          </a:p>
          <a:p>
            <a:pPr marL="457200" indent="-457200">
              <a:buAutoNum type="arabicPeriod"/>
            </a:pPr>
            <a:r>
              <a:rPr lang="en-US" sz="3200" b="1" dirty="0"/>
              <a:t>Structure of the course</a:t>
            </a:r>
          </a:p>
          <a:p>
            <a:pPr marL="457200" indent="-457200">
              <a:buAutoNum type="arabicPeriod"/>
            </a:pPr>
            <a:r>
              <a:rPr lang="en-US" sz="3200" b="1" dirty="0"/>
              <a:t>Review of main concepts from Quantum Mechanics I</a:t>
            </a:r>
          </a:p>
          <a:p>
            <a:pPr marL="457200" indent="-457200">
              <a:buAutoNum type="arabicPeriod"/>
            </a:pPr>
            <a:r>
              <a:rPr lang="en-US" sz="3200" b="1" dirty="0"/>
              <a:t>Preview of topics for Quantum Mechanics II</a:t>
            </a:r>
          </a:p>
          <a:p>
            <a:pPr marL="457200" indent="-457200">
              <a:buAutoNum type="arabicPeriod"/>
            </a:pPr>
            <a:r>
              <a:rPr lang="en-US" sz="3200" b="1" dirty="0"/>
              <a:t>Topic for today – Approximations for stationary quantum systems</a:t>
            </a:r>
          </a:p>
          <a:p>
            <a:pPr lvl="1"/>
            <a:r>
              <a:rPr lang="en-US" sz="3200" b="1" dirty="0"/>
              <a:t>Reading:   Chapter 12 in Carlson’s textbook</a:t>
            </a:r>
          </a:p>
          <a:p>
            <a:pPr marL="457200" indent="-457200">
              <a:buAutoNum type="arabicPeriod"/>
            </a:pPr>
            <a:endParaRPr lang="en-US" sz="2400" b="1" dirty="0"/>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809866295"/>
              </p:ext>
            </p:extLst>
          </p:nvPr>
        </p:nvGraphicFramePr>
        <p:xfrm>
          <a:off x="2286000" y="346075"/>
          <a:ext cx="8566150" cy="6165850"/>
        </p:xfrm>
        <a:graphic>
          <a:graphicData uri="http://schemas.openxmlformats.org/presentationml/2006/ole">
            <mc:AlternateContent xmlns:mc="http://schemas.openxmlformats.org/markup-compatibility/2006">
              <mc:Choice xmlns:v="urn:schemas-microsoft-com:vml" Requires="v">
                <p:oleObj spid="_x0000_s17416" name="Equation" r:id="rId3" imgW="5206680" imgH="3746160" progId="Equation.DSMT4">
                  <p:embed/>
                </p:oleObj>
              </mc:Choice>
              <mc:Fallback>
                <p:oleObj name="Equation" r:id="rId3" imgW="5206680" imgH="3746160" progId="Equation.DSMT4">
                  <p:embed/>
                  <p:pic>
                    <p:nvPicPr>
                      <p:cNvPr id="5" name="Object 4"/>
                      <p:cNvPicPr/>
                      <p:nvPr/>
                    </p:nvPicPr>
                    <p:blipFill>
                      <a:blip r:embed="rId4"/>
                      <a:stretch>
                        <a:fillRect/>
                      </a:stretch>
                    </p:blipFill>
                    <p:spPr>
                      <a:xfrm>
                        <a:off x="2286000" y="346075"/>
                        <a:ext cx="8566150" cy="6165850"/>
                      </a:xfrm>
                      <a:prstGeom prst="rect">
                        <a:avLst/>
                      </a:prstGeom>
                    </p:spPr>
                  </p:pic>
                </p:oleObj>
              </mc:Fallback>
            </mc:AlternateContent>
          </a:graphicData>
        </a:graphic>
      </p:graphicFrame>
    </p:spTree>
    <p:extLst>
      <p:ext uri="{BB962C8B-B14F-4D97-AF65-F5344CB8AC3E}">
        <p14:creationId xmlns:p14="http://schemas.microsoft.com/office/powerpoint/2010/main" val="3734958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35733552"/>
              </p:ext>
            </p:extLst>
          </p:nvPr>
        </p:nvGraphicFramePr>
        <p:xfrm>
          <a:off x="935250" y="934449"/>
          <a:ext cx="2214563" cy="1171575"/>
        </p:xfrm>
        <a:graphic>
          <a:graphicData uri="http://schemas.openxmlformats.org/presentationml/2006/ole">
            <mc:AlternateContent xmlns:mc="http://schemas.openxmlformats.org/markup-compatibility/2006">
              <mc:Choice xmlns:v="urn:schemas-microsoft-com:vml" Requires="v">
                <p:oleObj spid="_x0000_s18447" name="Equation" r:id="rId3" imgW="1346040" imgH="711000" progId="Equation.DSMT4">
                  <p:embed/>
                </p:oleObj>
              </mc:Choice>
              <mc:Fallback>
                <p:oleObj name="Equation" r:id="rId3" imgW="1346040" imgH="711000" progId="Equation.DSMT4">
                  <p:embed/>
                  <p:pic>
                    <p:nvPicPr>
                      <p:cNvPr id="5" name="Object 4"/>
                      <p:cNvPicPr/>
                      <p:nvPr/>
                    </p:nvPicPr>
                    <p:blipFill>
                      <a:blip r:embed="rId4"/>
                      <a:stretch>
                        <a:fillRect/>
                      </a:stretch>
                    </p:blipFill>
                    <p:spPr>
                      <a:xfrm>
                        <a:off x="935250" y="934449"/>
                        <a:ext cx="2214563" cy="117157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9491B22E-CBB5-471C-86AE-1F6746A985FC}"/>
              </a:ext>
            </a:extLst>
          </p:cNvPr>
          <p:cNvSpPr txBox="1"/>
          <p:nvPr/>
        </p:nvSpPr>
        <p:spPr>
          <a:xfrm>
            <a:off x="144966" y="267629"/>
            <a:ext cx="11073161" cy="461665"/>
          </a:xfrm>
          <a:prstGeom prst="rect">
            <a:avLst/>
          </a:prstGeom>
          <a:noFill/>
        </p:spPr>
        <p:txBody>
          <a:bodyPr wrap="square" rtlCol="0">
            <a:spAutoFit/>
          </a:bodyPr>
          <a:lstStyle/>
          <a:p>
            <a:pPr algn="l"/>
            <a:r>
              <a:rPr lang="en-US" sz="2400" b="1" dirty="0"/>
              <a:t>Significance of this inequality --</a:t>
            </a:r>
          </a:p>
        </p:txBody>
      </p:sp>
      <p:sp>
        <p:nvSpPr>
          <p:cNvPr id="7" name="TextBox 6">
            <a:extLst>
              <a:ext uri="{FF2B5EF4-FFF2-40B4-BE49-F238E27FC236}">
                <a16:creationId xmlns:a16="http://schemas.microsoft.com/office/drawing/2014/main" id="{25D29E6E-1CE2-4D95-88C9-031B4E52B72E}"/>
              </a:ext>
            </a:extLst>
          </p:cNvPr>
          <p:cNvSpPr txBox="1"/>
          <p:nvPr/>
        </p:nvSpPr>
        <p:spPr>
          <a:xfrm>
            <a:off x="512956" y="2542478"/>
            <a:ext cx="11166088" cy="1200329"/>
          </a:xfrm>
          <a:prstGeom prst="rect">
            <a:avLst/>
          </a:prstGeom>
          <a:noFill/>
        </p:spPr>
        <p:txBody>
          <a:bodyPr wrap="square" rtlCol="0">
            <a:spAutoFit/>
          </a:bodyPr>
          <a:lstStyle/>
          <a:p>
            <a:pPr algn="l"/>
            <a:r>
              <a:rPr lang="en-US" sz="2400" b="1" dirty="0"/>
              <a:t>The inequality motivates a class of estimation methods known as variational methods to converge to the ground state energy </a:t>
            </a:r>
            <a:r>
              <a:rPr lang="en-US" sz="2400" b="1" i="1" dirty="0"/>
              <a:t>E</a:t>
            </a:r>
            <a:r>
              <a:rPr lang="en-US" sz="2400" b="1" i="1" baseline="-25000" dirty="0"/>
              <a:t>0</a:t>
            </a:r>
            <a:r>
              <a:rPr lang="en-US" sz="2400" b="1" i="1" dirty="0"/>
              <a:t> </a:t>
            </a:r>
            <a:r>
              <a:rPr lang="en-US" sz="2400" b="1" dirty="0"/>
              <a:t>and the corresponding ground state probability amplitude.</a:t>
            </a:r>
          </a:p>
        </p:txBody>
      </p:sp>
      <p:graphicFrame>
        <p:nvGraphicFramePr>
          <p:cNvPr id="8" name="Object 7">
            <a:extLst>
              <a:ext uri="{FF2B5EF4-FFF2-40B4-BE49-F238E27FC236}">
                <a16:creationId xmlns:a16="http://schemas.microsoft.com/office/drawing/2014/main" id="{2617524D-D41D-42B6-94CB-8C06B4670149}"/>
              </a:ext>
            </a:extLst>
          </p:cNvPr>
          <p:cNvGraphicFramePr>
            <a:graphicFrameLocks noChangeAspect="1"/>
          </p:cNvGraphicFramePr>
          <p:nvPr>
            <p:extLst>
              <p:ext uri="{D42A27DB-BD31-4B8C-83A1-F6EECF244321}">
                <p14:modId xmlns:p14="http://schemas.microsoft.com/office/powerpoint/2010/main" val="2197385574"/>
              </p:ext>
            </p:extLst>
          </p:nvPr>
        </p:nvGraphicFramePr>
        <p:xfrm>
          <a:off x="1157462" y="3995478"/>
          <a:ext cx="7247696" cy="1928073"/>
        </p:xfrm>
        <a:graphic>
          <a:graphicData uri="http://schemas.openxmlformats.org/presentationml/2006/ole">
            <mc:AlternateContent xmlns:mc="http://schemas.openxmlformats.org/markup-compatibility/2006">
              <mc:Choice xmlns:v="urn:schemas-microsoft-com:vml" Requires="v">
                <p:oleObj spid="_x0000_s18448" name="Equation" r:id="rId5" imgW="3962160" imgH="1054080" progId="Equation.DSMT4">
                  <p:embed/>
                </p:oleObj>
              </mc:Choice>
              <mc:Fallback>
                <p:oleObj name="Equation" r:id="rId5" imgW="3962160" imgH="1054080" progId="Equation.DSMT4">
                  <p:embed/>
                  <p:pic>
                    <p:nvPicPr>
                      <p:cNvPr id="8" name="Object 7">
                        <a:extLst>
                          <a:ext uri="{FF2B5EF4-FFF2-40B4-BE49-F238E27FC236}">
                            <a16:creationId xmlns:a16="http://schemas.microsoft.com/office/drawing/2014/main" id="{2617524D-D41D-42B6-94CB-8C06B4670149}"/>
                          </a:ext>
                        </a:extLst>
                      </p:cNvPr>
                      <p:cNvPicPr/>
                      <p:nvPr/>
                    </p:nvPicPr>
                    <p:blipFill>
                      <a:blip r:embed="rId6"/>
                      <a:stretch>
                        <a:fillRect/>
                      </a:stretch>
                    </p:blipFill>
                    <p:spPr>
                      <a:xfrm>
                        <a:off x="1157462" y="3995478"/>
                        <a:ext cx="7247696" cy="1928073"/>
                      </a:xfrm>
                      <a:prstGeom prst="rect">
                        <a:avLst/>
                      </a:prstGeom>
                    </p:spPr>
                  </p:pic>
                </p:oleObj>
              </mc:Fallback>
            </mc:AlternateContent>
          </a:graphicData>
        </a:graphic>
      </p:graphicFrame>
    </p:spTree>
    <p:extLst>
      <p:ext uri="{BB962C8B-B14F-4D97-AF65-F5344CB8AC3E}">
        <p14:creationId xmlns:p14="http://schemas.microsoft.com/office/powerpoint/2010/main" val="1432605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590546356"/>
              </p:ext>
            </p:extLst>
          </p:nvPr>
        </p:nvGraphicFramePr>
        <p:xfrm>
          <a:off x="1336288" y="1970088"/>
          <a:ext cx="5691188" cy="4529137"/>
        </p:xfrm>
        <a:graphic>
          <a:graphicData uri="http://schemas.openxmlformats.org/presentationml/2006/ole">
            <mc:AlternateContent xmlns:mc="http://schemas.openxmlformats.org/markup-compatibility/2006">
              <mc:Choice xmlns:v="urn:schemas-microsoft-com:vml" Requires="v">
                <p:oleObj spid="_x0000_s27676" name="Equation" r:id="rId3" imgW="3047760" imgH="2425680" progId="Equation.DSMT4">
                  <p:embed/>
                </p:oleObj>
              </mc:Choice>
              <mc:Fallback>
                <p:oleObj name="Equation" r:id="rId3" imgW="3047760" imgH="2425680" progId="Equation.DSMT4">
                  <p:embed/>
                  <p:pic>
                    <p:nvPicPr>
                      <p:cNvPr id="6" name="Object 5"/>
                      <p:cNvPicPr/>
                      <p:nvPr/>
                    </p:nvPicPr>
                    <p:blipFill>
                      <a:blip r:embed="rId4"/>
                      <a:stretch>
                        <a:fillRect/>
                      </a:stretch>
                    </p:blipFill>
                    <p:spPr>
                      <a:xfrm>
                        <a:off x="1336288" y="1970088"/>
                        <a:ext cx="5691188" cy="45291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76593151"/>
              </p:ext>
            </p:extLst>
          </p:nvPr>
        </p:nvGraphicFramePr>
        <p:xfrm>
          <a:off x="8091488" y="5165725"/>
          <a:ext cx="3259137" cy="996950"/>
        </p:xfrm>
        <a:graphic>
          <a:graphicData uri="http://schemas.openxmlformats.org/presentationml/2006/ole">
            <mc:AlternateContent xmlns:mc="http://schemas.openxmlformats.org/markup-compatibility/2006">
              <mc:Choice xmlns:v="urn:schemas-microsoft-com:vml" Requires="v">
                <p:oleObj spid="_x0000_s27677" name="Equation" r:id="rId5" imgW="2120760" imgH="647640" progId="Equation.DSMT4">
                  <p:embed/>
                </p:oleObj>
              </mc:Choice>
              <mc:Fallback>
                <p:oleObj name="Equation" r:id="rId5" imgW="2120760" imgH="647640" progId="Equation.DSMT4">
                  <p:embed/>
                  <p:pic>
                    <p:nvPicPr>
                      <p:cNvPr id="7" name="Object 6"/>
                      <p:cNvPicPr/>
                      <p:nvPr/>
                    </p:nvPicPr>
                    <p:blipFill>
                      <a:blip r:embed="rId6"/>
                      <a:stretch>
                        <a:fillRect/>
                      </a:stretch>
                    </p:blipFill>
                    <p:spPr>
                      <a:xfrm>
                        <a:off x="8091488" y="5165725"/>
                        <a:ext cx="3259137" cy="996950"/>
                      </a:xfrm>
                      <a:prstGeom prst="rect">
                        <a:avLst/>
                      </a:prstGeom>
                      <a:solidFill>
                        <a:srgbClr val="FFFF00"/>
                      </a:solid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4972892"/>
              </p:ext>
            </p:extLst>
          </p:nvPr>
        </p:nvGraphicFramePr>
        <p:xfrm>
          <a:off x="1066800" y="314325"/>
          <a:ext cx="9910763" cy="1655763"/>
        </p:xfrm>
        <a:graphic>
          <a:graphicData uri="http://schemas.openxmlformats.org/presentationml/2006/ole">
            <mc:AlternateContent xmlns:mc="http://schemas.openxmlformats.org/markup-compatibility/2006">
              <mc:Choice xmlns:v="urn:schemas-microsoft-com:vml" Requires="v">
                <p:oleObj spid="_x0000_s27678" name="Equation" r:id="rId7" imgW="6159240" imgH="1028520" progId="Equation.DSMT4">
                  <p:embed/>
                </p:oleObj>
              </mc:Choice>
              <mc:Fallback>
                <p:oleObj name="Equation" r:id="rId7" imgW="6159240" imgH="1028520" progId="Equation.DSMT4">
                  <p:embed/>
                  <p:pic>
                    <p:nvPicPr>
                      <p:cNvPr id="8" name="Object 7"/>
                      <p:cNvPicPr/>
                      <p:nvPr/>
                    </p:nvPicPr>
                    <p:blipFill>
                      <a:blip r:embed="rId8"/>
                      <a:stretch>
                        <a:fillRect/>
                      </a:stretch>
                    </p:blipFill>
                    <p:spPr>
                      <a:xfrm>
                        <a:off x="1066800" y="314325"/>
                        <a:ext cx="9910763" cy="1655763"/>
                      </a:xfrm>
                      <a:prstGeom prst="rect">
                        <a:avLst/>
                      </a:prstGeom>
                    </p:spPr>
                  </p:pic>
                </p:oleObj>
              </mc:Fallback>
            </mc:AlternateContent>
          </a:graphicData>
        </a:graphic>
      </p:graphicFrame>
    </p:spTree>
    <p:extLst>
      <p:ext uri="{BB962C8B-B14F-4D97-AF65-F5344CB8AC3E}">
        <p14:creationId xmlns:p14="http://schemas.microsoft.com/office/powerpoint/2010/main" val="322039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C8DF9-EC0A-4AD5-8EE3-253649867F51}"/>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68462924-4923-4C5F-9658-C526ADAB63C6}"/>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D5D12952-A6A4-4886-B1D5-04DA5ADC451B}"/>
              </a:ext>
            </a:extLst>
          </p:cNvPr>
          <p:cNvSpPr>
            <a:spLocks noGrp="1"/>
          </p:cNvSpPr>
          <p:nvPr>
            <p:ph type="sldNum" sz="quarter" idx="12"/>
          </p:nvPr>
        </p:nvSpPr>
        <p:spPr/>
        <p:txBody>
          <a:bodyPr/>
          <a:lstStyle/>
          <a:p>
            <a:fld id="{E23FF32D-176F-4F5B-8878-5D48FB6FF26A}" type="slidenum">
              <a:rPr lang="en-US" smtClean="0"/>
              <a:t>13</a:t>
            </a:fld>
            <a:endParaRPr lang="en-US"/>
          </a:p>
        </p:txBody>
      </p:sp>
      <p:pic>
        <p:nvPicPr>
          <p:cNvPr id="6" name="Picture 5">
            <a:extLst>
              <a:ext uri="{FF2B5EF4-FFF2-40B4-BE49-F238E27FC236}">
                <a16:creationId xmlns:a16="http://schemas.microsoft.com/office/drawing/2014/main" id="{2F22EA7D-EF2B-4FA6-9E1E-DBD674BF8CC8}"/>
              </a:ext>
            </a:extLst>
          </p:cNvPr>
          <p:cNvPicPr>
            <a:picLocks noChangeAspect="1"/>
          </p:cNvPicPr>
          <p:nvPr/>
        </p:nvPicPr>
        <p:blipFill>
          <a:blip r:embed="rId3"/>
          <a:stretch>
            <a:fillRect/>
          </a:stretch>
        </p:blipFill>
        <p:spPr>
          <a:xfrm>
            <a:off x="5357025" y="948298"/>
            <a:ext cx="6649237" cy="2757543"/>
          </a:xfrm>
          <a:prstGeom prst="rect">
            <a:avLst/>
          </a:prstGeom>
        </p:spPr>
      </p:pic>
      <p:sp>
        <p:nvSpPr>
          <p:cNvPr id="7" name="Arrow: Up 6">
            <a:extLst>
              <a:ext uri="{FF2B5EF4-FFF2-40B4-BE49-F238E27FC236}">
                <a16:creationId xmlns:a16="http://schemas.microsoft.com/office/drawing/2014/main" id="{798D4718-4AB9-4021-BF20-F121DF104147}"/>
              </a:ext>
            </a:extLst>
          </p:cNvPr>
          <p:cNvSpPr/>
          <p:nvPr/>
        </p:nvSpPr>
        <p:spPr>
          <a:xfrm>
            <a:off x="8384689" y="3713497"/>
            <a:ext cx="451821" cy="365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a:extLst>
              <a:ext uri="{FF2B5EF4-FFF2-40B4-BE49-F238E27FC236}">
                <a16:creationId xmlns:a16="http://schemas.microsoft.com/office/drawing/2014/main" id="{A1DC8BA3-136A-47F7-972B-6BABFEF68C30}"/>
              </a:ext>
            </a:extLst>
          </p:cNvPr>
          <p:cNvGraphicFramePr>
            <a:graphicFrameLocks noChangeAspect="1"/>
          </p:cNvGraphicFramePr>
          <p:nvPr>
            <p:extLst>
              <p:ext uri="{D42A27DB-BD31-4B8C-83A1-F6EECF244321}">
                <p14:modId xmlns:p14="http://schemas.microsoft.com/office/powerpoint/2010/main" val="335875782"/>
              </p:ext>
            </p:extLst>
          </p:nvPr>
        </p:nvGraphicFramePr>
        <p:xfrm>
          <a:off x="185738" y="323850"/>
          <a:ext cx="5314950" cy="4032250"/>
        </p:xfrm>
        <a:graphic>
          <a:graphicData uri="http://schemas.openxmlformats.org/presentationml/2006/ole">
            <mc:AlternateContent xmlns:mc="http://schemas.openxmlformats.org/markup-compatibility/2006">
              <mc:Choice xmlns:v="urn:schemas-microsoft-com:vml" Requires="v">
                <p:oleObj spid="_x0000_s30737" name="Equation" r:id="rId4" imgW="3263760" imgH="2476440" progId="Equation.DSMT4">
                  <p:embed/>
                </p:oleObj>
              </mc:Choice>
              <mc:Fallback>
                <p:oleObj name="Equation" r:id="rId4" imgW="3263760" imgH="2476440" progId="Equation.DSMT4">
                  <p:embed/>
                  <p:pic>
                    <p:nvPicPr>
                      <p:cNvPr id="6" name="Object 5"/>
                      <p:cNvPicPr/>
                      <p:nvPr/>
                    </p:nvPicPr>
                    <p:blipFill>
                      <a:blip r:embed="rId5"/>
                      <a:stretch>
                        <a:fillRect/>
                      </a:stretch>
                    </p:blipFill>
                    <p:spPr>
                      <a:xfrm>
                        <a:off x="185738" y="323850"/>
                        <a:ext cx="5314950" cy="40322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16DDE04C-15EC-4C80-9918-3FE689232241}"/>
              </a:ext>
            </a:extLst>
          </p:cNvPr>
          <p:cNvGraphicFramePr>
            <a:graphicFrameLocks noChangeAspect="1"/>
          </p:cNvGraphicFramePr>
          <p:nvPr>
            <p:extLst>
              <p:ext uri="{D42A27DB-BD31-4B8C-83A1-F6EECF244321}">
                <p14:modId xmlns:p14="http://schemas.microsoft.com/office/powerpoint/2010/main" val="647007097"/>
              </p:ext>
            </p:extLst>
          </p:nvPr>
        </p:nvGraphicFramePr>
        <p:xfrm>
          <a:off x="8497492" y="4197349"/>
          <a:ext cx="721811" cy="622251"/>
        </p:xfrm>
        <a:graphic>
          <a:graphicData uri="http://schemas.openxmlformats.org/presentationml/2006/ole">
            <mc:AlternateContent xmlns:mc="http://schemas.openxmlformats.org/markup-compatibility/2006">
              <mc:Choice xmlns:v="urn:schemas-microsoft-com:vml" Requires="v">
                <p:oleObj spid="_x0000_s30738" name="Equation" r:id="rId6" imgW="368280" imgH="317160" progId="Equation.DSMT4">
                  <p:embed/>
                </p:oleObj>
              </mc:Choice>
              <mc:Fallback>
                <p:oleObj name="Equation" r:id="rId6" imgW="368280" imgH="317160" progId="Equation.DSMT4">
                  <p:embed/>
                  <p:pic>
                    <p:nvPicPr>
                      <p:cNvPr id="0" name=""/>
                      <p:cNvPicPr/>
                      <p:nvPr/>
                    </p:nvPicPr>
                    <p:blipFill>
                      <a:blip r:embed="rId7"/>
                      <a:stretch>
                        <a:fillRect/>
                      </a:stretch>
                    </p:blipFill>
                    <p:spPr>
                      <a:xfrm>
                        <a:off x="8497492" y="4197349"/>
                        <a:ext cx="721811" cy="622251"/>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75825C7-6092-4077-9247-4DD67B3BB2C9}"/>
              </a:ext>
            </a:extLst>
          </p:cNvPr>
          <p:cNvGraphicFramePr>
            <a:graphicFrameLocks noChangeAspect="1"/>
          </p:cNvGraphicFramePr>
          <p:nvPr>
            <p:extLst>
              <p:ext uri="{D42A27DB-BD31-4B8C-83A1-F6EECF244321}">
                <p14:modId xmlns:p14="http://schemas.microsoft.com/office/powerpoint/2010/main" val="2708381055"/>
              </p:ext>
            </p:extLst>
          </p:nvPr>
        </p:nvGraphicFramePr>
        <p:xfrm>
          <a:off x="1037123" y="4943793"/>
          <a:ext cx="3252787" cy="990600"/>
        </p:xfrm>
        <a:graphic>
          <a:graphicData uri="http://schemas.openxmlformats.org/presentationml/2006/ole">
            <mc:AlternateContent xmlns:mc="http://schemas.openxmlformats.org/markup-compatibility/2006">
              <mc:Choice xmlns:v="urn:schemas-microsoft-com:vml" Requires="v">
                <p:oleObj spid="_x0000_s30739" name="Equation" r:id="rId8" imgW="3253522" imgH="990545" progId="Equation.DSMT4">
                  <p:embed/>
                </p:oleObj>
              </mc:Choice>
              <mc:Fallback>
                <p:oleObj name="Equation" r:id="rId8" imgW="3253522" imgH="990545" progId="Equation.DSMT4">
                  <p:embed/>
                  <p:pic>
                    <p:nvPicPr>
                      <p:cNvPr id="0" name=""/>
                      <p:cNvPicPr/>
                      <p:nvPr/>
                    </p:nvPicPr>
                    <p:blipFill>
                      <a:blip r:embed="rId9"/>
                      <a:stretch>
                        <a:fillRect/>
                      </a:stretch>
                    </p:blipFill>
                    <p:spPr>
                      <a:xfrm>
                        <a:off x="1037123" y="4943793"/>
                        <a:ext cx="3252787" cy="99060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5647A0EB-0A9E-4855-B4EF-E10C0B87BAA7}"/>
              </a:ext>
            </a:extLst>
          </p:cNvPr>
          <p:cNvSpPr txBox="1"/>
          <p:nvPr/>
        </p:nvSpPr>
        <p:spPr>
          <a:xfrm>
            <a:off x="4636546" y="5249732"/>
            <a:ext cx="4410635" cy="830997"/>
          </a:xfrm>
          <a:prstGeom prst="rect">
            <a:avLst/>
          </a:prstGeom>
          <a:noFill/>
        </p:spPr>
        <p:txBody>
          <a:bodyPr wrap="square" rtlCol="0">
            <a:spAutoFit/>
          </a:bodyPr>
          <a:lstStyle/>
          <a:p>
            <a:pPr algn="l"/>
            <a:r>
              <a:rPr lang="en-US" sz="2400" b="1" dirty="0"/>
              <a:t>What is the significance of this result?</a:t>
            </a:r>
          </a:p>
        </p:txBody>
      </p:sp>
    </p:spTree>
    <p:extLst>
      <p:ext uri="{BB962C8B-B14F-4D97-AF65-F5344CB8AC3E}">
        <p14:creationId xmlns:p14="http://schemas.microsoft.com/office/powerpoint/2010/main" val="2998702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a:p>
        </p:txBody>
      </p:sp>
      <p:sp>
        <p:nvSpPr>
          <p:cNvPr id="5" name="TextBox 4"/>
          <p:cNvSpPr txBox="1"/>
          <p:nvPr/>
        </p:nvSpPr>
        <p:spPr>
          <a:xfrm>
            <a:off x="1905000" y="457201"/>
            <a:ext cx="8229600" cy="461665"/>
          </a:xfrm>
          <a:prstGeom prst="rect">
            <a:avLst/>
          </a:prstGeom>
          <a:noFill/>
        </p:spPr>
        <p:txBody>
          <a:bodyPr wrap="square" rtlCol="0">
            <a:spAutoFit/>
          </a:bodyPr>
          <a:lstStyle/>
          <a:p>
            <a:r>
              <a:rPr lang="en-US" sz="2400" dirty="0">
                <a:latin typeface="+mj-lt"/>
              </a:rPr>
              <a:t>Review -- Quantum mechanics of the hydrogen atom</a:t>
            </a:r>
          </a:p>
        </p:txBody>
      </p:sp>
      <p:sp>
        <p:nvSpPr>
          <p:cNvPr id="6" name="Oval 5"/>
          <p:cNvSpPr/>
          <p:nvPr/>
        </p:nvSpPr>
        <p:spPr>
          <a:xfrm>
            <a:off x="2895600" y="1905000"/>
            <a:ext cx="274320" cy="274320"/>
          </a:xfrm>
          <a:prstGeom prst="ellipse">
            <a:avLst/>
          </a:prstGeom>
          <a:solidFill>
            <a:srgbClr val="92D05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Arrow Connector 7"/>
          <p:cNvCxnSpPr/>
          <p:nvPr/>
        </p:nvCxnSpPr>
        <p:spPr>
          <a:xfrm flipV="1">
            <a:off x="2590800" y="990600"/>
            <a:ext cx="0" cy="1600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590800" y="2590800"/>
            <a:ext cx="1524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209800" y="2590800"/>
            <a:ext cx="381000" cy="457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981200" y="3200401"/>
            <a:ext cx="3810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4114800" y="2357736"/>
            <a:ext cx="3810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2667000" y="762001"/>
            <a:ext cx="381000" cy="461665"/>
          </a:xfrm>
          <a:prstGeom prst="rect">
            <a:avLst/>
          </a:prstGeom>
          <a:noFill/>
        </p:spPr>
        <p:txBody>
          <a:bodyPr wrap="square" rtlCol="0">
            <a:spAutoFit/>
          </a:bodyPr>
          <a:lstStyle/>
          <a:p>
            <a:r>
              <a:rPr lang="en-US" sz="2400" b="1" dirty="0">
                <a:latin typeface="+mj-lt"/>
              </a:rPr>
              <a:t>z</a:t>
            </a:r>
          </a:p>
        </p:txBody>
      </p:sp>
      <p:cxnSp>
        <p:nvCxnSpPr>
          <p:cNvPr id="17" name="Straight Arrow Connector 16"/>
          <p:cNvCxnSpPr>
            <a:endCxn id="6" idx="7"/>
          </p:cNvCxnSpPr>
          <p:nvPr/>
        </p:nvCxnSpPr>
        <p:spPr>
          <a:xfrm flipV="1">
            <a:off x="2590799" y="1945174"/>
            <a:ext cx="538948" cy="643395"/>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895600" y="2057401"/>
            <a:ext cx="655321" cy="461665"/>
          </a:xfrm>
          <a:prstGeom prst="rect">
            <a:avLst/>
          </a:prstGeom>
          <a:noFill/>
        </p:spPr>
        <p:txBody>
          <a:bodyPr wrap="square" rtlCol="0">
            <a:spAutoFit/>
          </a:bodyPr>
          <a:lstStyle/>
          <a:p>
            <a:r>
              <a:rPr lang="en-US" sz="2400" b="1" dirty="0">
                <a:latin typeface="+mj-lt"/>
              </a:rPr>
              <a:t>R</a:t>
            </a:r>
            <a:r>
              <a:rPr lang="en-US" sz="2400" b="1" baseline="-25000" dirty="0">
                <a:latin typeface="+mj-lt"/>
              </a:rPr>
              <a:t>N</a:t>
            </a:r>
            <a:endParaRPr lang="en-US" sz="2400" b="1" dirty="0">
              <a:latin typeface="+mj-lt"/>
            </a:endParaRPr>
          </a:p>
        </p:txBody>
      </p:sp>
      <p:sp>
        <p:nvSpPr>
          <p:cNvPr id="19" name="Oval 18"/>
          <p:cNvSpPr/>
          <p:nvPr/>
        </p:nvSpPr>
        <p:spPr>
          <a:xfrm>
            <a:off x="3886200" y="2057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25" name="Straight Arrow Connector 24"/>
          <p:cNvCxnSpPr>
            <a:endCxn id="19" idx="6"/>
          </p:cNvCxnSpPr>
          <p:nvPr/>
        </p:nvCxnSpPr>
        <p:spPr>
          <a:xfrm flipV="1">
            <a:off x="2590800" y="2133600"/>
            <a:ext cx="1447801" cy="454968"/>
          </a:xfrm>
          <a:prstGeom prst="straightConnector1">
            <a:avLst/>
          </a:prstGeom>
          <a:ln w="3810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13790" y="1784697"/>
            <a:ext cx="534410" cy="461665"/>
          </a:xfrm>
          <a:prstGeom prst="rect">
            <a:avLst/>
          </a:prstGeom>
          <a:noFill/>
        </p:spPr>
        <p:txBody>
          <a:bodyPr wrap="square" rtlCol="0">
            <a:spAutoFit/>
          </a:bodyPr>
          <a:lstStyle/>
          <a:p>
            <a:r>
              <a:rPr lang="en-US" sz="2400" b="1" dirty="0">
                <a:latin typeface="+mj-lt"/>
              </a:rPr>
              <a:t>r</a:t>
            </a:r>
            <a:r>
              <a:rPr lang="en-US" sz="2400" b="1" baseline="-25000" dirty="0">
                <a:latin typeface="+mj-lt"/>
              </a:rPr>
              <a:t>e</a:t>
            </a:r>
            <a:endParaRPr lang="en-US" sz="2400" b="1" dirty="0">
              <a:latin typeface="+mj-lt"/>
            </a:endParaRPr>
          </a:p>
        </p:txBody>
      </p:sp>
      <p:graphicFrame>
        <p:nvGraphicFramePr>
          <p:cNvPr id="27" name="Object 26"/>
          <p:cNvGraphicFramePr>
            <a:graphicFrameLocks noChangeAspect="1"/>
          </p:cNvGraphicFramePr>
          <p:nvPr>
            <p:extLst>
              <p:ext uri="{D42A27DB-BD31-4B8C-83A1-F6EECF244321}">
                <p14:modId xmlns:p14="http://schemas.microsoft.com/office/powerpoint/2010/main" val="597164243"/>
              </p:ext>
            </p:extLst>
          </p:nvPr>
        </p:nvGraphicFramePr>
        <p:xfrm>
          <a:off x="2773363" y="3122613"/>
          <a:ext cx="6819900" cy="3162300"/>
        </p:xfrm>
        <a:graphic>
          <a:graphicData uri="http://schemas.openxmlformats.org/presentationml/2006/ole">
            <mc:AlternateContent xmlns:mc="http://schemas.openxmlformats.org/markup-compatibility/2006">
              <mc:Choice xmlns:v="urn:schemas-microsoft-com:vml" Requires="v">
                <p:oleObj spid="_x0000_s20488" name="Equation" r:id="rId3" imgW="5333760" imgH="2476440" progId="Equation.DSMT4">
                  <p:embed/>
                </p:oleObj>
              </mc:Choice>
              <mc:Fallback>
                <p:oleObj name="Equation" r:id="rId3" imgW="5333760" imgH="2476440" progId="Equation.DSMT4">
                  <p:embed/>
                  <p:pic>
                    <p:nvPicPr>
                      <p:cNvPr id="27" name="Object 26"/>
                      <p:cNvPicPr/>
                      <p:nvPr/>
                    </p:nvPicPr>
                    <p:blipFill>
                      <a:blip r:embed="rId4"/>
                      <a:stretch>
                        <a:fillRect/>
                      </a:stretch>
                    </p:blipFill>
                    <p:spPr>
                      <a:xfrm>
                        <a:off x="2773363" y="3122613"/>
                        <a:ext cx="6819900" cy="3162300"/>
                      </a:xfrm>
                      <a:prstGeom prst="rect">
                        <a:avLst/>
                      </a:prstGeom>
                    </p:spPr>
                  </p:pic>
                </p:oleObj>
              </mc:Fallback>
            </mc:AlternateContent>
          </a:graphicData>
        </a:graphic>
      </p:graphicFrame>
    </p:spTree>
    <p:extLst>
      <p:ext uri="{BB962C8B-B14F-4D97-AF65-F5344CB8AC3E}">
        <p14:creationId xmlns:p14="http://schemas.microsoft.com/office/powerpoint/2010/main" val="699428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a:p>
        </p:txBody>
      </p:sp>
      <p:sp>
        <p:nvSpPr>
          <p:cNvPr id="5" name="TextBox 4"/>
          <p:cNvSpPr txBox="1"/>
          <p:nvPr/>
        </p:nvSpPr>
        <p:spPr>
          <a:xfrm>
            <a:off x="1905000" y="457201"/>
            <a:ext cx="8229600" cy="461665"/>
          </a:xfrm>
          <a:prstGeom prst="rect">
            <a:avLst/>
          </a:prstGeom>
          <a:noFill/>
        </p:spPr>
        <p:txBody>
          <a:bodyPr wrap="square" rtlCol="0">
            <a:spAutoFit/>
          </a:bodyPr>
          <a:lstStyle/>
          <a:p>
            <a:r>
              <a:rPr lang="en-US" sz="2400" dirty="0">
                <a:latin typeface="+mj-lt"/>
              </a:rPr>
              <a:t>Quantum mechanics of the hydrogen atom</a:t>
            </a:r>
          </a:p>
        </p:txBody>
      </p:sp>
      <p:sp>
        <p:nvSpPr>
          <p:cNvPr id="6" name="Oval 5"/>
          <p:cNvSpPr/>
          <p:nvPr/>
        </p:nvSpPr>
        <p:spPr>
          <a:xfrm>
            <a:off x="2491235" y="2428903"/>
            <a:ext cx="274320" cy="274320"/>
          </a:xfrm>
          <a:prstGeom prst="ellipse">
            <a:avLst/>
          </a:prstGeom>
          <a:solidFill>
            <a:srgbClr val="92D05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7" name="Straight Arrow Connector 6"/>
          <p:cNvCxnSpPr/>
          <p:nvPr/>
        </p:nvCxnSpPr>
        <p:spPr>
          <a:xfrm flipV="1">
            <a:off x="2590800" y="990600"/>
            <a:ext cx="0" cy="1600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590800" y="2590800"/>
            <a:ext cx="1524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209800" y="2590800"/>
            <a:ext cx="381000" cy="457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72937" y="2960308"/>
            <a:ext cx="3810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4114800" y="2357736"/>
            <a:ext cx="381000" cy="461665"/>
          </a:xfrm>
          <a:prstGeom prst="rect">
            <a:avLst/>
          </a:prstGeom>
          <a:noFill/>
        </p:spPr>
        <p:txBody>
          <a:bodyPr wrap="square" rtlCol="0">
            <a:spAutoFit/>
          </a:bodyPr>
          <a:lstStyle/>
          <a:p>
            <a:r>
              <a:rPr lang="en-US" sz="2400" b="1" dirty="0">
                <a:latin typeface="+mj-lt"/>
              </a:rPr>
              <a:t>y</a:t>
            </a:r>
          </a:p>
        </p:txBody>
      </p:sp>
      <p:sp>
        <p:nvSpPr>
          <p:cNvPr id="14" name="Oval 13"/>
          <p:cNvSpPr/>
          <p:nvPr/>
        </p:nvSpPr>
        <p:spPr>
          <a:xfrm>
            <a:off x="3279927" y="14301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5" name="Straight Arrow Connector 14"/>
          <p:cNvCxnSpPr/>
          <p:nvPr/>
        </p:nvCxnSpPr>
        <p:spPr>
          <a:xfrm flipV="1">
            <a:off x="2590799" y="1527348"/>
            <a:ext cx="749308" cy="1061220"/>
          </a:xfrm>
          <a:prstGeom prst="straightConnector1">
            <a:avLst/>
          </a:prstGeom>
          <a:ln w="3810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48000" y="1790701"/>
            <a:ext cx="534410" cy="461665"/>
          </a:xfrm>
          <a:prstGeom prst="rect">
            <a:avLst/>
          </a:prstGeom>
          <a:noFill/>
        </p:spPr>
        <p:txBody>
          <a:bodyPr wrap="square" rtlCol="0">
            <a:spAutoFit/>
          </a:bodyPr>
          <a:lstStyle/>
          <a:p>
            <a:r>
              <a:rPr lang="en-US" sz="2400" b="1" dirty="0">
                <a:latin typeface="+mj-lt"/>
              </a:rPr>
              <a:t>r</a:t>
            </a:r>
          </a:p>
        </p:txBody>
      </p:sp>
      <p:sp>
        <p:nvSpPr>
          <p:cNvPr id="18" name="TextBox 17"/>
          <p:cNvSpPr txBox="1"/>
          <p:nvPr/>
        </p:nvSpPr>
        <p:spPr>
          <a:xfrm>
            <a:off x="4305300" y="1150660"/>
            <a:ext cx="4686300" cy="461665"/>
          </a:xfrm>
          <a:prstGeom prst="rect">
            <a:avLst/>
          </a:prstGeom>
          <a:noFill/>
        </p:spPr>
        <p:txBody>
          <a:bodyPr wrap="square" rtlCol="0">
            <a:spAutoFit/>
          </a:bodyPr>
          <a:lstStyle/>
          <a:p>
            <a:r>
              <a:rPr lang="en-US" sz="2400" dirty="0">
                <a:latin typeface="+mj-lt"/>
              </a:rPr>
              <a:t>In center of mass coordinates</a:t>
            </a:r>
          </a:p>
        </p:txBody>
      </p:sp>
      <p:sp>
        <p:nvSpPr>
          <p:cNvPr id="19" name="TextBox 18"/>
          <p:cNvSpPr txBox="1"/>
          <p:nvPr/>
        </p:nvSpPr>
        <p:spPr>
          <a:xfrm>
            <a:off x="2125337" y="914401"/>
            <a:ext cx="381000" cy="461665"/>
          </a:xfrm>
          <a:prstGeom prst="rect">
            <a:avLst/>
          </a:prstGeom>
          <a:noFill/>
        </p:spPr>
        <p:txBody>
          <a:bodyPr wrap="square" rtlCol="0">
            <a:spAutoFit/>
          </a:bodyPr>
          <a:lstStyle/>
          <a:p>
            <a:r>
              <a:rPr lang="en-US" sz="2400" b="1" dirty="0">
                <a:latin typeface="+mj-lt"/>
              </a:rPr>
              <a:t>z</a:t>
            </a:r>
          </a:p>
        </p:txBody>
      </p:sp>
      <p:graphicFrame>
        <p:nvGraphicFramePr>
          <p:cNvPr id="20" name="Object 19"/>
          <p:cNvGraphicFramePr>
            <a:graphicFrameLocks noChangeAspect="1"/>
          </p:cNvGraphicFramePr>
          <p:nvPr>
            <p:extLst>
              <p:ext uri="{D42A27DB-BD31-4B8C-83A1-F6EECF244321}">
                <p14:modId xmlns:p14="http://schemas.microsoft.com/office/powerpoint/2010/main" val="713074511"/>
              </p:ext>
            </p:extLst>
          </p:nvPr>
        </p:nvGraphicFramePr>
        <p:xfrm>
          <a:off x="5315490" y="1665818"/>
          <a:ext cx="3855135" cy="1715443"/>
        </p:xfrm>
        <a:graphic>
          <a:graphicData uri="http://schemas.openxmlformats.org/presentationml/2006/ole">
            <mc:AlternateContent xmlns:mc="http://schemas.openxmlformats.org/markup-compatibility/2006">
              <mc:Choice xmlns:v="urn:schemas-microsoft-com:vml" Requires="v">
                <p:oleObj spid="_x0000_s21519" name="Equation" r:id="rId3" imgW="2654280" imgH="1180800" progId="Equation.DSMT4">
                  <p:embed/>
                </p:oleObj>
              </mc:Choice>
              <mc:Fallback>
                <p:oleObj name="Equation" r:id="rId3" imgW="2654280" imgH="1180800" progId="Equation.DSMT4">
                  <p:embed/>
                  <p:pic>
                    <p:nvPicPr>
                      <p:cNvPr id="20" name="Object 19"/>
                      <p:cNvPicPr/>
                      <p:nvPr/>
                    </p:nvPicPr>
                    <p:blipFill>
                      <a:blip r:embed="rId4"/>
                      <a:stretch>
                        <a:fillRect/>
                      </a:stretch>
                    </p:blipFill>
                    <p:spPr>
                      <a:xfrm>
                        <a:off x="5315490" y="1665818"/>
                        <a:ext cx="3855135" cy="1715443"/>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154193559"/>
              </p:ext>
            </p:extLst>
          </p:nvPr>
        </p:nvGraphicFramePr>
        <p:xfrm>
          <a:off x="2347510" y="3766529"/>
          <a:ext cx="4887912" cy="1852613"/>
        </p:xfrm>
        <a:graphic>
          <a:graphicData uri="http://schemas.openxmlformats.org/presentationml/2006/ole">
            <mc:AlternateContent xmlns:mc="http://schemas.openxmlformats.org/markup-compatibility/2006">
              <mc:Choice xmlns:v="urn:schemas-microsoft-com:vml" Requires="v">
                <p:oleObj spid="_x0000_s21520" name="Equation" r:id="rId5" imgW="2844720" imgH="1079280" progId="Equation.DSMT4">
                  <p:embed/>
                </p:oleObj>
              </mc:Choice>
              <mc:Fallback>
                <p:oleObj name="Equation" r:id="rId5" imgW="2844720" imgH="1079280" progId="Equation.DSMT4">
                  <p:embed/>
                  <p:pic>
                    <p:nvPicPr>
                      <p:cNvPr id="21" name="Object 20"/>
                      <p:cNvPicPr/>
                      <p:nvPr/>
                    </p:nvPicPr>
                    <p:blipFill>
                      <a:blip r:embed="rId6"/>
                      <a:stretch>
                        <a:fillRect/>
                      </a:stretch>
                    </p:blipFill>
                    <p:spPr>
                      <a:xfrm>
                        <a:off x="2347510" y="3766529"/>
                        <a:ext cx="4887912" cy="1852613"/>
                      </a:xfrm>
                      <a:prstGeom prst="rect">
                        <a:avLst/>
                      </a:prstGeom>
                    </p:spPr>
                  </p:pic>
                </p:oleObj>
              </mc:Fallback>
            </mc:AlternateContent>
          </a:graphicData>
        </a:graphic>
      </p:graphicFrame>
    </p:spTree>
    <p:extLst>
      <p:ext uri="{BB962C8B-B14F-4D97-AF65-F5344CB8AC3E}">
        <p14:creationId xmlns:p14="http://schemas.microsoft.com/office/powerpoint/2010/main" val="2139158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577734647"/>
              </p:ext>
            </p:extLst>
          </p:nvPr>
        </p:nvGraphicFramePr>
        <p:xfrm>
          <a:off x="1981200" y="322264"/>
          <a:ext cx="7322914" cy="1506537"/>
        </p:xfrm>
        <a:graphic>
          <a:graphicData uri="http://schemas.openxmlformats.org/presentationml/2006/ole">
            <mc:AlternateContent xmlns:mc="http://schemas.openxmlformats.org/markup-compatibility/2006">
              <mc:Choice xmlns:v="urn:schemas-microsoft-com:vml" Requires="v">
                <p:oleObj spid="_x0000_s22543" name="Equation" r:id="rId3" imgW="4876560" imgH="1002960" progId="Equation.DSMT4">
                  <p:embed/>
                </p:oleObj>
              </mc:Choice>
              <mc:Fallback>
                <p:oleObj name="Equation" r:id="rId3" imgW="4876560" imgH="1002960" progId="Equation.DSMT4">
                  <p:embed/>
                  <p:pic>
                    <p:nvPicPr>
                      <p:cNvPr id="5" name="Object 4"/>
                      <p:cNvPicPr/>
                      <p:nvPr/>
                    </p:nvPicPr>
                    <p:blipFill>
                      <a:blip r:embed="rId4"/>
                      <a:stretch>
                        <a:fillRect/>
                      </a:stretch>
                    </p:blipFill>
                    <p:spPr>
                      <a:xfrm>
                        <a:off x="1981200" y="322264"/>
                        <a:ext cx="7322914" cy="15065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54391544"/>
              </p:ext>
            </p:extLst>
          </p:nvPr>
        </p:nvGraphicFramePr>
        <p:xfrm>
          <a:off x="2286000" y="1981200"/>
          <a:ext cx="7086600" cy="4408112"/>
        </p:xfrm>
        <a:graphic>
          <a:graphicData uri="http://schemas.openxmlformats.org/presentationml/2006/ole">
            <mc:AlternateContent xmlns:mc="http://schemas.openxmlformats.org/markup-compatibility/2006">
              <mc:Choice xmlns:v="urn:schemas-microsoft-com:vml" Requires="v">
                <p:oleObj spid="_x0000_s22544" name="Equation" r:id="rId5" imgW="4063680" imgH="2527200" progId="Equation.DSMT4">
                  <p:embed/>
                </p:oleObj>
              </mc:Choice>
              <mc:Fallback>
                <p:oleObj name="Equation" r:id="rId5" imgW="4063680" imgH="2527200" progId="Equation.DSMT4">
                  <p:embed/>
                  <p:pic>
                    <p:nvPicPr>
                      <p:cNvPr id="6" name="Object 5"/>
                      <p:cNvPicPr/>
                      <p:nvPr/>
                    </p:nvPicPr>
                    <p:blipFill>
                      <a:blip r:embed="rId6"/>
                      <a:stretch>
                        <a:fillRect/>
                      </a:stretch>
                    </p:blipFill>
                    <p:spPr>
                      <a:xfrm>
                        <a:off x="2286000" y="1981200"/>
                        <a:ext cx="7086600" cy="4408112"/>
                      </a:xfrm>
                      <a:prstGeom prst="rect">
                        <a:avLst/>
                      </a:prstGeom>
                    </p:spPr>
                  </p:pic>
                </p:oleObj>
              </mc:Fallback>
            </mc:AlternateContent>
          </a:graphicData>
        </a:graphic>
      </p:graphicFrame>
    </p:spTree>
    <p:extLst>
      <p:ext uri="{BB962C8B-B14F-4D97-AF65-F5344CB8AC3E}">
        <p14:creationId xmlns:p14="http://schemas.microsoft.com/office/powerpoint/2010/main" val="427655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89969071"/>
              </p:ext>
            </p:extLst>
          </p:nvPr>
        </p:nvGraphicFramePr>
        <p:xfrm>
          <a:off x="1981201" y="381000"/>
          <a:ext cx="7440613" cy="5519738"/>
        </p:xfrm>
        <a:graphic>
          <a:graphicData uri="http://schemas.openxmlformats.org/presentationml/2006/ole">
            <mc:AlternateContent xmlns:mc="http://schemas.openxmlformats.org/markup-compatibility/2006">
              <mc:Choice xmlns:v="urn:schemas-microsoft-com:vml" Requires="v">
                <p:oleObj spid="_x0000_s23560" name="Equation" r:id="rId3" imgW="4267080" imgH="3162240" progId="Equation.DSMT4">
                  <p:embed/>
                </p:oleObj>
              </mc:Choice>
              <mc:Fallback>
                <p:oleObj name="Equation" r:id="rId3" imgW="4267080" imgH="3162240" progId="Equation.DSMT4">
                  <p:embed/>
                  <p:pic>
                    <p:nvPicPr>
                      <p:cNvPr id="5" name="Object 4"/>
                      <p:cNvPicPr/>
                      <p:nvPr/>
                    </p:nvPicPr>
                    <p:blipFill>
                      <a:blip r:embed="rId4"/>
                      <a:stretch>
                        <a:fillRect/>
                      </a:stretch>
                    </p:blipFill>
                    <p:spPr>
                      <a:xfrm>
                        <a:off x="1981201" y="381000"/>
                        <a:ext cx="7440613" cy="5519738"/>
                      </a:xfrm>
                      <a:prstGeom prst="rect">
                        <a:avLst/>
                      </a:prstGeom>
                    </p:spPr>
                  </p:pic>
                </p:oleObj>
              </mc:Fallback>
            </mc:AlternateContent>
          </a:graphicData>
        </a:graphic>
      </p:graphicFrame>
    </p:spTree>
    <p:extLst>
      <p:ext uri="{BB962C8B-B14F-4D97-AF65-F5344CB8AC3E}">
        <p14:creationId xmlns:p14="http://schemas.microsoft.com/office/powerpoint/2010/main" val="2987145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342591775"/>
              </p:ext>
            </p:extLst>
          </p:nvPr>
        </p:nvGraphicFramePr>
        <p:xfrm>
          <a:off x="2312989" y="446089"/>
          <a:ext cx="6777037" cy="5387975"/>
        </p:xfrm>
        <a:graphic>
          <a:graphicData uri="http://schemas.openxmlformats.org/presentationml/2006/ole">
            <mc:AlternateContent xmlns:mc="http://schemas.openxmlformats.org/markup-compatibility/2006">
              <mc:Choice xmlns:v="urn:schemas-microsoft-com:vml" Requires="v">
                <p:oleObj spid="_x0000_s24584" name="Equation" r:id="rId3" imgW="3886200" imgH="3085920" progId="Equation.DSMT4">
                  <p:embed/>
                </p:oleObj>
              </mc:Choice>
              <mc:Fallback>
                <p:oleObj name="Equation" r:id="rId3" imgW="3886200" imgH="3085920" progId="Equation.DSMT4">
                  <p:embed/>
                  <p:pic>
                    <p:nvPicPr>
                      <p:cNvPr id="5" name="Object 4"/>
                      <p:cNvPicPr/>
                      <p:nvPr/>
                    </p:nvPicPr>
                    <p:blipFill>
                      <a:blip r:embed="rId4"/>
                      <a:stretch>
                        <a:fillRect/>
                      </a:stretch>
                    </p:blipFill>
                    <p:spPr>
                      <a:xfrm>
                        <a:off x="2312989" y="446089"/>
                        <a:ext cx="6777037" cy="5387975"/>
                      </a:xfrm>
                      <a:prstGeom prst="rect">
                        <a:avLst/>
                      </a:prstGeom>
                    </p:spPr>
                  </p:pic>
                </p:oleObj>
              </mc:Fallback>
            </mc:AlternateContent>
          </a:graphicData>
        </a:graphic>
      </p:graphicFrame>
    </p:spTree>
    <p:extLst>
      <p:ext uri="{BB962C8B-B14F-4D97-AF65-F5344CB8AC3E}">
        <p14:creationId xmlns:p14="http://schemas.microsoft.com/office/powerpoint/2010/main" val="18811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28942877"/>
              </p:ext>
            </p:extLst>
          </p:nvPr>
        </p:nvGraphicFramePr>
        <p:xfrm>
          <a:off x="749968" y="413085"/>
          <a:ext cx="5105400" cy="5722213"/>
        </p:xfrm>
        <a:graphic>
          <a:graphicData uri="http://schemas.openxmlformats.org/presentationml/2006/ole">
            <mc:AlternateContent xmlns:mc="http://schemas.openxmlformats.org/markup-compatibility/2006">
              <mc:Choice xmlns:v="urn:schemas-microsoft-com:vml" Requires="v">
                <p:oleObj spid="_x0000_s25622" name="Equation" r:id="rId3" imgW="3149280" imgH="3530520" progId="Equation.DSMT4">
                  <p:embed/>
                </p:oleObj>
              </mc:Choice>
              <mc:Fallback>
                <p:oleObj name="Equation" r:id="rId3" imgW="3149280" imgH="3530520" progId="Equation.DSMT4">
                  <p:embed/>
                  <p:pic>
                    <p:nvPicPr>
                      <p:cNvPr id="5" name="Object 4"/>
                      <p:cNvPicPr/>
                      <p:nvPr/>
                    </p:nvPicPr>
                    <p:blipFill>
                      <a:blip r:embed="rId4"/>
                      <a:stretch>
                        <a:fillRect/>
                      </a:stretch>
                    </p:blipFill>
                    <p:spPr>
                      <a:xfrm>
                        <a:off x="749968" y="413085"/>
                        <a:ext cx="5105400" cy="5722213"/>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DC85224B-1052-4CA5-96EB-477FD732F11A}"/>
              </a:ext>
            </a:extLst>
          </p:cNvPr>
          <p:cNvGraphicFramePr>
            <a:graphicFrameLocks noChangeAspect="1"/>
          </p:cNvGraphicFramePr>
          <p:nvPr>
            <p:extLst>
              <p:ext uri="{D42A27DB-BD31-4B8C-83A1-F6EECF244321}">
                <p14:modId xmlns:p14="http://schemas.microsoft.com/office/powerpoint/2010/main" val="3511785430"/>
              </p:ext>
            </p:extLst>
          </p:nvPr>
        </p:nvGraphicFramePr>
        <p:xfrm>
          <a:off x="7287126" y="3762370"/>
          <a:ext cx="2358776" cy="842420"/>
        </p:xfrm>
        <a:graphic>
          <a:graphicData uri="http://schemas.openxmlformats.org/presentationml/2006/ole">
            <mc:AlternateContent xmlns:mc="http://schemas.openxmlformats.org/markup-compatibility/2006">
              <mc:Choice xmlns:v="urn:schemas-microsoft-com:vml" Requires="v">
                <p:oleObj spid="_x0000_s25623" name="Equation" r:id="rId5" imgW="1244520" imgH="444240" progId="Equation.DSMT4">
                  <p:embed/>
                </p:oleObj>
              </mc:Choice>
              <mc:Fallback>
                <p:oleObj name="Equation" r:id="rId5" imgW="1244520" imgH="444240" progId="Equation.DSMT4">
                  <p:embed/>
                  <p:pic>
                    <p:nvPicPr>
                      <p:cNvPr id="6" name="Object 5">
                        <a:extLst>
                          <a:ext uri="{FF2B5EF4-FFF2-40B4-BE49-F238E27FC236}">
                            <a16:creationId xmlns:a16="http://schemas.microsoft.com/office/drawing/2014/main" id="{DC85224B-1052-4CA5-96EB-477FD732F11A}"/>
                          </a:ext>
                        </a:extLst>
                      </p:cNvPr>
                      <p:cNvPicPr/>
                      <p:nvPr/>
                    </p:nvPicPr>
                    <p:blipFill>
                      <a:blip r:embed="rId6"/>
                      <a:stretch>
                        <a:fillRect/>
                      </a:stretch>
                    </p:blipFill>
                    <p:spPr>
                      <a:xfrm>
                        <a:off x="7287126" y="3762370"/>
                        <a:ext cx="2358776" cy="84242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4549E4D-5CD5-4073-82BB-6A8A67EF261B}"/>
              </a:ext>
            </a:extLst>
          </p:cNvPr>
          <p:cNvGraphicFramePr>
            <a:graphicFrameLocks noChangeAspect="1"/>
          </p:cNvGraphicFramePr>
          <p:nvPr>
            <p:extLst>
              <p:ext uri="{D42A27DB-BD31-4B8C-83A1-F6EECF244321}">
                <p14:modId xmlns:p14="http://schemas.microsoft.com/office/powerpoint/2010/main" val="1199374856"/>
              </p:ext>
            </p:extLst>
          </p:nvPr>
        </p:nvGraphicFramePr>
        <p:xfrm>
          <a:off x="7287126" y="4869433"/>
          <a:ext cx="4397102" cy="1184459"/>
        </p:xfrm>
        <a:graphic>
          <a:graphicData uri="http://schemas.openxmlformats.org/presentationml/2006/ole">
            <mc:AlternateContent xmlns:mc="http://schemas.openxmlformats.org/markup-compatibility/2006">
              <mc:Choice xmlns:v="urn:schemas-microsoft-com:vml" Requires="v">
                <p:oleObj spid="_x0000_s25624" name="Equation" r:id="rId7" imgW="3441600" imgH="927000" progId="Equation.DSMT4">
                  <p:embed/>
                </p:oleObj>
              </mc:Choice>
              <mc:Fallback>
                <p:oleObj name="Equation" r:id="rId7" imgW="3441600" imgH="927000" progId="Equation.DSMT4">
                  <p:embed/>
                  <p:pic>
                    <p:nvPicPr>
                      <p:cNvPr id="7" name="Object 6">
                        <a:extLst>
                          <a:ext uri="{FF2B5EF4-FFF2-40B4-BE49-F238E27FC236}">
                            <a16:creationId xmlns:a16="http://schemas.microsoft.com/office/drawing/2014/main" id="{64549E4D-5CD5-4073-82BB-6A8A67EF261B}"/>
                          </a:ext>
                        </a:extLst>
                      </p:cNvPr>
                      <p:cNvPicPr/>
                      <p:nvPr/>
                    </p:nvPicPr>
                    <p:blipFill>
                      <a:blip r:embed="rId8"/>
                      <a:stretch>
                        <a:fillRect/>
                      </a:stretch>
                    </p:blipFill>
                    <p:spPr>
                      <a:xfrm>
                        <a:off x="7287126" y="4869433"/>
                        <a:ext cx="4397102" cy="1184459"/>
                      </a:xfrm>
                      <a:prstGeom prst="rect">
                        <a:avLst/>
                      </a:prstGeom>
                    </p:spPr>
                  </p:pic>
                </p:oleObj>
              </mc:Fallback>
            </mc:AlternateContent>
          </a:graphicData>
        </a:graphic>
      </p:graphicFrame>
    </p:spTree>
    <p:extLst>
      <p:ext uri="{BB962C8B-B14F-4D97-AF65-F5344CB8AC3E}">
        <p14:creationId xmlns:p14="http://schemas.microsoft.com/office/powerpoint/2010/main" val="237893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204352-1E60-419D-923E-6A1CF40DAF1F}"/>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F5804D5E-21A0-4778-A848-A58DA1EE5A72}"/>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BEB6A9D3-C3BC-4505-BFC4-2916289C06E9}"/>
              </a:ext>
            </a:extLst>
          </p:cNvPr>
          <p:cNvSpPr>
            <a:spLocks noGrp="1"/>
          </p:cNvSpPr>
          <p:nvPr>
            <p:ph type="sldNum" sz="quarter" idx="12"/>
          </p:nvPr>
        </p:nvSpPr>
        <p:spPr/>
        <p:txBody>
          <a:bodyPr/>
          <a:lstStyle/>
          <a:p>
            <a:fld id="{E23FF32D-176F-4F5B-8878-5D48FB6FF26A}" type="slidenum">
              <a:rPr lang="en-US" smtClean="0"/>
              <a:t>2</a:t>
            </a:fld>
            <a:endParaRPr lang="en-US"/>
          </a:p>
        </p:txBody>
      </p:sp>
      <p:pic>
        <p:nvPicPr>
          <p:cNvPr id="6" name="Picture 5">
            <a:extLst>
              <a:ext uri="{FF2B5EF4-FFF2-40B4-BE49-F238E27FC236}">
                <a16:creationId xmlns:a16="http://schemas.microsoft.com/office/drawing/2014/main" id="{573B2BFF-AE49-4D04-89EF-14599B9A6FE2}"/>
              </a:ext>
            </a:extLst>
          </p:cNvPr>
          <p:cNvPicPr>
            <a:picLocks noChangeAspect="1"/>
          </p:cNvPicPr>
          <p:nvPr/>
        </p:nvPicPr>
        <p:blipFill>
          <a:blip r:embed="rId2"/>
          <a:stretch>
            <a:fillRect/>
          </a:stretch>
        </p:blipFill>
        <p:spPr>
          <a:xfrm>
            <a:off x="308195" y="1316036"/>
            <a:ext cx="11296618" cy="4336673"/>
          </a:xfrm>
          <a:prstGeom prst="rect">
            <a:avLst/>
          </a:prstGeom>
        </p:spPr>
      </p:pic>
      <p:sp>
        <p:nvSpPr>
          <p:cNvPr id="7" name="TextBox 6">
            <a:extLst>
              <a:ext uri="{FF2B5EF4-FFF2-40B4-BE49-F238E27FC236}">
                <a16:creationId xmlns:a16="http://schemas.microsoft.com/office/drawing/2014/main" id="{C145EB4D-B19D-4DA7-BCC7-4BE690C07CEC}"/>
              </a:ext>
            </a:extLst>
          </p:cNvPr>
          <p:cNvSpPr txBox="1"/>
          <p:nvPr/>
        </p:nvSpPr>
        <p:spPr>
          <a:xfrm>
            <a:off x="353019" y="381562"/>
            <a:ext cx="11322423" cy="461665"/>
          </a:xfrm>
          <a:prstGeom prst="rect">
            <a:avLst/>
          </a:prstGeom>
          <a:noFill/>
        </p:spPr>
        <p:txBody>
          <a:bodyPr wrap="square" rtlCol="0">
            <a:spAutoFit/>
          </a:bodyPr>
          <a:lstStyle/>
          <a:p>
            <a:r>
              <a:rPr lang="en-US" sz="2400" b="1" dirty="0">
                <a:hlinkClick r:id="rId3"/>
              </a:rPr>
              <a:t>https://users.wfu.edu/natalie/s22phy742/</a:t>
            </a:r>
            <a:endParaRPr lang="en-US" sz="2400" b="1" dirty="0"/>
          </a:p>
        </p:txBody>
      </p:sp>
    </p:spTree>
    <p:extLst>
      <p:ext uri="{BB962C8B-B14F-4D97-AF65-F5344CB8AC3E}">
        <p14:creationId xmlns:p14="http://schemas.microsoft.com/office/powerpoint/2010/main" val="3830915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a:p>
        </p:txBody>
      </p:sp>
      <p:sp>
        <p:nvSpPr>
          <p:cNvPr id="5" name="TextBox 4"/>
          <p:cNvSpPr txBox="1"/>
          <p:nvPr/>
        </p:nvSpPr>
        <p:spPr>
          <a:xfrm>
            <a:off x="1981200" y="228601"/>
            <a:ext cx="6781800" cy="461665"/>
          </a:xfrm>
          <a:prstGeom prst="rect">
            <a:avLst/>
          </a:prstGeom>
          <a:noFill/>
        </p:spPr>
        <p:txBody>
          <a:bodyPr wrap="square" rtlCol="0">
            <a:spAutoFit/>
          </a:bodyPr>
          <a:lstStyle/>
          <a:p>
            <a:r>
              <a:rPr lang="en-US" sz="2400" dirty="0">
                <a:latin typeface="+mj-lt"/>
              </a:rPr>
              <a:t>Example of normalized radial functions </a:t>
            </a:r>
            <a:r>
              <a:rPr lang="en-US" sz="2400" i="1" dirty="0" err="1">
                <a:latin typeface="+mj-lt"/>
              </a:rPr>
              <a:t>R</a:t>
            </a:r>
            <a:r>
              <a:rPr lang="en-US" sz="2400" i="1" baseline="-25000" dirty="0" err="1">
                <a:latin typeface="+mj-lt"/>
              </a:rPr>
              <a:t>nl</a:t>
            </a:r>
            <a:r>
              <a:rPr lang="en-US" sz="2400" i="1" dirty="0">
                <a:latin typeface="+mj-lt"/>
              </a:rPr>
              <a:t>(r):</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279907585"/>
              </p:ext>
            </p:extLst>
          </p:nvPr>
        </p:nvGraphicFramePr>
        <p:xfrm>
          <a:off x="2362200" y="838200"/>
          <a:ext cx="4933950" cy="3597262"/>
        </p:xfrm>
        <a:graphic>
          <a:graphicData uri="http://schemas.openxmlformats.org/presentationml/2006/ole">
            <mc:AlternateContent xmlns:mc="http://schemas.openxmlformats.org/markup-compatibility/2006">
              <mc:Choice xmlns:v="urn:schemas-microsoft-com:vml" Requires="v">
                <p:oleObj spid="_x0000_s26632" name="Equation" r:id="rId3" imgW="3187440" imgH="2323800" progId="Equation.DSMT4">
                  <p:embed/>
                </p:oleObj>
              </mc:Choice>
              <mc:Fallback>
                <p:oleObj name="Equation" r:id="rId3" imgW="3187440" imgH="2323800" progId="Equation.DSMT4">
                  <p:embed/>
                  <p:pic>
                    <p:nvPicPr>
                      <p:cNvPr id="6" name="Object 5"/>
                      <p:cNvPicPr/>
                      <p:nvPr/>
                    </p:nvPicPr>
                    <p:blipFill>
                      <a:blip r:embed="rId4"/>
                      <a:stretch>
                        <a:fillRect/>
                      </a:stretch>
                    </p:blipFill>
                    <p:spPr>
                      <a:xfrm>
                        <a:off x="2362200" y="838200"/>
                        <a:ext cx="4933950" cy="3597262"/>
                      </a:xfrm>
                      <a:prstGeom prst="rect">
                        <a:avLst/>
                      </a:prstGeom>
                    </p:spPr>
                  </p:pic>
                </p:oleObj>
              </mc:Fallback>
            </mc:AlternateContent>
          </a:graphicData>
        </a:graphic>
      </p:graphicFrame>
    </p:spTree>
    <p:extLst>
      <p:ext uri="{BB962C8B-B14F-4D97-AF65-F5344CB8AC3E}">
        <p14:creationId xmlns:p14="http://schemas.microsoft.com/office/powerpoint/2010/main" val="3748453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a:p>
        </p:txBody>
      </p:sp>
      <p:pic>
        <p:nvPicPr>
          <p:cNvPr id="5" name="Picture 4"/>
          <p:cNvPicPr>
            <a:picLocks noChangeAspect="1"/>
          </p:cNvPicPr>
          <p:nvPr/>
        </p:nvPicPr>
        <p:blipFill>
          <a:blip r:embed="rId2"/>
          <a:stretch>
            <a:fillRect/>
          </a:stretch>
        </p:blipFill>
        <p:spPr>
          <a:xfrm>
            <a:off x="1905000" y="1524000"/>
            <a:ext cx="8382000" cy="3810000"/>
          </a:xfrm>
          <a:prstGeom prst="rect">
            <a:avLst/>
          </a:prstGeom>
        </p:spPr>
      </p:pic>
      <p:sp>
        <p:nvSpPr>
          <p:cNvPr id="6" name="TextBox 5"/>
          <p:cNvSpPr txBox="1"/>
          <p:nvPr/>
        </p:nvSpPr>
        <p:spPr>
          <a:xfrm>
            <a:off x="3048000" y="2667000"/>
            <a:ext cx="762000" cy="457200"/>
          </a:xfrm>
          <a:prstGeom prst="rect">
            <a:avLst/>
          </a:prstGeom>
          <a:noFill/>
        </p:spPr>
        <p:txBody>
          <a:bodyPr wrap="square" rtlCol="0">
            <a:spAutoFit/>
          </a:bodyPr>
          <a:lstStyle/>
          <a:p>
            <a:r>
              <a:rPr lang="en-US" sz="2400" b="1" i="1" dirty="0">
                <a:solidFill>
                  <a:srgbClr val="00B050"/>
                </a:solidFill>
                <a:latin typeface="+mj-lt"/>
              </a:rPr>
              <a:t>R</a:t>
            </a:r>
            <a:r>
              <a:rPr lang="en-US" sz="2400" b="1" i="1" baseline="-25000" dirty="0">
                <a:solidFill>
                  <a:srgbClr val="00B050"/>
                </a:solidFill>
                <a:latin typeface="+mj-lt"/>
              </a:rPr>
              <a:t>10</a:t>
            </a:r>
            <a:endParaRPr lang="en-US" sz="2400" b="1" i="1" dirty="0">
              <a:solidFill>
                <a:srgbClr val="00B050"/>
              </a:solidFill>
              <a:latin typeface="+mj-lt"/>
            </a:endParaRPr>
          </a:p>
        </p:txBody>
      </p:sp>
      <p:sp>
        <p:nvSpPr>
          <p:cNvPr id="7" name="TextBox 6"/>
          <p:cNvSpPr txBox="1"/>
          <p:nvPr/>
        </p:nvSpPr>
        <p:spPr>
          <a:xfrm>
            <a:off x="2895600" y="3733800"/>
            <a:ext cx="762000" cy="457200"/>
          </a:xfrm>
          <a:prstGeom prst="rect">
            <a:avLst/>
          </a:prstGeom>
          <a:noFill/>
        </p:spPr>
        <p:txBody>
          <a:bodyPr wrap="square" rtlCol="0">
            <a:spAutoFit/>
          </a:bodyPr>
          <a:lstStyle/>
          <a:p>
            <a:r>
              <a:rPr lang="en-US" sz="2400" b="1" i="1" dirty="0">
                <a:solidFill>
                  <a:srgbClr val="FF0000"/>
                </a:solidFill>
                <a:latin typeface="+mj-lt"/>
              </a:rPr>
              <a:t>R</a:t>
            </a:r>
            <a:r>
              <a:rPr lang="en-US" sz="2400" b="1" i="1" baseline="-25000" dirty="0">
                <a:solidFill>
                  <a:srgbClr val="FF0000"/>
                </a:solidFill>
                <a:latin typeface="+mj-lt"/>
              </a:rPr>
              <a:t>20</a:t>
            </a:r>
            <a:endParaRPr lang="en-US" sz="2400" b="1" i="1" dirty="0">
              <a:solidFill>
                <a:srgbClr val="FF0000"/>
              </a:solidFill>
              <a:latin typeface="+mj-lt"/>
            </a:endParaRPr>
          </a:p>
        </p:txBody>
      </p:sp>
      <p:sp>
        <p:nvSpPr>
          <p:cNvPr id="8" name="TextBox 7"/>
          <p:cNvSpPr txBox="1"/>
          <p:nvPr/>
        </p:nvSpPr>
        <p:spPr>
          <a:xfrm>
            <a:off x="4953000" y="3962400"/>
            <a:ext cx="762000" cy="457200"/>
          </a:xfrm>
          <a:prstGeom prst="rect">
            <a:avLst/>
          </a:prstGeom>
          <a:noFill/>
        </p:spPr>
        <p:txBody>
          <a:bodyPr wrap="square" rtlCol="0">
            <a:spAutoFit/>
          </a:bodyPr>
          <a:lstStyle/>
          <a:p>
            <a:r>
              <a:rPr lang="en-US" sz="2400" b="1" i="1" dirty="0">
                <a:solidFill>
                  <a:srgbClr val="0000FF"/>
                </a:solidFill>
                <a:latin typeface="+mj-lt"/>
              </a:rPr>
              <a:t>R</a:t>
            </a:r>
            <a:r>
              <a:rPr lang="en-US" sz="2400" b="1" i="1" baseline="-25000" dirty="0">
                <a:solidFill>
                  <a:srgbClr val="0000FF"/>
                </a:solidFill>
                <a:latin typeface="+mj-lt"/>
              </a:rPr>
              <a:t>21</a:t>
            </a:r>
            <a:endParaRPr lang="en-US" sz="2400" b="1" i="1" dirty="0">
              <a:solidFill>
                <a:srgbClr val="0000FF"/>
              </a:solidFill>
              <a:latin typeface="+mj-lt"/>
            </a:endParaRPr>
          </a:p>
        </p:txBody>
      </p:sp>
      <p:sp>
        <p:nvSpPr>
          <p:cNvPr id="9" name="TextBox 8"/>
          <p:cNvSpPr txBox="1"/>
          <p:nvPr/>
        </p:nvSpPr>
        <p:spPr>
          <a:xfrm>
            <a:off x="2209800" y="609601"/>
            <a:ext cx="7620000" cy="461665"/>
          </a:xfrm>
          <a:prstGeom prst="rect">
            <a:avLst/>
          </a:prstGeom>
          <a:noFill/>
        </p:spPr>
        <p:txBody>
          <a:bodyPr wrap="square" rtlCol="0">
            <a:spAutoFit/>
          </a:bodyPr>
          <a:lstStyle/>
          <a:p>
            <a:r>
              <a:rPr lang="en-US" sz="2400" dirty="0">
                <a:latin typeface="+mj-lt"/>
              </a:rPr>
              <a:t>Hydrogen radial </a:t>
            </a:r>
            <a:r>
              <a:rPr lang="en-US" sz="2400" dirty="0" err="1">
                <a:latin typeface="+mj-lt"/>
              </a:rPr>
              <a:t>wavefunctions</a:t>
            </a:r>
            <a:endParaRPr lang="en-US" sz="2400" dirty="0">
              <a:latin typeface="+mj-lt"/>
            </a:endParaRPr>
          </a:p>
        </p:txBody>
      </p:sp>
    </p:spTree>
    <p:extLst>
      <p:ext uri="{BB962C8B-B14F-4D97-AF65-F5344CB8AC3E}">
        <p14:creationId xmlns:p14="http://schemas.microsoft.com/office/powerpoint/2010/main" val="2329752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B1BA9A-5712-49EA-9C65-FF7F9CBFB2F7}"/>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2FDA88C3-2779-4679-8649-916EADC8B3F0}"/>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1EC5B08E-47F6-43C1-A2B0-72FE5367FD2C}"/>
              </a:ext>
            </a:extLst>
          </p:cNvPr>
          <p:cNvSpPr>
            <a:spLocks noGrp="1"/>
          </p:cNvSpPr>
          <p:nvPr>
            <p:ph type="sldNum" sz="quarter" idx="12"/>
          </p:nvPr>
        </p:nvSpPr>
        <p:spPr/>
        <p:txBody>
          <a:bodyPr/>
          <a:lstStyle/>
          <a:p>
            <a:fld id="{E23FF32D-176F-4F5B-8878-5D48FB6FF26A}" type="slidenum">
              <a:rPr lang="en-US" smtClean="0"/>
              <a:t>22</a:t>
            </a:fld>
            <a:endParaRPr lang="en-US"/>
          </a:p>
        </p:txBody>
      </p:sp>
      <p:sp>
        <p:nvSpPr>
          <p:cNvPr id="5" name="TextBox 4">
            <a:extLst>
              <a:ext uri="{FF2B5EF4-FFF2-40B4-BE49-F238E27FC236}">
                <a16:creationId xmlns:a16="http://schemas.microsoft.com/office/drawing/2014/main" id="{1A63D4C9-01D2-4262-BFC2-F66387B9E2C4}"/>
              </a:ext>
            </a:extLst>
          </p:cNvPr>
          <p:cNvSpPr txBox="1"/>
          <p:nvPr/>
        </p:nvSpPr>
        <p:spPr>
          <a:xfrm>
            <a:off x="537882" y="387275"/>
            <a:ext cx="10815918" cy="1200329"/>
          </a:xfrm>
          <a:prstGeom prst="rect">
            <a:avLst/>
          </a:prstGeom>
          <a:noFill/>
        </p:spPr>
        <p:txBody>
          <a:bodyPr wrap="square" rtlCol="0">
            <a:spAutoFit/>
          </a:bodyPr>
          <a:lstStyle/>
          <a:p>
            <a:pPr algn="l"/>
            <a:r>
              <a:rPr lang="en-US" sz="2400" b="1" dirty="0"/>
              <a:t>Note that for the variational method, if we are so lucky as to use the correct shape function for our trial, we find the exact solution – in this case for the ground state of a hydrogen atom when we used an exponential form.</a:t>
            </a:r>
          </a:p>
        </p:txBody>
      </p:sp>
      <p:sp>
        <p:nvSpPr>
          <p:cNvPr id="6" name="TextBox 5">
            <a:extLst>
              <a:ext uri="{FF2B5EF4-FFF2-40B4-BE49-F238E27FC236}">
                <a16:creationId xmlns:a16="http://schemas.microsoft.com/office/drawing/2014/main" id="{B82AC574-5225-495F-971B-103BC991025F}"/>
              </a:ext>
            </a:extLst>
          </p:cNvPr>
          <p:cNvSpPr txBox="1"/>
          <p:nvPr/>
        </p:nvSpPr>
        <p:spPr>
          <a:xfrm>
            <a:off x="613186" y="2818504"/>
            <a:ext cx="10740614" cy="1200329"/>
          </a:xfrm>
          <a:prstGeom prst="rect">
            <a:avLst/>
          </a:prstGeom>
          <a:noFill/>
        </p:spPr>
        <p:txBody>
          <a:bodyPr wrap="square" rtlCol="0">
            <a:spAutoFit/>
          </a:bodyPr>
          <a:lstStyle/>
          <a:p>
            <a:pPr algn="l"/>
            <a:r>
              <a:rPr lang="en-US" sz="2400" b="1" dirty="0"/>
              <a:t>On the other hand, the variational method is still quite powerful even if we do not use the correct shape function for our trial.    This is illustrated in the following example when we use a Gaussian shape function. </a:t>
            </a:r>
          </a:p>
        </p:txBody>
      </p:sp>
    </p:spTree>
    <p:extLst>
      <p:ext uri="{BB962C8B-B14F-4D97-AF65-F5344CB8AC3E}">
        <p14:creationId xmlns:p14="http://schemas.microsoft.com/office/powerpoint/2010/main" val="1237945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059566927"/>
              </p:ext>
            </p:extLst>
          </p:nvPr>
        </p:nvGraphicFramePr>
        <p:xfrm>
          <a:off x="346038" y="272114"/>
          <a:ext cx="7883562" cy="877888"/>
        </p:xfrm>
        <a:graphic>
          <a:graphicData uri="http://schemas.openxmlformats.org/presentationml/2006/ole">
            <mc:AlternateContent xmlns:mc="http://schemas.openxmlformats.org/markup-compatibility/2006">
              <mc:Choice xmlns:v="urn:schemas-microsoft-com:vml" Requires="v">
                <p:oleObj spid="_x0000_s28693" name="Equation" r:id="rId3" imgW="5130720" imgH="571320" progId="Equation.DSMT4">
                  <p:embed/>
                </p:oleObj>
              </mc:Choice>
              <mc:Fallback>
                <p:oleObj name="Equation" r:id="rId3" imgW="5130720" imgH="571320" progId="Equation.DSMT4">
                  <p:embed/>
                  <p:pic>
                    <p:nvPicPr>
                      <p:cNvPr id="5" name="Object 4"/>
                      <p:cNvPicPr/>
                      <p:nvPr/>
                    </p:nvPicPr>
                    <p:blipFill>
                      <a:blip r:embed="rId4"/>
                      <a:stretch>
                        <a:fillRect/>
                      </a:stretch>
                    </p:blipFill>
                    <p:spPr>
                      <a:xfrm>
                        <a:off x="346038" y="272114"/>
                        <a:ext cx="7883562" cy="87788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28925864"/>
              </p:ext>
            </p:extLst>
          </p:nvPr>
        </p:nvGraphicFramePr>
        <p:xfrm>
          <a:off x="920078" y="1611331"/>
          <a:ext cx="5691188" cy="1968500"/>
        </p:xfrm>
        <a:graphic>
          <a:graphicData uri="http://schemas.openxmlformats.org/presentationml/2006/ole">
            <mc:AlternateContent xmlns:mc="http://schemas.openxmlformats.org/markup-compatibility/2006">
              <mc:Choice xmlns:v="urn:schemas-microsoft-com:vml" Requires="v">
                <p:oleObj spid="_x0000_s28694" name="Equation" r:id="rId5" imgW="3047760" imgH="1054080" progId="Equation.DSMT4">
                  <p:embed/>
                </p:oleObj>
              </mc:Choice>
              <mc:Fallback>
                <p:oleObj name="Equation" r:id="rId5" imgW="3047760" imgH="1054080" progId="Equation.DSMT4">
                  <p:embed/>
                  <p:pic>
                    <p:nvPicPr>
                      <p:cNvPr id="6" name="Object 5"/>
                      <p:cNvPicPr/>
                      <p:nvPr/>
                    </p:nvPicPr>
                    <p:blipFill>
                      <a:blip r:embed="rId6"/>
                      <a:stretch>
                        <a:fillRect/>
                      </a:stretch>
                    </p:blipFill>
                    <p:spPr>
                      <a:xfrm>
                        <a:off x="920078" y="1611331"/>
                        <a:ext cx="5691188" cy="19685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F09AE0E-3F92-4B8D-865D-365658946C86}"/>
              </a:ext>
            </a:extLst>
          </p:cNvPr>
          <p:cNvSpPr txBox="1"/>
          <p:nvPr/>
        </p:nvSpPr>
        <p:spPr>
          <a:xfrm>
            <a:off x="3905026" y="3579831"/>
            <a:ext cx="6960198" cy="461665"/>
          </a:xfrm>
          <a:prstGeom prst="rect">
            <a:avLst/>
          </a:prstGeom>
          <a:noFill/>
        </p:spPr>
        <p:txBody>
          <a:bodyPr wrap="square" rtlCol="0">
            <a:spAutoFit/>
          </a:bodyPr>
          <a:lstStyle/>
          <a:p>
            <a:pPr algn="l"/>
            <a:r>
              <a:rPr lang="en-US" sz="2400" b="1" dirty="0"/>
              <a:t>Note that this is your homework problem.</a:t>
            </a:r>
          </a:p>
        </p:txBody>
      </p:sp>
    </p:spTree>
    <p:extLst>
      <p:ext uri="{BB962C8B-B14F-4D97-AF65-F5344CB8AC3E}">
        <p14:creationId xmlns:p14="http://schemas.microsoft.com/office/powerpoint/2010/main" val="1624168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a:p>
        </p:txBody>
      </p:sp>
      <p:sp>
        <p:nvSpPr>
          <p:cNvPr id="5" name="TextBox 4"/>
          <p:cNvSpPr txBox="1"/>
          <p:nvPr/>
        </p:nvSpPr>
        <p:spPr>
          <a:xfrm>
            <a:off x="1828800" y="304801"/>
            <a:ext cx="8305800" cy="461665"/>
          </a:xfrm>
          <a:prstGeom prst="rect">
            <a:avLst/>
          </a:prstGeom>
          <a:noFill/>
        </p:spPr>
        <p:txBody>
          <a:bodyPr wrap="square" rtlCol="0">
            <a:spAutoFit/>
          </a:bodyPr>
          <a:lstStyle/>
          <a:p>
            <a:r>
              <a:rPr lang="en-US" sz="2400" b="1" dirty="0"/>
              <a:t>Example --</a:t>
            </a:r>
          </a:p>
        </p:txBody>
      </p:sp>
      <p:graphicFrame>
        <p:nvGraphicFramePr>
          <p:cNvPr id="6" name="Object 5"/>
          <p:cNvGraphicFramePr>
            <a:graphicFrameLocks noChangeAspect="1"/>
          </p:cNvGraphicFramePr>
          <p:nvPr>
            <p:extLst>
              <p:ext uri="{D42A27DB-BD31-4B8C-83A1-F6EECF244321}">
                <p14:modId xmlns:p14="http://schemas.microsoft.com/office/powerpoint/2010/main" val="1082753393"/>
              </p:ext>
            </p:extLst>
          </p:nvPr>
        </p:nvGraphicFramePr>
        <p:xfrm>
          <a:off x="2328862" y="1271239"/>
          <a:ext cx="7305675" cy="1639888"/>
        </p:xfrm>
        <a:graphic>
          <a:graphicData uri="http://schemas.openxmlformats.org/presentationml/2006/ole">
            <mc:AlternateContent xmlns:mc="http://schemas.openxmlformats.org/markup-compatibility/2006">
              <mc:Choice xmlns:v="urn:schemas-microsoft-com:vml" Requires="v">
                <p:oleObj spid="_x0000_s19464" name="Equation" r:id="rId3" imgW="4584600" imgH="1028520" progId="Equation.DSMT4">
                  <p:embed/>
                </p:oleObj>
              </mc:Choice>
              <mc:Fallback>
                <p:oleObj name="Equation" r:id="rId3" imgW="4584600" imgH="1028520" progId="Equation.DSMT4">
                  <p:embed/>
                  <p:pic>
                    <p:nvPicPr>
                      <p:cNvPr id="6" name="Object 5"/>
                      <p:cNvPicPr/>
                      <p:nvPr/>
                    </p:nvPicPr>
                    <p:blipFill>
                      <a:blip r:embed="rId4"/>
                      <a:stretch>
                        <a:fillRect/>
                      </a:stretch>
                    </p:blipFill>
                    <p:spPr>
                      <a:xfrm>
                        <a:off x="2328862" y="1271239"/>
                        <a:ext cx="7305675" cy="1639888"/>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823821C9-2A8C-4E88-9C79-8CB173F3E691}"/>
              </a:ext>
            </a:extLst>
          </p:cNvPr>
          <p:cNvSpPr txBox="1"/>
          <p:nvPr/>
        </p:nvSpPr>
        <p:spPr>
          <a:xfrm>
            <a:off x="2553629" y="3429000"/>
            <a:ext cx="7817005" cy="830997"/>
          </a:xfrm>
          <a:prstGeom prst="rect">
            <a:avLst/>
          </a:prstGeom>
          <a:noFill/>
        </p:spPr>
        <p:txBody>
          <a:bodyPr wrap="square" rtlCol="0">
            <a:spAutoFit/>
          </a:bodyPr>
          <a:lstStyle/>
          <a:p>
            <a:pPr algn="l"/>
            <a:r>
              <a:rPr lang="en-US" sz="2400" b="1" dirty="0"/>
              <a:t>Unlike the case of a H atom, this Hamiltonian cannot be solved analytically.</a:t>
            </a:r>
          </a:p>
        </p:txBody>
      </p:sp>
    </p:spTree>
    <p:extLst>
      <p:ext uri="{BB962C8B-B14F-4D97-AF65-F5344CB8AC3E}">
        <p14:creationId xmlns:p14="http://schemas.microsoft.com/office/powerpoint/2010/main" val="119296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5200" y="228601"/>
            <a:ext cx="7721600" cy="5956663"/>
          </a:xfrm>
          <a:prstGeom prst="rect">
            <a:avLst/>
          </a:prstGeom>
        </p:spPr>
      </p:pic>
    </p:spTree>
    <p:extLst>
      <p:ext uri="{BB962C8B-B14F-4D97-AF65-F5344CB8AC3E}">
        <p14:creationId xmlns:p14="http://schemas.microsoft.com/office/powerpoint/2010/main" val="2980017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a:p>
        </p:txBody>
      </p:sp>
      <p:sp>
        <p:nvSpPr>
          <p:cNvPr id="5" name="TextBox 4"/>
          <p:cNvSpPr txBox="1"/>
          <p:nvPr/>
        </p:nvSpPr>
        <p:spPr>
          <a:xfrm>
            <a:off x="1828800" y="304801"/>
            <a:ext cx="7848600" cy="461665"/>
          </a:xfrm>
          <a:prstGeom prst="rect">
            <a:avLst/>
          </a:prstGeom>
          <a:noFill/>
        </p:spPr>
        <p:txBody>
          <a:bodyPr wrap="square" rtlCol="0">
            <a:spAutoFit/>
          </a:bodyPr>
          <a:lstStyle/>
          <a:p>
            <a:r>
              <a:rPr lang="en-US" sz="2400" dirty="0">
                <a:latin typeface="+mj-lt"/>
              </a:rPr>
              <a:t>Back to estimate of </a:t>
            </a:r>
            <a:r>
              <a:rPr lang="en-US" sz="2400" dirty="0" err="1">
                <a:latin typeface="+mj-lt"/>
              </a:rPr>
              <a:t>wavefunction</a:t>
            </a:r>
            <a:r>
              <a:rPr lang="en-US" sz="2400" dirty="0">
                <a:latin typeface="+mj-lt"/>
              </a:rPr>
              <a:t> for He atom</a:t>
            </a:r>
          </a:p>
        </p:txBody>
      </p:sp>
      <p:graphicFrame>
        <p:nvGraphicFramePr>
          <p:cNvPr id="6" name="Object 5"/>
          <p:cNvGraphicFramePr>
            <a:graphicFrameLocks noChangeAspect="1"/>
          </p:cNvGraphicFramePr>
          <p:nvPr>
            <p:extLst>
              <p:ext uri="{D42A27DB-BD31-4B8C-83A1-F6EECF244321}">
                <p14:modId xmlns:p14="http://schemas.microsoft.com/office/powerpoint/2010/main" val="2157177415"/>
              </p:ext>
            </p:extLst>
          </p:nvPr>
        </p:nvGraphicFramePr>
        <p:xfrm>
          <a:off x="1990726" y="1103313"/>
          <a:ext cx="7305675" cy="1638300"/>
        </p:xfrm>
        <a:graphic>
          <a:graphicData uri="http://schemas.openxmlformats.org/presentationml/2006/ole">
            <mc:AlternateContent xmlns:mc="http://schemas.openxmlformats.org/markup-compatibility/2006">
              <mc:Choice xmlns:v="urn:schemas-microsoft-com:vml" Requires="v">
                <p:oleObj spid="_x0000_s29718" name="Equation" r:id="rId3" imgW="4584600" imgH="1028520" progId="Equation.DSMT4">
                  <p:embed/>
                </p:oleObj>
              </mc:Choice>
              <mc:Fallback>
                <p:oleObj name="Equation" r:id="rId3" imgW="4584600" imgH="1028520" progId="Equation.DSMT4">
                  <p:embed/>
                  <p:pic>
                    <p:nvPicPr>
                      <p:cNvPr id="6" name="Object 5"/>
                      <p:cNvPicPr/>
                      <p:nvPr/>
                    </p:nvPicPr>
                    <p:blipFill>
                      <a:blip r:embed="rId4"/>
                      <a:stretch>
                        <a:fillRect/>
                      </a:stretch>
                    </p:blipFill>
                    <p:spPr>
                      <a:xfrm>
                        <a:off x="1990726" y="1103313"/>
                        <a:ext cx="7305675" cy="1638300"/>
                      </a:xfrm>
                      <a:prstGeom prst="rect">
                        <a:avLst/>
                      </a:prstGeom>
                    </p:spPr>
                  </p:pic>
                </p:oleObj>
              </mc:Fallback>
            </mc:AlternateContent>
          </a:graphicData>
        </a:graphic>
      </p:graphicFrame>
      <p:sp>
        <p:nvSpPr>
          <p:cNvPr id="7" name="TextBox 6"/>
          <p:cNvSpPr txBox="1"/>
          <p:nvPr/>
        </p:nvSpPr>
        <p:spPr>
          <a:xfrm>
            <a:off x="1981200" y="3276601"/>
            <a:ext cx="7162800" cy="461665"/>
          </a:xfrm>
          <a:prstGeom prst="rect">
            <a:avLst/>
          </a:prstGeom>
          <a:noFill/>
        </p:spPr>
        <p:txBody>
          <a:bodyPr wrap="square" rtlCol="0">
            <a:spAutoFit/>
          </a:bodyPr>
          <a:lstStyle/>
          <a:p>
            <a:r>
              <a:rPr lang="en-US" sz="2400" dirty="0">
                <a:latin typeface="+mj-lt"/>
              </a:rPr>
              <a:t>Trial function for this case:</a:t>
            </a:r>
          </a:p>
        </p:txBody>
      </p:sp>
      <p:pic>
        <p:nvPicPr>
          <p:cNvPr id="8" name="Picture 7"/>
          <p:cNvPicPr>
            <a:picLocks noChangeAspect="1"/>
          </p:cNvPicPr>
          <p:nvPr/>
        </p:nvPicPr>
        <p:blipFill>
          <a:blip r:embed="rId5"/>
          <a:stretch>
            <a:fillRect/>
          </a:stretch>
        </p:blipFill>
        <p:spPr>
          <a:xfrm>
            <a:off x="5943600" y="2622100"/>
            <a:ext cx="3048000" cy="1388806"/>
          </a:xfrm>
          <a:prstGeom prst="rect">
            <a:avLst/>
          </a:prstGeom>
        </p:spPr>
      </p:pic>
      <p:graphicFrame>
        <p:nvGraphicFramePr>
          <p:cNvPr id="9" name="Object 8"/>
          <p:cNvGraphicFramePr>
            <a:graphicFrameLocks noChangeAspect="1"/>
          </p:cNvGraphicFramePr>
          <p:nvPr>
            <p:extLst>
              <p:ext uri="{D42A27DB-BD31-4B8C-83A1-F6EECF244321}">
                <p14:modId xmlns:p14="http://schemas.microsoft.com/office/powerpoint/2010/main" val="461325350"/>
              </p:ext>
            </p:extLst>
          </p:nvPr>
        </p:nvGraphicFramePr>
        <p:xfrm>
          <a:off x="2365375" y="4064000"/>
          <a:ext cx="3289300" cy="1925638"/>
        </p:xfrm>
        <a:graphic>
          <a:graphicData uri="http://schemas.openxmlformats.org/presentationml/2006/ole">
            <mc:AlternateContent xmlns:mc="http://schemas.openxmlformats.org/markup-compatibility/2006">
              <mc:Choice xmlns:v="urn:schemas-microsoft-com:vml" Requires="v">
                <p:oleObj spid="_x0000_s29719" name="Equation" r:id="rId6" imgW="2145960" imgH="1257120" progId="Equation.DSMT4">
                  <p:embed/>
                </p:oleObj>
              </mc:Choice>
              <mc:Fallback>
                <p:oleObj name="Equation" r:id="rId6" imgW="2145960" imgH="1257120" progId="Equation.DSMT4">
                  <p:embed/>
                  <p:pic>
                    <p:nvPicPr>
                      <p:cNvPr id="9" name="Object 8"/>
                      <p:cNvPicPr/>
                      <p:nvPr/>
                    </p:nvPicPr>
                    <p:blipFill>
                      <a:blip r:embed="rId7"/>
                      <a:stretch>
                        <a:fillRect/>
                      </a:stretch>
                    </p:blipFill>
                    <p:spPr>
                      <a:xfrm>
                        <a:off x="2365375" y="4064000"/>
                        <a:ext cx="3289300" cy="192563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803899112"/>
              </p:ext>
            </p:extLst>
          </p:nvPr>
        </p:nvGraphicFramePr>
        <p:xfrm>
          <a:off x="6553200" y="4794651"/>
          <a:ext cx="3395662" cy="1055688"/>
        </p:xfrm>
        <a:graphic>
          <a:graphicData uri="http://schemas.openxmlformats.org/presentationml/2006/ole">
            <mc:AlternateContent xmlns:mc="http://schemas.openxmlformats.org/markup-compatibility/2006">
              <mc:Choice xmlns:v="urn:schemas-microsoft-com:vml" Requires="v">
                <p:oleObj spid="_x0000_s29720" name="Equation" r:id="rId8" imgW="2209680" imgH="685800" progId="Equation.DSMT4">
                  <p:embed/>
                </p:oleObj>
              </mc:Choice>
              <mc:Fallback>
                <p:oleObj name="Equation" r:id="rId8" imgW="2209680" imgH="685800" progId="Equation.DSMT4">
                  <p:embed/>
                  <p:pic>
                    <p:nvPicPr>
                      <p:cNvPr id="10" name="Object 9"/>
                      <p:cNvPicPr/>
                      <p:nvPr/>
                    </p:nvPicPr>
                    <p:blipFill>
                      <a:blip r:embed="rId9"/>
                      <a:stretch>
                        <a:fillRect/>
                      </a:stretch>
                    </p:blipFill>
                    <p:spPr>
                      <a:xfrm>
                        <a:off x="6553200" y="4794651"/>
                        <a:ext cx="3395662" cy="1055688"/>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EBE4F52D-FA7D-4B15-950D-C719B75428E4}"/>
              </a:ext>
            </a:extLst>
          </p:cNvPr>
          <p:cNvSpPr txBox="1"/>
          <p:nvPr/>
        </p:nvSpPr>
        <p:spPr>
          <a:xfrm>
            <a:off x="8356683" y="3828778"/>
            <a:ext cx="3184358" cy="830997"/>
          </a:xfrm>
          <a:prstGeom prst="rect">
            <a:avLst/>
          </a:prstGeom>
          <a:noFill/>
        </p:spPr>
        <p:txBody>
          <a:bodyPr wrap="square" rtlCol="0">
            <a:spAutoFit/>
          </a:bodyPr>
          <a:lstStyle/>
          <a:p>
            <a:pPr algn="l"/>
            <a:r>
              <a:rPr lang="en-US" sz="2400" b="1" dirty="0"/>
              <a:t>Here </a:t>
            </a:r>
            <a:r>
              <a:rPr lang="en-US" sz="2400" b="1" i="1" dirty="0"/>
              <a:t>Z</a:t>
            </a:r>
            <a:r>
              <a:rPr lang="en-US" sz="2400" b="1" dirty="0"/>
              <a:t> is a variational parameter</a:t>
            </a:r>
          </a:p>
        </p:txBody>
      </p:sp>
    </p:spTree>
    <p:extLst>
      <p:ext uri="{BB962C8B-B14F-4D97-AF65-F5344CB8AC3E}">
        <p14:creationId xmlns:p14="http://schemas.microsoft.com/office/powerpoint/2010/main" val="267809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81CD41-7572-4C90-B822-72DBB99E6AA5}"/>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29374C5C-2B9E-4248-AF22-AE9B6F993628}"/>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E7391F0F-4C19-4FC9-933E-C7559B11DD40}"/>
              </a:ext>
            </a:extLst>
          </p:cNvPr>
          <p:cNvSpPr>
            <a:spLocks noGrp="1"/>
          </p:cNvSpPr>
          <p:nvPr>
            <p:ph type="sldNum" sz="quarter" idx="12"/>
          </p:nvPr>
        </p:nvSpPr>
        <p:spPr/>
        <p:txBody>
          <a:bodyPr/>
          <a:lstStyle/>
          <a:p>
            <a:fld id="{E23FF32D-176F-4F5B-8878-5D48FB6FF26A}" type="slidenum">
              <a:rPr lang="en-US" smtClean="0"/>
              <a:t>27</a:t>
            </a:fld>
            <a:endParaRPr lang="en-US"/>
          </a:p>
        </p:txBody>
      </p:sp>
      <p:sp>
        <p:nvSpPr>
          <p:cNvPr id="5" name="TextBox 4">
            <a:extLst>
              <a:ext uri="{FF2B5EF4-FFF2-40B4-BE49-F238E27FC236}">
                <a16:creationId xmlns:a16="http://schemas.microsoft.com/office/drawing/2014/main" id="{D67479C6-ABA2-4ABE-8B78-16953498DF82}"/>
              </a:ext>
            </a:extLst>
          </p:cNvPr>
          <p:cNvSpPr txBox="1"/>
          <p:nvPr/>
        </p:nvSpPr>
        <p:spPr>
          <a:xfrm>
            <a:off x="490654" y="323385"/>
            <a:ext cx="8697951" cy="461665"/>
          </a:xfrm>
          <a:prstGeom prst="rect">
            <a:avLst/>
          </a:prstGeom>
          <a:noFill/>
        </p:spPr>
        <p:txBody>
          <a:bodyPr wrap="square" rtlCol="0">
            <a:spAutoFit/>
          </a:bodyPr>
          <a:lstStyle/>
          <a:p>
            <a:pPr algn="l"/>
            <a:r>
              <a:rPr lang="en-US" sz="2400" b="1" dirty="0"/>
              <a:t>Some details</a:t>
            </a:r>
          </a:p>
        </p:txBody>
      </p:sp>
      <p:graphicFrame>
        <p:nvGraphicFramePr>
          <p:cNvPr id="6" name="Object 5">
            <a:extLst>
              <a:ext uri="{FF2B5EF4-FFF2-40B4-BE49-F238E27FC236}">
                <a16:creationId xmlns:a16="http://schemas.microsoft.com/office/drawing/2014/main" id="{7EB99454-1CA2-4811-BB67-1BFD12443C1C}"/>
              </a:ext>
            </a:extLst>
          </p:cNvPr>
          <p:cNvGraphicFramePr>
            <a:graphicFrameLocks noChangeAspect="1"/>
          </p:cNvGraphicFramePr>
          <p:nvPr>
            <p:extLst>
              <p:ext uri="{D42A27DB-BD31-4B8C-83A1-F6EECF244321}">
                <p14:modId xmlns:p14="http://schemas.microsoft.com/office/powerpoint/2010/main" val="1990784673"/>
              </p:ext>
            </p:extLst>
          </p:nvPr>
        </p:nvGraphicFramePr>
        <p:xfrm>
          <a:off x="1093943" y="1008063"/>
          <a:ext cx="8094662" cy="3255962"/>
        </p:xfrm>
        <a:graphic>
          <a:graphicData uri="http://schemas.openxmlformats.org/presentationml/2006/ole">
            <mc:AlternateContent xmlns:mc="http://schemas.openxmlformats.org/markup-compatibility/2006">
              <mc:Choice xmlns:v="urn:schemas-microsoft-com:vml" Requires="v">
                <p:oleObj spid="_x0000_s31751" name="Equation" r:id="rId3" imgW="5079960" imgH="2044440" progId="Equation.DSMT4">
                  <p:embed/>
                </p:oleObj>
              </mc:Choice>
              <mc:Fallback>
                <p:oleObj name="Equation" r:id="rId3" imgW="5079960" imgH="2044440" progId="Equation.DSMT4">
                  <p:embed/>
                  <p:pic>
                    <p:nvPicPr>
                      <p:cNvPr id="6" name="Object 5">
                        <a:extLst>
                          <a:ext uri="{FF2B5EF4-FFF2-40B4-BE49-F238E27FC236}">
                            <a16:creationId xmlns:a16="http://schemas.microsoft.com/office/drawing/2014/main" id="{7EB99454-1CA2-4811-BB67-1BFD12443C1C}"/>
                          </a:ext>
                        </a:extLst>
                      </p:cNvPr>
                      <p:cNvPicPr/>
                      <p:nvPr/>
                    </p:nvPicPr>
                    <p:blipFill>
                      <a:blip r:embed="rId4"/>
                      <a:stretch>
                        <a:fillRect/>
                      </a:stretch>
                    </p:blipFill>
                    <p:spPr>
                      <a:xfrm>
                        <a:off x="1093943" y="1008063"/>
                        <a:ext cx="8094662" cy="325596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A152A6E-4B3B-4AAC-B7B0-220CA4ED8E13}"/>
              </a:ext>
            </a:extLst>
          </p:cNvPr>
          <p:cNvGraphicFramePr>
            <a:graphicFrameLocks noChangeAspect="1"/>
          </p:cNvGraphicFramePr>
          <p:nvPr>
            <p:extLst>
              <p:ext uri="{D42A27DB-BD31-4B8C-83A1-F6EECF244321}">
                <p14:modId xmlns:p14="http://schemas.microsoft.com/office/powerpoint/2010/main" val="1929520273"/>
              </p:ext>
            </p:extLst>
          </p:nvPr>
        </p:nvGraphicFramePr>
        <p:xfrm>
          <a:off x="1171575" y="4665663"/>
          <a:ext cx="4986338" cy="1466850"/>
        </p:xfrm>
        <a:graphic>
          <a:graphicData uri="http://schemas.openxmlformats.org/presentationml/2006/ole">
            <mc:AlternateContent xmlns:mc="http://schemas.openxmlformats.org/markup-compatibility/2006">
              <mc:Choice xmlns:v="urn:schemas-microsoft-com:vml" Requires="v">
                <p:oleObj spid="_x0000_s31752" name="Equation" r:id="rId5" imgW="2501640" imgH="736560" progId="Equation.DSMT4">
                  <p:embed/>
                </p:oleObj>
              </mc:Choice>
              <mc:Fallback>
                <p:oleObj name="Equation" r:id="rId5" imgW="2501640" imgH="736560" progId="Equation.DSMT4">
                  <p:embed/>
                  <p:pic>
                    <p:nvPicPr>
                      <p:cNvPr id="7" name="Object 6">
                        <a:extLst>
                          <a:ext uri="{FF2B5EF4-FFF2-40B4-BE49-F238E27FC236}">
                            <a16:creationId xmlns:a16="http://schemas.microsoft.com/office/drawing/2014/main" id="{6A152A6E-4B3B-4AAC-B7B0-220CA4ED8E13}"/>
                          </a:ext>
                        </a:extLst>
                      </p:cNvPr>
                      <p:cNvPicPr/>
                      <p:nvPr/>
                    </p:nvPicPr>
                    <p:blipFill>
                      <a:blip r:embed="rId6"/>
                      <a:stretch>
                        <a:fillRect/>
                      </a:stretch>
                    </p:blipFill>
                    <p:spPr>
                      <a:xfrm>
                        <a:off x="1171575" y="4665663"/>
                        <a:ext cx="4986338" cy="1466850"/>
                      </a:xfrm>
                      <a:prstGeom prst="rect">
                        <a:avLst/>
                      </a:prstGeom>
                    </p:spPr>
                  </p:pic>
                </p:oleObj>
              </mc:Fallback>
            </mc:AlternateContent>
          </a:graphicData>
        </a:graphic>
      </p:graphicFrame>
    </p:spTree>
    <p:extLst>
      <p:ext uri="{BB962C8B-B14F-4D97-AF65-F5344CB8AC3E}">
        <p14:creationId xmlns:p14="http://schemas.microsoft.com/office/powerpoint/2010/main" val="3584876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68324B-F1E6-4CCD-BE3F-BE0FFAB2F5BB}"/>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4FE2CB8D-FAD2-4F3D-A8E2-F794CCFBB191}"/>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4000C154-03BF-4C00-B766-791963AC2355}"/>
              </a:ext>
            </a:extLst>
          </p:cNvPr>
          <p:cNvSpPr>
            <a:spLocks noGrp="1"/>
          </p:cNvSpPr>
          <p:nvPr>
            <p:ph type="sldNum" sz="quarter" idx="12"/>
          </p:nvPr>
        </p:nvSpPr>
        <p:spPr/>
        <p:txBody>
          <a:bodyPr/>
          <a:lstStyle/>
          <a:p>
            <a:fld id="{E23FF32D-176F-4F5B-8878-5D48FB6FF26A}" type="slidenum">
              <a:rPr lang="en-US" smtClean="0"/>
              <a:t>28</a:t>
            </a:fld>
            <a:endParaRPr lang="en-US"/>
          </a:p>
        </p:txBody>
      </p:sp>
      <p:sp>
        <p:nvSpPr>
          <p:cNvPr id="5" name="TextBox 4">
            <a:extLst>
              <a:ext uri="{FF2B5EF4-FFF2-40B4-BE49-F238E27FC236}">
                <a16:creationId xmlns:a16="http://schemas.microsoft.com/office/drawing/2014/main" id="{B6E16A5B-324C-45C4-AD9B-E434FC9E1ADF}"/>
              </a:ext>
            </a:extLst>
          </p:cNvPr>
          <p:cNvSpPr txBox="1"/>
          <p:nvPr/>
        </p:nvSpPr>
        <p:spPr>
          <a:xfrm>
            <a:off x="356839" y="245327"/>
            <a:ext cx="10024946" cy="461665"/>
          </a:xfrm>
          <a:prstGeom prst="rect">
            <a:avLst/>
          </a:prstGeom>
          <a:noFill/>
        </p:spPr>
        <p:txBody>
          <a:bodyPr wrap="square" rtlCol="0">
            <a:spAutoFit/>
          </a:bodyPr>
          <a:lstStyle/>
          <a:p>
            <a:pPr algn="l"/>
            <a:r>
              <a:rPr lang="en-US" sz="2400" b="1" dirty="0"/>
              <a:t>More details</a:t>
            </a:r>
          </a:p>
        </p:txBody>
      </p:sp>
      <p:graphicFrame>
        <p:nvGraphicFramePr>
          <p:cNvPr id="6" name="Object 5">
            <a:extLst>
              <a:ext uri="{FF2B5EF4-FFF2-40B4-BE49-F238E27FC236}">
                <a16:creationId xmlns:a16="http://schemas.microsoft.com/office/drawing/2014/main" id="{49DCE29F-353D-4D94-8793-E8BC86640D28}"/>
              </a:ext>
            </a:extLst>
          </p:cNvPr>
          <p:cNvGraphicFramePr>
            <a:graphicFrameLocks noChangeAspect="1"/>
          </p:cNvGraphicFramePr>
          <p:nvPr>
            <p:extLst>
              <p:ext uri="{D42A27DB-BD31-4B8C-83A1-F6EECF244321}">
                <p14:modId xmlns:p14="http://schemas.microsoft.com/office/powerpoint/2010/main" val="1938864281"/>
              </p:ext>
            </p:extLst>
          </p:nvPr>
        </p:nvGraphicFramePr>
        <p:xfrm>
          <a:off x="884132" y="1595964"/>
          <a:ext cx="6543885" cy="2876433"/>
        </p:xfrm>
        <a:graphic>
          <a:graphicData uri="http://schemas.openxmlformats.org/presentationml/2006/ole">
            <mc:AlternateContent xmlns:mc="http://schemas.openxmlformats.org/markup-compatibility/2006">
              <mc:Choice xmlns:v="urn:schemas-microsoft-com:vml" Requires="v">
                <p:oleObj spid="_x0000_s32778" name="Equation" r:id="rId3" imgW="3466800" imgH="1523880" progId="Equation.DSMT4">
                  <p:embed/>
                </p:oleObj>
              </mc:Choice>
              <mc:Fallback>
                <p:oleObj name="Equation" r:id="rId3" imgW="3466800" imgH="1523880" progId="Equation.DSMT4">
                  <p:embed/>
                  <p:pic>
                    <p:nvPicPr>
                      <p:cNvPr id="6" name="Object 5">
                        <a:extLst>
                          <a:ext uri="{FF2B5EF4-FFF2-40B4-BE49-F238E27FC236}">
                            <a16:creationId xmlns:a16="http://schemas.microsoft.com/office/drawing/2014/main" id="{49DCE29F-353D-4D94-8793-E8BC86640D28}"/>
                          </a:ext>
                        </a:extLst>
                      </p:cNvPr>
                      <p:cNvPicPr/>
                      <p:nvPr/>
                    </p:nvPicPr>
                    <p:blipFill>
                      <a:blip r:embed="rId4"/>
                      <a:stretch>
                        <a:fillRect/>
                      </a:stretch>
                    </p:blipFill>
                    <p:spPr>
                      <a:xfrm>
                        <a:off x="884132" y="1595964"/>
                        <a:ext cx="6543885" cy="287643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F66B590-1F1A-4B2B-BE87-E6ED346D6C4F}"/>
              </a:ext>
            </a:extLst>
          </p:cNvPr>
          <p:cNvGraphicFramePr>
            <a:graphicFrameLocks noChangeAspect="1"/>
          </p:cNvGraphicFramePr>
          <p:nvPr>
            <p:extLst>
              <p:ext uri="{D42A27DB-BD31-4B8C-83A1-F6EECF244321}">
                <p14:modId xmlns:p14="http://schemas.microsoft.com/office/powerpoint/2010/main" val="1522695980"/>
              </p:ext>
            </p:extLst>
          </p:nvPr>
        </p:nvGraphicFramePr>
        <p:xfrm>
          <a:off x="2494117" y="254777"/>
          <a:ext cx="5384800" cy="1092200"/>
        </p:xfrm>
        <a:graphic>
          <a:graphicData uri="http://schemas.openxmlformats.org/presentationml/2006/ole">
            <mc:AlternateContent xmlns:mc="http://schemas.openxmlformats.org/markup-compatibility/2006">
              <mc:Choice xmlns:v="urn:schemas-microsoft-com:vml" Requires="v">
                <p:oleObj spid="_x0000_s32779" name="Equation" r:id="rId5" imgW="3377880" imgH="685800" progId="Equation.DSMT4">
                  <p:embed/>
                </p:oleObj>
              </mc:Choice>
              <mc:Fallback>
                <p:oleObj name="Equation" r:id="rId5" imgW="3377880" imgH="685800" progId="Equation.DSMT4">
                  <p:embed/>
                  <p:pic>
                    <p:nvPicPr>
                      <p:cNvPr id="7" name="Object 6">
                        <a:extLst>
                          <a:ext uri="{FF2B5EF4-FFF2-40B4-BE49-F238E27FC236}">
                            <a16:creationId xmlns:a16="http://schemas.microsoft.com/office/drawing/2014/main" id="{0F66B590-1F1A-4B2B-BE87-E6ED346D6C4F}"/>
                          </a:ext>
                        </a:extLst>
                      </p:cNvPr>
                      <p:cNvPicPr/>
                      <p:nvPr/>
                    </p:nvPicPr>
                    <p:blipFill>
                      <a:blip r:embed="rId6"/>
                      <a:stretch>
                        <a:fillRect/>
                      </a:stretch>
                    </p:blipFill>
                    <p:spPr>
                      <a:xfrm>
                        <a:off x="2494117" y="254777"/>
                        <a:ext cx="5384800" cy="10922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7D636A3-534E-4628-988E-DA52A75273F3}"/>
              </a:ext>
            </a:extLst>
          </p:cNvPr>
          <p:cNvGraphicFramePr>
            <a:graphicFrameLocks noChangeAspect="1"/>
          </p:cNvGraphicFramePr>
          <p:nvPr>
            <p:extLst>
              <p:ext uri="{D42A27DB-BD31-4B8C-83A1-F6EECF244321}">
                <p14:modId xmlns:p14="http://schemas.microsoft.com/office/powerpoint/2010/main" val="158915532"/>
              </p:ext>
            </p:extLst>
          </p:nvPr>
        </p:nvGraphicFramePr>
        <p:xfrm>
          <a:off x="1460500" y="4967288"/>
          <a:ext cx="4984750" cy="1065212"/>
        </p:xfrm>
        <a:graphic>
          <a:graphicData uri="http://schemas.openxmlformats.org/presentationml/2006/ole">
            <mc:AlternateContent xmlns:mc="http://schemas.openxmlformats.org/markup-compatibility/2006">
              <mc:Choice xmlns:v="urn:schemas-microsoft-com:vml" Requires="v">
                <p:oleObj spid="_x0000_s32780" name="Equation" r:id="rId7" imgW="3504960" imgH="749160" progId="Equation.DSMT4">
                  <p:embed/>
                </p:oleObj>
              </mc:Choice>
              <mc:Fallback>
                <p:oleObj name="Equation" r:id="rId7" imgW="3504960" imgH="749160" progId="Equation.DSMT4">
                  <p:embed/>
                  <p:pic>
                    <p:nvPicPr>
                      <p:cNvPr id="8" name="Object 7">
                        <a:extLst>
                          <a:ext uri="{FF2B5EF4-FFF2-40B4-BE49-F238E27FC236}">
                            <a16:creationId xmlns:a16="http://schemas.microsoft.com/office/drawing/2014/main" id="{D7D636A3-534E-4628-988E-DA52A75273F3}"/>
                          </a:ext>
                        </a:extLst>
                      </p:cNvPr>
                      <p:cNvPicPr/>
                      <p:nvPr/>
                    </p:nvPicPr>
                    <p:blipFill>
                      <a:blip r:embed="rId8"/>
                      <a:stretch>
                        <a:fillRect/>
                      </a:stretch>
                    </p:blipFill>
                    <p:spPr>
                      <a:xfrm>
                        <a:off x="1460500" y="4967288"/>
                        <a:ext cx="4984750" cy="1065212"/>
                      </a:xfrm>
                      <a:prstGeom prst="rect">
                        <a:avLst/>
                      </a:prstGeom>
                    </p:spPr>
                  </p:pic>
                </p:oleObj>
              </mc:Fallback>
            </mc:AlternateContent>
          </a:graphicData>
        </a:graphic>
      </p:graphicFrame>
      <p:cxnSp>
        <p:nvCxnSpPr>
          <p:cNvPr id="10" name="Straight Arrow Connector 9">
            <a:extLst>
              <a:ext uri="{FF2B5EF4-FFF2-40B4-BE49-F238E27FC236}">
                <a16:creationId xmlns:a16="http://schemas.microsoft.com/office/drawing/2014/main" id="{7847EE7A-5BC2-4A90-A34F-EB913C226C1C}"/>
              </a:ext>
            </a:extLst>
          </p:cNvPr>
          <p:cNvCxnSpPr/>
          <p:nvPr/>
        </p:nvCxnSpPr>
        <p:spPr>
          <a:xfrm>
            <a:off x="3401122" y="1973766"/>
            <a:ext cx="1628078" cy="74713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DFC3B6F-21AD-4A81-9DC9-363465DE3EF5}"/>
              </a:ext>
            </a:extLst>
          </p:cNvPr>
          <p:cNvSpPr txBox="1"/>
          <p:nvPr/>
        </p:nvSpPr>
        <p:spPr>
          <a:xfrm>
            <a:off x="5137484" y="2671011"/>
            <a:ext cx="721895" cy="461665"/>
          </a:xfrm>
          <a:prstGeom prst="rect">
            <a:avLst/>
          </a:prstGeom>
          <a:noFill/>
        </p:spPr>
        <p:txBody>
          <a:bodyPr wrap="square" rtlCol="0">
            <a:spAutoFit/>
          </a:bodyPr>
          <a:lstStyle/>
          <a:p>
            <a:pPr algn="l"/>
            <a:r>
              <a:rPr lang="en-US" sz="2400" b="1" dirty="0">
                <a:solidFill>
                  <a:srgbClr val="FF0000"/>
                </a:solidFill>
              </a:rPr>
              <a:t>=0</a:t>
            </a:r>
          </a:p>
        </p:txBody>
      </p:sp>
    </p:spTree>
    <p:extLst>
      <p:ext uri="{BB962C8B-B14F-4D97-AF65-F5344CB8AC3E}">
        <p14:creationId xmlns:p14="http://schemas.microsoft.com/office/powerpoint/2010/main" val="37238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68324B-F1E6-4CCD-BE3F-BE0FFAB2F5BB}"/>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4FE2CB8D-FAD2-4F3D-A8E2-F794CCFBB191}"/>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4000C154-03BF-4C00-B766-791963AC2355}"/>
              </a:ext>
            </a:extLst>
          </p:cNvPr>
          <p:cNvSpPr>
            <a:spLocks noGrp="1"/>
          </p:cNvSpPr>
          <p:nvPr>
            <p:ph type="sldNum" sz="quarter" idx="12"/>
          </p:nvPr>
        </p:nvSpPr>
        <p:spPr/>
        <p:txBody>
          <a:bodyPr/>
          <a:lstStyle/>
          <a:p>
            <a:fld id="{E23FF32D-176F-4F5B-8878-5D48FB6FF26A}" type="slidenum">
              <a:rPr lang="en-US" smtClean="0"/>
              <a:t>29</a:t>
            </a:fld>
            <a:endParaRPr lang="en-US"/>
          </a:p>
        </p:txBody>
      </p:sp>
      <p:sp>
        <p:nvSpPr>
          <p:cNvPr id="5" name="TextBox 4">
            <a:extLst>
              <a:ext uri="{FF2B5EF4-FFF2-40B4-BE49-F238E27FC236}">
                <a16:creationId xmlns:a16="http://schemas.microsoft.com/office/drawing/2014/main" id="{B6E16A5B-324C-45C4-AD9B-E434FC9E1ADF}"/>
              </a:ext>
            </a:extLst>
          </p:cNvPr>
          <p:cNvSpPr txBox="1"/>
          <p:nvPr/>
        </p:nvSpPr>
        <p:spPr>
          <a:xfrm>
            <a:off x="356839" y="245327"/>
            <a:ext cx="10024946" cy="461665"/>
          </a:xfrm>
          <a:prstGeom prst="rect">
            <a:avLst/>
          </a:prstGeom>
          <a:noFill/>
        </p:spPr>
        <p:txBody>
          <a:bodyPr wrap="square" rtlCol="0">
            <a:spAutoFit/>
          </a:bodyPr>
          <a:lstStyle/>
          <a:p>
            <a:pPr algn="l"/>
            <a:r>
              <a:rPr lang="en-US" sz="2400" b="1" dirty="0"/>
              <a:t>More details</a:t>
            </a:r>
          </a:p>
        </p:txBody>
      </p:sp>
      <p:graphicFrame>
        <p:nvGraphicFramePr>
          <p:cNvPr id="6" name="Object 5">
            <a:extLst>
              <a:ext uri="{FF2B5EF4-FFF2-40B4-BE49-F238E27FC236}">
                <a16:creationId xmlns:a16="http://schemas.microsoft.com/office/drawing/2014/main" id="{49DCE29F-353D-4D94-8793-E8BC86640D28}"/>
              </a:ext>
            </a:extLst>
          </p:cNvPr>
          <p:cNvGraphicFramePr>
            <a:graphicFrameLocks noChangeAspect="1"/>
          </p:cNvGraphicFramePr>
          <p:nvPr>
            <p:extLst>
              <p:ext uri="{D42A27DB-BD31-4B8C-83A1-F6EECF244321}">
                <p14:modId xmlns:p14="http://schemas.microsoft.com/office/powerpoint/2010/main" val="887813203"/>
              </p:ext>
            </p:extLst>
          </p:nvPr>
        </p:nvGraphicFramePr>
        <p:xfrm>
          <a:off x="1460500" y="2012949"/>
          <a:ext cx="5703930" cy="1668713"/>
        </p:xfrm>
        <a:graphic>
          <a:graphicData uri="http://schemas.openxmlformats.org/presentationml/2006/ole">
            <mc:AlternateContent xmlns:mc="http://schemas.openxmlformats.org/markup-compatibility/2006">
              <mc:Choice xmlns:v="urn:schemas-microsoft-com:vml" Requires="v">
                <p:oleObj spid="_x0000_s33802" name="Equation" r:id="rId3" imgW="2565360" imgH="749160" progId="Equation.DSMT4">
                  <p:embed/>
                </p:oleObj>
              </mc:Choice>
              <mc:Fallback>
                <p:oleObj name="Equation" r:id="rId3" imgW="2565360" imgH="749160" progId="Equation.DSMT4">
                  <p:embed/>
                  <p:pic>
                    <p:nvPicPr>
                      <p:cNvPr id="6" name="Object 5">
                        <a:extLst>
                          <a:ext uri="{FF2B5EF4-FFF2-40B4-BE49-F238E27FC236}">
                            <a16:creationId xmlns:a16="http://schemas.microsoft.com/office/drawing/2014/main" id="{49DCE29F-353D-4D94-8793-E8BC86640D28}"/>
                          </a:ext>
                        </a:extLst>
                      </p:cNvPr>
                      <p:cNvPicPr/>
                      <p:nvPr/>
                    </p:nvPicPr>
                    <p:blipFill>
                      <a:blip r:embed="rId4"/>
                      <a:stretch>
                        <a:fillRect/>
                      </a:stretch>
                    </p:blipFill>
                    <p:spPr>
                      <a:xfrm>
                        <a:off x="1460500" y="2012949"/>
                        <a:ext cx="5703930" cy="166871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F66B590-1F1A-4B2B-BE87-E6ED346D6C4F}"/>
              </a:ext>
            </a:extLst>
          </p:cNvPr>
          <p:cNvGraphicFramePr>
            <a:graphicFrameLocks noChangeAspect="1"/>
          </p:cNvGraphicFramePr>
          <p:nvPr>
            <p:extLst>
              <p:ext uri="{D42A27DB-BD31-4B8C-83A1-F6EECF244321}">
                <p14:modId xmlns:p14="http://schemas.microsoft.com/office/powerpoint/2010/main" val="3455595671"/>
              </p:ext>
            </p:extLst>
          </p:nvPr>
        </p:nvGraphicFramePr>
        <p:xfrm>
          <a:off x="2595563" y="234950"/>
          <a:ext cx="5181600" cy="1131888"/>
        </p:xfrm>
        <a:graphic>
          <a:graphicData uri="http://schemas.openxmlformats.org/presentationml/2006/ole">
            <mc:AlternateContent xmlns:mc="http://schemas.openxmlformats.org/markup-compatibility/2006">
              <mc:Choice xmlns:v="urn:schemas-microsoft-com:vml" Requires="v">
                <p:oleObj spid="_x0000_s33803" name="Equation" r:id="rId5" imgW="3251160" imgH="711000" progId="Equation.DSMT4">
                  <p:embed/>
                </p:oleObj>
              </mc:Choice>
              <mc:Fallback>
                <p:oleObj name="Equation" r:id="rId5" imgW="3251160" imgH="711000" progId="Equation.DSMT4">
                  <p:embed/>
                  <p:pic>
                    <p:nvPicPr>
                      <p:cNvPr id="7" name="Object 6">
                        <a:extLst>
                          <a:ext uri="{FF2B5EF4-FFF2-40B4-BE49-F238E27FC236}">
                            <a16:creationId xmlns:a16="http://schemas.microsoft.com/office/drawing/2014/main" id="{0F66B590-1F1A-4B2B-BE87-E6ED346D6C4F}"/>
                          </a:ext>
                        </a:extLst>
                      </p:cNvPr>
                      <p:cNvPicPr/>
                      <p:nvPr/>
                    </p:nvPicPr>
                    <p:blipFill>
                      <a:blip r:embed="rId6"/>
                      <a:stretch>
                        <a:fillRect/>
                      </a:stretch>
                    </p:blipFill>
                    <p:spPr>
                      <a:xfrm>
                        <a:off x="2595563" y="234950"/>
                        <a:ext cx="5181600" cy="1131888"/>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7D636A3-534E-4628-988E-DA52A75273F3}"/>
              </a:ext>
            </a:extLst>
          </p:cNvPr>
          <p:cNvGraphicFramePr>
            <a:graphicFrameLocks noChangeAspect="1"/>
          </p:cNvGraphicFramePr>
          <p:nvPr>
            <p:extLst>
              <p:ext uri="{D42A27DB-BD31-4B8C-83A1-F6EECF244321}">
                <p14:modId xmlns:p14="http://schemas.microsoft.com/office/powerpoint/2010/main" val="4249331699"/>
              </p:ext>
            </p:extLst>
          </p:nvPr>
        </p:nvGraphicFramePr>
        <p:xfrm>
          <a:off x="1206500" y="4019550"/>
          <a:ext cx="4751388" cy="974725"/>
        </p:xfrm>
        <a:graphic>
          <a:graphicData uri="http://schemas.openxmlformats.org/presentationml/2006/ole">
            <mc:AlternateContent xmlns:mc="http://schemas.openxmlformats.org/markup-compatibility/2006">
              <mc:Choice xmlns:v="urn:schemas-microsoft-com:vml" Requires="v">
                <p:oleObj spid="_x0000_s33804" name="Equation" r:id="rId7" imgW="3340080" imgH="685800" progId="Equation.DSMT4">
                  <p:embed/>
                </p:oleObj>
              </mc:Choice>
              <mc:Fallback>
                <p:oleObj name="Equation" r:id="rId7" imgW="3340080" imgH="685800" progId="Equation.DSMT4">
                  <p:embed/>
                  <p:pic>
                    <p:nvPicPr>
                      <p:cNvPr id="8" name="Object 7">
                        <a:extLst>
                          <a:ext uri="{FF2B5EF4-FFF2-40B4-BE49-F238E27FC236}">
                            <a16:creationId xmlns:a16="http://schemas.microsoft.com/office/drawing/2014/main" id="{D7D636A3-534E-4628-988E-DA52A75273F3}"/>
                          </a:ext>
                        </a:extLst>
                      </p:cNvPr>
                      <p:cNvPicPr/>
                      <p:nvPr/>
                    </p:nvPicPr>
                    <p:blipFill>
                      <a:blip r:embed="rId8"/>
                      <a:stretch>
                        <a:fillRect/>
                      </a:stretch>
                    </p:blipFill>
                    <p:spPr>
                      <a:xfrm>
                        <a:off x="1206500" y="4019550"/>
                        <a:ext cx="4751388" cy="974725"/>
                      </a:xfrm>
                      <a:prstGeom prst="rect">
                        <a:avLst/>
                      </a:prstGeom>
                    </p:spPr>
                  </p:pic>
                </p:oleObj>
              </mc:Fallback>
            </mc:AlternateContent>
          </a:graphicData>
        </a:graphic>
      </p:graphicFrame>
    </p:spTree>
    <p:extLst>
      <p:ext uri="{BB962C8B-B14F-4D97-AF65-F5344CB8AC3E}">
        <p14:creationId xmlns:p14="http://schemas.microsoft.com/office/powerpoint/2010/main" val="2767597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239BEF-6EBE-4F9D-BBAE-9FCE2A41861A}"/>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F3EFE93C-71E9-49F4-9344-F7974C23EB21}"/>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BB15A99A-CD24-4D49-BC1A-90763E556F5D}"/>
              </a:ext>
            </a:extLst>
          </p:cNvPr>
          <p:cNvSpPr>
            <a:spLocks noGrp="1"/>
          </p:cNvSpPr>
          <p:nvPr>
            <p:ph type="sldNum" sz="quarter" idx="12"/>
          </p:nvPr>
        </p:nvSpPr>
        <p:spPr/>
        <p:txBody>
          <a:bodyPr/>
          <a:lstStyle/>
          <a:p>
            <a:fld id="{E23FF32D-176F-4F5B-8878-5D48FB6FF26A}" type="slidenum">
              <a:rPr lang="en-US" smtClean="0"/>
              <a:t>3</a:t>
            </a:fld>
            <a:endParaRPr lang="en-US"/>
          </a:p>
        </p:txBody>
      </p:sp>
      <p:pic>
        <p:nvPicPr>
          <p:cNvPr id="7" name="Picture 6">
            <a:extLst>
              <a:ext uri="{FF2B5EF4-FFF2-40B4-BE49-F238E27FC236}">
                <a16:creationId xmlns:a16="http://schemas.microsoft.com/office/drawing/2014/main" id="{026D95A3-6A29-4258-BE96-91BF1C9FFFB4}"/>
              </a:ext>
            </a:extLst>
          </p:cNvPr>
          <p:cNvPicPr>
            <a:picLocks noChangeAspect="1"/>
          </p:cNvPicPr>
          <p:nvPr/>
        </p:nvPicPr>
        <p:blipFill rotWithShape="1">
          <a:blip r:embed="rId2"/>
          <a:srcRect l="1217"/>
          <a:stretch/>
        </p:blipFill>
        <p:spPr>
          <a:xfrm>
            <a:off x="1753748" y="136524"/>
            <a:ext cx="9088109" cy="6219825"/>
          </a:xfrm>
          <a:prstGeom prst="rect">
            <a:avLst/>
          </a:prstGeom>
        </p:spPr>
      </p:pic>
    </p:spTree>
    <p:extLst>
      <p:ext uri="{BB962C8B-B14F-4D97-AF65-F5344CB8AC3E}">
        <p14:creationId xmlns:p14="http://schemas.microsoft.com/office/powerpoint/2010/main" val="3697396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68324B-F1E6-4CCD-BE3F-BE0FFAB2F5BB}"/>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4FE2CB8D-FAD2-4F3D-A8E2-F794CCFBB191}"/>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4000C154-03BF-4C00-B766-791963AC2355}"/>
              </a:ext>
            </a:extLst>
          </p:cNvPr>
          <p:cNvSpPr>
            <a:spLocks noGrp="1"/>
          </p:cNvSpPr>
          <p:nvPr>
            <p:ph type="sldNum" sz="quarter" idx="12"/>
          </p:nvPr>
        </p:nvSpPr>
        <p:spPr/>
        <p:txBody>
          <a:bodyPr/>
          <a:lstStyle/>
          <a:p>
            <a:fld id="{E23FF32D-176F-4F5B-8878-5D48FB6FF26A}" type="slidenum">
              <a:rPr lang="en-US" smtClean="0"/>
              <a:t>30</a:t>
            </a:fld>
            <a:endParaRPr lang="en-US"/>
          </a:p>
        </p:txBody>
      </p:sp>
      <p:sp>
        <p:nvSpPr>
          <p:cNvPr id="5" name="TextBox 4">
            <a:extLst>
              <a:ext uri="{FF2B5EF4-FFF2-40B4-BE49-F238E27FC236}">
                <a16:creationId xmlns:a16="http://schemas.microsoft.com/office/drawing/2014/main" id="{B6E16A5B-324C-45C4-AD9B-E434FC9E1ADF}"/>
              </a:ext>
            </a:extLst>
          </p:cNvPr>
          <p:cNvSpPr txBox="1"/>
          <p:nvPr/>
        </p:nvSpPr>
        <p:spPr>
          <a:xfrm>
            <a:off x="356839" y="245327"/>
            <a:ext cx="10024946" cy="461665"/>
          </a:xfrm>
          <a:prstGeom prst="rect">
            <a:avLst/>
          </a:prstGeom>
          <a:noFill/>
        </p:spPr>
        <p:txBody>
          <a:bodyPr wrap="square" rtlCol="0">
            <a:spAutoFit/>
          </a:bodyPr>
          <a:lstStyle/>
          <a:p>
            <a:pPr algn="l"/>
            <a:r>
              <a:rPr lang="en-US" sz="2400" b="1" dirty="0"/>
              <a:t>More details</a:t>
            </a:r>
          </a:p>
        </p:txBody>
      </p:sp>
      <p:graphicFrame>
        <p:nvGraphicFramePr>
          <p:cNvPr id="6" name="Object 5">
            <a:extLst>
              <a:ext uri="{FF2B5EF4-FFF2-40B4-BE49-F238E27FC236}">
                <a16:creationId xmlns:a16="http://schemas.microsoft.com/office/drawing/2014/main" id="{49DCE29F-353D-4D94-8793-E8BC86640D28}"/>
              </a:ext>
            </a:extLst>
          </p:cNvPr>
          <p:cNvGraphicFramePr>
            <a:graphicFrameLocks noChangeAspect="1"/>
          </p:cNvGraphicFramePr>
          <p:nvPr>
            <p:extLst>
              <p:ext uri="{D42A27DB-BD31-4B8C-83A1-F6EECF244321}">
                <p14:modId xmlns:p14="http://schemas.microsoft.com/office/powerpoint/2010/main" val="3491206063"/>
              </p:ext>
            </p:extLst>
          </p:nvPr>
        </p:nvGraphicFramePr>
        <p:xfrm>
          <a:off x="715962" y="2654300"/>
          <a:ext cx="10080625" cy="2857500"/>
        </p:xfrm>
        <a:graphic>
          <a:graphicData uri="http://schemas.openxmlformats.org/presentationml/2006/ole">
            <mc:AlternateContent xmlns:mc="http://schemas.openxmlformats.org/markup-compatibility/2006">
              <mc:Choice xmlns:v="urn:schemas-microsoft-com:vml" Requires="v">
                <p:oleObj spid="_x0000_s34829" name="Equation" r:id="rId3" imgW="4533840" imgH="1282680" progId="Equation.DSMT4">
                  <p:embed/>
                </p:oleObj>
              </mc:Choice>
              <mc:Fallback>
                <p:oleObj name="Equation" r:id="rId3" imgW="4533840" imgH="1282680" progId="Equation.DSMT4">
                  <p:embed/>
                  <p:pic>
                    <p:nvPicPr>
                      <p:cNvPr id="6" name="Object 5">
                        <a:extLst>
                          <a:ext uri="{FF2B5EF4-FFF2-40B4-BE49-F238E27FC236}">
                            <a16:creationId xmlns:a16="http://schemas.microsoft.com/office/drawing/2014/main" id="{49DCE29F-353D-4D94-8793-E8BC86640D28}"/>
                          </a:ext>
                        </a:extLst>
                      </p:cNvPr>
                      <p:cNvPicPr/>
                      <p:nvPr/>
                    </p:nvPicPr>
                    <p:blipFill>
                      <a:blip r:embed="rId4"/>
                      <a:stretch>
                        <a:fillRect/>
                      </a:stretch>
                    </p:blipFill>
                    <p:spPr>
                      <a:xfrm>
                        <a:off x="715962" y="2654300"/>
                        <a:ext cx="10080625" cy="28575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F66B590-1F1A-4B2B-BE87-E6ED346D6C4F}"/>
              </a:ext>
            </a:extLst>
          </p:cNvPr>
          <p:cNvGraphicFramePr>
            <a:graphicFrameLocks noChangeAspect="1"/>
          </p:cNvGraphicFramePr>
          <p:nvPr>
            <p:extLst>
              <p:ext uri="{D42A27DB-BD31-4B8C-83A1-F6EECF244321}">
                <p14:modId xmlns:p14="http://schemas.microsoft.com/office/powerpoint/2010/main" val="2884393761"/>
              </p:ext>
            </p:extLst>
          </p:nvPr>
        </p:nvGraphicFramePr>
        <p:xfrm>
          <a:off x="3121025" y="255588"/>
          <a:ext cx="4129088" cy="1090612"/>
        </p:xfrm>
        <a:graphic>
          <a:graphicData uri="http://schemas.openxmlformats.org/presentationml/2006/ole">
            <mc:AlternateContent xmlns:mc="http://schemas.openxmlformats.org/markup-compatibility/2006">
              <mc:Choice xmlns:v="urn:schemas-microsoft-com:vml" Requires="v">
                <p:oleObj spid="_x0000_s34830" name="Equation" r:id="rId5" imgW="2590560" imgH="685800" progId="Equation.DSMT4">
                  <p:embed/>
                </p:oleObj>
              </mc:Choice>
              <mc:Fallback>
                <p:oleObj name="Equation" r:id="rId5" imgW="2590560" imgH="685800" progId="Equation.DSMT4">
                  <p:embed/>
                  <p:pic>
                    <p:nvPicPr>
                      <p:cNvPr id="7" name="Object 6">
                        <a:extLst>
                          <a:ext uri="{FF2B5EF4-FFF2-40B4-BE49-F238E27FC236}">
                            <a16:creationId xmlns:a16="http://schemas.microsoft.com/office/drawing/2014/main" id="{0F66B590-1F1A-4B2B-BE87-E6ED346D6C4F}"/>
                          </a:ext>
                        </a:extLst>
                      </p:cNvPr>
                      <p:cNvPicPr/>
                      <p:nvPr/>
                    </p:nvPicPr>
                    <p:blipFill>
                      <a:blip r:embed="rId6"/>
                      <a:stretch>
                        <a:fillRect/>
                      </a:stretch>
                    </p:blipFill>
                    <p:spPr>
                      <a:xfrm>
                        <a:off x="3121025" y="255588"/>
                        <a:ext cx="4129088" cy="1090612"/>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7D636A3-534E-4628-988E-DA52A75273F3}"/>
              </a:ext>
            </a:extLst>
          </p:cNvPr>
          <p:cNvGraphicFramePr>
            <a:graphicFrameLocks noChangeAspect="1"/>
          </p:cNvGraphicFramePr>
          <p:nvPr>
            <p:extLst>
              <p:ext uri="{D42A27DB-BD31-4B8C-83A1-F6EECF244321}">
                <p14:modId xmlns:p14="http://schemas.microsoft.com/office/powerpoint/2010/main" val="1509990780"/>
              </p:ext>
            </p:extLst>
          </p:nvPr>
        </p:nvGraphicFramePr>
        <p:xfrm>
          <a:off x="2935288" y="5564188"/>
          <a:ext cx="3287712" cy="974725"/>
        </p:xfrm>
        <a:graphic>
          <a:graphicData uri="http://schemas.openxmlformats.org/presentationml/2006/ole">
            <mc:AlternateContent xmlns:mc="http://schemas.openxmlformats.org/markup-compatibility/2006">
              <mc:Choice xmlns:v="urn:schemas-microsoft-com:vml" Requires="v">
                <p:oleObj spid="_x0000_s34831" name="Equation" r:id="rId7" imgW="2311200" imgH="685800" progId="Equation.DSMT4">
                  <p:embed/>
                </p:oleObj>
              </mc:Choice>
              <mc:Fallback>
                <p:oleObj name="Equation" r:id="rId7" imgW="2311200" imgH="685800" progId="Equation.DSMT4">
                  <p:embed/>
                  <p:pic>
                    <p:nvPicPr>
                      <p:cNvPr id="8" name="Object 7">
                        <a:extLst>
                          <a:ext uri="{FF2B5EF4-FFF2-40B4-BE49-F238E27FC236}">
                            <a16:creationId xmlns:a16="http://schemas.microsoft.com/office/drawing/2014/main" id="{D7D636A3-534E-4628-988E-DA52A75273F3}"/>
                          </a:ext>
                        </a:extLst>
                      </p:cNvPr>
                      <p:cNvPicPr/>
                      <p:nvPr/>
                    </p:nvPicPr>
                    <p:blipFill>
                      <a:blip r:embed="rId8"/>
                      <a:stretch>
                        <a:fillRect/>
                      </a:stretch>
                    </p:blipFill>
                    <p:spPr>
                      <a:xfrm>
                        <a:off x="2935288" y="5564188"/>
                        <a:ext cx="3287712" cy="97472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55D185E2-8229-4A1D-8D00-D6249F33F98A}"/>
              </a:ext>
            </a:extLst>
          </p:cNvPr>
          <p:cNvGraphicFramePr>
            <a:graphicFrameLocks noChangeAspect="1"/>
          </p:cNvGraphicFramePr>
          <p:nvPr>
            <p:extLst>
              <p:ext uri="{D42A27DB-BD31-4B8C-83A1-F6EECF244321}">
                <p14:modId xmlns:p14="http://schemas.microsoft.com/office/powerpoint/2010/main" val="1036595423"/>
              </p:ext>
            </p:extLst>
          </p:nvPr>
        </p:nvGraphicFramePr>
        <p:xfrm>
          <a:off x="2707105" y="1388645"/>
          <a:ext cx="6485021" cy="1288796"/>
        </p:xfrm>
        <a:graphic>
          <a:graphicData uri="http://schemas.openxmlformats.org/presentationml/2006/ole">
            <mc:AlternateContent xmlns:mc="http://schemas.openxmlformats.org/markup-compatibility/2006">
              <mc:Choice xmlns:v="urn:schemas-microsoft-com:vml" Requires="v">
                <p:oleObj spid="_x0000_s34832" name="Equation" r:id="rId9" imgW="8778240" imgH="1745174" progId="Equation.DSMT4">
                  <p:embed/>
                </p:oleObj>
              </mc:Choice>
              <mc:Fallback>
                <p:oleObj name="Equation" r:id="rId9" imgW="8778240" imgH="1745174" progId="Equation.DSMT4">
                  <p:embed/>
                  <p:pic>
                    <p:nvPicPr>
                      <p:cNvPr id="9" name="Object 8">
                        <a:extLst>
                          <a:ext uri="{FF2B5EF4-FFF2-40B4-BE49-F238E27FC236}">
                            <a16:creationId xmlns:a16="http://schemas.microsoft.com/office/drawing/2014/main" id="{55D185E2-8229-4A1D-8D00-D6249F33F98A}"/>
                          </a:ext>
                        </a:extLst>
                      </p:cNvPr>
                      <p:cNvPicPr/>
                      <p:nvPr/>
                    </p:nvPicPr>
                    <p:blipFill>
                      <a:blip r:embed="rId10"/>
                      <a:stretch>
                        <a:fillRect/>
                      </a:stretch>
                    </p:blipFill>
                    <p:spPr>
                      <a:xfrm>
                        <a:off x="2707105" y="1388645"/>
                        <a:ext cx="6485021" cy="1288796"/>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999DE28F-90B9-4012-BD4E-D96B27557E70}"/>
              </a:ext>
            </a:extLst>
          </p:cNvPr>
          <p:cNvSpPr txBox="1"/>
          <p:nvPr/>
        </p:nvSpPr>
        <p:spPr>
          <a:xfrm>
            <a:off x="356839" y="1346200"/>
            <a:ext cx="2350266" cy="461665"/>
          </a:xfrm>
          <a:prstGeom prst="rect">
            <a:avLst/>
          </a:prstGeom>
          <a:noFill/>
        </p:spPr>
        <p:txBody>
          <a:bodyPr wrap="square" rtlCol="0">
            <a:spAutoFit/>
          </a:bodyPr>
          <a:lstStyle/>
          <a:p>
            <a:pPr algn="l"/>
            <a:r>
              <a:rPr lang="en-US" sz="2400" b="1" dirty="0"/>
              <a:t>Useful identity:</a:t>
            </a:r>
          </a:p>
        </p:txBody>
      </p:sp>
    </p:spTree>
    <p:extLst>
      <p:ext uri="{BB962C8B-B14F-4D97-AF65-F5344CB8AC3E}">
        <p14:creationId xmlns:p14="http://schemas.microsoft.com/office/powerpoint/2010/main" val="2912011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68324B-F1E6-4CCD-BE3F-BE0FFAB2F5BB}"/>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4FE2CB8D-FAD2-4F3D-A8E2-F794CCFBB191}"/>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4000C154-03BF-4C00-B766-791963AC2355}"/>
              </a:ext>
            </a:extLst>
          </p:cNvPr>
          <p:cNvSpPr>
            <a:spLocks noGrp="1"/>
          </p:cNvSpPr>
          <p:nvPr>
            <p:ph type="sldNum" sz="quarter" idx="12"/>
          </p:nvPr>
        </p:nvSpPr>
        <p:spPr/>
        <p:txBody>
          <a:bodyPr/>
          <a:lstStyle/>
          <a:p>
            <a:fld id="{E23FF32D-176F-4F5B-8878-5D48FB6FF26A}" type="slidenum">
              <a:rPr lang="en-US" smtClean="0"/>
              <a:t>31</a:t>
            </a:fld>
            <a:endParaRPr lang="en-US"/>
          </a:p>
        </p:txBody>
      </p:sp>
      <p:sp>
        <p:nvSpPr>
          <p:cNvPr id="5" name="TextBox 4">
            <a:extLst>
              <a:ext uri="{FF2B5EF4-FFF2-40B4-BE49-F238E27FC236}">
                <a16:creationId xmlns:a16="http://schemas.microsoft.com/office/drawing/2014/main" id="{B6E16A5B-324C-45C4-AD9B-E434FC9E1ADF}"/>
              </a:ext>
            </a:extLst>
          </p:cNvPr>
          <p:cNvSpPr txBox="1"/>
          <p:nvPr/>
        </p:nvSpPr>
        <p:spPr>
          <a:xfrm>
            <a:off x="356839" y="245327"/>
            <a:ext cx="10024946" cy="461665"/>
          </a:xfrm>
          <a:prstGeom prst="rect">
            <a:avLst/>
          </a:prstGeom>
          <a:noFill/>
        </p:spPr>
        <p:txBody>
          <a:bodyPr wrap="square" rtlCol="0">
            <a:spAutoFit/>
          </a:bodyPr>
          <a:lstStyle/>
          <a:p>
            <a:pPr algn="l"/>
            <a:r>
              <a:rPr lang="en-US" sz="2400" b="1" dirty="0"/>
              <a:t>More details</a:t>
            </a:r>
          </a:p>
        </p:txBody>
      </p:sp>
      <p:graphicFrame>
        <p:nvGraphicFramePr>
          <p:cNvPr id="7" name="Object 6">
            <a:extLst>
              <a:ext uri="{FF2B5EF4-FFF2-40B4-BE49-F238E27FC236}">
                <a16:creationId xmlns:a16="http://schemas.microsoft.com/office/drawing/2014/main" id="{0F66B590-1F1A-4B2B-BE87-E6ED346D6C4F}"/>
              </a:ext>
            </a:extLst>
          </p:cNvPr>
          <p:cNvGraphicFramePr>
            <a:graphicFrameLocks noChangeAspect="1"/>
          </p:cNvGraphicFramePr>
          <p:nvPr>
            <p:extLst>
              <p:ext uri="{D42A27DB-BD31-4B8C-83A1-F6EECF244321}">
                <p14:modId xmlns:p14="http://schemas.microsoft.com/office/powerpoint/2010/main" val="2129587354"/>
              </p:ext>
            </p:extLst>
          </p:nvPr>
        </p:nvGraphicFramePr>
        <p:xfrm>
          <a:off x="950912" y="953847"/>
          <a:ext cx="8464551" cy="1090613"/>
        </p:xfrm>
        <a:graphic>
          <a:graphicData uri="http://schemas.openxmlformats.org/presentationml/2006/ole">
            <mc:AlternateContent xmlns:mc="http://schemas.openxmlformats.org/markup-compatibility/2006">
              <mc:Choice xmlns:v="urn:schemas-microsoft-com:vml" Requires="v">
                <p:oleObj spid="_x0000_s35844" name="Equation" r:id="rId3" imgW="5308560" imgH="685800" progId="Equation.DSMT4">
                  <p:embed/>
                </p:oleObj>
              </mc:Choice>
              <mc:Fallback>
                <p:oleObj name="Equation" r:id="rId3" imgW="5308560" imgH="685800" progId="Equation.DSMT4">
                  <p:embed/>
                  <p:pic>
                    <p:nvPicPr>
                      <p:cNvPr id="7" name="Object 6">
                        <a:extLst>
                          <a:ext uri="{FF2B5EF4-FFF2-40B4-BE49-F238E27FC236}">
                            <a16:creationId xmlns:a16="http://schemas.microsoft.com/office/drawing/2014/main" id="{0F66B590-1F1A-4B2B-BE87-E6ED346D6C4F}"/>
                          </a:ext>
                        </a:extLst>
                      </p:cNvPr>
                      <p:cNvPicPr/>
                      <p:nvPr/>
                    </p:nvPicPr>
                    <p:blipFill>
                      <a:blip r:embed="rId4"/>
                      <a:stretch>
                        <a:fillRect/>
                      </a:stretch>
                    </p:blipFill>
                    <p:spPr>
                      <a:xfrm>
                        <a:off x="950912" y="953847"/>
                        <a:ext cx="8464551" cy="1090613"/>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EE277C35-0E52-4E24-8287-507C9656DB01}"/>
              </a:ext>
            </a:extLst>
          </p:cNvPr>
          <p:cNvSpPr txBox="1"/>
          <p:nvPr/>
        </p:nvSpPr>
        <p:spPr>
          <a:xfrm>
            <a:off x="3260558" y="2394284"/>
            <a:ext cx="6617368" cy="461665"/>
          </a:xfrm>
          <a:prstGeom prst="rect">
            <a:avLst/>
          </a:prstGeom>
          <a:noFill/>
        </p:spPr>
        <p:txBody>
          <a:bodyPr wrap="square" rtlCol="0">
            <a:spAutoFit/>
          </a:bodyPr>
          <a:lstStyle/>
          <a:p>
            <a:pPr algn="l"/>
            <a:r>
              <a:rPr lang="en-US" sz="2400" b="1" dirty="0"/>
              <a:t>Consistent with earlier slides --</a:t>
            </a:r>
          </a:p>
        </p:txBody>
      </p:sp>
    </p:spTree>
    <p:extLst>
      <p:ext uri="{BB962C8B-B14F-4D97-AF65-F5344CB8AC3E}">
        <p14:creationId xmlns:p14="http://schemas.microsoft.com/office/powerpoint/2010/main" val="1759814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1/10/2022</a:t>
            </a:r>
          </a:p>
        </p:txBody>
      </p:sp>
      <p:sp>
        <p:nvSpPr>
          <p:cNvPr id="3" name="Footer Placeholder 2"/>
          <p:cNvSpPr>
            <a:spLocks noGrp="1"/>
          </p:cNvSpPr>
          <p:nvPr>
            <p:ph type="ftr" sz="quarter" idx="11"/>
          </p:nvPr>
        </p:nvSpPr>
        <p:spPr/>
        <p:txBody>
          <a:bodyPr/>
          <a:lstStyle/>
          <a:p>
            <a:r>
              <a:rPr lang="en-US"/>
              <a:t>PHY 742 -- Lecture 1</a:t>
            </a:r>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086178137"/>
              </p:ext>
            </p:extLst>
          </p:nvPr>
        </p:nvGraphicFramePr>
        <p:xfrm>
          <a:off x="1109663" y="419100"/>
          <a:ext cx="9526587" cy="3614738"/>
        </p:xfrm>
        <a:graphic>
          <a:graphicData uri="http://schemas.openxmlformats.org/presentationml/2006/ole">
            <mc:AlternateContent xmlns:mc="http://schemas.openxmlformats.org/markup-compatibility/2006">
              <mc:Choice xmlns:v="urn:schemas-microsoft-com:vml" Requires="v">
                <p:oleObj spid="_x0000_s1040" name="Equation" r:id="rId3" imgW="6197400" imgH="2349360" progId="Equation.DSMT4">
                  <p:embed/>
                </p:oleObj>
              </mc:Choice>
              <mc:Fallback>
                <p:oleObj name="Equation" r:id="rId3" imgW="6197400" imgH="2349360" progId="Equation.DSMT4">
                  <p:embed/>
                  <p:pic>
                    <p:nvPicPr>
                      <p:cNvPr id="5" name="Object 4"/>
                      <p:cNvPicPr/>
                      <p:nvPr/>
                    </p:nvPicPr>
                    <p:blipFill>
                      <a:blip r:embed="rId4"/>
                      <a:stretch>
                        <a:fillRect/>
                      </a:stretch>
                    </p:blipFill>
                    <p:spPr>
                      <a:xfrm>
                        <a:off x="1109663" y="419100"/>
                        <a:ext cx="9526587" cy="36147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976210186"/>
              </p:ext>
            </p:extLst>
          </p:nvPr>
        </p:nvGraphicFramePr>
        <p:xfrm>
          <a:off x="7582891" y="2622550"/>
          <a:ext cx="3668712" cy="3733800"/>
        </p:xfrm>
        <a:graphic>
          <a:graphicData uri="http://schemas.openxmlformats.org/presentationml/2006/ole">
            <mc:AlternateContent xmlns:mc="http://schemas.openxmlformats.org/markup-compatibility/2006">
              <mc:Choice xmlns:v="urn:schemas-microsoft-com:vml" Requires="v">
                <p:oleObj spid="_x0000_s1041" name="Equation" r:id="rId5" imgW="2387520" imgH="2425680" progId="Equation.DSMT4">
                  <p:embed/>
                </p:oleObj>
              </mc:Choice>
              <mc:Fallback>
                <p:oleObj name="Equation" r:id="rId5" imgW="2387520" imgH="2425680" progId="Equation.DSMT4">
                  <p:embed/>
                  <p:pic>
                    <p:nvPicPr>
                      <p:cNvPr id="6" name="Object 5"/>
                      <p:cNvPicPr/>
                      <p:nvPr/>
                    </p:nvPicPr>
                    <p:blipFill>
                      <a:blip r:embed="rId6"/>
                      <a:stretch>
                        <a:fillRect/>
                      </a:stretch>
                    </p:blipFill>
                    <p:spPr>
                      <a:xfrm>
                        <a:off x="7582891" y="2622550"/>
                        <a:ext cx="3668712" cy="3733800"/>
                      </a:xfrm>
                      <a:prstGeom prst="rect">
                        <a:avLst/>
                      </a:prstGeom>
                    </p:spPr>
                  </p:pic>
                </p:oleObj>
              </mc:Fallback>
            </mc:AlternateContent>
          </a:graphicData>
        </a:graphic>
      </p:graphicFrame>
    </p:spTree>
    <p:extLst>
      <p:ext uri="{BB962C8B-B14F-4D97-AF65-F5344CB8AC3E}">
        <p14:creationId xmlns:p14="http://schemas.microsoft.com/office/powerpoint/2010/main" val="216063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5DFF6D-D438-42AF-8C89-223F0BC131C7}"/>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64254080-6D81-4EC2-92A7-27BEF3288B5E}"/>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97995E50-EC49-48AD-8FA3-0098C04FAAA0}"/>
              </a:ext>
            </a:extLst>
          </p:cNvPr>
          <p:cNvSpPr>
            <a:spLocks noGrp="1"/>
          </p:cNvSpPr>
          <p:nvPr>
            <p:ph type="sldNum" sz="quarter" idx="12"/>
          </p:nvPr>
        </p:nvSpPr>
        <p:spPr/>
        <p:txBody>
          <a:bodyPr/>
          <a:lstStyle/>
          <a:p>
            <a:fld id="{E23FF32D-176F-4F5B-8878-5D48FB6FF26A}" type="slidenum">
              <a:rPr lang="en-US" smtClean="0"/>
              <a:t>4</a:t>
            </a:fld>
            <a:endParaRPr lang="en-US"/>
          </a:p>
        </p:txBody>
      </p:sp>
      <p:pic>
        <p:nvPicPr>
          <p:cNvPr id="5" name="Picture 4">
            <a:extLst>
              <a:ext uri="{FF2B5EF4-FFF2-40B4-BE49-F238E27FC236}">
                <a16:creationId xmlns:a16="http://schemas.microsoft.com/office/drawing/2014/main" id="{1A1BFE1C-4CF1-4BAF-9895-3DB15B0D86F4}"/>
              </a:ext>
            </a:extLst>
          </p:cNvPr>
          <p:cNvPicPr>
            <a:picLocks noChangeAspect="1"/>
          </p:cNvPicPr>
          <p:nvPr/>
        </p:nvPicPr>
        <p:blipFill rotWithShape="1">
          <a:blip r:embed="rId2"/>
          <a:srcRect b="8173"/>
          <a:stretch/>
        </p:blipFill>
        <p:spPr>
          <a:xfrm>
            <a:off x="5622551" y="481404"/>
            <a:ext cx="6372225" cy="5895191"/>
          </a:xfrm>
          <a:prstGeom prst="rect">
            <a:avLst/>
          </a:prstGeom>
        </p:spPr>
      </p:pic>
      <p:sp>
        <p:nvSpPr>
          <p:cNvPr id="6" name="TextBox 5">
            <a:extLst>
              <a:ext uri="{FF2B5EF4-FFF2-40B4-BE49-F238E27FC236}">
                <a16:creationId xmlns:a16="http://schemas.microsoft.com/office/drawing/2014/main" id="{B932B3D8-165A-4FC3-AB73-E056FED98574}"/>
              </a:ext>
            </a:extLst>
          </p:cNvPr>
          <p:cNvSpPr txBox="1"/>
          <p:nvPr/>
        </p:nvSpPr>
        <p:spPr>
          <a:xfrm>
            <a:off x="0" y="65905"/>
            <a:ext cx="8610600" cy="461665"/>
          </a:xfrm>
          <a:prstGeom prst="rect">
            <a:avLst/>
          </a:prstGeom>
          <a:noFill/>
        </p:spPr>
        <p:txBody>
          <a:bodyPr wrap="square" rtlCol="0">
            <a:spAutoFit/>
          </a:bodyPr>
          <a:lstStyle/>
          <a:p>
            <a:r>
              <a:rPr lang="en-US" sz="2400" b="1" dirty="0">
                <a:hlinkClick r:id="rId3"/>
              </a:rPr>
              <a:t>https://users.wfu.edu/ecarlson/quantum/index1.html</a:t>
            </a:r>
            <a:endParaRPr lang="en-US" sz="2400" b="1" dirty="0"/>
          </a:p>
        </p:txBody>
      </p:sp>
    </p:spTree>
    <p:extLst>
      <p:ext uri="{BB962C8B-B14F-4D97-AF65-F5344CB8AC3E}">
        <p14:creationId xmlns:p14="http://schemas.microsoft.com/office/powerpoint/2010/main" val="1500653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F7165-5213-4442-9DCF-E928B6185BA1}"/>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BC5417A9-CB84-41A0-9414-DA10BD0EEFEE}"/>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9E355496-181C-4528-9767-E55F1B26A205}"/>
              </a:ext>
            </a:extLst>
          </p:cNvPr>
          <p:cNvSpPr>
            <a:spLocks noGrp="1"/>
          </p:cNvSpPr>
          <p:nvPr>
            <p:ph type="sldNum" sz="quarter" idx="12"/>
          </p:nvPr>
        </p:nvSpPr>
        <p:spPr/>
        <p:txBody>
          <a:bodyPr/>
          <a:lstStyle/>
          <a:p>
            <a:fld id="{E23FF32D-176F-4F5B-8878-5D48FB6FF26A}" type="slidenum">
              <a:rPr lang="en-US" smtClean="0"/>
              <a:t>5</a:t>
            </a:fld>
            <a:endParaRPr lang="en-US"/>
          </a:p>
        </p:txBody>
      </p:sp>
      <p:sp>
        <p:nvSpPr>
          <p:cNvPr id="5" name="TextBox 4">
            <a:extLst>
              <a:ext uri="{FF2B5EF4-FFF2-40B4-BE49-F238E27FC236}">
                <a16:creationId xmlns:a16="http://schemas.microsoft.com/office/drawing/2014/main" id="{77F188D0-EE21-4A84-908B-338B9E2B51DC}"/>
              </a:ext>
            </a:extLst>
          </p:cNvPr>
          <p:cNvSpPr txBox="1"/>
          <p:nvPr/>
        </p:nvSpPr>
        <p:spPr>
          <a:xfrm>
            <a:off x="1645920" y="4323209"/>
            <a:ext cx="7251551" cy="1200329"/>
          </a:xfrm>
          <a:prstGeom prst="rect">
            <a:avLst/>
          </a:prstGeom>
          <a:noFill/>
        </p:spPr>
        <p:txBody>
          <a:bodyPr wrap="square" rtlCol="0">
            <a:spAutoFit/>
          </a:bodyPr>
          <a:lstStyle/>
          <a:p>
            <a:pPr algn="l"/>
            <a:r>
              <a:rPr lang="en-US" sz="2400" b="1" dirty="0"/>
              <a:t>Particular for QM II:</a:t>
            </a:r>
          </a:p>
          <a:p>
            <a:pPr marL="914400" lvl="1" indent="-457200">
              <a:buFont typeface="+mj-lt"/>
              <a:buAutoNum type="arabicPeriod"/>
            </a:pPr>
            <a:r>
              <a:rPr lang="en-US" sz="2400" b="1" dirty="0"/>
              <a:t>Where/how to share supplemental texts?</a:t>
            </a:r>
          </a:p>
          <a:p>
            <a:pPr marL="914400" lvl="1" indent="-457200">
              <a:buFont typeface="+mj-lt"/>
              <a:buAutoNum type="arabicPeriod"/>
            </a:pPr>
            <a:r>
              <a:rPr lang="en-US" sz="2400" b="1" dirty="0"/>
              <a:t>Presentations -- how to interface with PHY 712?</a:t>
            </a:r>
          </a:p>
        </p:txBody>
      </p:sp>
      <p:sp>
        <p:nvSpPr>
          <p:cNvPr id="6" name="TextBox 5">
            <a:extLst>
              <a:ext uri="{FF2B5EF4-FFF2-40B4-BE49-F238E27FC236}">
                <a16:creationId xmlns:a16="http://schemas.microsoft.com/office/drawing/2014/main" id="{E9F47739-C56A-467F-BEE9-2819FD2F3E04}"/>
              </a:ext>
            </a:extLst>
          </p:cNvPr>
          <p:cNvSpPr txBox="1"/>
          <p:nvPr/>
        </p:nvSpPr>
        <p:spPr>
          <a:xfrm>
            <a:off x="1645920" y="186989"/>
            <a:ext cx="8001000" cy="3785652"/>
          </a:xfrm>
          <a:prstGeom prst="rect">
            <a:avLst/>
          </a:prstGeom>
          <a:noFill/>
        </p:spPr>
        <p:txBody>
          <a:bodyPr wrap="square" rtlCol="0">
            <a:spAutoFit/>
          </a:bodyPr>
          <a:lstStyle/>
          <a:p>
            <a:r>
              <a:rPr lang="en-US" sz="2400" b="1" dirty="0"/>
              <a:t>Tentative additional information –</a:t>
            </a:r>
          </a:p>
          <a:p>
            <a:pPr algn="just"/>
            <a:r>
              <a:rPr lang="en-US" sz="2400" b="1" dirty="0"/>
              <a:t>     Mon Jan 17 – MLK Holiday</a:t>
            </a:r>
          </a:p>
          <a:p>
            <a:r>
              <a:rPr lang="en-US" sz="2400" b="1" dirty="0"/>
              <a:t>     Spring break  March 5-13</a:t>
            </a:r>
          </a:p>
          <a:p>
            <a:r>
              <a:rPr lang="en-US" sz="2400" b="1" dirty="0"/>
              <a:t>     Mid term grades due March 7</a:t>
            </a:r>
          </a:p>
          <a:p>
            <a:pPr lvl="1"/>
            <a:r>
              <a:rPr lang="en-US" sz="2400" b="1" dirty="0"/>
              <a:t>APS March meeting March 14-18   (no class)</a:t>
            </a:r>
          </a:p>
          <a:p>
            <a:pPr lvl="1"/>
            <a:r>
              <a:rPr lang="en-US" sz="2400" b="1" dirty="0"/>
              <a:t>Fri April 15 – Good Friday Holiday</a:t>
            </a:r>
          </a:p>
          <a:p>
            <a:pPr lvl="1"/>
            <a:r>
              <a:rPr lang="en-US" sz="2400" b="1" dirty="0"/>
              <a:t>Thurs Apr 21 – Student wellness day  (no class) </a:t>
            </a:r>
          </a:p>
          <a:p>
            <a:pPr lvl="1"/>
            <a:r>
              <a:rPr lang="en-US" sz="2400" b="1" dirty="0"/>
              <a:t>Wed Apr 27 – Last day of class </a:t>
            </a:r>
          </a:p>
          <a:p>
            <a:pPr lvl="1"/>
            <a:r>
              <a:rPr lang="en-US" sz="2400" b="1" dirty="0"/>
              <a:t>Apr 29-May 6 – Final exams</a:t>
            </a:r>
          </a:p>
          <a:p>
            <a:endParaRPr lang="en-US" sz="2400" dirty="0">
              <a:latin typeface="+mj-lt"/>
            </a:endParaRPr>
          </a:p>
        </p:txBody>
      </p:sp>
    </p:spTree>
    <p:extLst>
      <p:ext uri="{BB962C8B-B14F-4D97-AF65-F5344CB8AC3E}">
        <p14:creationId xmlns:p14="http://schemas.microsoft.com/office/powerpoint/2010/main" val="1966709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631031-B81B-4F6E-910A-5D5A619B7B76}"/>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4E68B364-4A49-4B9C-8C41-0A114447BB86}"/>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BC88103F-4DC8-43C8-8E6C-FCF5ABAD9C49}"/>
              </a:ext>
            </a:extLst>
          </p:cNvPr>
          <p:cNvSpPr>
            <a:spLocks noGrp="1"/>
          </p:cNvSpPr>
          <p:nvPr>
            <p:ph type="sldNum" sz="quarter" idx="12"/>
          </p:nvPr>
        </p:nvSpPr>
        <p:spPr/>
        <p:txBody>
          <a:bodyPr/>
          <a:lstStyle/>
          <a:p>
            <a:fld id="{E23FF32D-176F-4F5B-8878-5D48FB6FF26A}" type="slidenum">
              <a:rPr lang="en-US" smtClean="0"/>
              <a:t>6</a:t>
            </a:fld>
            <a:endParaRPr lang="en-US"/>
          </a:p>
        </p:txBody>
      </p:sp>
      <p:sp>
        <p:nvSpPr>
          <p:cNvPr id="5" name="TextBox 4">
            <a:extLst>
              <a:ext uri="{FF2B5EF4-FFF2-40B4-BE49-F238E27FC236}">
                <a16:creationId xmlns:a16="http://schemas.microsoft.com/office/drawing/2014/main" id="{8F03CB7F-2F51-4292-BF27-950DA2745689}"/>
              </a:ext>
            </a:extLst>
          </p:cNvPr>
          <p:cNvSpPr txBox="1"/>
          <p:nvPr/>
        </p:nvSpPr>
        <p:spPr>
          <a:xfrm>
            <a:off x="1115122" y="367990"/>
            <a:ext cx="9723863" cy="461665"/>
          </a:xfrm>
          <a:prstGeom prst="rect">
            <a:avLst/>
          </a:prstGeom>
          <a:noFill/>
        </p:spPr>
        <p:txBody>
          <a:bodyPr wrap="square" rtlCol="0">
            <a:spAutoFit/>
          </a:bodyPr>
          <a:lstStyle/>
          <a:p>
            <a:pPr algn="ctr"/>
            <a:r>
              <a:rPr lang="en-US" sz="2400" b="1" dirty="0"/>
              <a:t>Summary of topics covered in Quantum Mechanics I</a:t>
            </a:r>
          </a:p>
        </p:txBody>
      </p:sp>
      <p:graphicFrame>
        <p:nvGraphicFramePr>
          <p:cNvPr id="6" name="Table 5">
            <a:extLst>
              <a:ext uri="{FF2B5EF4-FFF2-40B4-BE49-F238E27FC236}">
                <a16:creationId xmlns:a16="http://schemas.microsoft.com/office/drawing/2014/main" id="{C5EDEE80-EAB7-4D51-A8AA-0ED4FE6C54F2}"/>
              </a:ext>
            </a:extLst>
          </p:cNvPr>
          <p:cNvGraphicFramePr>
            <a:graphicFrameLocks noGrp="1"/>
          </p:cNvGraphicFramePr>
          <p:nvPr>
            <p:extLst>
              <p:ext uri="{D42A27DB-BD31-4B8C-83A1-F6EECF244321}">
                <p14:modId xmlns:p14="http://schemas.microsoft.com/office/powerpoint/2010/main" val="2811523774"/>
              </p:ext>
            </p:extLst>
          </p:nvPr>
        </p:nvGraphicFramePr>
        <p:xfrm>
          <a:off x="524436" y="1124122"/>
          <a:ext cx="11268636" cy="4572000"/>
        </p:xfrm>
        <a:graphic>
          <a:graphicData uri="http://schemas.openxmlformats.org/drawingml/2006/table">
            <a:tbl>
              <a:tblPr firstRow="1" bandRow="1">
                <a:tableStyleId>{5C22544A-7EE6-4342-B048-85BDC9FD1C3A}</a:tableStyleId>
              </a:tblPr>
              <a:tblGrid>
                <a:gridCol w="8471646">
                  <a:extLst>
                    <a:ext uri="{9D8B030D-6E8A-4147-A177-3AD203B41FA5}">
                      <a16:colId xmlns:a16="http://schemas.microsoft.com/office/drawing/2014/main" val="3880174022"/>
                    </a:ext>
                  </a:extLst>
                </a:gridCol>
                <a:gridCol w="2796990">
                  <a:extLst>
                    <a:ext uri="{9D8B030D-6E8A-4147-A177-3AD203B41FA5}">
                      <a16:colId xmlns:a16="http://schemas.microsoft.com/office/drawing/2014/main" val="471575451"/>
                    </a:ext>
                  </a:extLst>
                </a:gridCol>
              </a:tblGrid>
              <a:tr h="370840">
                <a:tc>
                  <a:txBody>
                    <a:bodyPr/>
                    <a:lstStyle/>
                    <a:p>
                      <a:pPr algn="ctr"/>
                      <a:r>
                        <a:rPr lang="en-US" sz="2400" dirty="0">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rPr>
                        <a:t>Chapters in EC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2839085"/>
                  </a:ext>
                </a:extLst>
              </a:tr>
              <a:tr h="370840">
                <a:tc>
                  <a:txBody>
                    <a:bodyPr/>
                    <a:lstStyle/>
                    <a:p>
                      <a:r>
                        <a:rPr lang="en-US" sz="2400" b="1" dirty="0"/>
                        <a:t>Fundamentals and formalism of QM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1,3,4,11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858593"/>
                  </a:ext>
                </a:extLst>
              </a:tr>
              <a:tr h="370840">
                <a:tc>
                  <a:txBody>
                    <a:bodyPr/>
                    <a:lstStyle/>
                    <a:p>
                      <a:r>
                        <a:rPr lang="en-US" sz="2400" b="1" dirty="0"/>
                        <a:t>Solution of S. E. for simple 1-dim potentials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4263173"/>
                  </a:ext>
                </a:extLst>
              </a:tr>
              <a:tr h="370840">
                <a:tc>
                  <a:txBody>
                    <a:bodyPr/>
                    <a:lstStyle/>
                    <a:p>
                      <a:r>
                        <a:rPr lang="en-US" sz="2400" b="1" dirty="0"/>
                        <a:t>Quantum mechanics of harmonic oscillator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2395730"/>
                  </a:ext>
                </a:extLst>
              </a:tr>
              <a:tr h="370840">
                <a:tc>
                  <a:txBody>
                    <a:bodyPr/>
                    <a:lstStyle/>
                    <a:p>
                      <a:r>
                        <a:rPr lang="en-US" sz="2400" b="1" dirty="0"/>
                        <a:t>Various symmetries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78986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Angular momentum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32928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Addition and rotation of angular momentum including spin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34919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Hydrogen atom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9006179"/>
                  </a:ext>
                </a:extLst>
              </a:tr>
              <a:tr h="370840">
                <a:tc>
                  <a:txBody>
                    <a:bodyPr/>
                    <a:lstStyle/>
                    <a:p>
                      <a:r>
                        <a:rPr lang="en-US" sz="2400" b="1" dirty="0"/>
                        <a:t>Electromagnetic forces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0992862"/>
                  </a:ext>
                </a:extLst>
              </a:tr>
              <a:tr h="370840">
                <a:tc>
                  <a:txBody>
                    <a:bodyPr/>
                    <a:lstStyle/>
                    <a:p>
                      <a:r>
                        <a:rPr lang="en-US" sz="2400" b="1" dirty="0"/>
                        <a:t>Multiple independent particles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3372212"/>
                  </a:ext>
                </a:extLst>
              </a:tr>
            </a:tbl>
          </a:graphicData>
        </a:graphic>
      </p:graphicFrame>
    </p:spTree>
    <p:extLst>
      <p:ext uri="{BB962C8B-B14F-4D97-AF65-F5344CB8AC3E}">
        <p14:creationId xmlns:p14="http://schemas.microsoft.com/office/powerpoint/2010/main" val="7639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C18628-60B1-4FEC-86AB-074FAC669729}"/>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33D4FA62-5F5E-4567-8308-28E3F41FF0FD}"/>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A93230DB-5C1F-4D44-A791-6B5DB829D73D}"/>
              </a:ext>
            </a:extLst>
          </p:cNvPr>
          <p:cNvSpPr>
            <a:spLocks noGrp="1"/>
          </p:cNvSpPr>
          <p:nvPr>
            <p:ph type="sldNum" sz="quarter" idx="12"/>
          </p:nvPr>
        </p:nvSpPr>
        <p:spPr/>
        <p:txBody>
          <a:bodyPr/>
          <a:lstStyle/>
          <a:p>
            <a:fld id="{E23FF32D-176F-4F5B-8878-5D48FB6FF26A}" type="slidenum">
              <a:rPr lang="en-US" smtClean="0"/>
              <a:t>7</a:t>
            </a:fld>
            <a:endParaRPr lang="en-US"/>
          </a:p>
        </p:txBody>
      </p:sp>
      <p:sp>
        <p:nvSpPr>
          <p:cNvPr id="5" name="TextBox 4">
            <a:extLst>
              <a:ext uri="{FF2B5EF4-FFF2-40B4-BE49-F238E27FC236}">
                <a16:creationId xmlns:a16="http://schemas.microsoft.com/office/drawing/2014/main" id="{236EF97E-339C-4551-99CA-EE3294FC456C}"/>
              </a:ext>
            </a:extLst>
          </p:cNvPr>
          <p:cNvSpPr txBox="1"/>
          <p:nvPr/>
        </p:nvSpPr>
        <p:spPr>
          <a:xfrm>
            <a:off x="336176" y="0"/>
            <a:ext cx="11282083" cy="584775"/>
          </a:xfrm>
          <a:prstGeom prst="rect">
            <a:avLst/>
          </a:prstGeom>
          <a:noFill/>
        </p:spPr>
        <p:txBody>
          <a:bodyPr wrap="square" rtlCol="0">
            <a:spAutoFit/>
          </a:bodyPr>
          <a:lstStyle/>
          <a:p>
            <a:pPr algn="ctr"/>
            <a:r>
              <a:rPr lang="en-US" sz="3200" b="1" dirty="0"/>
              <a:t>Topics for Quantum Mechanics II</a:t>
            </a:r>
          </a:p>
        </p:txBody>
      </p:sp>
      <p:sp>
        <p:nvSpPr>
          <p:cNvPr id="6" name="TextBox 5">
            <a:extLst>
              <a:ext uri="{FF2B5EF4-FFF2-40B4-BE49-F238E27FC236}">
                <a16:creationId xmlns:a16="http://schemas.microsoft.com/office/drawing/2014/main" id="{484A884F-12C1-4DF3-8312-E9AB44F7B3E8}"/>
              </a:ext>
            </a:extLst>
          </p:cNvPr>
          <p:cNvSpPr txBox="1"/>
          <p:nvPr/>
        </p:nvSpPr>
        <p:spPr>
          <a:xfrm>
            <a:off x="336176" y="719832"/>
            <a:ext cx="11519648" cy="6001643"/>
          </a:xfrm>
          <a:prstGeom prst="rect">
            <a:avLst/>
          </a:prstGeom>
          <a:noFill/>
        </p:spPr>
        <p:txBody>
          <a:bodyPr wrap="square" rtlCol="0">
            <a:spAutoFit/>
          </a:bodyPr>
          <a:lstStyle/>
          <a:p>
            <a:pPr algn="l"/>
            <a:r>
              <a:rPr lang="en-US" sz="2400" b="1" dirty="0"/>
              <a:t>Single particle analysis</a:t>
            </a:r>
          </a:p>
          <a:p>
            <a:pPr lvl="1"/>
            <a:r>
              <a:rPr lang="en-US" sz="2400" b="1" dirty="0">
                <a:sym typeface="Wingdings" panose="05000000000000000000" pitchFamily="2" charset="2"/>
              </a:rPr>
              <a:t>Time independent perturbation methods – EC  Chap. 12, 13</a:t>
            </a:r>
            <a:endParaRPr lang="en-US" sz="2400" dirty="0"/>
          </a:p>
          <a:p>
            <a:pPr lvl="1"/>
            <a:r>
              <a:rPr lang="en-US" sz="2400" b="1" dirty="0">
                <a:sym typeface="Wingdings" panose="05000000000000000000" pitchFamily="2" charset="2"/>
              </a:rPr>
              <a:t>Scattering of a particle from a spherical potential – EC Chap. 14</a:t>
            </a:r>
          </a:p>
          <a:p>
            <a:pPr lvl="1"/>
            <a:r>
              <a:rPr lang="en-US" sz="2400" b="1" dirty="0"/>
              <a:t>Single electron states of a multi-well potential </a:t>
            </a:r>
            <a:r>
              <a:rPr lang="en-US" sz="2400" b="1" dirty="0">
                <a:sym typeface="Wingdings" panose="05000000000000000000" pitchFamily="2" charset="2"/>
              </a:rPr>
              <a:t> molecules and solids – EC Chap. 2,6</a:t>
            </a:r>
          </a:p>
          <a:p>
            <a:pPr lvl="1"/>
            <a:r>
              <a:rPr lang="en-US" sz="2400" b="1" dirty="0">
                <a:sym typeface="Wingdings" panose="05000000000000000000" pitchFamily="2" charset="2"/>
              </a:rPr>
              <a:t>Feynman path integral formalism – EC Chap. 11 C</a:t>
            </a:r>
          </a:p>
          <a:p>
            <a:pPr lvl="1"/>
            <a:r>
              <a:rPr lang="en-US" sz="2400" b="1" dirty="0">
                <a:sym typeface="Wingdings" panose="05000000000000000000" pitchFamily="2" charset="2"/>
              </a:rPr>
              <a:t>Time dependent perturbation methods – EC  Chap. 15</a:t>
            </a:r>
          </a:p>
          <a:p>
            <a:pPr lvl="1"/>
            <a:r>
              <a:rPr lang="en-US" sz="2400" b="1" dirty="0"/>
              <a:t>Relativistic effects and the Dirac Equation – EC Chap. 16</a:t>
            </a:r>
          </a:p>
          <a:p>
            <a:endParaRPr lang="en-US" sz="2400" b="1" dirty="0">
              <a:sym typeface="Wingdings" panose="05000000000000000000" pitchFamily="2" charset="2"/>
            </a:endParaRPr>
          </a:p>
          <a:p>
            <a:r>
              <a:rPr lang="en-US" sz="2400" b="1" dirty="0">
                <a:sym typeface="Wingdings" panose="05000000000000000000" pitchFamily="2" charset="2"/>
              </a:rPr>
              <a:t>Multiple particle analysis</a:t>
            </a:r>
          </a:p>
          <a:p>
            <a:pPr lvl="1"/>
            <a:r>
              <a:rPr lang="en-US" sz="2400" b="1" dirty="0">
                <a:sym typeface="Wingdings" panose="05000000000000000000" pitchFamily="2" charset="2"/>
              </a:rPr>
              <a:t>Quantization of the electromagnetic fields – EC Chap.  17</a:t>
            </a:r>
          </a:p>
          <a:p>
            <a:pPr lvl="1"/>
            <a:r>
              <a:rPr lang="en-US" sz="2400" b="1" dirty="0">
                <a:sym typeface="Wingdings" panose="05000000000000000000" pitchFamily="2" charset="2"/>
              </a:rPr>
              <a:t>Photons and atoms – EC Chap. 18</a:t>
            </a:r>
          </a:p>
          <a:p>
            <a:pPr lvl="1"/>
            <a:r>
              <a:rPr lang="en-US" sz="2400" b="1" dirty="0"/>
              <a:t>Multi particle systems;  Bose and Fermi particles – review EC Chap. 10</a:t>
            </a:r>
          </a:p>
          <a:p>
            <a:pPr lvl="1"/>
            <a:r>
              <a:rPr lang="en-US" sz="2400" b="1" dirty="0"/>
              <a:t>Multi electron atoms and materials</a:t>
            </a:r>
          </a:p>
          <a:p>
            <a:pPr lvl="2"/>
            <a:r>
              <a:rPr lang="en-US" sz="2400" b="1" dirty="0" err="1"/>
              <a:t>Hartree-Fock</a:t>
            </a:r>
            <a:r>
              <a:rPr lang="en-US" sz="2400" b="1" dirty="0"/>
              <a:t> approximation</a:t>
            </a:r>
          </a:p>
          <a:p>
            <a:pPr lvl="2"/>
            <a:r>
              <a:rPr lang="en-US" sz="2400" b="1" dirty="0"/>
              <a:t>Density functional approximation</a:t>
            </a:r>
          </a:p>
          <a:p>
            <a:endParaRPr lang="en-US" sz="2400" b="1" dirty="0"/>
          </a:p>
        </p:txBody>
      </p:sp>
    </p:spTree>
    <p:extLst>
      <p:ext uri="{BB962C8B-B14F-4D97-AF65-F5344CB8AC3E}">
        <p14:creationId xmlns:p14="http://schemas.microsoft.com/office/powerpoint/2010/main" val="1812477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D16CAD-C222-43DA-8CED-556A7D76CE96}"/>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6268D1E6-B886-4B66-AB0A-6D622C297285}"/>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51DD3A07-4E68-47D0-A9A8-716F184CDA48}"/>
              </a:ext>
            </a:extLst>
          </p:cNvPr>
          <p:cNvSpPr>
            <a:spLocks noGrp="1"/>
          </p:cNvSpPr>
          <p:nvPr>
            <p:ph type="sldNum" sz="quarter" idx="12"/>
          </p:nvPr>
        </p:nvSpPr>
        <p:spPr/>
        <p:txBody>
          <a:bodyPr/>
          <a:lstStyle/>
          <a:p>
            <a:fld id="{E23FF32D-176F-4F5B-8878-5D48FB6FF26A}" type="slidenum">
              <a:rPr lang="en-US" smtClean="0"/>
              <a:t>8</a:t>
            </a:fld>
            <a:endParaRPr lang="en-US"/>
          </a:p>
        </p:txBody>
      </p:sp>
      <p:pic>
        <p:nvPicPr>
          <p:cNvPr id="6" name="Picture 5">
            <a:extLst>
              <a:ext uri="{FF2B5EF4-FFF2-40B4-BE49-F238E27FC236}">
                <a16:creationId xmlns:a16="http://schemas.microsoft.com/office/drawing/2014/main" id="{332BC663-BCBB-4FA5-B6A5-725AE8C804DA}"/>
              </a:ext>
            </a:extLst>
          </p:cNvPr>
          <p:cNvPicPr>
            <a:picLocks noChangeAspect="1"/>
          </p:cNvPicPr>
          <p:nvPr/>
        </p:nvPicPr>
        <p:blipFill>
          <a:blip r:embed="rId2"/>
          <a:stretch>
            <a:fillRect/>
          </a:stretch>
        </p:blipFill>
        <p:spPr>
          <a:xfrm>
            <a:off x="838200" y="0"/>
            <a:ext cx="10223855" cy="6487162"/>
          </a:xfrm>
          <a:prstGeom prst="rect">
            <a:avLst/>
          </a:prstGeom>
        </p:spPr>
      </p:pic>
    </p:spTree>
    <p:extLst>
      <p:ext uri="{BB962C8B-B14F-4D97-AF65-F5344CB8AC3E}">
        <p14:creationId xmlns:p14="http://schemas.microsoft.com/office/powerpoint/2010/main" val="3015172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B812D7-B251-470F-AC3C-F8FA1DCD2B2E}"/>
              </a:ext>
            </a:extLst>
          </p:cNvPr>
          <p:cNvSpPr>
            <a:spLocks noGrp="1"/>
          </p:cNvSpPr>
          <p:nvPr>
            <p:ph type="dt" sz="half" idx="10"/>
          </p:nvPr>
        </p:nvSpPr>
        <p:spPr/>
        <p:txBody>
          <a:bodyPr/>
          <a:lstStyle/>
          <a:p>
            <a:r>
              <a:rPr lang="en-US"/>
              <a:t>1/10/2022</a:t>
            </a:r>
          </a:p>
        </p:txBody>
      </p:sp>
      <p:sp>
        <p:nvSpPr>
          <p:cNvPr id="3" name="Footer Placeholder 2">
            <a:extLst>
              <a:ext uri="{FF2B5EF4-FFF2-40B4-BE49-F238E27FC236}">
                <a16:creationId xmlns:a16="http://schemas.microsoft.com/office/drawing/2014/main" id="{42D630D3-120A-435F-AE3E-1E2F82377A27}"/>
              </a:ext>
            </a:extLst>
          </p:cNvPr>
          <p:cNvSpPr>
            <a:spLocks noGrp="1"/>
          </p:cNvSpPr>
          <p:nvPr>
            <p:ph type="ftr" sz="quarter" idx="11"/>
          </p:nvPr>
        </p:nvSpPr>
        <p:spPr/>
        <p:txBody>
          <a:bodyPr/>
          <a:lstStyle/>
          <a:p>
            <a:r>
              <a:rPr lang="en-US"/>
              <a:t>PHY 742 -- Lecture 1</a:t>
            </a:r>
          </a:p>
        </p:txBody>
      </p:sp>
      <p:sp>
        <p:nvSpPr>
          <p:cNvPr id="4" name="Slide Number Placeholder 3">
            <a:extLst>
              <a:ext uri="{FF2B5EF4-FFF2-40B4-BE49-F238E27FC236}">
                <a16:creationId xmlns:a16="http://schemas.microsoft.com/office/drawing/2014/main" id="{CD95264D-CF06-45F7-A265-A747D161539D}"/>
              </a:ext>
            </a:extLst>
          </p:cNvPr>
          <p:cNvSpPr>
            <a:spLocks noGrp="1"/>
          </p:cNvSpPr>
          <p:nvPr>
            <p:ph type="sldNum" sz="quarter" idx="12"/>
          </p:nvPr>
        </p:nvSpPr>
        <p:spPr/>
        <p:txBody>
          <a:bodyPr/>
          <a:lstStyle/>
          <a:p>
            <a:fld id="{E23FF32D-176F-4F5B-8878-5D48FB6FF26A}" type="slidenum">
              <a:rPr lang="en-US" smtClean="0"/>
              <a:t>9</a:t>
            </a:fld>
            <a:endParaRPr lang="en-US"/>
          </a:p>
        </p:txBody>
      </p:sp>
      <p:sp>
        <p:nvSpPr>
          <p:cNvPr id="5" name="TextBox 4">
            <a:extLst>
              <a:ext uri="{FF2B5EF4-FFF2-40B4-BE49-F238E27FC236}">
                <a16:creationId xmlns:a16="http://schemas.microsoft.com/office/drawing/2014/main" id="{F71EB364-CFB7-4FD3-B76C-B142C2DB7FAA}"/>
              </a:ext>
            </a:extLst>
          </p:cNvPr>
          <p:cNvSpPr txBox="1"/>
          <p:nvPr/>
        </p:nvSpPr>
        <p:spPr>
          <a:xfrm>
            <a:off x="446049" y="256478"/>
            <a:ext cx="9456234" cy="830997"/>
          </a:xfrm>
          <a:prstGeom prst="rect">
            <a:avLst/>
          </a:prstGeom>
          <a:noFill/>
        </p:spPr>
        <p:txBody>
          <a:bodyPr wrap="square" rtlCol="0">
            <a:spAutoFit/>
          </a:bodyPr>
          <a:lstStyle/>
          <a:p>
            <a:pPr algn="l"/>
            <a:r>
              <a:rPr lang="en-US" sz="2400" b="1" dirty="0"/>
              <a:t>Variational methods for estimating the lowest energy eigenstate of a quantum mechanical system</a:t>
            </a:r>
          </a:p>
        </p:txBody>
      </p:sp>
      <p:graphicFrame>
        <p:nvGraphicFramePr>
          <p:cNvPr id="6" name="Object 5">
            <a:extLst>
              <a:ext uri="{FF2B5EF4-FFF2-40B4-BE49-F238E27FC236}">
                <a16:creationId xmlns:a16="http://schemas.microsoft.com/office/drawing/2014/main" id="{70AE341E-4A08-49A6-84F1-B4D3FDDEC353}"/>
              </a:ext>
            </a:extLst>
          </p:cNvPr>
          <p:cNvGraphicFramePr>
            <a:graphicFrameLocks noChangeAspect="1"/>
          </p:cNvGraphicFramePr>
          <p:nvPr>
            <p:extLst>
              <p:ext uri="{D42A27DB-BD31-4B8C-83A1-F6EECF244321}">
                <p14:modId xmlns:p14="http://schemas.microsoft.com/office/powerpoint/2010/main" val="975302864"/>
              </p:ext>
            </p:extLst>
          </p:nvPr>
        </p:nvGraphicFramePr>
        <p:xfrm>
          <a:off x="1277279" y="1461080"/>
          <a:ext cx="7145195" cy="1220787"/>
        </p:xfrm>
        <a:graphic>
          <a:graphicData uri="http://schemas.openxmlformats.org/presentationml/2006/ole">
            <mc:AlternateContent xmlns:mc="http://schemas.openxmlformats.org/markup-compatibility/2006">
              <mc:Choice xmlns:v="urn:schemas-microsoft-com:vml" Requires="v">
                <p:oleObj spid="_x0000_s16393" name="Equation" r:id="rId3" imgW="2527200" imgH="431640" progId="Equation.DSMT4">
                  <p:embed/>
                </p:oleObj>
              </mc:Choice>
              <mc:Fallback>
                <p:oleObj name="Equation" r:id="rId3" imgW="2527200" imgH="431640" progId="Equation.DSMT4">
                  <p:embed/>
                  <p:pic>
                    <p:nvPicPr>
                      <p:cNvPr id="6" name="Object 5">
                        <a:extLst>
                          <a:ext uri="{FF2B5EF4-FFF2-40B4-BE49-F238E27FC236}">
                            <a16:creationId xmlns:a16="http://schemas.microsoft.com/office/drawing/2014/main" id="{70AE341E-4A08-49A6-84F1-B4D3FDDEC353}"/>
                          </a:ext>
                        </a:extLst>
                      </p:cNvPr>
                      <p:cNvPicPr/>
                      <p:nvPr/>
                    </p:nvPicPr>
                    <p:blipFill>
                      <a:blip r:embed="rId4"/>
                      <a:stretch>
                        <a:fillRect/>
                      </a:stretch>
                    </p:blipFill>
                    <p:spPr>
                      <a:xfrm>
                        <a:off x="1277279" y="1461080"/>
                        <a:ext cx="7145195" cy="1220787"/>
                      </a:xfrm>
                      <a:prstGeom prst="rect">
                        <a:avLst/>
                      </a:prstGeom>
                    </p:spPr>
                  </p:pic>
                </p:oleObj>
              </mc:Fallback>
            </mc:AlternateContent>
          </a:graphicData>
        </a:graphic>
      </p:graphicFrame>
      <p:sp>
        <p:nvSpPr>
          <p:cNvPr id="7" name="Arrow: Up 6">
            <a:extLst>
              <a:ext uri="{FF2B5EF4-FFF2-40B4-BE49-F238E27FC236}">
                <a16:creationId xmlns:a16="http://schemas.microsoft.com/office/drawing/2014/main" id="{7EBD5A09-0B2C-4B2A-909D-DA10897A580A}"/>
              </a:ext>
            </a:extLst>
          </p:cNvPr>
          <p:cNvSpPr/>
          <p:nvPr/>
        </p:nvSpPr>
        <p:spPr>
          <a:xfrm>
            <a:off x="1550019" y="2762907"/>
            <a:ext cx="791736" cy="95900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E29D063-45F3-4BA1-AAF2-9FEE3D0887F1}"/>
              </a:ext>
            </a:extLst>
          </p:cNvPr>
          <p:cNvSpPr txBox="1"/>
          <p:nvPr/>
        </p:nvSpPr>
        <p:spPr>
          <a:xfrm>
            <a:off x="971075" y="3930961"/>
            <a:ext cx="4650058" cy="830997"/>
          </a:xfrm>
          <a:prstGeom prst="rect">
            <a:avLst/>
          </a:prstGeom>
          <a:noFill/>
        </p:spPr>
        <p:txBody>
          <a:bodyPr wrap="square" rtlCol="0">
            <a:spAutoFit/>
          </a:bodyPr>
          <a:lstStyle/>
          <a:p>
            <a:pPr algn="l"/>
            <a:r>
              <a:rPr lang="en-US" sz="2400" b="1" dirty="0"/>
              <a:t>Hermitian operator representing the Hamiltonian of the system</a:t>
            </a:r>
          </a:p>
        </p:txBody>
      </p:sp>
      <p:sp>
        <p:nvSpPr>
          <p:cNvPr id="9" name="Arrow: Up 8">
            <a:extLst>
              <a:ext uri="{FF2B5EF4-FFF2-40B4-BE49-F238E27FC236}">
                <a16:creationId xmlns:a16="http://schemas.microsoft.com/office/drawing/2014/main" id="{D9962143-6F15-4FD8-B3B0-F0C6AB7D466F}"/>
              </a:ext>
            </a:extLst>
          </p:cNvPr>
          <p:cNvSpPr/>
          <p:nvPr/>
        </p:nvSpPr>
        <p:spPr>
          <a:xfrm rot="18960242">
            <a:off x="3642732" y="2476988"/>
            <a:ext cx="791736" cy="95900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1E88785-3DD8-440C-9036-9581D3CFA633}"/>
              </a:ext>
            </a:extLst>
          </p:cNvPr>
          <p:cNvSpPr txBox="1"/>
          <p:nvPr/>
        </p:nvSpPr>
        <p:spPr>
          <a:xfrm>
            <a:off x="4318498" y="3244260"/>
            <a:ext cx="4650058" cy="461665"/>
          </a:xfrm>
          <a:prstGeom prst="rect">
            <a:avLst/>
          </a:prstGeom>
          <a:noFill/>
        </p:spPr>
        <p:txBody>
          <a:bodyPr wrap="square" rtlCol="0">
            <a:spAutoFit/>
          </a:bodyPr>
          <a:lstStyle/>
          <a:p>
            <a:pPr algn="l"/>
            <a:r>
              <a:rPr lang="en-US" sz="2400" b="1" dirty="0"/>
              <a:t>Energy eigenvalue</a:t>
            </a:r>
          </a:p>
        </p:txBody>
      </p:sp>
    </p:spTree>
    <p:extLst>
      <p:ext uri="{BB962C8B-B14F-4D97-AF65-F5344CB8AC3E}">
        <p14:creationId xmlns:p14="http://schemas.microsoft.com/office/powerpoint/2010/main" val="2431814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830</Words>
  <Application>Microsoft Office PowerPoint</Application>
  <PresentationFormat>Widescreen</PresentationFormat>
  <Paragraphs>195</Paragraphs>
  <Slides>32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Calibri</vt:lpstr>
      <vt:lpstr>Calibri Light</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73</cp:revision>
  <dcterms:created xsi:type="dcterms:W3CDTF">2020-01-06T21:28:26Z</dcterms:created>
  <dcterms:modified xsi:type="dcterms:W3CDTF">2022-01-06T04:24:03Z</dcterms:modified>
</cp:coreProperties>
</file>