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329" r:id="rId4"/>
    <p:sldId id="306" r:id="rId5"/>
    <p:sldId id="307" r:id="rId6"/>
    <p:sldId id="324" r:id="rId7"/>
    <p:sldId id="323" r:id="rId8"/>
    <p:sldId id="308" r:id="rId9"/>
    <p:sldId id="309" r:id="rId10"/>
    <p:sldId id="310" r:id="rId11"/>
    <p:sldId id="325" r:id="rId12"/>
    <p:sldId id="326" r:id="rId13"/>
    <p:sldId id="327" r:id="rId14"/>
    <p:sldId id="32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30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2/07/2022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Spring 2022 --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Richard-Feynma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936702" y="189571"/>
            <a:ext cx="1022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1-1:50 PM  MWF  Olin 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1501695" y="1266789"/>
            <a:ext cx="93893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10</a:t>
            </a:r>
          </a:p>
          <a:p>
            <a:pPr algn="ctr"/>
            <a:endParaRPr lang="en-US" sz="10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Path integral approach to quantum analysis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Ref:  Chapter 11 A-C of Professor Carlson’s text</a:t>
            </a:r>
            <a:endParaRPr lang="en-US" sz="3200" b="1" dirty="0"/>
          </a:p>
          <a:p>
            <a:pPr marL="0" lvl="2" indent="-514350"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Some background/motivation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Review of classical action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Quantum action for a free particle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Path integral vs Schrödinger formulation of QM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465D-AB08-45C8-A5A0-116761B9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8617B-7FE7-4AB8-A5E3-B1C124AF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340C2-AE01-4048-9A1F-F10146F8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7034E-3B6F-476D-8343-253F80AB7317}"/>
              </a:ext>
            </a:extLst>
          </p:cNvPr>
          <p:cNvSpPr txBox="1"/>
          <p:nvPr/>
        </p:nvSpPr>
        <p:spPr>
          <a:xfrm>
            <a:off x="286603" y="354842"/>
            <a:ext cx="1089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Feynman’s idea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EEE481-3F6A-4C71-A33D-29294B8C3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33891"/>
              </p:ext>
            </p:extLst>
          </p:nvPr>
        </p:nvGraphicFramePr>
        <p:xfrm>
          <a:off x="547960" y="1106699"/>
          <a:ext cx="11096080" cy="185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1" name="Equation" r:id="rId3" imgW="3949560" imgH="660240" progId="Equation.DSMT4">
                  <p:embed/>
                </p:oleObj>
              </mc:Choice>
              <mc:Fallback>
                <p:oleObj name="Equation" r:id="rId3" imgW="39495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960" y="1106699"/>
                        <a:ext cx="11096080" cy="185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69CAB6-5F0E-4E2A-9592-9AE96F891533}"/>
              </a:ext>
            </a:extLst>
          </p:cNvPr>
          <p:cNvCxnSpPr/>
          <p:nvPr/>
        </p:nvCxnSpPr>
        <p:spPr>
          <a:xfrm flipV="1">
            <a:off x="4517417" y="3492780"/>
            <a:ext cx="0" cy="1763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0496CD-9021-486C-A3FE-A9D36A02F2F1}"/>
              </a:ext>
            </a:extLst>
          </p:cNvPr>
          <p:cNvCxnSpPr>
            <a:cxnSpLocks/>
          </p:cNvCxnSpPr>
          <p:nvPr/>
        </p:nvCxnSpPr>
        <p:spPr>
          <a:xfrm>
            <a:off x="4517417" y="5256368"/>
            <a:ext cx="1717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4ED05F4-F423-4211-BA94-4A65F7B8F644}"/>
              </a:ext>
            </a:extLst>
          </p:cNvPr>
          <p:cNvSpPr/>
          <p:nvPr/>
        </p:nvSpPr>
        <p:spPr>
          <a:xfrm>
            <a:off x="4844964" y="3875964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F1B7D4-3764-4A7A-8775-EEBA0810AA69}"/>
              </a:ext>
            </a:extLst>
          </p:cNvPr>
          <p:cNvSpPr/>
          <p:nvPr/>
        </p:nvSpPr>
        <p:spPr>
          <a:xfrm>
            <a:off x="5816230" y="4819937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B3303-D1C6-4D7C-B203-F76F809E65CF}"/>
              </a:ext>
            </a:extLst>
          </p:cNvPr>
          <p:cNvSpPr txBox="1"/>
          <p:nvPr/>
        </p:nvSpPr>
        <p:spPr>
          <a:xfrm flipH="1">
            <a:off x="6378190" y="4970057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2280A-82ED-45B5-9F37-7499172CCF29}"/>
              </a:ext>
            </a:extLst>
          </p:cNvPr>
          <p:cNvSpPr txBox="1"/>
          <p:nvPr/>
        </p:nvSpPr>
        <p:spPr>
          <a:xfrm flipH="1">
            <a:off x="4469778" y="3075289"/>
            <a:ext cx="19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2FE7D-FD72-47D1-A482-ECBECA6C5D12}"/>
              </a:ext>
            </a:extLst>
          </p:cNvPr>
          <p:cNvSpPr txBox="1"/>
          <p:nvPr/>
        </p:nvSpPr>
        <p:spPr>
          <a:xfrm flipH="1">
            <a:off x="4920151" y="3498371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i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B38B5-6E10-494E-9132-627CEB3FDE0E}"/>
              </a:ext>
            </a:extLst>
          </p:cNvPr>
          <p:cNvSpPr txBox="1"/>
          <p:nvPr/>
        </p:nvSpPr>
        <p:spPr>
          <a:xfrm flipH="1">
            <a:off x="5946011" y="4387757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f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f</a:t>
            </a:r>
            <a:r>
              <a:rPr lang="en-US" sz="2400" b="1" i="1" dirty="0"/>
              <a:t>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84F7AA-26F6-4BC6-BA60-4081914EE222}"/>
              </a:ext>
            </a:extLst>
          </p:cNvPr>
          <p:cNvSpPr/>
          <p:nvPr/>
        </p:nvSpPr>
        <p:spPr>
          <a:xfrm>
            <a:off x="4899555" y="4039737"/>
            <a:ext cx="943613" cy="1023582"/>
          </a:xfrm>
          <a:custGeom>
            <a:avLst/>
            <a:gdLst>
              <a:gd name="connsiteX0" fmla="*/ 0 w 943613"/>
              <a:gd name="connsiteY0" fmla="*/ 0 h 1023582"/>
              <a:gd name="connsiteX1" fmla="*/ 27295 w 943613"/>
              <a:gd name="connsiteY1" fmla="*/ 354842 h 1023582"/>
              <a:gd name="connsiteX2" fmla="*/ 40943 w 943613"/>
              <a:gd name="connsiteY2" fmla="*/ 395785 h 1023582"/>
              <a:gd name="connsiteX3" fmla="*/ 68238 w 943613"/>
              <a:gd name="connsiteY3" fmla="*/ 450376 h 1023582"/>
              <a:gd name="connsiteX4" fmla="*/ 109182 w 943613"/>
              <a:gd name="connsiteY4" fmla="*/ 491319 h 1023582"/>
              <a:gd name="connsiteX5" fmla="*/ 163773 w 943613"/>
              <a:gd name="connsiteY5" fmla="*/ 559558 h 1023582"/>
              <a:gd name="connsiteX6" fmla="*/ 191068 w 943613"/>
              <a:gd name="connsiteY6" fmla="*/ 600501 h 1023582"/>
              <a:gd name="connsiteX7" fmla="*/ 232012 w 943613"/>
              <a:gd name="connsiteY7" fmla="*/ 641445 h 1023582"/>
              <a:gd name="connsiteX8" fmla="*/ 300250 w 943613"/>
              <a:gd name="connsiteY8" fmla="*/ 709683 h 1023582"/>
              <a:gd name="connsiteX9" fmla="*/ 368489 w 943613"/>
              <a:gd name="connsiteY9" fmla="*/ 791570 h 1023582"/>
              <a:gd name="connsiteX10" fmla="*/ 450376 w 943613"/>
              <a:gd name="connsiteY10" fmla="*/ 859809 h 1023582"/>
              <a:gd name="connsiteX11" fmla="*/ 504967 w 943613"/>
              <a:gd name="connsiteY11" fmla="*/ 873456 h 1023582"/>
              <a:gd name="connsiteX12" fmla="*/ 614149 w 943613"/>
              <a:gd name="connsiteY12" fmla="*/ 928048 h 1023582"/>
              <a:gd name="connsiteX13" fmla="*/ 668740 w 943613"/>
              <a:gd name="connsiteY13" fmla="*/ 968991 h 1023582"/>
              <a:gd name="connsiteX14" fmla="*/ 750626 w 943613"/>
              <a:gd name="connsiteY14" fmla="*/ 996286 h 1023582"/>
              <a:gd name="connsiteX15" fmla="*/ 791570 w 943613"/>
              <a:gd name="connsiteY15" fmla="*/ 1009934 h 1023582"/>
              <a:gd name="connsiteX16" fmla="*/ 832513 w 943613"/>
              <a:gd name="connsiteY16" fmla="*/ 1023582 h 1023582"/>
              <a:gd name="connsiteX17" fmla="*/ 941695 w 943613"/>
              <a:gd name="connsiteY17" fmla="*/ 968991 h 1023582"/>
              <a:gd name="connsiteX18" fmla="*/ 941695 w 943613"/>
              <a:gd name="connsiteY18" fmla="*/ 928048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3613" h="1023582">
                <a:moveTo>
                  <a:pt x="0" y="0"/>
                </a:moveTo>
                <a:cubicBezTo>
                  <a:pt x="6891" y="144729"/>
                  <a:pt x="-3204" y="232847"/>
                  <a:pt x="27295" y="354842"/>
                </a:cubicBezTo>
                <a:cubicBezTo>
                  <a:pt x="30784" y="368798"/>
                  <a:pt x="35276" y="382562"/>
                  <a:pt x="40943" y="395785"/>
                </a:cubicBezTo>
                <a:cubicBezTo>
                  <a:pt x="48957" y="414485"/>
                  <a:pt x="56413" y="433821"/>
                  <a:pt x="68238" y="450376"/>
                </a:cubicBezTo>
                <a:cubicBezTo>
                  <a:pt x="79456" y="466082"/>
                  <a:pt x="95534" y="477671"/>
                  <a:pt x="109182" y="491319"/>
                </a:cubicBezTo>
                <a:cubicBezTo>
                  <a:pt x="135750" y="571026"/>
                  <a:pt x="102041" y="497826"/>
                  <a:pt x="163773" y="559558"/>
                </a:cubicBezTo>
                <a:cubicBezTo>
                  <a:pt x="175371" y="571156"/>
                  <a:pt x="180567" y="587900"/>
                  <a:pt x="191068" y="600501"/>
                </a:cubicBezTo>
                <a:cubicBezTo>
                  <a:pt x="203424" y="615329"/>
                  <a:pt x="219656" y="626617"/>
                  <a:pt x="232012" y="641445"/>
                </a:cubicBezTo>
                <a:cubicBezTo>
                  <a:pt x="288877" y="709683"/>
                  <a:pt x="225187" y="659642"/>
                  <a:pt x="300250" y="709683"/>
                </a:cubicBezTo>
                <a:cubicBezTo>
                  <a:pt x="323181" y="778477"/>
                  <a:pt x="299084" y="732080"/>
                  <a:pt x="368489" y="791570"/>
                </a:cubicBezTo>
                <a:cubicBezTo>
                  <a:pt x="401281" y="819677"/>
                  <a:pt x="410157" y="842573"/>
                  <a:pt x="450376" y="859809"/>
                </a:cubicBezTo>
                <a:cubicBezTo>
                  <a:pt x="467616" y="867198"/>
                  <a:pt x="486770" y="868907"/>
                  <a:pt x="504967" y="873456"/>
                </a:cubicBezTo>
                <a:cubicBezTo>
                  <a:pt x="594222" y="962713"/>
                  <a:pt x="488634" y="872263"/>
                  <a:pt x="614149" y="928048"/>
                </a:cubicBezTo>
                <a:cubicBezTo>
                  <a:pt x="634935" y="937286"/>
                  <a:pt x="648395" y="958819"/>
                  <a:pt x="668740" y="968991"/>
                </a:cubicBezTo>
                <a:cubicBezTo>
                  <a:pt x="694474" y="981858"/>
                  <a:pt x="723331" y="987188"/>
                  <a:pt x="750626" y="996286"/>
                </a:cubicBezTo>
                <a:lnTo>
                  <a:pt x="791570" y="1009934"/>
                </a:lnTo>
                <a:lnTo>
                  <a:pt x="832513" y="1023582"/>
                </a:lnTo>
                <a:cubicBezTo>
                  <a:pt x="892491" y="1013586"/>
                  <a:pt x="921627" y="1029196"/>
                  <a:pt x="941695" y="968991"/>
                </a:cubicBezTo>
                <a:cubicBezTo>
                  <a:pt x="946011" y="956044"/>
                  <a:pt x="941695" y="941696"/>
                  <a:pt x="941695" y="9280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1BC48D-D74D-46C5-92AC-956EE5448C0A}"/>
              </a:ext>
            </a:extLst>
          </p:cNvPr>
          <p:cNvSpPr/>
          <p:nvPr/>
        </p:nvSpPr>
        <p:spPr>
          <a:xfrm>
            <a:off x="4954146" y="3957850"/>
            <a:ext cx="900752" cy="900752"/>
          </a:xfrm>
          <a:custGeom>
            <a:avLst/>
            <a:gdLst>
              <a:gd name="connsiteX0" fmla="*/ 0 w 900752"/>
              <a:gd name="connsiteY0" fmla="*/ 0 h 900752"/>
              <a:gd name="connsiteX1" fmla="*/ 68238 w 900752"/>
              <a:gd name="connsiteY1" fmla="*/ 54591 h 900752"/>
              <a:gd name="connsiteX2" fmla="*/ 95534 w 900752"/>
              <a:gd name="connsiteY2" fmla="*/ 95535 h 900752"/>
              <a:gd name="connsiteX3" fmla="*/ 177421 w 900752"/>
              <a:gd name="connsiteY3" fmla="*/ 163773 h 900752"/>
              <a:gd name="connsiteX4" fmla="*/ 191068 w 900752"/>
              <a:gd name="connsiteY4" fmla="*/ 204717 h 900752"/>
              <a:gd name="connsiteX5" fmla="*/ 286603 w 900752"/>
              <a:gd name="connsiteY5" fmla="*/ 272955 h 900752"/>
              <a:gd name="connsiteX6" fmla="*/ 600501 w 900752"/>
              <a:gd name="connsiteY6" fmla="*/ 300251 h 900752"/>
              <a:gd name="connsiteX7" fmla="*/ 641444 w 900752"/>
              <a:gd name="connsiteY7" fmla="*/ 313899 h 900752"/>
              <a:gd name="connsiteX8" fmla="*/ 668740 w 900752"/>
              <a:gd name="connsiteY8" fmla="*/ 354842 h 900752"/>
              <a:gd name="connsiteX9" fmla="*/ 696035 w 900752"/>
              <a:gd name="connsiteY9" fmla="*/ 409433 h 900752"/>
              <a:gd name="connsiteX10" fmla="*/ 709683 w 900752"/>
              <a:gd name="connsiteY10" fmla="*/ 450376 h 900752"/>
              <a:gd name="connsiteX11" fmla="*/ 736979 w 900752"/>
              <a:gd name="connsiteY11" fmla="*/ 491320 h 900752"/>
              <a:gd name="connsiteX12" fmla="*/ 764274 w 900752"/>
              <a:gd name="connsiteY12" fmla="*/ 586854 h 900752"/>
              <a:gd name="connsiteX13" fmla="*/ 805218 w 900752"/>
              <a:gd name="connsiteY13" fmla="*/ 627797 h 900752"/>
              <a:gd name="connsiteX14" fmla="*/ 859809 w 900752"/>
              <a:gd name="connsiteY14" fmla="*/ 709684 h 900752"/>
              <a:gd name="connsiteX15" fmla="*/ 887104 w 900752"/>
              <a:gd name="connsiteY15" fmla="*/ 791570 h 900752"/>
              <a:gd name="connsiteX16" fmla="*/ 900752 w 900752"/>
              <a:gd name="connsiteY16" fmla="*/ 832514 h 900752"/>
              <a:gd name="connsiteX17" fmla="*/ 900752 w 900752"/>
              <a:gd name="connsiteY17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900752">
                <a:moveTo>
                  <a:pt x="0" y="0"/>
                </a:moveTo>
                <a:cubicBezTo>
                  <a:pt x="22746" y="18197"/>
                  <a:pt x="47641" y="33993"/>
                  <a:pt x="68238" y="54591"/>
                </a:cubicBezTo>
                <a:cubicBezTo>
                  <a:pt x="79837" y="66190"/>
                  <a:pt x="85033" y="82934"/>
                  <a:pt x="95534" y="95535"/>
                </a:cubicBezTo>
                <a:cubicBezTo>
                  <a:pt x="128373" y="134942"/>
                  <a:pt x="137162" y="136934"/>
                  <a:pt x="177421" y="163773"/>
                </a:cubicBezTo>
                <a:cubicBezTo>
                  <a:pt x="181970" y="177421"/>
                  <a:pt x="183088" y="192747"/>
                  <a:pt x="191068" y="204717"/>
                </a:cubicBezTo>
                <a:cubicBezTo>
                  <a:pt x="208191" y="230401"/>
                  <a:pt x="255022" y="268276"/>
                  <a:pt x="286603" y="272955"/>
                </a:cubicBezTo>
                <a:cubicBezTo>
                  <a:pt x="390497" y="288347"/>
                  <a:pt x="600501" y="300251"/>
                  <a:pt x="600501" y="300251"/>
                </a:cubicBezTo>
                <a:cubicBezTo>
                  <a:pt x="614149" y="304800"/>
                  <a:pt x="630210" y="304912"/>
                  <a:pt x="641444" y="313899"/>
                </a:cubicBezTo>
                <a:cubicBezTo>
                  <a:pt x="654252" y="324146"/>
                  <a:pt x="660602" y="340601"/>
                  <a:pt x="668740" y="354842"/>
                </a:cubicBezTo>
                <a:cubicBezTo>
                  <a:pt x="678834" y="372506"/>
                  <a:pt x="688021" y="390733"/>
                  <a:pt x="696035" y="409433"/>
                </a:cubicBezTo>
                <a:cubicBezTo>
                  <a:pt x="701702" y="422656"/>
                  <a:pt x="703249" y="437509"/>
                  <a:pt x="709683" y="450376"/>
                </a:cubicBezTo>
                <a:cubicBezTo>
                  <a:pt x="717019" y="465047"/>
                  <a:pt x="727880" y="477672"/>
                  <a:pt x="736979" y="491320"/>
                </a:cubicBezTo>
                <a:cubicBezTo>
                  <a:pt x="738800" y="498603"/>
                  <a:pt x="756441" y="575104"/>
                  <a:pt x="764274" y="586854"/>
                </a:cubicBezTo>
                <a:cubicBezTo>
                  <a:pt x="774980" y="602913"/>
                  <a:pt x="793368" y="612562"/>
                  <a:pt x="805218" y="627797"/>
                </a:cubicBezTo>
                <a:cubicBezTo>
                  <a:pt x="825359" y="653692"/>
                  <a:pt x="859809" y="709684"/>
                  <a:pt x="859809" y="709684"/>
                </a:cubicBezTo>
                <a:lnTo>
                  <a:pt x="887104" y="791570"/>
                </a:lnTo>
                <a:cubicBezTo>
                  <a:pt x="891653" y="805218"/>
                  <a:pt x="900752" y="818128"/>
                  <a:pt x="900752" y="832514"/>
                </a:cubicBezTo>
                <a:lnTo>
                  <a:pt x="900752" y="9007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ABBF67-5A48-4749-A1C2-102142DDB4B1}"/>
              </a:ext>
            </a:extLst>
          </p:cNvPr>
          <p:cNvSpPr txBox="1"/>
          <p:nvPr/>
        </p:nvSpPr>
        <p:spPr>
          <a:xfrm>
            <a:off x="7245752" y="2511706"/>
            <a:ext cx="4507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classical mechanics, the action is optimized for the physical path.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In Feynman’s notion of path integrals,  the probability amplitude is obtained from constructive interference of all possible actions.</a:t>
            </a:r>
          </a:p>
        </p:txBody>
      </p:sp>
    </p:spTree>
    <p:extLst>
      <p:ext uri="{BB962C8B-B14F-4D97-AF65-F5344CB8AC3E}">
        <p14:creationId xmlns:p14="http://schemas.microsoft.com/office/powerpoint/2010/main" val="97167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EF564-4E87-4778-ACCA-CA5315F0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7BA9A-C2D8-4EE9-B324-4FFDECCD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DF03F-5E11-4721-BC91-4C734713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CED22-555B-4A1E-BDE3-6E24B560CAB1}"/>
              </a:ext>
            </a:extLst>
          </p:cNvPr>
          <p:cNvSpPr txBox="1"/>
          <p:nvPr/>
        </p:nvSpPr>
        <p:spPr>
          <a:xfrm>
            <a:off x="335666" y="150471"/>
            <a:ext cx="11018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order to develop Feynman’s idea, we need to think about the time evolution of quantum systems.    Ref.   11 A &amp; B in Professor Carlson’s text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755BF2-549B-42DB-A7AE-6740E789B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46282"/>
              </p:ext>
            </p:extLst>
          </p:nvPr>
        </p:nvGraphicFramePr>
        <p:xfrm>
          <a:off x="335666" y="884579"/>
          <a:ext cx="10631488" cy="582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Equation" r:id="rId3" imgW="3543120" imgH="1942920" progId="Equation.DSMT4">
                  <p:embed/>
                </p:oleObj>
              </mc:Choice>
              <mc:Fallback>
                <p:oleObj name="Equation" r:id="rId3" imgW="354312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666" y="884579"/>
                        <a:ext cx="10631488" cy="582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0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14216-D18F-4EC5-9C27-9131159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9E7C0-6C22-480C-BA25-C76F9487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EC432-5E00-4C5C-A9ED-7FB8AFA6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D1B15-3A30-4DAA-8374-BEED2737FEC2}"/>
              </a:ext>
            </a:extLst>
          </p:cNvPr>
          <p:cNvSpPr txBox="1"/>
          <p:nvPr/>
        </p:nvSpPr>
        <p:spPr>
          <a:xfrm>
            <a:off x="289367" y="219919"/>
            <a:ext cx="1135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Now consider the time evolution operator --  </a:t>
            </a:r>
            <a:r>
              <a:rPr lang="en-US" sz="2400" b="1" i="1" dirty="0"/>
              <a:t>U(t,t</a:t>
            </a:r>
            <a:r>
              <a:rPr lang="en-US" sz="2400" b="1" i="1" baseline="-25000" dirty="0"/>
              <a:t>0</a:t>
            </a:r>
            <a:r>
              <a:rPr lang="en-US" sz="2400" b="1" i="1" dirty="0"/>
              <a:t>)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E092E-49A0-47D9-B751-3C986A33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82" y="681584"/>
            <a:ext cx="8978482" cy="856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92AF9-DE77-42BA-8F5C-0B6A42AA1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23" y="1439540"/>
            <a:ext cx="9354415" cy="1989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70D295-E472-4D18-99F5-875C15B7D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82" y="3426706"/>
            <a:ext cx="9177760" cy="2749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B8126C-C13A-41D0-B637-B133A76786AD}"/>
              </a:ext>
            </a:extLst>
          </p:cNvPr>
          <p:cNvSpPr txBox="1"/>
          <p:nvPr/>
        </p:nvSpPr>
        <p:spPr>
          <a:xfrm>
            <a:off x="289367" y="4548851"/>
            <a:ext cx="54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ym typeface="Wingdings" panose="05000000000000000000" pitchFamily="2" charset="2"/>
              </a:rPr>
              <a:t>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953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270D9-2F56-412F-952D-5213CFAD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DD43E-CA2C-4805-9F9A-43253837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97D5-9F10-4357-A037-32533EFC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25C7B-A70A-4219-982B-BA4C6E1AE1F9}"/>
              </a:ext>
            </a:extLst>
          </p:cNvPr>
          <p:cNvSpPr txBox="1"/>
          <p:nvPr/>
        </p:nvSpPr>
        <p:spPr>
          <a:xfrm>
            <a:off x="682906" y="254643"/>
            <a:ext cx="1050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From these properties, we can conclude that for a time independent </a:t>
            </a:r>
            <a:r>
              <a:rPr lang="en-US" sz="2400" b="1" i="1" dirty="0"/>
              <a:t>H(r):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01BE9-417C-4AD9-B73B-419CE3CA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425" y="805888"/>
            <a:ext cx="9078773" cy="941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9ABCC-AB01-47AE-83D5-15273341F7A6}"/>
              </a:ext>
            </a:extLst>
          </p:cNvPr>
          <p:cNvSpPr txBox="1"/>
          <p:nvPr/>
        </p:nvSpPr>
        <p:spPr>
          <a:xfrm>
            <a:off x="682906" y="2071868"/>
            <a:ext cx="1025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This can be evaluated in terms of the eigenstates: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1B48A-04CF-4082-AD7E-A373F7683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26218"/>
            <a:ext cx="11854706" cy="120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A045B-3694-46D6-AF8E-4ABE0CA011FD}"/>
              </a:ext>
            </a:extLst>
          </p:cNvPr>
          <p:cNvSpPr txBox="1"/>
          <p:nvPr/>
        </p:nvSpPr>
        <p:spPr>
          <a:xfrm>
            <a:off x="682906" y="3889093"/>
            <a:ext cx="1177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Now consider the example where </a:t>
            </a:r>
            <a:r>
              <a:rPr lang="en-US" sz="2400" b="1" i="1" dirty="0"/>
              <a:t>H(</a:t>
            </a:r>
            <a:r>
              <a:rPr lang="en-US" sz="2400" b="1" dirty="0"/>
              <a:t>r</a:t>
            </a:r>
            <a:r>
              <a:rPr lang="en-US" sz="2400" b="1" i="1" dirty="0"/>
              <a:t>) </a:t>
            </a:r>
            <a:r>
              <a:rPr lang="en-US" sz="2400" b="1" dirty="0"/>
              <a:t>represents the Hamiltonian of a free particle –</a:t>
            </a:r>
          </a:p>
          <a:p>
            <a:pPr algn="l"/>
            <a:r>
              <a:rPr lang="en-US" sz="2400" b="1" dirty="0"/>
              <a:t>   for simplicity, we will take assume the motion is only in the x direction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0BE7EA-6FCA-434C-8BD0-1327C98A1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72967"/>
              </p:ext>
            </p:extLst>
          </p:nvPr>
        </p:nvGraphicFramePr>
        <p:xfrm>
          <a:off x="682906" y="4920078"/>
          <a:ext cx="41116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0" name="Equation" r:id="rId5" imgW="1562040" imgH="419040" progId="Equation.DSMT4">
                  <p:embed/>
                </p:oleObj>
              </mc:Choice>
              <mc:Fallback>
                <p:oleObj name="Equation" r:id="rId5" imgW="1562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906" y="4920078"/>
                        <a:ext cx="4111625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F73123A-FE99-499F-B213-722065FAF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18213"/>
              </p:ext>
            </p:extLst>
          </p:nvPr>
        </p:nvGraphicFramePr>
        <p:xfrm>
          <a:off x="6096000" y="4632742"/>
          <a:ext cx="3019425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1" name="Equation" r:id="rId7" imgW="799920" imgH="444240" progId="Equation.DSMT4">
                  <p:embed/>
                </p:oleObj>
              </mc:Choice>
              <mc:Fallback>
                <p:oleObj name="Equation" r:id="rId7" imgW="799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4632742"/>
                        <a:ext cx="3019425" cy="167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82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B6D3B-A78A-421C-BECF-9BF5B9BC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2B633-ACE0-4564-9DD2-40080A37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6CAD9-83D0-49EA-B680-BB0D6D3D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67FED0C-5F1C-466E-AF34-822876031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25563"/>
              </p:ext>
            </p:extLst>
          </p:nvPr>
        </p:nvGraphicFramePr>
        <p:xfrm>
          <a:off x="440903" y="411364"/>
          <a:ext cx="10955338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5" name="Equation" r:id="rId3" imgW="3085920" imgH="685800" progId="Equation.DSMT4">
                  <p:embed/>
                </p:oleObj>
              </mc:Choice>
              <mc:Fallback>
                <p:oleObj name="Equation" r:id="rId3" imgW="30859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903" y="411364"/>
                        <a:ext cx="10955338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E33A93-9B75-4E8B-AE88-57143579A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36" y="3429000"/>
            <a:ext cx="11461589" cy="13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92C0D-3C58-46D1-ACB4-A2BDB6A8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2AC86-727F-49E1-9C86-F08C19AB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578B0-B722-4123-843E-417B35A2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13C21-0556-4A7F-A2CA-EE829D4C4B73}"/>
              </a:ext>
            </a:extLst>
          </p:cNvPr>
          <p:cNvSpPr txBox="1"/>
          <p:nvPr/>
        </p:nvSpPr>
        <p:spPr>
          <a:xfrm>
            <a:off x="368490" y="272955"/>
            <a:ext cx="1036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Summary  -- the time evolution of a free quantum particle </a:t>
            </a:r>
          </a:p>
          <a:p>
            <a:pPr algn="l"/>
            <a:r>
              <a:rPr lang="en-US" sz="2400" b="1" dirty="0"/>
              <a:t>   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64AB39-EE0C-49AA-81E1-43E5E2F82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20303"/>
              </p:ext>
            </p:extLst>
          </p:nvPr>
        </p:nvGraphicFramePr>
        <p:xfrm>
          <a:off x="1178258" y="1186255"/>
          <a:ext cx="9413265" cy="248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2" name="Equation" r:id="rId3" imgW="4381200" imgH="1155600" progId="Equation.DSMT4">
                  <p:embed/>
                </p:oleObj>
              </mc:Choice>
              <mc:Fallback>
                <p:oleObj name="Equation" r:id="rId3" imgW="438120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8258" y="1186255"/>
                        <a:ext cx="9413265" cy="2482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9A5FEE9-B46D-4093-BBCA-24ADA1405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448166"/>
              </p:ext>
            </p:extLst>
          </p:nvPr>
        </p:nvGraphicFramePr>
        <p:xfrm>
          <a:off x="1384442" y="4123747"/>
          <a:ext cx="6907853" cy="210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3" name="Equation" r:id="rId5" imgW="2997000" imgH="914400" progId="Equation.DSMT4">
                  <p:embed/>
                </p:oleObj>
              </mc:Choice>
              <mc:Fallback>
                <p:oleObj name="Equation" r:id="rId5" imgW="2997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4442" y="4123747"/>
                        <a:ext cx="6907853" cy="210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62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548DF-B09E-46FC-B2FB-5D8C21FA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D55E8-CA23-42E0-9ABD-9B6F295D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37510-A4E0-4718-B5C5-632B812A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CF2E3-F545-4B62-BA32-B8E64CB7D833}"/>
              </a:ext>
            </a:extLst>
          </p:cNvPr>
          <p:cNvSpPr txBox="1"/>
          <p:nvPr/>
        </p:nvSpPr>
        <p:spPr>
          <a:xfrm>
            <a:off x="191069" y="191069"/>
            <a:ext cx="1140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idea to the free particle in one dimension  -- need scheme to evaluate all possible paths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5A466-8F6E-4D11-8255-AB3BB3B39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3" r="4753" b="8836"/>
          <a:stretch/>
        </p:blipFill>
        <p:spPr>
          <a:xfrm>
            <a:off x="1486051" y="1547570"/>
            <a:ext cx="7222800" cy="4208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B2ED41-678B-484C-8BA7-D11B9DE7C9A3}"/>
              </a:ext>
            </a:extLst>
          </p:cNvPr>
          <p:cNvSpPr txBox="1"/>
          <p:nvPr/>
        </p:nvSpPr>
        <p:spPr>
          <a:xfrm flipH="1">
            <a:off x="5876081" y="5831919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E40D5-34CD-48E7-AE7F-37C6B8881763}"/>
              </a:ext>
            </a:extLst>
          </p:cNvPr>
          <p:cNvSpPr txBox="1"/>
          <p:nvPr/>
        </p:nvSpPr>
        <p:spPr>
          <a:xfrm flipH="1">
            <a:off x="692328" y="3190246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51D194-FA78-4965-9503-2F6E37B1644A}"/>
              </a:ext>
            </a:extLst>
          </p:cNvPr>
          <p:cNvSpPr/>
          <p:nvPr/>
        </p:nvSpPr>
        <p:spPr>
          <a:xfrm>
            <a:off x="1514207" y="1936974"/>
            <a:ext cx="218364" cy="20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5E3863-455A-4FAF-AFD6-7E39964D5ED8}"/>
              </a:ext>
            </a:extLst>
          </p:cNvPr>
          <p:cNvSpPr/>
          <p:nvPr/>
        </p:nvSpPr>
        <p:spPr>
          <a:xfrm>
            <a:off x="8490487" y="5337542"/>
            <a:ext cx="218364" cy="20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0EE0F-762E-4D03-AA69-6DC42EF64482}"/>
              </a:ext>
            </a:extLst>
          </p:cNvPr>
          <p:cNvSpPr txBox="1"/>
          <p:nvPr/>
        </p:nvSpPr>
        <p:spPr>
          <a:xfrm flipH="1">
            <a:off x="8810492" y="5203524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f</a:t>
            </a:r>
            <a:r>
              <a:rPr lang="en-US" sz="2400" b="1" i="1" dirty="0" err="1"/>
              <a:t>,x</a:t>
            </a:r>
            <a:r>
              <a:rPr lang="en-US" sz="2400" b="1" i="1" baseline="-25000" dirty="0" err="1"/>
              <a:t>f</a:t>
            </a:r>
            <a:r>
              <a:rPr lang="en-US" sz="2400" b="1" i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0219C-4BC9-4010-A03D-DF2F4EDF28BE}"/>
              </a:ext>
            </a:extLst>
          </p:cNvPr>
          <p:cNvSpPr txBox="1"/>
          <p:nvPr/>
        </p:nvSpPr>
        <p:spPr>
          <a:xfrm flipH="1">
            <a:off x="692328" y="1752906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i</a:t>
            </a:r>
            <a:r>
              <a:rPr lang="en-US" sz="2400" b="1" i="1" dirty="0" err="1"/>
              <a:t>,x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92D20-5AE2-4C24-B5CF-2A06FB809E17}"/>
              </a:ext>
            </a:extLst>
          </p:cNvPr>
          <p:cNvSpPr txBox="1"/>
          <p:nvPr/>
        </p:nvSpPr>
        <p:spPr>
          <a:xfrm flipH="1">
            <a:off x="1138648" y="2471576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endParaRPr lang="en-US" sz="24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87D80-ECE4-4ED6-BF1F-F1F43A797861}"/>
              </a:ext>
            </a:extLst>
          </p:cNvPr>
          <p:cNvSpPr txBox="1"/>
          <p:nvPr/>
        </p:nvSpPr>
        <p:spPr>
          <a:xfrm flipH="1">
            <a:off x="1154568" y="3128946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2</a:t>
            </a:r>
            <a:endParaRPr lang="en-US" sz="24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EFAFF-B22F-4F56-9765-620D0E5B4B0E}"/>
              </a:ext>
            </a:extLst>
          </p:cNvPr>
          <p:cNvSpPr txBox="1"/>
          <p:nvPr/>
        </p:nvSpPr>
        <p:spPr>
          <a:xfrm flipH="1">
            <a:off x="1195512" y="3879570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3</a:t>
            </a:r>
            <a:endParaRPr lang="en-US" sz="24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5D3CFE-18C6-4455-B028-6C2D5C396D0F}"/>
              </a:ext>
            </a:extLst>
          </p:cNvPr>
          <p:cNvSpPr txBox="1"/>
          <p:nvPr/>
        </p:nvSpPr>
        <p:spPr>
          <a:xfrm flipH="1">
            <a:off x="1181865" y="4616556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4</a:t>
            </a:r>
            <a:endParaRPr lang="en-US" sz="2400" b="1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7C75C6-6B60-4296-B9E6-CD9EB5BF5AFE}"/>
              </a:ext>
            </a:extLst>
          </p:cNvPr>
          <p:cNvCxnSpPr/>
          <p:nvPr/>
        </p:nvCxnSpPr>
        <p:spPr>
          <a:xfrm>
            <a:off x="3192021" y="5337542"/>
            <a:ext cx="79157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B0DF41-A57C-4DA6-853E-434B68BA8570}"/>
              </a:ext>
            </a:extLst>
          </p:cNvPr>
          <p:cNvSpPr txBox="1"/>
          <p:nvPr/>
        </p:nvSpPr>
        <p:spPr>
          <a:xfrm>
            <a:off x="3402002" y="4885222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Symbol" panose="05050102010706020507" pitchFamily="18" charset="2"/>
              </a:rPr>
              <a:t>e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7662D04-A287-459A-A7C5-0A0DDD6F4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51416"/>
              </p:ext>
            </p:extLst>
          </p:nvPr>
        </p:nvGraphicFramePr>
        <p:xfrm>
          <a:off x="4300244" y="2214571"/>
          <a:ext cx="3633237" cy="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7" name="Equation" r:id="rId4" imgW="1777680" imgH="368280" progId="Equation.DSMT4">
                  <p:embed/>
                </p:oleObj>
              </mc:Choice>
              <mc:Fallback>
                <p:oleObj name="Equation" r:id="rId4" imgW="1777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0244" y="2214571"/>
                        <a:ext cx="3633237" cy="75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0EA736C-3E95-4736-9241-C29545C05E40}"/>
              </a:ext>
            </a:extLst>
          </p:cNvPr>
          <p:cNvSpPr txBox="1"/>
          <p:nvPr/>
        </p:nvSpPr>
        <p:spPr>
          <a:xfrm>
            <a:off x="3058990" y="1288335"/>
            <a:ext cx="5431497" cy="46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Use discretization to evaluate paths</a:t>
            </a:r>
          </a:p>
        </p:txBody>
      </p:sp>
    </p:spTree>
    <p:extLst>
      <p:ext uri="{BB962C8B-B14F-4D97-AF65-F5344CB8AC3E}">
        <p14:creationId xmlns:p14="http://schemas.microsoft.com/office/powerpoint/2010/main" val="107591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BED84-D048-4256-BDA6-8E2CE418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205BE-5819-4FCC-B664-20898563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BBEE8-359E-41A2-8A97-AC08B3DE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A8A73-C07A-4797-AD43-6135A9B16C66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308232-B286-401E-873F-97702675F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216995"/>
              </p:ext>
            </p:extLst>
          </p:nvPr>
        </p:nvGraphicFramePr>
        <p:xfrm>
          <a:off x="415393" y="536896"/>
          <a:ext cx="11082505" cy="182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8" name="Equation" r:id="rId3" imgW="4000320" imgH="660240" progId="Equation.DSMT4">
                  <p:embed/>
                </p:oleObj>
              </mc:Choice>
              <mc:Fallback>
                <p:oleObj name="Equation" r:id="rId3" imgW="40003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393" y="536896"/>
                        <a:ext cx="11082505" cy="1829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0813B9-FB5C-408D-A3FB-944BA3660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7235"/>
              </p:ext>
            </p:extLst>
          </p:nvPr>
        </p:nvGraphicFramePr>
        <p:xfrm>
          <a:off x="554282" y="2133600"/>
          <a:ext cx="10110787" cy="440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9" name="Equation" r:id="rId5" imgW="4140000" imgH="1803240" progId="Equation.DSMT4">
                  <p:embed/>
                </p:oleObj>
              </mc:Choice>
              <mc:Fallback>
                <p:oleObj name="Equation" r:id="rId5" imgW="414000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282" y="2133600"/>
                        <a:ext cx="10110787" cy="440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08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99292-3EDD-4FC7-80BC-2C6B44C7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DDF6-D5C1-455E-ACE7-4C02ACDA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307D6-BC42-49DD-B7F0-460FAA73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A828F-625C-4110-BDF8-4EFCD56BFD06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CD9F2C-B2E7-4AEA-BCCC-77D847E0C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51077"/>
              </p:ext>
            </p:extLst>
          </p:nvPr>
        </p:nvGraphicFramePr>
        <p:xfrm>
          <a:off x="467519" y="1147762"/>
          <a:ext cx="11256962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5" name="Equation" r:id="rId3" imgW="4609800" imgH="1866600" progId="Equation.DSMT4">
                  <p:embed/>
                </p:oleObj>
              </mc:Choice>
              <mc:Fallback>
                <p:oleObj name="Equation" r:id="rId3" imgW="4609800" imgH="1866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0813B9-FB5C-408D-A3FB-944BA3660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19" y="1147762"/>
                        <a:ext cx="11256962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9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15A9C-8163-4888-A303-A1083AD0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C0ED9-E7FC-4CAA-A591-F1CAD6A7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B2FAB-C1EE-4335-94DA-C39A7DE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60F03-7BA3-4180-9815-40F2EB6D8DE7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DC87E9-D8B5-4661-AC19-36CF6296A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875752"/>
              </p:ext>
            </p:extLst>
          </p:nvPr>
        </p:nvGraphicFramePr>
        <p:xfrm>
          <a:off x="447781" y="789548"/>
          <a:ext cx="11296437" cy="4983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Equation" r:id="rId3" imgW="4317840" imgH="1904760" progId="Equation.DSMT4">
                  <p:embed/>
                </p:oleObj>
              </mc:Choice>
              <mc:Fallback>
                <p:oleObj name="Equation" r:id="rId3" imgW="431784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781" y="789548"/>
                        <a:ext cx="11296437" cy="4983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9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BED37-A3E4-49A2-96B9-1F029D47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90" y="110036"/>
            <a:ext cx="10077450" cy="6286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16CAD-C222-43DA-8CED-556A7D76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8D1E6-B886-4B66-AB0A-6D622C29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D3A07-4E68-47D0-A9A8-716F184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FF3CE-9ADF-4A2A-903A-BC9CADD2E9CF}"/>
              </a:ext>
            </a:extLst>
          </p:cNvPr>
          <p:cNvSpPr/>
          <p:nvPr/>
        </p:nvSpPr>
        <p:spPr>
          <a:xfrm flipV="1">
            <a:off x="838200" y="5746350"/>
            <a:ext cx="9794488" cy="267631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77259-DBA2-4E6E-9E04-351E61F1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A90BC-1A31-42C9-9E9F-49075F5E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59078-EEF1-4FE5-94FE-C25ED714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05328-C781-42F6-82DE-56F76445C864}"/>
              </a:ext>
            </a:extLst>
          </p:cNvPr>
          <p:cNvSpPr txBox="1"/>
          <p:nvPr/>
        </p:nvSpPr>
        <p:spPr>
          <a:xfrm>
            <a:off x="0" y="0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20AE7B-A1B0-4EB5-81E6-E33E156A9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67348"/>
              </p:ext>
            </p:extLst>
          </p:nvPr>
        </p:nvGraphicFramePr>
        <p:xfrm>
          <a:off x="361951" y="361802"/>
          <a:ext cx="668972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8" name="Equation" r:id="rId3" imgW="2958840" imgH="711000" progId="Equation.DSMT4">
                  <p:embed/>
                </p:oleObj>
              </mc:Choice>
              <mc:Fallback>
                <p:oleObj name="Equation" r:id="rId3" imgW="29588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1" y="361802"/>
                        <a:ext cx="6689725" cy="160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DEFA042-6359-4586-812E-D96E8BA7B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493781"/>
              </p:ext>
            </p:extLst>
          </p:nvPr>
        </p:nvGraphicFramePr>
        <p:xfrm>
          <a:off x="361951" y="1627188"/>
          <a:ext cx="10825162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9" name="Equation" r:id="rId5" imgW="4965480" imgH="1041120" progId="Equation.DSMT4">
                  <p:embed/>
                </p:oleObj>
              </mc:Choice>
              <mc:Fallback>
                <p:oleObj name="Equation" r:id="rId5" imgW="49654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1" y="1627188"/>
                        <a:ext cx="10825162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6BBB37-9493-4075-85F4-C3C46DB24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44512"/>
              </p:ext>
            </p:extLst>
          </p:nvPr>
        </p:nvGraphicFramePr>
        <p:xfrm>
          <a:off x="618137" y="3990975"/>
          <a:ext cx="10568976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0" name="Equation" r:id="rId7" imgW="5346360" imgH="1091880" progId="Equation.DSMT4">
                  <p:embed/>
                </p:oleObj>
              </mc:Choice>
              <mc:Fallback>
                <p:oleObj name="Equation" r:id="rId7" imgW="53463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137" y="3990975"/>
                        <a:ext cx="10568976" cy="236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56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6FA75-E33E-4242-A580-8EC042B4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84AD3-E47C-41BF-BFC9-9909DF30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1B775-5E77-4185-8FF6-CDAC9FE5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753ED-A0B9-40F5-9EC0-48D81718EA8A}"/>
              </a:ext>
            </a:extLst>
          </p:cNvPr>
          <p:cNvSpPr txBox="1"/>
          <p:nvPr/>
        </p:nvSpPr>
        <p:spPr>
          <a:xfrm>
            <a:off x="191069" y="191069"/>
            <a:ext cx="1140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– continued</a:t>
            </a:r>
          </a:p>
          <a:p>
            <a:pPr algn="l"/>
            <a:r>
              <a:rPr lang="en-US" sz="2400" b="1" dirty="0"/>
              <a:t>      Reconciling the constants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67C55A-6424-4C98-8B61-F27ED4455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14689"/>
              </p:ext>
            </p:extLst>
          </p:nvPr>
        </p:nvGraphicFramePr>
        <p:xfrm>
          <a:off x="582613" y="1228183"/>
          <a:ext cx="7570787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1" name="Equation" r:id="rId3" imgW="3987720" imgH="1879560" progId="Equation.DSMT4">
                  <p:embed/>
                </p:oleObj>
              </mc:Choice>
              <mc:Fallback>
                <p:oleObj name="Equation" r:id="rId3" imgW="3987720" imgH="1879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6BBB37-9493-4075-85F4-C3C46DB24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1228183"/>
                        <a:ext cx="7570787" cy="391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065C54-4D58-49EF-A13F-E2BE03E32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42294"/>
              </p:ext>
            </p:extLst>
          </p:nvPr>
        </p:nvGraphicFramePr>
        <p:xfrm>
          <a:off x="582613" y="4889500"/>
          <a:ext cx="10326687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2" name="Equation" r:id="rId5" imgW="4736880" imgH="711000" progId="Equation.DSMT4">
                  <p:embed/>
                </p:oleObj>
              </mc:Choice>
              <mc:Fallback>
                <p:oleObj name="Equation" r:id="rId5" imgW="473688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DEFA042-6359-4586-812E-D96E8BA7B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613" y="4889500"/>
                        <a:ext cx="10326687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09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9F1CA-6F1C-456A-A842-1B7507D1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991C7-FA36-4344-9505-D5B414C3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9F294-6FB9-4DC0-B83C-7AD00A24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1BD1D0-0EB9-4911-8535-A0476D172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473131"/>
              </p:ext>
            </p:extLst>
          </p:nvPr>
        </p:nvGraphicFramePr>
        <p:xfrm>
          <a:off x="493404" y="897364"/>
          <a:ext cx="10326687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7" name="Equation" r:id="rId3" imgW="4736880" imgH="711000" progId="Equation.DSMT4">
                  <p:embed/>
                </p:oleObj>
              </mc:Choice>
              <mc:Fallback>
                <p:oleObj name="Equation" r:id="rId3" imgW="473688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6065C54-4D58-49EF-A13F-E2BE03E32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404" y="897364"/>
                        <a:ext cx="10326687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BB7D22-DAF7-47F2-A646-1D6CCC491053}"/>
              </a:ext>
            </a:extLst>
          </p:cNvPr>
          <p:cNvSpPr txBox="1"/>
          <p:nvPr/>
        </p:nvSpPr>
        <p:spPr>
          <a:xfrm>
            <a:off x="245327" y="256478"/>
            <a:ext cx="101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Feynman’s path integral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A40F388-2B9A-414D-BC36-EF8E1B52B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74938"/>
              </p:ext>
            </p:extLst>
          </p:nvPr>
        </p:nvGraphicFramePr>
        <p:xfrm>
          <a:off x="493404" y="2818053"/>
          <a:ext cx="10660566" cy="122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8" name="Equation" r:id="rId5" imgW="4431960" imgH="507960" progId="Equation.DSMT4">
                  <p:embed/>
                </p:oleObj>
              </mc:Choice>
              <mc:Fallback>
                <p:oleObj name="Equation" r:id="rId5" imgW="44319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F64AB39-EE0C-49AA-81E1-43E5E2F82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404" y="2818053"/>
                        <a:ext cx="10660566" cy="122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E43339-9C11-490E-81D5-5D6221DEB3A5}"/>
              </a:ext>
            </a:extLst>
          </p:cNvPr>
          <p:cNvSpPr txBox="1"/>
          <p:nvPr/>
        </p:nvSpPr>
        <p:spPr>
          <a:xfrm>
            <a:off x="245327" y="439358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equation?</a:t>
            </a:r>
          </a:p>
        </p:txBody>
      </p:sp>
    </p:spTree>
    <p:extLst>
      <p:ext uri="{BB962C8B-B14F-4D97-AF65-F5344CB8AC3E}">
        <p14:creationId xmlns:p14="http://schemas.microsoft.com/office/powerpoint/2010/main" val="58733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189571" y="36799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DD55CA-F58F-4491-A8A7-9332CC1C2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523789"/>
              </p:ext>
            </p:extLst>
          </p:nvPr>
        </p:nvGraphicFramePr>
        <p:xfrm>
          <a:off x="1111328" y="1132120"/>
          <a:ext cx="8367741" cy="366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8" name="Equation" r:id="rId3" imgW="4526467" imgH="1981089" progId="Equation.DSMT4">
                  <p:embed/>
                </p:oleObj>
              </mc:Choice>
              <mc:Fallback>
                <p:oleObj name="Equation" r:id="rId3" imgW="4526467" imgH="1981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328" y="1132120"/>
                        <a:ext cx="8367741" cy="3662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A02256-90F6-43ED-9155-7357B46CD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023748"/>
              </p:ext>
            </p:extLst>
          </p:nvPr>
        </p:nvGraphicFramePr>
        <p:xfrm>
          <a:off x="1855788" y="5151438"/>
          <a:ext cx="77803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9" name="Equation" r:id="rId5" imgW="3568680" imgH="469800" progId="Equation.DSMT4">
                  <p:embed/>
                </p:oleObj>
              </mc:Choice>
              <mc:Fallback>
                <p:oleObj name="Equation" r:id="rId5" imgW="356868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6065C54-4D58-49EF-A13F-E2BE03E32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5788" y="5151438"/>
                        <a:ext cx="778033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189571" y="36799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DD55CA-F58F-4491-A8A7-9332CC1C2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169477"/>
              </p:ext>
            </p:extLst>
          </p:nvPr>
        </p:nvGraphicFramePr>
        <p:xfrm>
          <a:off x="838200" y="1885950"/>
          <a:ext cx="8913812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5" name="Equation" r:id="rId3" imgW="4559040" imgH="787320" progId="Equation.DSMT4">
                  <p:embed/>
                </p:oleObj>
              </mc:Choice>
              <mc:Fallback>
                <p:oleObj name="Equation" r:id="rId3" imgW="4559040" imgH="787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DD55CA-F58F-4491-A8A7-9332CC1C2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85950"/>
                        <a:ext cx="8913812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A02256-90F6-43ED-9155-7357B46CD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927000"/>
              </p:ext>
            </p:extLst>
          </p:nvPr>
        </p:nvGraphicFramePr>
        <p:xfrm>
          <a:off x="1273175" y="862013"/>
          <a:ext cx="59801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6" name="Equation" r:id="rId5" imgW="2743200" imgH="469800" progId="Equation.DSMT4">
                  <p:embed/>
                </p:oleObj>
              </mc:Choice>
              <mc:Fallback>
                <p:oleObj name="Equation" r:id="rId5" imgW="27432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A02256-90F6-43ED-9155-7357B46CD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3175" y="862013"/>
                        <a:ext cx="5980113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BA8C24-EE36-47C2-B465-2F5C6B2B2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82342"/>
              </p:ext>
            </p:extLst>
          </p:nvPr>
        </p:nvGraphicFramePr>
        <p:xfrm>
          <a:off x="730096" y="3484561"/>
          <a:ext cx="858837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7" name="Equation" r:id="rId7" imgW="3835080" imgH="863280" progId="Equation.DSMT4">
                  <p:embed/>
                </p:oleObj>
              </mc:Choice>
              <mc:Fallback>
                <p:oleObj name="Equation" r:id="rId7" imgW="38350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096" y="3484561"/>
                        <a:ext cx="8588375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056ACA-CDFA-45DF-AAE2-2AE7CDC5F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46261"/>
              </p:ext>
            </p:extLst>
          </p:nvPr>
        </p:nvGraphicFramePr>
        <p:xfrm>
          <a:off x="838200" y="5339739"/>
          <a:ext cx="7815118" cy="112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8" name="Equation" r:id="rId9" imgW="2908080" imgH="419040" progId="Equation.DSMT4">
                  <p:embed/>
                </p:oleObj>
              </mc:Choice>
              <mc:Fallback>
                <p:oleObj name="Equation" r:id="rId9" imgW="290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5339739"/>
                        <a:ext cx="7815118" cy="112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06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57615" y="12740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DD55CA-F58F-4491-A8A7-9332CC1C2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09176"/>
              </p:ext>
            </p:extLst>
          </p:nvPr>
        </p:nvGraphicFramePr>
        <p:xfrm>
          <a:off x="280425" y="652535"/>
          <a:ext cx="10850563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3" name="Equation" r:id="rId3" imgW="5549760" imgH="787320" progId="Equation.DSMT4">
                  <p:embed/>
                </p:oleObj>
              </mc:Choice>
              <mc:Fallback>
                <p:oleObj name="Equation" r:id="rId3" imgW="5549760" imgH="787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DD55CA-F58F-4491-A8A7-9332CC1C2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425" y="652535"/>
                        <a:ext cx="10850563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871BE01-6B98-428B-B19C-C768964BC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96753"/>
              </p:ext>
            </p:extLst>
          </p:nvPr>
        </p:nvGraphicFramePr>
        <p:xfrm>
          <a:off x="280425" y="2060181"/>
          <a:ext cx="7604126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4" name="Equation" r:id="rId5" imgW="4343400" imgH="1206360" progId="Equation.DSMT4">
                  <p:embed/>
                </p:oleObj>
              </mc:Choice>
              <mc:Fallback>
                <p:oleObj name="Equation" r:id="rId5" imgW="434340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425" y="2060181"/>
                        <a:ext cx="7604126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E7318FC-D032-4C01-9C2E-41116DD6E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56461"/>
              </p:ext>
            </p:extLst>
          </p:nvPr>
        </p:nvGraphicFramePr>
        <p:xfrm>
          <a:off x="332812" y="4436865"/>
          <a:ext cx="7499351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5" name="Equation" r:id="rId7" imgW="3340080" imgH="736560" progId="Equation.DSMT4">
                  <p:embed/>
                </p:oleObj>
              </mc:Choice>
              <mc:Fallback>
                <p:oleObj name="Equation" r:id="rId7" imgW="3340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812" y="4436865"/>
                        <a:ext cx="7499351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893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57615" y="12740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 -- continued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E7318FC-D032-4C01-9C2E-41116DD6E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75262"/>
              </p:ext>
            </p:extLst>
          </p:nvPr>
        </p:nvGraphicFramePr>
        <p:xfrm>
          <a:off x="559417" y="840276"/>
          <a:ext cx="7746393" cy="199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4" name="Equation" r:id="rId3" imgW="2857320" imgH="736560" progId="Equation.DSMT4">
                  <p:embed/>
                </p:oleObj>
              </mc:Choice>
              <mc:Fallback>
                <p:oleObj name="Equation" r:id="rId3" imgW="285732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E7318FC-D032-4C01-9C2E-41116DD6E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417" y="840276"/>
                        <a:ext cx="7746393" cy="199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72B9A1-90BC-4FEB-BB4B-F699869D7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5022"/>
              </p:ext>
            </p:extLst>
          </p:nvPr>
        </p:nvGraphicFramePr>
        <p:xfrm>
          <a:off x="1116981" y="3088335"/>
          <a:ext cx="8476476" cy="284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5" name="Equation" r:id="rId5" imgW="3136680" imgH="1054080" progId="Equation.DSMT4">
                  <p:embed/>
                </p:oleObj>
              </mc:Choice>
              <mc:Fallback>
                <p:oleObj name="Equation" r:id="rId5" imgW="313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981" y="3088335"/>
                        <a:ext cx="8476476" cy="2848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98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21019-A95F-4B96-B94B-C1A6C871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B2053-394C-4267-BBEC-157BDB8A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26B1-AC24-4100-8AE3-10779CAF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297B1-25D4-4F45-8ADB-6718021AAD3B}"/>
              </a:ext>
            </a:extLst>
          </p:cNvPr>
          <p:cNvSpPr txBox="1"/>
          <p:nvPr/>
        </p:nvSpPr>
        <p:spPr>
          <a:xfrm>
            <a:off x="324091" y="347241"/>
            <a:ext cx="11029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Summary of results –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Feynman path integral can be used to evaluate the time propagation of a quantum system based on evaluations of the action function.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Next time – some examples.</a:t>
            </a:r>
          </a:p>
        </p:txBody>
      </p:sp>
    </p:spTree>
    <p:extLst>
      <p:ext uri="{BB962C8B-B14F-4D97-AF65-F5344CB8AC3E}">
        <p14:creationId xmlns:p14="http://schemas.microsoft.com/office/powerpoint/2010/main" val="10520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666E0-7B1C-4F27-8127-9C6D0316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F6034-371D-46D7-8D6A-EF979E8B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F5D74-D792-4DD6-BA92-D8C709EA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06956-50F4-4908-A337-49220D8E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068512"/>
            <a:ext cx="12011025" cy="26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96606-083F-46F5-B68B-476F0382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D453E-5659-420A-880B-C3F58D4D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37968-988F-4CCF-82A5-165C6B63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FDB33-BF22-44B2-89D2-7E5D5F9DE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91" y="235221"/>
            <a:ext cx="3771900" cy="5629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EDA9B-CD64-4B80-A040-61BF7E9EB647}"/>
              </a:ext>
            </a:extLst>
          </p:cNvPr>
          <p:cNvSpPr txBox="1"/>
          <p:nvPr/>
        </p:nvSpPr>
        <p:spPr>
          <a:xfrm>
            <a:off x="189570" y="6077415"/>
            <a:ext cx="544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Dover reprinted version of classic text.</a:t>
            </a:r>
          </a:p>
        </p:txBody>
      </p:sp>
      <p:pic>
        <p:nvPicPr>
          <p:cNvPr id="8" name="Picture 7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A4F13380-83B2-4B2A-881B-F2B8B6FF4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29" y="430487"/>
            <a:ext cx="5724293" cy="58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AD82A-3082-411C-97F2-630071A5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82702-6037-4A6F-98B6-BAD3541A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0C4E8-D2C8-49F5-B859-A3781FC6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B4BF0-5644-47CF-B9EE-82E087FE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412595"/>
            <a:ext cx="10829925" cy="1695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89E64-F807-45CD-822F-E9FE1E84C384}"/>
              </a:ext>
            </a:extLst>
          </p:cNvPr>
          <p:cNvSpPr txBox="1"/>
          <p:nvPr/>
        </p:nvSpPr>
        <p:spPr>
          <a:xfrm>
            <a:off x="200722" y="2710"/>
            <a:ext cx="1082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From: </a:t>
            </a:r>
            <a:r>
              <a:rPr lang="en-US" sz="2400" b="1" dirty="0">
                <a:hlinkClick r:id="rId3"/>
              </a:rPr>
              <a:t>https://www.britannica.com/biography/Richard-Feynman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9213D-8A68-460E-BA54-1AD53335A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95" b="2345"/>
          <a:stretch/>
        </p:blipFill>
        <p:spPr>
          <a:xfrm>
            <a:off x="432806" y="2755305"/>
            <a:ext cx="10829925" cy="369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D9F98-920C-42D4-8A04-2A33BACD2FD3}"/>
              </a:ext>
            </a:extLst>
          </p:cNvPr>
          <p:cNvSpPr txBox="1"/>
          <p:nvPr/>
        </p:nvSpPr>
        <p:spPr>
          <a:xfrm>
            <a:off x="200722" y="2223145"/>
            <a:ext cx="9344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Undergraduate project – Feynman-Hellman theorem</a:t>
            </a:r>
          </a:p>
        </p:txBody>
      </p:sp>
    </p:spTree>
    <p:extLst>
      <p:ext uri="{BB962C8B-B14F-4D97-AF65-F5344CB8AC3E}">
        <p14:creationId xmlns:p14="http://schemas.microsoft.com/office/powerpoint/2010/main" val="181724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724B1-6307-491C-A181-3545BDB8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ED03-DEE6-4CA7-A22D-DC93CB2E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53296-7DE4-4462-8CF9-916BE4E1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99520-8EDA-415B-845E-6F0F03D3503F}"/>
              </a:ext>
            </a:extLst>
          </p:cNvPr>
          <p:cNvSpPr txBox="1"/>
          <p:nvPr/>
        </p:nvSpPr>
        <p:spPr>
          <a:xfrm>
            <a:off x="1195039" y="2486721"/>
            <a:ext cx="1072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Ph. D. Thesis of R. P. Feynman –</a:t>
            </a:r>
          </a:p>
          <a:p>
            <a:pPr algn="l"/>
            <a:r>
              <a:rPr lang="en-US" sz="2400" b="1" dirty="0"/>
              <a:t>      “Principle of least action in Quantum Mechanics”,   Princeton 1942.</a:t>
            </a:r>
          </a:p>
        </p:txBody>
      </p:sp>
    </p:spTree>
    <p:extLst>
      <p:ext uri="{BB962C8B-B14F-4D97-AF65-F5344CB8AC3E}">
        <p14:creationId xmlns:p14="http://schemas.microsoft.com/office/powerpoint/2010/main" val="379418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D5149-0D8F-4065-9013-6CF52978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14FD3-6B06-4514-BEE2-CED2724C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CE1F-BA14-4789-AAD3-6133E3DA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3FD65-5642-4634-81D9-80A52D93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08" y="401349"/>
            <a:ext cx="7917134" cy="60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2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10052F-39DF-444D-BE1E-E0CD2AB34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286"/>
          <a:stretch/>
        </p:blipFill>
        <p:spPr>
          <a:xfrm>
            <a:off x="0" y="3538190"/>
            <a:ext cx="12192000" cy="30007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BB4C3-86D2-4531-9731-800B466E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6D0C2-F411-4DBF-B52D-FDF32E04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B30C7-BA34-4F01-B636-E8B33F9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FC5B3-243B-4C10-B40F-D636BAA9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8" y="-79723"/>
            <a:ext cx="119348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10F1D-43F6-448B-A7F0-2899C36A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2/07/2022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FFD2A-D6D0-42FE-A73F-81E4D723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2022 --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C57C-E2FA-449B-B9EE-C188D917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4F160-BCAC-48FA-BA29-40E10D81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415" y="234221"/>
            <a:ext cx="5251451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ADB4B3-405D-4DFF-B717-964D81BB2C17}"/>
              </a:ext>
            </a:extLst>
          </p:cNvPr>
          <p:cNvCxnSpPr/>
          <p:nvPr/>
        </p:nvCxnSpPr>
        <p:spPr>
          <a:xfrm flipV="1">
            <a:off x="6486615" y="1301021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72E42D47-AE7B-43E8-B174-A7AE144CF350}"/>
              </a:ext>
            </a:extLst>
          </p:cNvPr>
          <p:cNvSpPr txBox="1"/>
          <p:nvPr/>
        </p:nvSpPr>
        <p:spPr>
          <a:xfrm>
            <a:off x="5572215" y="221542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Kinetic energy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70A123-41CB-4218-80CE-0431D21B15E8}"/>
              </a:ext>
            </a:extLst>
          </p:cNvPr>
          <p:cNvCxnSpPr/>
          <p:nvPr/>
        </p:nvCxnSpPr>
        <p:spPr>
          <a:xfrm flipH="1" flipV="1">
            <a:off x="7248615" y="1224821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89B8BC9F-5F90-4205-96EE-8DF834A0ADFC}"/>
              </a:ext>
            </a:extLst>
          </p:cNvPr>
          <p:cNvSpPr txBox="1"/>
          <p:nvPr/>
        </p:nvSpPr>
        <p:spPr>
          <a:xfrm>
            <a:off x="7705815" y="206302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Potential energy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B8427-804B-4A98-9514-68C8159B0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0000" r="1972"/>
          <a:stretch/>
        </p:blipFill>
        <p:spPr bwMode="auto">
          <a:xfrm>
            <a:off x="3807725" y="3537048"/>
            <a:ext cx="8090665" cy="16803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8F3D30-7619-4556-A46D-AF7C99219CF1}"/>
              </a:ext>
            </a:extLst>
          </p:cNvPr>
          <p:cNvSpPr txBox="1"/>
          <p:nvPr/>
        </p:nvSpPr>
        <p:spPr>
          <a:xfrm>
            <a:off x="163773" y="286603"/>
            <a:ext cx="364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Review of classical </a:t>
            </a:r>
            <a:r>
              <a:rPr lang="en-US" sz="2400" b="1" dirty="0" err="1"/>
              <a:t>Lagrangian</a:t>
            </a:r>
            <a:r>
              <a:rPr lang="en-US" sz="2400" b="1" dirty="0"/>
              <a:t>    mechanics: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810E60-DD63-4E1D-A66E-CEB182C7916B}"/>
              </a:ext>
            </a:extLst>
          </p:cNvPr>
          <p:cNvCxnSpPr/>
          <p:nvPr/>
        </p:nvCxnSpPr>
        <p:spPr>
          <a:xfrm flipV="1">
            <a:off x="614149" y="2209891"/>
            <a:ext cx="0" cy="1763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85A197-E1C2-467D-AEA5-CA1BF9E25DC7}"/>
              </a:ext>
            </a:extLst>
          </p:cNvPr>
          <p:cNvCxnSpPr>
            <a:cxnSpLocks/>
          </p:cNvCxnSpPr>
          <p:nvPr/>
        </p:nvCxnSpPr>
        <p:spPr>
          <a:xfrm>
            <a:off x="614149" y="3973479"/>
            <a:ext cx="1717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5BC4A8D-0BA5-4584-BD4E-36016CEC67A7}"/>
              </a:ext>
            </a:extLst>
          </p:cNvPr>
          <p:cNvSpPr/>
          <p:nvPr/>
        </p:nvSpPr>
        <p:spPr>
          <a:xfrm>
            <a:off x="941696" y="2593075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34770C-5FCA-474E-9A23-B6A6BFF8AC7F}"/>
              </a:ext>
            </a:extLst>
          </p:cNvPr>
          <p:cNvSpPr/>
          <p:nvPr/>
        </p:nvSpPr>
        <p:spPr>
          <a:xfrm>
            <a:off x="1912962" y="3537048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922FE5-1FE0-4B0D-ADF5-C11F536FB36A}"/>
              </a:ext>
            </a:extLst>
          </p:cNvPr>
          <p:cNvSpPr txBox="1"/>
          <p:nvPr/>
        </p:nvSpPr>
        <p:spPr>
          <a:xfrm flipH="1">
            <a:off x="2474922" y="3687168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0EAF6-0230-4E7A-9BF8-CC35D4A6D9C6}"/>
              </a:ext>
            </a:extLst>
          </p:cNvPr>
          <p:cNvSpPr txBox="1"/>
          <p:nvPr/>
        </p:nvSpPr>
        <p:spPr>
          <a:xfrm flipH="1">
            <a:off x="566510" y="1792400"/>
            <a:ext cx="19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E20B0-A7C9-47C7-BC3E-9F9E37B7A40B}"/>
              </a:ext>
            </a:extLst>
          </p:cNvPr>
          <p:cNvSpPr txBox="1"/>
          <p:nvPr/>
        </p:nvSpPr>
        <p:spPr>
          <a:xfrm flipH="1">
            <a:off x="1016883" y="2215482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i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21688-8EF8-41C0-917E-816C118C7374}"/>
              </a:ext>
            </a:extLst>
          </p:cNvPr>
          <p:cNvSpPr txBox="1"/>
          <p:nvPr/>
        </p:nvSpPr>
        <p:spPr>
          <a:xfrm flipH="1">
            <a:off x="2042743" y="3104868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f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f</a:t>
            </a:r>
            <a:r>
              <a:rPr lang="en-US" sz="2400" b="1" i="1" dirty="0"/>
              <a:t>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9EF823-5814-4C1B-BAC9-D92140A24039}"/>
              </a:ext>
            </a:extLst>
          </p:cNvPr>
          <p:cNvSpPr/>
          <p:nvPr/>
        </p:nvSpPr>
        <p:spPr>
          <a:xfrm>
            <a:off x="996287" y="2756848"/>
            <a:ext cx="943613" cy="1023582"/>
          </a:xfrm>
          <a:custGeom>
            <a:avLst/>
            <a:gdLst>
              <a:gd name="connsiteX0" fmla="*/ 0 w 943613"/>
              <a:gd name="connsiteY0" fmla="*/ 0 h 1023582"/>
              <a:gd name="connsiteX1" fmla="*/ 27295 w 943613"/>
              <a:gd name="connsiteY1" fmla="*/ 354842 h 1023582"/>
              <a:gd name="connsiteX2" fmla="*/ 40943 w 943613"/>
              <a:gd name="connsiteY2" fmla="*/ 395785 h 1023582"/>
              <a:gd name="connsiteX3" fmla="*/ 68238 w 943613"/>
              <a:gd name="connsiteY3" fmla="*/ 450376 h 1023582"/>
              <a:gd name="connsiteX4" fmla="*/ 109182 w 943613"/>
              <a:gd name="connsiteY4" fmla="*/ 491319 h 1023582"/>
              <a:gd name="connsiteX5" fmla="*/ 163773 w 943613"/>
              <a:gd name="connsiteY5" fmla="*/ 559558 h 1023582"/>
              <a:gd name="connsiteX6" fmla="*/ 191068 w 943613"/>
              <a:gd name="connsiteY6" fmla="*/ 600501 h 1023582"/>
              <a:gd name="connsiteX7" fmla="*/ 232012 w 943613"/>
              <a:gd name="connsiteY7" fmla="*/ 641445 h 1023582"/>
              <a:gd name="connsiteX8" fmla="*/ 300250 w 943613"/>
              <a:gd name="connsiteY8" fmla="*/ 709683 h 1023582"/>
              <a:gd name="connsiteX9" fmla="*/ 368489 w 943613"/>
              <a:gd name="connsiteY9" fmla="*/ 791570 h 1023582"/>
              <a:gd name="connsiteX10" fmla="*/ 450376 w 943613"/>
              <a:gd name="connsiteY10" fmla="*/ 859809 h 1023582"/>
              <a:gd name="connsiteX11" fmla="*/ 504967 w 943613"/>
              <a:gd name="connsiteY11" fmla="*/ 873456 h 1023582"/>
              <a:gd name="connsiteX12" fmla="*/ 614149 w 943613"/>
              <a:gd name="connsiteY12" fmla="*/ 928048 h 1023582"/>
              <a:gd name="connsiteX13" fmla="*/ 668740 w 943613"/>
              <a:gd name="connsiteY13" fmla="*/ 968991 h 1023582"/>
              <a:gd name="connsiteX14" fmla="*/ 750626 w 943613"/>
              <a:gd name="connsiteY14" fmla="*/ 996286 h 1023582"/>
              <a:gd name="connsiteX15" fmla="*/ 791570 w 943613"/>
              <a:gd name="connsiteY15" fmla="*/ 1009934 h 1023582"/>
              <a:gd name="connsiteX16" fmla="*/ 832513 w 943613"/>
              <a:gd name="connsiteY16" fmla="*/ 1023582 h 1023582"/>
              <a:gd name="connsiteX17" fmla="*/ 941695 w 943613"/>
              <a:gd name="connsiteY17" fmla="*/ 968991 h 1023582"/>
              <a:gd name="connsiteX18" fmla="*/ 941695 w 943613"/>
              <a:gd name="connsiteY18" fmla="*/ 928048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3613" h="1023582">
                <a:moveTo>
                  <a:pt x="0" y="0"/>
                </a:moveTo>
                <a:cubicBezTo>
                  <a:pt x="6891" y="144729"/>
                  <a:pt x="-3204" y="232847"/>
                  <a:pt x="27295" y="354842"/>
                </a:cubicBezTo>
                <a:cubicBezTo>
                  <a:pt x="30784" y="368798"/>
                  <a:pt x="35276" y="382562"/>
                  <a:pt x="40943" y="395785"/>
                </a:cubicBezTo>
                <a:cubicBezTo>
                  <a:pt x="48957" y="414485"/>
                  <a:pt x="56413" y="433821"/>
                  <a:pt x="68238" y="450376"/>
                </a:cubicBezTo>
                <a:cubicBezTo>
                  <a:pt x="79456" y="466082"/>
                  <a:pt x="95534" y="477671"/>
                  <a:pt x="109182" y="491319"/>
                </a:cubicBezTo>
                <a:cubicBezTo>
                  <a:pt x="135750" y="571026"/>
                  <a:pt x="102041" y="497826"/>
                  <a:pt x="163773" y="559558"/>
                </a:cubicBezTo>
                <a:cubicBezTo>
                  <a:pt x="175371" y="571156"/>
                  <a:pt x="180567" y="587900"/>
                  <a:pt x="191068" y="600501"/>
                </a:cubicBezTo>
                <a:cubicBezTo>
                  <a:pt x="203424" y="615329"/>
                  <a:pt x="219656" y="626617"/>
                  <a:pt x="232012" y="641445"/>
                </a:cubicBezTo>
                <a:cubicBezTo>
                  <a:pt x="288877" y="709683"/>
                  <a:pt x="225187" y="659642"/>
                  <a:pt x="300250" y="709683"/>
                </a:cubicBezTo>
                <a:cubicBezTo>
                  <a:pt x="323181" y="778477"/>
                  <a:pt x="299084" y="732080"/>
                  <a:pt x="368489" y="791570"/>
                </a:cubicBezTo>
                <a:cubicBezTo>
                  <a:pt x="401281" y="819677"/>
                  <a:pt x="410157" y="842573"/>
                  <a:pt x="450376" y="859809"/>
                </a:cubicBezTo>
                <a:cubicBezTo>
                  <a:pt x="467616" y="867198"/>
                  <a:pt x="486770" y="868907"/>
                  <a:pt x="504967" y="873456"/>
                </a:cubicBezTo>
                <a:cubicBezTo>
                  <a:pt x="594222" y="962713"/>
                  <a:pt x="488634" y="872263"/>
                  <a:pt x="614149" y="928048"/>
                </a:cubicBezTo>
                <a:cubicBezTo>
                  <a:pt x="634935" y="937286"/>
                  <a:pt x="648395" y="958819"/>
                  <a:pt x="668740" y="968991"/>
                </a:cubicBezTo>
                <a:cubicBezTo>
                  <a:pt x="694474" y="981858"/>
                  <a:pt x="723331" y="987188"/>
                  <a:pt x="750626" y="996286"/>
                </a:cubicBezTo>
                <a:lnTo>
                  <a:pt x="791570" y="1009934"/>
                </a:lnTo>
                <a:lnTo>
                  <a:pt x="832513" y="1023582"/>
                </a:lnTo>
                <a:cubicBezTo>
                  <a:pt x="892491" y="1013586"/>
                  <a:pt x="921627" y="1029196"/>
                  <a:pt x="941695" y="968991"/>
                </a:cubicBezTo>
                <a:cubicBezTo>
                  <a:pt x="946011" y="956044"/>
                  <a:pt x="941695" y="941696"/>
                  <a:pt x="941695" y="9280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9626E0-E5C5-4BE4-BBC5-FE983C16E6B4}"/>
              </a:ext>
            </a:extLst>
          </p:cNvPr>
          <p:cNvSpPr/>
          <p:nvPr/>
        </p:nvSpPr>
        <p:spPr>
          <a:xfrm>
            <a:off x="1050878" y="2674961"/>
            <a:ext cx="900752" cy="900752"/>
          </a:xfrm>
          <a:custGeom>
            <a:avLst/>
            <a:gdLst>
              <a:gd name="connsiteX0" fmla="*/ 0 w 900752"/>
              <a:gd name="connsiteY0" fmla="*/ 0 h 900752"/>
              <a:gd name="connsiteX1" fmla="*/ 68238 w 900752"/>
              <a:gd name="connsiteY1" fmla="*/ 54591 h 900752"/>
              <a:gd name="connsiteX2" fmla="*/ 95534 w 900752"/>
              <a:gd name="connsiteY2" fmla="*/ 95535 h 900752"/>
              <a:gd name="connsiteX3" fmla="*/ 177421 w 900752"/>
              <a:gd name="connsiteY3" fmla="*/ 163773 h 900752"/>
              <a:gd name="connsiteX4" fmla="*/ 191068 w 900752"/>
              <a:gd name="connsiteY4" fmla="*/ 204717 h 900752"/>
              <a:gd name="connsiteX5" fmla="*/ 286603 w 900752"/>
              <a:gd name="connsiteY5" fmla="*/ 272955 h 900752"/>
              <a:gd name="connsiteX6" fmla="*/ 600501 w 900752"/>
              <a:gd name="connsiteY6" fmla="*/ 300251 h 900752"/>
              <a:gd name="connsiteX7" fmla="*/ 641444 w 900752"/>
              <a:gd name="connsiteY7" fmla="*/ 313899 h 900752"/>
              <a:gd name="connsiteX8" fmla="*/ 668740 w 900752"/>
              <a:gd name="connsiteY8" fmla="*/ 354842 h 900752"/>
              <a:gd name="connsiteX9" fmla="*/ 696035 w 900752"/>
              <a:gd name="connsiteY9" fmla="*/ 409433 h 900752"/>
              <a:gd name="connsiteX10" fmla="*/ 709683 w 900752"/>
              <a:gd name="connsiteY10" fmla="*/ 450376 h 900752"/>
              <a:gd name="connsiteX11" fmla="*/ 736979 w 900752"/>
              <a:gd name="connsiteY11" fmla="*/ 491320 h 900752"/>
              <a:gd name="connsiteX12" fmla="*/ 764274 w 900752"/>
              <a:gd name="connsiteY12" fmla="*/ 586854 h 900752"/>
              <a:gd name="connsiteX13" fmla="*/ 805218 w 900752"/>
              <a:gd name="connsiteY13" fmla="*/ 627797 h 900752"/>
              <a:gd name="connsiteX14" fmla="*/ 859809 w 900752"/>
              <a:gd name="connsiteY14" fmla="*/ 709684 h 900752"/>
              <a:gd name="connsiteX15" fmla="*/ 887104 w 900752"/>
              <a:gd name="connsiteY15" fmla="*/ 791570 h 900752"/>
              <a:gd name="connsiteX16" fmla="*/ 900752 w 900752"/>
              <a:gd name="connsiteY16" fmla="*/ 832514 h 900752"/>
              <a:gd name="connsiteX17" fmla="*/ 900752 w 900752"/>
              <a:gd name="connsiteY17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900752">
                <a:moveTo>
                  <a:pt x="0" y="0"/>
                </a:moveTo>
                <a:cubicBezTo>
                  <a:pt x="22746" y="18197"/>
                  <a:pt x="47641" y="33993"/>
                  <a:pt x="68238" y="54591"/>
                </a:cubicBezTo>
                <a:cubicBezTo>
                  <a:pt x="79837" y="66190"/>
                  <a:pt x="85033" y="82934"/>
                  <a:pt x="95534" y="95535"/>
                </a:cubicBezTo>
                <a:cubicBezTo>
                  <a:pt x="128373" y="134942"/>
                  <a:pt x="137162" y="136934"/>
                  <a:pt x="177421" y="163773"/>
                </a:cubicBezTo>
                <a:cubicBezTo>
                  <a:pt x="181970" y="177421"/>
                  <a:pt x="183088" y="192747"/>
                  <a:pt x="191068" y="204717"/>
                </a:cubicBezTo>
                <a:cubicBezTo>
                  <a:pt x="208191" y="230401"/>
                  <a:pt x="255022" y="268276"/>
                  <a:pt x="286603" y="272955"/>
                </a:cubicBezTo>
                <a:cubicBezTo>
                  <a:pt x="390497" y="288347"/>
                  <a:pt x="600501" y="300251"/>
                  <a:pt x="600501" y="300251"/>
                </a:cubicBezTo>
                <a:cubicBezTo>
                  <a:pt x="614149" y="304800"/>
                  <a:pt x="630210" y="304912"/>
                  <a:pt x="641444" y="313899"/>
                </a:cubicBezTo>
                <a:cubicBezTo>
                  <a:pt x="654252" y="324146"/>
                  <a:pt x="660602" y="340601"/>
                  <a:pt x="668740" y="354842"/>
                </a:cubicBezTo>
                <a:cubicBezTo>
                  <a:pt x="678834" y="372506"/>
                  <a:pt x="688021" y="390733"/>
                  <a:pt x="696035" y="409433"/>
                </a:cubicBezTo>
                <a:cubicBezTo>
                  <a:pt x="701702" y="422656"/>
                  <a:pt x="703249" y="437509"/>
                  <a:pt x="709683" y="450376"/>
                </a:cubicBezTo>
                <a:cubicBezTo>
                  <a:pt x="717019" y="465047"/>
                  <a:pt x="727880" y="477672"/>
                  <a:pt x="736979" y="491320"/>
                </a:cubicBezTo>
                <a:cubicBezTo>
                  <a:pt x="738800" y="498603"/>
                  <a:pt x="756441" y="575104"/>
                  <a:pt x="764274" y="586854"/>
                </a:cubicBezTo>
                <a:cubicBezTo>
                  <a:pt x="774980" y="602913"/>
                  <a:pt x="793368" y="612562"/>
                  <a:pt x="805218" y="627797"/>
                </a:cubicBezTo>
                <a:cubicBezTo>
                  <a:pt x="825359" y="653692"/>
                  <a:pt x="859809" y="709684"/>
                  <a:pt x="859809" y="709684"/>
                </a:cubicBezTo>
                <a:lnTo>
                  <a:pt x="887104" y="791570"/>
                </a:lnTo>
                <a:cubicBezTo>
                  <a:pt x="891653" y="805218"/>
                  <a:pt x="900752" y="818128"/>
                  <a:pt x="900752" y="832514"/>
                </a:cubicBezTo>
                <a:lnTo>
                  <a:pt x="900752" y="9007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EBAC30-9721-4167-A5C5-47000CD3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8" y="4727690"/>
            <a:ext cx="3302544" cy="13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9383</TotalTime>
  <Words>736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483</cp:revision>
  <cp:lastPrinted>2020-02-24T14:43:05Z</cp:lastPrinted>
  <dcterms:created xsi:type="dcterms:W3CDTF">2020-01-06T21:28:26Z</dcterms:created>
  <dcterms:modified xsi:type="dcterms:W3CDTF">2022-02-07T21:57:41Z</dcterms:modified>
</cp:coreProperties>
</file>