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336" r:id="rId4"/>
    <p:sldId id="310" r:id="rId5"/>
    <p:sldId id="316" r:id="rId6"/>
    <p:sldId id="319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7" r:id="rId16"/>
    <p:sldId id="331" r:id="rId17"/>
    <p:sldId id="335" r:id="rId18"/>
    <p:sldId id="334" r:id="rId19"/>
    <p:sldId id="332" r:id="rId20"/>
    <p:sldId id="333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24.e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63/1.471221" TargetMode="Externa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501695" y="1266789"/>
            <a:ext cx="938932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11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Path integral approach to quantum analysis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Ref:  Chapter 11C of Professor Carlson’s text</a:t>
            </a:r>
            <a:endParaRPr lang="en-US" sz="3200" b="1" dirty="0"/>
          </a:p>
          <a:p>
            <a:pPr marL="0" lvl="2" indent="-514350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  <a:p>
            <a:pPr marL="0" lvl="2" indent="-514350"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</a:rPr>
              <a:t>Review of path integral formulation and example for free particle</a:t>
            </a:r>
          </a:p>
          <a:p>
            <a:pPr marL="0" lvl="2" indent="-514350"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</a:rPr>
              <a:t>Role of classical trajectory</a:t>
            </a:r>
          </a:p>
          <a:p>
            <a:pPr marL="0" lvl="2" indent="-514350"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B4B0AD-1131-4FB2-840D-4B2C815A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E5E08-A33D-404E-97B1-82E09727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D076-5769-4D8F-AF9D-DEE22658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7DD273-C081-47F3-8C5C-C686AF646492}"/>
              </a:ext>
            </a:extLst>
          </p:cNvPr>
          <p:cNvSpPr txBox="1"/>
          <p:nvPr/>
        </p:nvSpPr>
        <p:spPr>
          <a:xfrm>
            <a:off x="624468" y="267629"/>
            <a:ext cx="1097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Role of the “classical” trajectory  -- example of free particle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DA8DA11-FA78-46BD-99A3-5B8EAF7A20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742173"/>
              </p:ext>
            </p:extLst>
          </p:nvPr>
        </p:nvGraphicFramePr>
        <p:xfrm>
          <a:off x="1557447" y="1397879"/>
          <a:ext cx="8648098" cy="144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17" name="Equation" r:id="rId3" imgW="3936960" imgH="660240" progId="Equation.DSMT4">
                  <p:embed/>
                </p:oleObj>
              </mc:Choice>
              <mc:Fallback>
                <p:oleObj name="Equation" r:id="rId3" imgW="39369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7447" y="1397879"/>
                        <a:ext cx="8648098" cy="1448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14E9847-AD0B-425F-894D-6492FB6021C7}"/>
              </a:ext>
            </a:extLst>
          </p:cNvPr>
          <p:cNvSpPr txBox="1"/>
          <p:nvPr/>
        </p:nvSpPr>
        <p:spPr>
          <a:xfrm>
            <a:off x="838200" y="729294"/>
            <a:ext cx="9666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Applying Feynman’s idea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7187CA6-4421-42FF-8FB6-182677C8E3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862713"/>
              </p:ext>
            </p:extLst>
          </p:nvPr>
        </p:nvGraphicFramePr>
        <p:xfrm>
          <a:off x="838200" y="2846634"/>
          <a:ext cx="10825312" cy="1937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18" name="Equation" r:id="rId5" imgW="4825800" imgH="863280" progId="Equation.DSMT4">
                  <p:embed/>
                </p:oleObj>
              </mc:Choice>
              <mc:Fallback>
                <p:oleObj name="Equation" r:id="rId5" imgW="48258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2846634"/>
                        <a:ext cx="10825312" cy="1937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02195BA-4432-4CA7-B735-EF5A35257D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004360"/>
              </p:ext>
            </p:extLst>
          </p:nvPr>
        </p:nvGraphicFramePr>
        <p:xfrm>
          <a:off x="978055" y="5002612"/>
          <a:ext cx="10016903" cy="1134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19" name="Equation" r:id="rId7" imgW="5155920" imgH="583920" progId="Equation.DSMT4">
                  <p:embed/>
                </p:oleObj>
              </mc:Choice>
              <mc:Fallback>
                <p:oleObj name="Equation" r:id="rId7" imgW="515592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8055" y="5002612"/>
                        <a:ext cx="10016903" cy="1134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343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869FF-E589-4481-AF44-E4FB0329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68A7B-46AC-4FC2-BC94-746A5C4E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FFDE1-D154-4F08-BE12-CD9E0B0C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A8A6F6-C84A-48CD-8876-366460290CE6}"/>
              </a:ext>
            </a:extLst>
          </p:cNvPr>
          <p:cNvSpPr txBox="1"/>
          <p:nvPr/>
        </p:nvSpPr>
        <p:spPr>
          <a:xfrm>
            <a:off x="379141" y="211873"/>
            <a:ext cx="11441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Recap –   For free particle, classical path gives exact result!</a:t>
            </a:r>
          </a:p>
          <a:p>
            <a:pPr algn="l"/>
            <a:r>
              <a:rPr lang="en-US" sz="2400" b="1" dirty="0"/>
              <a:t>    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5D55CCB-73F3-4A25-A9B9-DB21BD9539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859988"/>
              </p:ext>
            </p:extLst>
          </p:nvPr>
        </p:nvGraphicFramePr>
        <p:xfrm>
          <a:off x="755797" y="466937"/>
          <a:ext cx="7163428" cy="2634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38" name="Equation" r:id="rId3" imgW="3314520" imgH="1218960" progId="Equation.DSMT4">
                  <p:embed/>
                </p:oleObj>
              </mc:Choice>
              <mc:Fallback>
                <p:oleObj name="Equation" r:id="rId3" imgW="331452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797" y="466937"/>
                        <a:ext cx="7163428" cy="2634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37FB046-7F66-41C5-9AC3-14B27C3B5F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275782"/>
              </p:ext>
            </p:extLst>
          </p:nvPr>
        </p:nvGraphicFramePr>
        <p:xfrm>
          <a:off x="179852" y="3330477"/>
          <a:ext cx="11252201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39" name="Equation" r:id="rId5" imgW="5016240" imgH="228600" progId="Equation.DSMT4">
                  <p:embed/>
                </p:oleObj>
              </mc:Choice>
              <mc:Fallback>
                <p:oleObj name="Equation" r:id="rId5" imgW="5016240" imgH="228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7187CA6-4421-42FF-8FB6-182677C8E3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852" y="3330477"/>
                        <a:ext cx="11252201" cy="51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6B397BD-A6F0-4009-A191-79AA047C075F}"/>
              </a:ext>
            </a:extLst>
          </p:cNvPr>
          <p:cNvSpPr txBox="1"/>
          <p:nvPr/>
        </p:nvSpPr>
        <p:spPr>
          <a:xfrm>
            <a:off x="179852" y="3942817"/>
            <a:ext cx="11363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Feynman showed that the classical trajectory approximation is valid for all </a:t>
            </a:r>
            <a:r>
              <a:rPr lang="en-US" sz="2400" b="1" dirty="0" err="1"/>
              <a:t>Lagrangians</a:t>
            </a:r>
            <a:r>
              <a:rPr lang="en-US" sz="2400" b="1" dirty="0"/>
              <a:t> which depend on its variables up through quadratic order.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FBDC853-FEF2-4E43-93F9-09E559183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746457"/>
              </p:ext>
            </p:extLst>
          </p:nvPr>
        </p:nvGraphicFramePr>
        <p:xfrm>
          <a:off x="288925" y="4751388"/>
          <a:ext cx="105314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40" name="Equation" r:id="rId7" imgW="3568680" imgH="457200" progId="Equation.DSMT4">
                  <p:embed/>
                </p:oleObj>
              </mc:Choice>
              <mc:Fallback>
                <p:oleObj name="Equation" r:id="rId7" imgW="3568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925" y="4751388"/>
                        <a:ext cx="10531475" cy="134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7293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FD4947-EF87-456E-965C-FE8A2D64D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6CD92D-3E77-4570-9D52-A9A3B41F0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89902-C9B8-4691-B191-F68ED8D9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4DC4E3-AA88-46EF-BB59-31E9AEE6726C}"/>
              </a:ext>
            </a:extLst>
          </p:cNvPr>
          <p:cNvSpPr txBox="1"/>
          <p:nvPr/>
        </p:nvSpPr>
        <p:spPr>
          <a:xfrm>
            <a:off x="367990" y="200722"/>
            <a:ext cx="10103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Importance of classical trajectory in analysis of path integrals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1FE714-3FFB-4276-91C3-4D59C37FF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36643"/>
              </p:ext>
            </p:extLst>
          </p:nvPr>
        </p:nvGraphicFramePr>
        <p:xfrm>
          <a:off x="1027112" y="762349"/>
          <a:ext cx="7583488" cy="171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3" name="Equation" r:id="rId3" imgW="4101840" imgH="927000" progId="Equation.DSMT4">
                  <p:embed/>
                </p:oleObj>
              </mc:Choice>
              <mc:Fallback>
                <p:oleObj name="Equation" r:id="rId3" imgW="4101840" imgH="927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1DD55CA-F58F-4491-A8A7-9332CC1C27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7112" y="762349"/>
                        <a:ext cx="7583488" cy="171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A picture containing object&#10;&#10;Description automatically generated">
            <a:extLst>
              <a:ext uri="{FF2B5EF4-FFF2-40B4-BE49-F238E27FC236}">
                <a16:creationId xmlns:a16="http://schemas.microsoft.com/office/drawing/2014/main" id="{8D41FF3D-36A2-48EA-A9FB-626345D7D9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023" y="2475261"/>
            <a:ext cx="7600950" cy="1828800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DD91033B-7664-4716-8172-A8ACEE99D4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419" y="4489649"/>
            <a:ext cx="7696200" cy="1681112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B1B5B9-0D13-46E2-B83A-61F9575902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16825"/>
              </p:ext>
            </p:extLst>
          </p:nvPr>
        </p:nvGraphicFramePr>
        <p:xfrm>
          <a:off x="9764713" y="4729163"/>
          <a:ext cx="2216150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4" name="Equation" r:id="rId7" imgW="1028520" imgH="507960" progId="Equation.DSMT4">
                  <p:embed/>
                </p:oleObj>
              </mc:Choice>
              <mc:Fallback>
                <p:oleObj name="Equation" r:id="rId7" imgW="10285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64713" y="4729163"/>
                        <a:ext cx="2216150" cy="109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F938EFB-095B-49BE-95F0-8F04BEF274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040146"/>
              </p:ext>
            </p:extLst>
          </p:nvPr>
        </p:nvGraphicFramePr>
        <p:xfrm>
          <a:off x="9612584" y="2768723"/>
          <a:ext cx="223361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5" name="Equation" r:id="rId9" imgW="2232878" imgH="1081818" progId="Equation.DSMT4">
                  <p:embed/>
                </p:oleObj>
              </mc:Choice>
              <mc:Fallback>
                <p:oleObj name="Equation" r:id="rId9" imgW="2232878" imgH="10818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612584" y="2768723"/>
                        <a:ext cx="2233613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ED12067C-BDCA-48D9-BCD0-1147197E7519}"/>
              </a:ext>
            </a:extLst>
          </p:cNvPr>
          <p:cNvSpPr/>
          <p:nvPr/>
        </p:nvSpPr>
        <p:spPr>
          <a:xfrm>
            <a:off x="5285678" y="2535420"/>
            <a:ext cx="713678" cy="352409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2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A422A-0725-4B85-BFBB-91DD8D98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F4DE00-C9DA-47A0-B60A-8A401599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ED2F-DCF5-44F8-BC64-B4A9D878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A65061-D584-4436-A3EC-4120C91A28B5}"/>
              </a:ext>
            </a:extLst>
          </p:cNvPr>
          <p:cNvSpPr txBox="1"/>
          <p:nvPr/>
        </p:nvSpPr>
        <p:spPr>
          <a:xfrm>
            <a:off x="409074" y="264695"/>
            <a:ext cx="10154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Kernel for the one-dimensional harmonic oscillator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D400DB1-9423-4574-826F-7FFE7546F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277356"/>
              </p:ext>
            </p:extLst>
          </p:nvPr>
        </p:nvGraphicFramePr>
        <p:xfrm>
          <a:off x="409074" y="962109"/>
          <a:ext cx="1133792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0" name="Equation" r:id="rId3" imgW="5054400" imgH="634680" progId="Equation.DSMT4">
                  <p:embed/>
                </p:oleObj>
              </mc:Choice>
              <mc:Fallback>
                <p:oleObj name="Equation" r:id="rId3" imgW="5054400" imgH="634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37FB046-7F66-41C5-9AC3-14B27C3B5F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9074" y="962109"/>
                        <a:ext cx="11337925" cy="1425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85D2E7-5551-4F44-B8CD-95B5B5BDAA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288873"/>
              </p:ext>
            </p:extLst>
          </p:nvPr>
        </p:nvGraphicFramePr>
        <p:xfrm>
          <a:off x="838200" y="2568677"/>
          <a:ext cx="11283061" cy="3803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1" name="Equation" r:id="rId5" imgW="5651280" imgH="1904760" progId="Equation.DSMT4">
                  <p:embed/>
                </p:oleObj>
              </mc:Choice>
              <mc:Fallback>
                <p:oleObj name="Equation" r:id="rId5" imgW="565128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2568677"/>
                        <a:ext cx="11283061" cy="3803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6193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A422A-0725-4B85-BFBB-91DD8D98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F4DE00-C9DA-47A0-B60A-8A401599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ED2F-DCF5-44F8-BC64-B4A9D878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A65061-D584-4436-A3EC-4120C91A28B5}"/>
              </a:ext>
            </a:extLst>
          </p:cNvPr>
          <p:cNvSpPr txBox="1"/>
          <p:nvPr/>
        </p:nvSpPr>
        <p:spPr>
          <a:xfrm>
            <a:off x="409074" y="264695"/>
            <a:ext cx="10154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Kernel for the one-dimensional harmonic oscillator 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D400DB1-9423-4574-826F-7FFE7546F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117004"/>
              </p:ext>
            </p:extLst>
          </p:nvPr>
        </p:nvGraphicFramePr>
        <p:xfrm>
          <a:off x="537732" y="844524"/>
          <a:ext cx="7001736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6" name="Equation" r:id="rId3" imgW="2501640" imgH="228600" progId="Equation.DSMT4">
                  <p:embed/>
                </p:oleObj>
              </mc:Choice>
              <mc:Fallback>
                <p:oleObj name="Equation" r:id="rId3" imgW="250164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D400DB1-9423-4574-826F-7FFE7546F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7732" y="844524"/>
                        <a:ext cx="7001736" cy="639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85D2E7-5551-4F44-B8CD-95B5B5BDAA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610022"/>
              </p:ext>
            </p:extLst>
          </p:nvPr>
        </p:nvGraphicFramePr>
        <p:xfrm>
          <a:off x="680536" y="1484286"/>
          <a:ext cx="8916151" cy="116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7" name="Equation" r:id="rId5" imgW="3200400" imgH="419040" progId="Equation.DSMT4">
                  <p:embed/>
                </p:oleObj>
              </mc:Choice>
              <mc:Fallback>
                <p:oleObj name="Equation" r:id="rId5" imgW="3200400" imgH="419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A85D2E7-5551-4F44-B8CD-95B5B5BDAA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0536" y="1484286"/>
                        <a:ext cx="8916151" cy="1167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7DA01F5-1552-4E67-AD3E-E26C862F49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469684"/>
              </p:ext>
            </p:extLst>
          </p:nvPr>
        </p:nvGraphicFramePr>
        <p:xfrm>
          <a:off x="838200" y="2999092"/>
          <a:ext cx="9523412" cy="28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8" name="Equation" r:id="rId7" imgW="4902120" imgH="1473120" progId="Equation.DSMT4">
                  <p:embed/>
                </p:oleObj>
              </mc:Choice>
              <mc:Fallback>
                <p:oleObj name="Equation" r:id="rId7" imgW="4902120" imgH="14731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02195BA-4432-4CA7-B735-EF5A35257D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2999092"/>
                        <a:ext cx="9523412" cy="286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8D0E9F7-E3BD-4896-925F-26D002533F36}"/>
              </a:ext>
            </a:extLst>
          </p:cNvPr>
          <p:cNvSpPr txBox="1"/>
          <p:nvPr/>
        </p:nvSpPr>
        <p:spPr>
          <a:xfrm>
            <a:off x="838200" y="5980386"/>
            <a:ext cx="10996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the two results are consistent.</a:t>
            </a:r>
          </a:p>
        </p:txBody>
      </p:sp>
    </p:spTree>
    <p:extLst>
      <p:ext uri="{BB962C8B-B14F-4D97-AF65-F5344CB8AC3E}">
        <p14:creationId xmlns:p14="http://schemas.microsoft.com/office/powerpoint/2010/main" val="3998347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1C2502-8B48-4422-8157-89F1D053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32C36E-539C-4BD1-A47C-684286EE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393C0-A7DC-457E-8816-EC36A4016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1D6778D-1E8A-441F-8225-41CEA38209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904587"/>
              </p:ext>
            </p:extLst>
          </p:nvPr>
        </p:nvGraphicFramePr>
        <p:xfrm>
          <a:off x="838200" y="987752"/>
          <a:ext cx="6306160" cy="904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6" name="Equation" r:id="rId3" imgW="3543120" imgH="507960" progId="Equation.DSMT4">
                  <p:embed/>
                </p:oleObj>
              </mc:Choice>
              <mc:Fallback>
                <p:oleObj name="Equation" r:id="rId3" imgW="35431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87752"/>
                        <a:ext cx="6306160" cy="904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6A8BF1-6305-4ADE-92B1-18C204A0EE8D}"/>
              </a:ext>
            </a:extLst>
          </p:cNvPr>
          <p:cNvSpPr txBox="1"/>
          <p:nvPr/>
        </p:nvSpPr>
        <p:spPr>
          <a:xfrm>
            <a:off x="241738" y="136525"/>
            <a:ext cx="888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is this useful?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675E93-DD5C-4866-8FAE-E3AE112328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156157"/>
              </p:ext>
            </p:extLst>
          </p:nvPr>
        </p:nvGraphicFramePr>
        <p:xfrm>
          <a:off x="952117" y="2281423"/>
          <a:ext cx="9399587" cy="330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7" name="Equation" r:id="rId5" imgW="4838400" imgH="1701720" progId="Equation.DSMT4">
                  <p:embed/>
                </p:oleObj>
              </mc:Choice>
              <mc:Fallback>
                <p:oleObj name="Equation" r:id="rId5" imgW="4838400" imgH="17017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7DA01F5-1552-4E67-AD3E-E26C862F49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2117" y="2281423"/>
                        <a:ext cx="9399587" cy="330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70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5C8B19-0891-49AD-B5BF-C93C1C0B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AE033-4C57-4B16-A532-99DEE913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1789-FDB8-485E-B519-A99285F0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99D651-C814-495A-A285-733260C67AB5}"/>
              </a:ext>
            </a:extLst>
          </p:cNvPr>
          <p:cNvSpPr txBox="1"/>
          <p:nvPr/>
        </p:nvSpPr>
        <p:spPr>
          <a:xfrm>
            <a:off x="481263" y="276726"/>
            <a:ext cx="10527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Examples of using path integrals in research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EA54E1-C92F-4937-B949-E4C7BA75C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0253"/>
            <a:ext cx="12192000" cy="371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783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B119813-E688-44C8-B788-A0CD97080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501" y="382221"/>
            <a:ext cx="9522460" cy="615669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5C8B19-0891-49AD-B5BF-C93C1C0B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AE033-4C57-4B16-A532-99DEE913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1789-FDB8-485E-B519-A99285F0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99D651-C814-495A-A285-733260C67AB5}"/>
              </a:ext>
            </a:extLst>
          </p:cNvPr>
          <p:cNvSpPr txBox="1"/>
          <p:nvPr/>
        </p:nvSpPr>
        <p:spPr>
          <a:xfrm>
            <a:off x="68766" y="0"/>
            <a:ext cx="10527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Examples of using path integrals in research</a:t>
            </a:r>
          </a:p>
        </p:txBody>
      </p:sp>
    </p:spTree>
    <p:extLst>
      <p:ext uri="{BB962C8B-B14F-4D97-AF65-F5344CB8AC3E}">
        <p14:creationId xmlns:p14="http://schemas.microsoft.com/office/powerpoint/2010/main" val="2904345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5C8B19-0891-49AD-B5BF-C93C1C0B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AE033-4C57-4B16-A532-99DEE913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1789-FDB8-485E-B519-A99285F0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99D651-C814-495A-A285-733260C67AB5}"/>
              </a:ext>
            </a:extLst>
          </p:cNvPr>
          <p:cNvSpPr txBox="1"/>
          <p:nvPr/>
        </p:nvSpPr>
        <p:spPr>
          <a:xfrm>
            <a:off x="481263" y="276726"/>
            <a:ext cx="10527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Examples of using path integrals in research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2945D1-B05F-4F3C-A089-E980D1878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6174"/>
            <a:ext cx="12192000" cy="532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07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397C1-B01D-4BD0-833B-857F9F83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1244F0-8789-495E-A7A7-1039B4DE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21284-B0BE-4989-BA1B-7E4ED289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239A9E-7EE4-4CC7-A331-1A2DC91FD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281" y="957513"/>
            <a:ext cx="7425684" cy="17014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4F7F53-451E-4077-A0CE-77BF9BF7A72B}"/>
              </a:ext>
            </a:extLst>
          </p:cNvPr>
          <p:cNvSpPr txBox="1"/>
          <p:nvPr/>
        </p:nvSpPr>
        <p:spPr>
          <a:xfrm>
            <a:off x="300789" y="228600"/>
            <a:ext cx="6364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Model Hamiltonian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2492C2-3112-462C-AF78-0EFD1E279BE2}"/>
              </a:ext>
            </a:extLst>
          </p:cNvPr>
          <p:cNvSpPr/>
          <p:nvPr/>
        </p:nvSpPr>
        <p:spPr>
          <a:xfrm>
            <a:off x="1985211" y="957513"/>
            <a:ext cx="1816768" cy="9555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156129-A631-44BF-B63B-FDCEA82F9D9C}"/>
              </a:ext>
            </a:extLst>
          </p:cNvPr>
          <p:cNvSpPr txBox="1"/>
          <p:nvPr/>
        </p:nvSpPr>
        <p:spPr>
          <a:xfrm rot="18922704">
            <a:off x="619146" y="2123451"/>
            <a:ext cx="2521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i="1" dirty="0">
                <a:solidFill>
                  <a:srgbClr val="FF0000"/>
                </a:solidFill>
              </a:rPr>
              <a:t>Electron moving</a:t>
            </a:r>
          </a:p>
          <a:p>
            <a:pPr algn="l"/>
            <a:r>
              <a:rPr lang="en-US" sz="2400" b="1" i="1" dirty="0">
                <a:solidFill>
                  <a:srgbClr val="FF0000"/>
                </a:solidFill>
              </a:rPr>
              <a:t> in an electric field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1CF779-A802-4EF1-8C85-C2AC50AD16E4}"/>
              </a:ext>
            </a:extLst>
          </p:cNvPr>
          <p:cNvSpPr/>
          <p:nvPr/>
        </p:nvSpPr>
        <p:spPr>
          <a:xfrm>
            <a:off x="4026568" y="869279"/>
            <a:ext cx="1816768" cy="955508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41A12-670D-4639-96B4-7A1B402D4698}"/>
              </a:ext>
            </a:extLst>
          </p:cNvPr>
          <p:cNvSpPr txBox="1"/>
          <p:nvPr/>
        </p:nvSpPr>
        <p:spPr>
          <a:xfrm>
            <a:off x="4441659" y="463897"/>
            <a:ext cx="220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>
                <a:solidFill>
                  <a:srgbClr val="7030A0"/>
                </a:solidFill>
              </a:rPr>
              <a:t>Phonons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86CD0E-EFB6-41BA-A571-F8AB32B1DD49}"/>
              </a:ext>
            </a:extLst>
          </p:cNvPr>
          <p:cNvSpPr/>
          <p:nvPr/>
        </p:nvSpPr>
        <p:spPr>
          <a:xfrm>
            <a:off x="3723943" y="1887946"/>
            <a:ext cx="5047022" cy="955508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75593B-6C8F-41BA-AFF2-B818B6C85981}"/>
              </a:ext>
            </a:extLst>
          </p:cNvPr>
          <p:cNvSpPr txBox="1"/>
          <p:nvPr/>
        </p:nvSpPr>
        <p:spPr>
          <a:xfrm rot="19135759">
            <a:off x="3561998" y="2940743"/>
            <a:ext cx="5496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>
                <a:solidFill>
                  <a:srgbClr val="00B050"/>
                </a:solidFill>
              </a:rPr>
              <a:t>Electron-phonon interactions</a:t>
            </a:r>
          </a:p>
        </p:txBody>
      </p:sp>
    </p:spTree>
    <p:extLst>
      <p:ext uri="{BB962C8B-B14F-4D97-AF65-F5344CB8AC3E}">
        <p14:creationId xmlns:p14="http://schemas.microsoft.com/office/powerpoint/2010/main" val="284681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1AE90F-36B3-413D-B006-86AF182FE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09" y="136525"/>
            <a:ext cx="9311673" cy="624595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6CAD-C222-43DA-8CED-556A7D76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8D1E6-B886-4B66-AB0A-6D622C2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D3A07-4E68-47D0-A9A8-716F184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FF3CE-9ADF-4A2A-903A-BC9CADD2E9CF}"/>
              </a:ext>
            </a:extLst>
          </p:cNvPr>
          <p:cNvSpPr/>
          <p:nvPr/>
        </p:nvSpPr>
        <p:spPr>
          <a:xfrm flipV="1">
            <a:off x="900239" y="5565611"/>
            <a:ext cx="9794488" cy="267631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4DA3F3-CD1D-4DD3-A8B0-164ECA45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1F566-2CA4-468A-A2E0-033E1295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B30FE-4118-420A-8888-AF63B27B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C04303-965D-4597-909F-2A1D6A643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6682"/>
            <a:ext cx="12192000" cy="55196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CD2345-5226-4F30-B055-79DACAFD118C}"/>
              </a:ext>
            </a:extLst>
          </p:cNvPr>
          <p:cNvSpPr txBox="1"/>
          <p:nvPr/>
        </p:nvSpPr>
        <p:spPr>
          <a:xfrm>
            <a:off x="156411" y="136525"/>
            <a:ext cx="99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 recent extensions -- </a:t>
            </a:r>
            <a:r>
              <a:rPr lang="en-US" sz="2400" dirty="0">
                <a:hlinkClick r:id="rId3"/>
              </a:rPr>
              <a:t>https://doi.org/10.1063/1.471221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5085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00100-EC21-4AD3-93C5-ED2D7285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F09DB-9F34-47A4-BAD6-B7062A72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ED5F2-8056-4876-AE28-0AD368F0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8D600B-BF03-460A-8E17-4BB7AE43D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" y="1757362"/>
            <a:ext cx="12106275" cy="40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88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28465D-AB08-45C8-A5A0-116761B9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8617B-7FE7-4AB8-A5E3-B1C124AFF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340C2-AE01-4048-9A1F-F10146F8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A7034E-3B6F-476D-8343-253F80AB7317}"/>
              </a:ext>
            </a:extLst>
          </p:cNvPr>
          <p:cNvSpPr txBox="1"/>
          <p:nvPr/>
        </p:nvSpPr>
        <p:spPr>
          <a:xfrm>
            <a:off x="286603" y="354842"/>
            <a:ext cx="10890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Feynman’s idea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0EEE481-3F6A-4C71-A33D-29294B8C38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906607"/>
              </p:ext>
            </p:extLst>
          </p:nvPr>
        </p:nvGraphicFramePr>
        <p:xfrm>
          <a:off x="565150" y="1106488"/>
          <a:ext cx="11060113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1" name="Equation" r:id="rId3" imgW="3936960" imgH="660240" progId="Equation.DSMT4">
                  <p:embed/>
                </p:oleObj>
              </mc:Choice>
              <mc:Fallback>
                <p:oleObj name="Equation" r:id="rId3" imgW="39369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5150" y="1106488"/>
                        <a:ext cx="11060113" cy="18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69CAB6-5F0E-4E2A-9592-9AE96F891533}"/>
              </a:ext>
            </a:extLst>
          </p:cNvPr>
          <p:cNvCxnSpPr/>
          <p:nvPr/>
        </p:nvCxnSpPr>
        <p:spPr>
          <a:xfrm flipV="1">
            <a:off x="4517417" y="3492780"/>
            <a:ext cx="0" cy="1763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0496CD-9021-486C-A3FE-A9D36A02F2F1}"/>
              </a:ext>
            </a:extLst>
          </p:cNvPr>
          <p:cNvCxnSpPr>
            <a:cxnSpLocks/>
          </p:cNvCxnSpPr>
          <p:nvPr/>
        </p:nvCxnSpPr>
        <p:spPr>
          <a:xfrm>
            <a:off x="4517417" y="5256368"/>
            <a:ext cx="17173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74ED05F4-F423-4211-BA94-4A65F7B8F644}"/>
              </a:ext>
            </a:extLst>
          </p:cNvPr>
          <p:cNvSpPr/>
          <p:nvPr/>
        </p:nvSpPr>
        <p:spPr>
          <a:xfrm>
            <a:off x="4844964" y="3875964"/>
            <a:ext cx="129646" cy="15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AF1B7D4-3764-4A7A-8775-EEBA0810AA69}"/>
              </a:ext>
            </a:extLst>
          </p:cNvPr>
          <p:cNvSpPr/>
          <p:nvPr/>
        </p:nvSpPr>
        <p:spPr>
          <a:xfrm>
            <a:off x="5816230" y="4819937"/>
            <a:ext cx="129646" cy="15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DB3303-D1C6-4D7C-B203-F76F809E65CF}"/>
              </a:ext>
            </a:extLst>
          </p:cNvPr>
          <p:cNvSpPr txBox="1"/>
          <p:nvPr/>
        </p:nvSpPr>
        <p:spPr>
          <a:xfrm flipH="1">
            <a:off x="6378190" y="4970057"/>
            <a:ext cx="223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52280A-82ED-45B5-9F37-7499172CCF29}"/>
              </a:ext>
            </a:extLst>
          </p:cNvPr>
          <p:cNvSpPr txBox="1"/>
          <p:nvPr/>
        </p:nvSpPr>
        <p:spPr>
          <a:xfrm flipH="1">
            <a:off x="4469778" y="3075289"/>
            <a:ext cx="196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42FE7D-FD72-47D1-A482-ECBECA6C5D12}"/>
              </a:ext>
            </a:extLst>
          </p:cNvPr>
          <p:cNvSpPr txBox="1"/>
          <p:nvPr/>
        </p:nvSpPr>
        <p:spPr>
          <a:xfrm flipH="1">
            <a:off x="4920151" y="3498371"/>
            <a:ext cx="892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(</a:t>
            </a:r>
            <a:r>
              <a:rPr lang="en-US" sz="2400" b="1" i="1" dirty="0" err="1"/>
              <a:t>t</a:t>
            </a:r>
            <a:r>
              <a:rPr lang="en-US" sz="2400" b="1" i="1" baseline="-25000" dirty="0" err="1"/>
              <a:t>i</a:t>
            </a:r>
            <a:r>
              <a:rPr lang="en-US" sz="2400" b="1" i="1" baseline="-25000" dirty="0"/>
              <a:t>,</a:t>
            </a:r>
            <a:r>
              <a:rPr lang="en-US" sz="2400" b="1" i="1" dirty="0"/>
              <a:t>,x</a:t>
            </a:r>
            <a:r>
              <a:rPr lang="en-US" sz="2400" b="1" i="1" baseline="-25000" dirty="0"/>
              <a:t>i</a:t>
            </a:r>
            <a:r>
              <a:rPr lang="en-US" sz="2400" b="1" i="1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6B38B5-6E10-494E-9132-627CEB3FDE0E}"/>
              </a:ext>
            </a:extLst>
          </p:cNvPr>
          <p:cNvSpPr txBox="1"/>
          <p:nvPr/>
        </p:nvSpPr>
        <p:spPr>
          <a:xfrm flipH="1">
            <a:off x="5946011" y="4387757"/>
            <a:ext cx="892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(</a:t>
            </a:r>
            <a:r>
              <a:rPr lang="en-US" sz="2400" b="1" i="1" dirty="0" err="1"/>
              <a:t>t</a:t>
            </a:r>
            <a:r>
              <a:rPr lang="en-US" sz="2400" b="1" i="1" baseline="-25000" dirty="0" err="1"/>
              <a:t>f</a:t>
            </a:r>
            <a:r>
              <a:rPr lang="en-US" sz="2400" b="1" i="1" baseline="-25000" dirty="0"/>
              <a:t>,</a:t>
            </a:r>
            <a:r>
              <a:rPr lang="en-US" sz="2400" b="1" i="1" dirty="0"/>
              <a:t>,</a:t>
            </a:r>
            <a:r>
              <a:rPr lang="en-US" sz="2400" b="1" i="1" dirty="0" err="1"/>
              <a:t>x</a:t>
            </a:r>
            <a:r>
              <a:rPr lang="en-US" sz="2400" b="1" i="1" baseline="-25000" dirty="0" err="1"/>
              <a:t>f</a:t>
            </a:r>
            <a:r>
              <a:rPr lang="en-US" sz="2400" b="1" i="1" dirty="0"/>
              <a:t>)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184F7AA-26F6-4BC6-BA60-4081914EE222}"/>
              </a:ext>
            </a:extLst>
          </p:cNvPr>
          <p:cNvSpPr/>
          <p:nvPr/>
        </p:nvSpPr>
        <p:spPr>
          <a:xfrm>
            <a:off x="4899555" y="4039737"/>
            <a:ext cx="943613" cy="1023582"/>
          </a:xfrm>
          <a:custGeom>
            <a:avLst/>
            <a:gdLst>
              <a:gd name="connsiteX0" fmla="*/ 0 w 943613"/>
              <a:gd name="connsiteY0" fmla="*/ 0 h 1023582"/>
              <a:gd name="connsiteX1" fmla="*/ 27295 w 943613"/>
              <a:gd name="connsiteY1" fmla="*/ 354842 h 1023582"/>
              <a:gd name="connsiteX2" fmla="*/ 40943 w 943613"/>
              <a:gd name="connsiteY2" fmla="*/ 395785 h 1023582"/>
              <a:gd name="connsiteX3" fmla="*/ 68238 w 943613"/>
              <a:gd name="connsiteY3" fmla="*/ 450376 h 1023582"/>
              <a:gd name="connsiteX4" fmla="*/ 109182 w 943613"/>
              <a:gd name="connsiteY4" fmla="*/ 491319 h 1023582"/>
              <a:gd name="connsiteX5" fmla="*/ 163773 w 943613"/>
              <a:gd name="connsiteY5" fmla="*/ 559558 h 1023582"/>
              <a:gd name="connsiteX6" fmla="*/ 191068 w 943613"/>
              <a:gd name="connsiteY6" fmla="*/ 600501 h 1023582"/>
              <a:gd name="connsiteX7" fmla="*/ 232012 w 943613"/>
              <a:gd name="connsiteY7" fmla="*/ 641445 h 1023582"/>
              <a:gd name="connsiteX8" fmla="*/ 300250 w 943613"/>
              <a:gd name="connsiteY8" fmla="*/ 709683 h 1023582"/>
              <a:gd name="connsiteX9" fmla="*/ 368489 w 943613"/>
              <a:gd name="connsiteY9" fmla="*/ 791570 h 1023582"/>
              <a:gd name="connsiteX10" fmla="*/ 450376 w 943613"/>
              <a:gd name="connsiteY10" fmla="*/ 859809 h 1023582"/>
              <a:gd name="connsiteX11" fmla="*/ 504967 w 943613"/>
              <a:gd name="connsiteY11" fmla="*/ 873456 h 1023582"/>
              <a:gd name="connsiteX12" fmla="*/ 614149 w 943613"/>
              <a:gd name="connsiteY12" fmla="*/ 928048 h 1023582"/>
              <a:gd name="connsiteX13" fmla="*/ 668740 w 943613"/>
              <a:gd name="connsiteY13" fmla="*/ 968991 h 1023582"/>
              <a:gd name="connsiteX14" fmla="*/ 750626 w 943613"/>
              <a:gd name="connsiteY14" fmla="*/ 996286 h 1023582"/>
              <a:gd name="connsiteX15" fmla="*/ 791570 w 943613"/>
              <a:gd name="connsiteY15" fmla="*/ 1009934 h 1023582"/>
              <a:gd name="connsiteX16" fmla="*/ 832513 w 943613"/>
              <a:gd name="connsiteY16" fmla="*/ 1023582 h 1023582"/>
              <a:gd name="connsiteX17" fmla="*/ 941695 w 943613"/>
              <a:gd name="connsiteY17" fmla="*/ 968991 h 1023582"/>
              <a:gd name="connsiteX18" fmla="*/ 941695 w 943613"/>
              <a:gd name="connsiteY18" fmla="*/ 928048 h 102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43613" h="1023582">
                <a:moveTo>
                  <a:pt x="0" y="0"/>
                </a:moveTo>
                <a:cubicBezTo>
                  <a:pt x="6891" y="144729"/>
                  <a:pt x="-3204" y="232847"/>
                  <a:pt x="27295" y="354842"/>
                </a:cubicBezTo>
                <a:cubicBezTo>
                  <a:pt x="30784" y="368798"/>
                  <a:pt x="35276" y="382562"/>
                  <a:pt x="40943" y="395785"/>
                </a:cubicBezTo>
                <a:cubicBezTo>
                  <a:pt x="48957" y="414485"/>
                  <a:pt x="56413" y="433821"/>
                  <a:pt x="68238" y="450376"/>
                </a:cubicBezTo>
                <a:cubicBezTo>
                  <a:pt x="79456" y="466082"/>
                  <a:pt x="95534" y="477671"/>
                  <a:pt x="109182" y="491319"/>
                </a:cubicBezTo>
                <a:cubicBezTo>
                  <a:pt x="135750" y="571026"/>
                  <a:pt x="102041" y="497826"/>
                  <a:pt x="163773" y="559558"/>
                </a:cubicBezTo>
                <a:cubicBezTo>
                  <a:pt x="175371" y="571156"/>
                  <a:pt x="180567" y="587900"/>
                  <a:pt x="191068" y="600501"/>
                </a:cubicBezTo>
                <a:cubicBezTo>
                  <a:pt x="203424" y="615329"/>
                  <a:pt x="219656" y="626617"/>
                  <a:pt x="232012" y="641445"/>
                </a:cubicBezTo>
                <a:cubicBezTo>
                  <a:pt x="288877" y="709683"/>
                  <a:pt x="225187" y="659642"/>
                  <a:pt x="300250" y="709683"/>
                </a:cubicBezTo>
                <a:cubicBezTo>
                  <a:pt x="323181" y="778477"/>
                  <a:pt x="299084" y="732080"/>
                  <a:pt x="368489" y="791570"/>
                </a:cubicBezTo>
                <a:cubicBezTo>
                  <a:pt x="401281" y="819677"/>
                  <a:pt x="410157" y="842573"/>
                  <a:pt x="450376" y="859809"/>
                </a:cubicBezTo>
                <a:cubicBezTo>
                  <a:pt x="467616" y="867198"/>
                  <a:pt x="486770" y="868907"/>
                  <a:pt x="504967" y="873456"/>
                </a:cubicBezTo>
                <a:cubicBezTo>
                  <a:pt x="594222" y="962713"/>
                  <a:pt x="488634" y="872263"/>
                  <a:pt x="614149" y="928048"/>
                </a:cubicBezTo>
                <a:cubicBezTo>
                  <a:pt x="634935" y="937286"/>
                  <a:pt x="648395" y="958819"/>
                  <a:pt x="668740" y="968991"/>
                </a:cubicBezTo>
                <a:cubicBezTo>
                  <a:pt x="694474" y="981858"/>
                  <a:pt x="723331" y="987188"/>
                  <a:pt x="750626" y="996286"/>
                </a:cubicBezTo>
                <a:lnTo>
                  <a:pt x="791570" y="1009934"/>
                </a:lnTo>
                <a:lnTo>
                  <a:pt x="832513" y="1023582"/>
                </a:lnTo>
                <a:cubicBezTo>
                  <a:pt x="892491" y="1013586"/>
                  <a:pt x="921627" y="1029196"/>
                  <a:pt x="941695" y="968991"/>
                </a:cubicBezTo>
                <a:cubicBezTo>
                  <a:pt x="946011" y="956044"/>
                  <a:pt x="941695" y="941696"/>
                  <a:pt x="941695" y="9280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41BC48D-D74D-46C5-92AC-956EE5448C0A}"/>
              </a:ext>
            </a:extLst>
          </p:cNvPr>
          <p:cNvSpPr/>
          <p:nvPr/>
        </p:nvSpPr>
        <p:spPr>
          <a:xfrm>
            <a:off x="4954146" y="3957850"/>
            <a:ext cx="900752" cy="900752"/>
          </a:xfrm>
          <a:custGeom>
            <a:avLst/>
            <a:gdLst>
              <a:gd name="connsiteX0" fmla="*/ 0 w 900752"/>
              <a:gd name="connsiteY0" fmla="*/ 0 h 900752"/>
              <a:gd name="connsiteX1" fmla="*/ 68238 w 900752"/>
              <a:gd name="connsiteY1" fmla="*/ 54591 h 900752"/>
              <a:gd name="connsiteX2" fmla="*/ 95534 w 900752"/>
              <a:gd name="connsiteY2" fmla="*/ 95535 h 900752"/>
              <a:gd name="connsiteX3" fmla="*/ 177421 w 900752"/>
              <a:gd name="connsiteY3" fmla="*/ 163773 h 900752"/>
              <a:gd name="connsiteX4" fmla="*/ 191068 w 900752"/>
              <a:gd name="connsiteY4" fmla="*/ 204717 h 900752"/>
              <a:gd name="connsiteX5" fmla="*/ 286603 w 900752"/>
              <a:gd name="connsiteY5" fmla="*/ 272955 h 900752"/>
              <a:gd name="connsiteX6" fmla="*/ 600501 w 900752"/>
              <a:gd name="connsiteY6" fmla="*/ 300251 h 900752"/>
              <a:gd name="connsiteX7" fmla="*/ 641444 w 900752"/>
              <a:gd name="connsiteY7" fmla="*/ 313899 h 900752"/>
              <a:gd name="connsiteX8" fmla="*/ 668740 w 900752"/>
              <a:gd name="connsiteY8" fmla="*/ 354842 h 900752"/>
              <a:gd name="connsiteX9" fmla="*/ 696035 w 900752"/>
              <a:gd name="connsiteY9" fmla="*/ 409433 h 900752"/>
              <a:gd name="connsiteX10" fmla="*/ 709683 w 900752"/>
              <a:gd name="connsiteY10" fmla="*/ 450376 h 900752"/>
              <a:gd name="connsiteX11" fmla="*/ 736979 w 900752"/>
              <a:gd name="connsiteY11" fmla="*/ 491320 h 900752"/>
              <a:gd name="connsiteX12" fmla="*/ 764274 w 900752"/>
              <a:gd name="connsiteY12" fmla="*/ 586854 h 900752"/>
              <a:gd name="connsiteX13" fmla="*/ 805218 w 900752"/>
              <a:gd name="connsiteY13" fmla="*/ 627797 h 900752"/>
              <a:gd name="connsiteX14" fmla="*/ 859809 w 900752"/>
              <a:gd name="connsiteY14" fmla="*/ 709684 h 900752"/>
              <a:gd name="connsiteX15" fmla="*/ 887104 w 900752"/>
              <a:gd name="connsiteY15" fmla="*/ 791570 h 900752"/>
              <a:gd name="connsiteX16" fmla="*/ 900752 w 900752"/>
              <a:gd name="connsiteY16" fmla="*/ 832514 h 900752"/>
              <a:gd name="connsiteX17" fmla="*/ 900752 w 900752"/>
              <a:gd name="connsiteY17" fmla="*/ 90075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00752" h="900752">
                <a:moveTo>
                  <a:pt x="0" y="0"/>
                </a:moveTo>
                <a:cubicBezTo>
                  <a:pt x="22746" y="18197"/>
                  <a:pt x="47641" y="33993"/>
                  <a:pt x="68238" y="54591"/>
                </a:cubicBezTo>
                <a:cubicBezTo>
                  <a:pt x="79837" y="66190"/>
                  <a:pt x="85033" y="82934"/>
                  <a:pt x="95534" y="95535"/>
                </a:cubicBezTo>
                <a:cubicBezTo>
                  <a:pt x="128373" y="134942"/>
                  <a:pt x="137162" y="136934"/>
                  <a:pt x="177421" y="163773"/>
                </a:cubicBezTo>
                <a:cubicBezTo>
                  <a:pt x="181970" y="177421"/>
                  <a:pt x="183088" y="192747"/>
                  <a:pt x="191068" y="204717"/>
                </a:cubicBezTo>
                <a:cubicBezTo>
                  <a:pt x="208191" y="230401"/>
                  <a:pt x="255022" y="268276"/>
                  <a:pt x="286603" y="272955"/>
                </a:cubicBezTo>
                <a:cubicBezTo>
                  <a:pt x="390497" y="288347"/>
                  <a:pt x="600501" y="300251"/>
                  <a:pt x="600501" y="300251"/>
                </a:cubicBezTo>
                <a:cubicBezTo>
                  <a:pt x="614149" y="304800"/>
                  <a:pt x="630210" y="304912"/>
                  <a:pt x="641444" y="313899"/>
                </a:cubicBezTo>
                <a:cubicBezTo>
                  <a:pt x="654252" y="324146"/>
                  <a:pt x="660602" y="340601"/>
                  <a:pt x="668740" y="354842"/>
                </a:cubicBezTo>
                <a:cubicBezTo>
                  <a:pt x="678834" y="372506"/>
                  <a:pt x="688021" y="390733"/>
                  <a:pt x="696035" y="409433"/>
                </a:cubicBezTo>
                <a:cubicBezTo>
                  <a:pt x="701702" y="422656"/>
                  <a:pt x="703249" y="437509"/>
                  <a:pt x="709683" y="450376"/>
                </a:cubicBezTo>
                <a:cubicBezTo>
                  <a:pt x="717019" y="465047"/>
                  <a:pt x="727880" y="477672"/>
                  <a:pt x="736979" y="491320"/>
                </a:cubicBezTo>
                <a:cubicBezTo>
                  <a:pt x="738800" y="498603"/>
                  <a:pt x="756441" y="575104"/>
                  <a:pt x="764274" y="586854"/>
                </a:cubicBezTo>
                <a:cubicBezTo>
                  <a:pt x="774980" y="602913"/>
                  <a:pt x="793368" y="612562"/>
                  <a:pt x="805218" y="627797"/>
                </a:cubicBezTo>
                <a:cubicBezTo>
                  <a:pt x="825359" y="653692"/>
                  <a:pt x="859809" y="709684"/>
                  <a:pt x="859809" y="709684"/>
                </a:cubicBezTo>
                <a:lnTo>
                  <a:pt x="887104" y="791570"/>
                </a:lnTo>
                <a:cubicBezTo>
                  <a:pt x="891653" y="805218"/>
                  <a:pt x="900752" y="818128"/>
                  <a:pt x="900752" y="832514"/>
                </a:cubicBezTo>
                <a:lnTo>
                  <a:pt x="900752" y="90075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F7E68DFC-F9BE-4094-B3C8-06A4611A4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282304"/>
              </p:ext>
            </p:extLst>
          </p:nvPr>
        </p:nvGraphicFramePr>
        <p:xfrm>
          <a:off x="1308788" y="5265548"/>
          <a:ext cx="9274175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2" name="Equation" r:id="rId5" imgW="3797280" imgH="507960" progId="Equation.DSMT4">
                  <p:embed/>
                </p:oleObj>
              </mc:Choice>
              <mc:Fallback>
                <p:oleObj name="Equation" r:id="rId5" imgW="3797280" imgH="5079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D0813B9-FB5C-408D-A3FB-944BA3660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8788" y="5265548"/>
                        <a:ext cx="9274175" cy="123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67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C77259-DBA2-4E6E-9E04-351E61F1F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A90BC-1A31-42C9-9E9F-49075F5E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59078-EEF1-4FE5-94FE-C25ED714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F6BBB37-9493-4075-85F4-C3C46DB242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278922"/>
              </p:ext>
            </p:extLst>
          </p:nvPr>
        </p:nvGraphicFramePr>
        <p:xfrm>
          <a:off x="942665" y="590512"/>
          <a:ext cx="7989416" cy="2007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62" name="Equation" r:id="rId3" imgW="3543120" imgH="812520" progId="Equation.DSMT4">
                  <p:embed/>
                </p:oleObj>
              </mc:Choice>
              <mc:Fallback>
                <p:oleObj name="Equation" r:id="rId3" imgW="35431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2665" y="590512"/>
                        <a:ext cx="7989416" cy="2007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8286797-B286-4773-A3E1-6C6C58E453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194888"/>
              </p:ext>
            </p:extLst>
          </p:nvPr>
        </p:nvGraphicFramePr>
        <p:xfrm>
          <a:off x="942665" y="2982642"/>
          <a:ext cx="10714038" cy="202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63" name="Equation" r:id="rId5" imgW="4914720" imgH="927000" progId="Equation.DSMT4">
                  <p:embed/>
                </p:oleObj>
              </mc:Choice>
              <mc:Fallback>
                <p:oleObj name="Equation" r:id="rId5" imgW="4914720" imgH="9270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6065C54-4D58-49EF-A13F-E2BE03E322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2665" y="2982642"/>
                        <a:ext cx="10714038" cy="2020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256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F448C7-9560-4425-8DB9-F2BBB4D4A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7D8223-66AA-4094-9AB4-9A8604F5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56FEF-9FF7-4123-A9FF-C2904EAD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DB05AF-285C-4D2F-ABB2-93AC682B7CD5}"/>
              </a:ext>
            </a:extLst>
          </p:cNvPr>
          <p:cNvSpPr txBox="1"/>
          <p:nvPr/>
        </p:nvSpPr>
        <p:spPr>
          <a:xfrm>
            <a:off x="178419" y="136525"/>
            <a:ext cx="11296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Relationship of path integral to time evolution of probability amplitude: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1DD55CA-F58F-4491-A8A7-9332CC1C27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789883"/>
              </p:ext>
            </p:extLst>
          </p:nvPr>
        </p:nvGraphicFramePr>
        <p:xfrm>
          <a:off x="827088" y="777875"/>
          <a:ext cx="8405812" cy="422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2" name="Equation" r:id="rId3" imgW="4546440" imgH="2286000" progId="Equation.DSMT4">
                  <p:embed/>
                </p:oleObj>
              </mc:Choice>
              <mc:Fallback>
                <p:oleObj name="Equation" r:id="rId3" imgW="4546440" imgH="2286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088" y="777875"/>
                        <a:ext cx="8405812" cy="422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BA02256-90F6-43ED-9155-7357B46CDD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680321"/>
              </p:ext>
            </p:extLst>
          </p:nvPr>
        </p:nvGraphicFramePr>
        <p:xfrm>
          <a:off x="803275" y="5003800"/>
          <a:ext cx="80581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3" name="Equation" r:id="rId5" imgW="3695400" imgH="469800" progId="Equation.DSMT4">
                  <p:embed/>
                </p:oleObj>
              </mc:Choice>
              <mc:Fallback>
                <p:oleObj name="Equation" r:id="rId5" imgW="3695400" imgH="469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6065C54-4D58-49EF-A13F-E2BE03E322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3275" y="5003800"/>
                        <a:ext cx="8058150" cy="102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0C3AEB-2B59-4BB8-ACA0-E694E2CA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DDA50B-7F0E-4611-88E9-2CCC0399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E3914-48EE-4764-971D-7D38E02F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01148C-6850-48E8-9CA0-EE76B0F0FCCD}"/>
              </a:ext>
            </a:extLst>
          </p:cNvPr>
          <p:cNvSpPr txBox="1"/>
          <p:nvPr/>
        </p:nvSpPr>
        <p:spPr>
          <a:xfrm>
            <a:off x="178419" y="136525"/>
            <a:ext cx="11296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Relationship of path integral to time evolution of probability amplitude: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6504E4C-7152-4203-BF11-542A21237E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802532"/>
              </p:ext>
            </p:extLst>
          </p:nvPr>
        </p:nvGraphicFramePr>
        <p:xfrm>
          <a:off x="559420" y="692499"/>
          <a:ext cx="102139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6" name="Equation" r:id="rId3" imgW="5524200" imgH="507960" progId="Equation.DSMT4">
                  <p:embed/>
                </p:oleObj>
              </mc:Choice>
              <mc:Fallback>
                <p:oleObj name="Equation" r:id="rId3" imgW="5524200" imgH="507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1DD55CA-F58F-4491-A8A7-9332CC1C27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420" y="692499"/>
                        <a:ext cx="10213975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34479D2-D540-4ACF-BB92-59AF5FA9B2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286259"/>
              </p:ext>
            </p:extLst>
          </p:nvPr>
        </p:nvGraphicFramePr>
        <p:xfrm>
          <a:off x="559420" y="1586787"/>
          <a:ext cx="8943975" cy="221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7" name="Equation" r:id="rId5" imgW="4101840" imgH="1015920" progId="Equation.DSMT4">
                  <p:embed/>
                </p:oleObj>
              </mc:Choice>
              <mc:Fallback>
                <p:oleObj name="Equation" r:id="rId5" imgW="4101840" imgH="10159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BA02256-90F6-43ED-9155-7357B46CD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9420" y="1586787"/>
                        <a:ext cx="8943975" cy="221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29A404D-8791-4612-AABE-6B9520D76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073103"/>
              </p:ext>
            </p:extLst>
          </p:nvPr>
        </p:nvGraphicFramePr>
        <p:xfrm>
          <a:off x="476635" y="4073962"/>
          <a:ext cx="10699751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8" name="Equation" r:id="rId7" imgW="4927320" imgH="927000" progId="Equation.DSMT4">
                  <p:embed/>
                </p:oleObj>
              </mc:Choice>
              <mc:Fallback>
                <p:oleObj name="Equation" r:id="rId7" imgW="492732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6635" y="4073962"/>
                        <a:ext cx="10699751" cy="201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75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48D649-B009-47EE-B677-D14C8E029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4809C8-20A0-4403-A453-3C79DCA3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05E15-589F-4487-9C06-1D1F6048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58CA5-222F-41FE-B9B1-2819DEEAECFB}"/>
              </a:ext>
            </a:extLst>
          </p:cNvPr>
          <p:cNvSpPr txBox="1"/>
          <p:nvPr/>
        </p:nvSpPr>
        <p:spPr>
          <a:xfrm>
            <a:off x="624468" y="267629"/>
            <a:ext cx="8575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Role of the “classical” trajectory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766D50-C341-446C-9E40-D705CC43B6D3}"/>
              </a:ext>
            </a:extLst>
          </p:cNvPr>
          <p:cNvCxnSpPr/>
          <p:nvPr/>
        </p:nvCxnSpPr>
        <p:spPr>
          <a:xfrm flipV="1">
            <a:off x="4517417" y="1017210"/>
            <a:ext cx="0" cy="1763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14FD14-8B80-408D-B0D9-3C51BE961688}"/>
              </a:ext>
            </a:extLst>
          </p:cNvPr>
          <p:cNvCxnSpPr>
            <a:cxnSpLocks/>
          </p:cNvCxnSpPr>
          <p:nvPr/>
        </p:nvCxnSpPr>
        <p:spPr>
          <a:xfrm>
            <a:off x="4517417" y="2780798"/>
            <a:ext cx="17173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34F07D0F-41AB-44FE-9FC8-D97CB4708C4D}"/>
              </a:ext>
            </a:extLst>
          </p:cNvPr>
          <p:cNvSpPr/>
          <p:nvPr/>
        </p:nvSpPr>
        <p:spPr>
          <a:xfrm>
            <a:off x="4844964" y="1400394"/>
            <a:ext cx="129646" cy="15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B879120-D1B1-4BB5-BA95-DCE98DEABC9B}"/>
              </a:ext>
            </a:extLst>
          </p:cNvPr>
          <p:cNvSpPr/>
          <p:nvPr/>
        </p:nvSpPr>
        <p:spPr>
          <a:xfrm>
            <a:off x="5816230" y="2344367"/>
            <a:ext cx="129646" cy="15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8B6C8C-D1D1-46AD-A7A8-1C1781A8222F}"/>
              </a:ext>
            </a:extLst>
          </p:cNvPr>
          <p:cNvSpPr txBox="1"/>
          <p:nvPr/>
        </p:nvSpPr>
        <p:spPr>
          <a:xfrm flipH="1">
            <a:off x="6378190" y="2494487"/>
            <a:ext cx="223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6E4978-0552-4F25-A135-DFCFDFADB1A2}"/>
              </a:ext>
            </a:extLst>
          </p:cNvPr>
          <p:cNvSpPr txBox="1"/>
          <p:nvPr/>
        </p:nvSpPr>
        <p:spPr>
          <a:xfrm flipH="1">
            <a:off x="4920151" y="1022801"/>
            <a:ext cx="892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(</a:t>
            </a:r>
            <a:r>
              <a:rPr lang="en-US" sz="2400" b="1" i="1" dirty="0" err="1"/>
              <a:t>t</a:t>
            </a:r>
            <a:r>
              <a:rPr lang="en-US" sz="2400" b="1" i="1" baseline="-25000" dirty="0" err="1"/>
              <a:t>i</a:t>
            </a:r>
            <a:r>
              <a:rPr lang="en-US" sz="2400" b="1" i="1" baseline="-25000" dirty="0"/>
              <a:t>,</a:t>
            </a:r>
            <a:r>
              <a:rPr lang="en-US" sz="2400" b="1" i="1" dirty="0"/>
              <a:t>,x</a:t>
            </a:r>
            <a:r>
              <a:rPr lang="en-US" sz="2400" b="1" i="1" baseline="-25000" dirty="0"/>
              <a:t>i</a:t>
            </a:r>
            <a:r>
              <a:rPr lang="en-US" sz="2400" b="1" i="1" dirty="0"/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01E3B9-0F56-4B81-833B-D8D10C1A58A4}"/>
              </a:ext>
            </a:extLst>
          </p:cNvPr>
          <p:cNvSpPr txBox="1"/>
          <p:nvPr/>
        </p:nvSpPr>
        <p:spPr>
          <a:xfrm flipH="1">
            <a:off x="5946011" y="1912187"/>
            <a:ext cx="892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(</a:t>
            </a:r>
            <a:r>
              <a:rPr lang="en-US" sz="2400" b="1" i="1" dirty="0" err="1"/>
              <a:t>t</a:t>
            </a:r>
            <a:r>
              <a:rPr lang="en-US" sz="2400" b="1" i="1" baseline="-25000" dirty="0" err="1"/>
              <a:t>f</a:t>
            </a:r>
            <a:r>
              <a:rPr lang="en-US" sz="2400" b="1" i="1" baseline="-25000" dirty="0"/>
              <a:t>,</a:t>
            </a:r>
            <a:r>
              <a:rPr lang="en-US" sz="2400" b="1" i="1" dirty="0"/>
              <a:t>,</a:t>
            </a:r>
            <a:r>
              <a:rPr lang="en-US" sz="2400" b="1" i="1" dirty="0" err="1"/>
              <a:t>x</a:t>
            </a:r>
            <a:r>
              <a:rPr lang="en-US" sz="2400" b="1" i="1" baseline="-25000" dirty="0" err="1"/>
              <a:t>f</a:t>
            </a:r>
            <a:r>
              <a:rPr lang="en-US" sz="2400" b="1" i="1" dirty="0"/>
              <a:t>)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367460-0751-45BA-9F91-B53FE280EF72}"/>
              </a:ext>
            </a:extLst>
          </p:cNvPr>
          <p:cNvSpPr/>
          <p:nvPr/>
        </p:nvSpPr>
        <p:spPr>
          <a:xfrm>
            <a:off x="4899555" y="1564167"/>
            <a:ext cx="943613" cy="1023582"/>
          </a:xfrm>
          <a:custGeom>
            <a:avLst/>
            <a:gdLst>
              <a:gd name="connsiteX0" fmla="*/ 0 w 943613"/>
              <a:gd name="connsiteY0" fmla="*/ 0 h 1023582"/>
              <a:gd name="connsiteX1" fmla="*/ 27295 w 943613"/>
              <a:gd name="connsiteY1" fmla="*/ 354842 h 1023582"/>
              <a:gd name="connsiteX2" fmla="*/ 40943 w 943613"/>
              <a:gd name="connsiteY2" fmla="*/ 395785 h 1023582"/>
              <a:gd name="connsiteX3" fmla="*/ 68238 w 943613"/>
              <a:gd name="connsiteY3" fmla="*/ 450376 h 1023582"/>
              <a:gd name="connsiteX4" fmla="*/ 109182 w 943613"/>
              <a:gd name="connsiteY4" fmla="*/ 491319 h 1023582"/>
              <a:gd name="connsiteX5" fmla="*/ 163773 w 943613"/>
              <a:gd name="connsiteY5" fmla="*/ 559558 h 1023582"/>
              <a:gd name="connsiteX6" fmla="*/ 191068 w 943613"/>
              <a:gd name="connsiteY6" fmla="*/ 600501 h 1023582"/>
              <a:gd name="connsiteX7" fmla="*/ 232012 w 943613"/>
              <a:gd name="connsiteY7" fmla="*/ 641445 h 1023582"/>
              <a:gd name="connsiteX8" fmla="*/ 300250 w 943613"/>
              <a:gd name="connsiteY8" fmla="*/ 709683 h 1023582"/>
              <a:gd name="connsiteX9" fmla="*/ 368489 w 943613"/>
              <a:gd name="connsiteY9" fmla="*/ 791570 h 1023582"/>
              <a:gd name="connsiteX10" fmla="*/ 450376 w 943613"/>
              <a:gd name="connsiteY10" fmla="*/ 859809 h 1023582"/>
              <a:gd name="connsiteX11" fmla="*/ 504967 w 943613"/>
              <a:gd name="connsiteY11" fmla="*/ 873456 h 1023582"/>
              <a:gd name="connsiteX12" fmla="*/ 614149 w 943613"/>
              <a:gd name="connsiteY12" fmla="*/ 928048 h 1023582"/>
              <a:gd name="connsiteX13" fmla="*/ 668740 w 943613"/>
              <a:gd name="connsiteY13" fmla="*/ 968991 h 1023582"/>
              <a:gd name="connsiteX14" fmla="*/ 750626 w 943613"/>
              <a:gd name="connsiteY14" fmla="*/ 996286 h 1023582"/>
              <a:gd name="connsiteX15" fmla="*/ 791570 w 943613"/>
              <a:gd name="connsiteY15" fmla="*/ 1009934 h 1023582"/>
              <a:gd name="connsiteX16" fmla="*/ 832513 w 943613"/>
              <a:gd name="connsiteY16" fmla="*/ 1023582 h 1023582"/>
              <a:gd name="connsiteX17" fmla="*/ 941695 w 943613"/>
              <a:gd name="connsiteY17" fmla="*/ 968991 h 1023582"/>
              <a:gd name="connsiteX18" fmla="*/ 941695 w 943613"/>
              <a:gd name="connsiteY18" fmla="*/ 928048 h 102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43613" h="1023582">
                <a:moveTo>
                  <a:pt x="0" y="0"/>
                </a:moveTo>
                <a:cubicBezTo>
                  <a:pt x="6891" y="144729"/>
                  <a:pt x="-3204" y="232847"/>
                  <a:pt x="27295" y="354842"/>
                </a:cubicBezTo>
                <a:cubicBezTo>
                  <a:pt x="30784" y="368798"/>
                  <a:pt x="35276" y="382562"/>
                  <a:pt x="40943" y="395785"/>
                </a:cubicBezTo>
                <a:cubicBezTo>
                  <a:pt x="48957" y="414485"/>
                  <a:pt x="56413" y="433821"/>
                  <a:pt x="68238" y="450376"/>
                </a:cubicBezTo>
                <a:cubicBezTo>
                  <a:pt x="79456" y="466082"/>
                  <a:pt x="95534" y="477671"/>
                  <a:pt x="109182" y="491319"/>
                </a:cubicBezTo>
                <a:cubicBezTo>
                  <a:pt x="135750" y="571026"/>
                  <a:pt x="102041" y="497826"/>
                  <a:pt x="163773" y="559558"/>
                </a:cubicBezTo>
                <a:cubicBezTo>
                  <a:pt x="175371" y="571156"/>
                  <a:pt x="180567" y="587900"/>
                  <a:pt x="191068" y="600501"/>
                </a:cubicBezTo>
                <a:cubicBezTo>
                  <a:pt x="203424" y="615329"/>
                  <a:pt x="219656" y="626617"/>
                  <a:pt x="232012" y="641445"/>
                </a:cubicBezTo>
                <a:cubicBezTo>
                  <a:pt x="288877" y="709683"/>
                  <a:pt x="225187" y="659642"/>
                  <a:pt x="300250" y="709683"/>
                </a:cubicBezTo>
                <a:cubicBezTo>
                  <a:pt x="323181" y="778477"/>
                  <a:pt x="299084" y="732080"/>
                  <a:pt x="368489" y="791570"/>
                </a:cubicBezTo>
                <a:cubicBezTo>
                  <a:pt x="401281" y="819677"/>
                  <a:pt x="410157" y="842573"/>
                  <a:pt x="450376" y="859809"/>
                </a:cubicBezTo>
                <a:cubicBezTo>
                  <a:pt x="467616" y="867198"/>
                  <a:pt x="486770" y="868907"/>
                  <a:pt x="504967" y="873456"/>
                </a:cubicBezTo>
                <a:cubicBezTo>
                  <a:pt x="594222" y="962713"/>
                  <a:pt x="488634" y="872263"/>
                  <a:pt x="614149" y="928048"/>
                </a:cubicBezTo>
                <a:cubicBezTo>
                  <a:pt x="634935" y="937286"/>
                  <a:pt x="648395" y="958819"/>
                  <a:pt x="668740" y="968991"/>
                </a:cubicBezTo>
                <a:cubicBezTo>
                  <a:pt x="694474" y="981858"/>
                  <a:pt x="723331" y="987188"/>
                  <a:pt x="750626" y="996286"/>
                </a:cubicBezTo>
                <a:lnTo>
                  <a:pt x="791570" y="1009934"/>
                </a:lnTo>
                <a:lnTo>
                  <a:pt x="832513" y="1023582"/>
                </a:lnTo>
                <a:cubicBezTo>
                  <a:pt x="892491" y="1013586"/>
                  <a:pt x="921627" y="1029196"/>
                  <a:pt x="941695" y="968991"/>
                </a:cubicBezTo>
                <a:cubicBezTo>
                  <a:pt x="946011" y="956044"/>
                  <a:pt x="941695" y="941696"/>
                  <a:pt x="941695" y="9280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A789AAF-3138-4480-87D1-3C0BD9D92FA2}"/>
              </a:ext>
            </a:extLst>
          </p:cNvPr>
          <p:cNvSpPr/>
          <p:nvPr/>
        </p:nvSpPr>
        <p:spPr>
          <a:xfrm>
            <a:off x="4954146" y="1482280"/>
            <a:ext cx="900752" cy="900752"/>
          </a:xfrm>
          <a:custGeom>
            <a:avLst/>
            <a:gdLst>
              <a:gd name="connsiteX0" fmla="*/ 0 w 900752"/>
              <a:gd name="connsiteY0" fmla="*/ 0 h 900752"/>
              <a:gd name="connsiteX1" fmla="*/ 68238 w 900752"/>
              <a:gd name="connsiteY1" fmla="*/ 54591 h 900752"/>
              <a:gd name="connsiteX2" fmla="*/ 95534 w 900752"/>
              <a:gd name="connsiteY2" fmla="*/ 95535 h 900752"/>
              <a:gd name="connsiteX3" fmla="*/ 177421 w 900752"/>
              <a:gd name="connsiteY3" fmla="*/ 163773 h 900752"/>
              <a:gd name="connsiteX4" fmla="*/ 191068 w 900752"/>
              <a:gd name="connsiteY4" fmla="*/ 204717 h 900752"/>
              <a:gd name="connsiteX5" fmla="*/ 286603 w 900752"/>
              <a:gd name="connsiteY5" fmla="*/ 272955 h 900752"/>
              <a:gd name="connsiteX6" fmla="*/ 600501 w 900752"/>
              <a:gd name="connsiteY6" fmla="*/ 300251 h 900752"/>
              <a:gd name="connsiteX7" fmla="*/ 641444 w 900752"/>
              <a:gd name="connsiteY7" fmla="*/ 313899 h 900752"/>
              <a:gd name="connsiteX8" fmla="*/ 668740 w 900752"/>
              <a:gd name="connsiteY8" fmla="*/ 354842 h 900752"/>
              <a:gd name="connsiteX9" fmla="*/ 696035 w 900752"/>
              <a:gd name="connsiteY9" fmla="*/ 409433 h 900752"/>
              <a:gd name="connsiteX10" fmla="*/ 709683 w 900752"/>
              <a:gd name="connsiteY10" fmla="*/ 450376 h 900752"/>
              <a:gd name="connsiteX11" fmla="*/ 736979 w 900752"/>
              <a:gd name="connsiteY11" fmla="*/ 491320 h 900752"/>
              <a:gd name="connsiteX12" fmla="*/ 764274 w 900752"/>
              <a:gd name="connsiteY12" fmla="*/ 586854 h 900752"/>
              <a:gd name="connsiteX13" fmla="*/ 805218 w 900752"/>
              <a:gd name="connsiteY13" fmla="*/ 627797 h 900752"/>
              <a:gd name="connsiteX14" fmla="*/ 859809 w 900752"/>
              <a:gd name="connsiteY14" fmla="*/ 709684 h 900752"/>
              <a:gd name="connsiteX15" fmla="*/ 887104 w 900752"/>
              <a:gd name="connsiteY15" fmla="*/ 791570 h 900752"/>
              <a:gd name="connsiteX16" fmla="*/ 900752 w 900752"/>
              <a:gd name="connsiteY16" fmla="*/ 832514 h 900752"/>
              <a:gd name="connsiteX17" fmla="*/ 900752 w 900752"/>
              <a:gd name="connsiteY17" fmla="*/ 90075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00752" h="900752">
                <a:moveTo>
                  <a:pt x="0" y="0"/>
                </a:moveTo>
                <a:cubicBezTo>
                  <a:pt x="22746" y="18197"/>
                  <a:pt x="47641" y="33993"/>
                  <a:pt x="68238" y="54591"/>
                </a:cubicBezTo>
                <a:cubicBezTo>
                  <a:pt x="79837" y="66190"/>
                  <a:pt x="85033" y="82934"/>
                  <a:pt x="95534" y="95535"/>
                </a:cubicBezTo>
                <a:cubicBezTo>
                  <a:pt x="128373" y="134942"/>
                  <a:pt x="137162" y="136934"/>
                  <a:pt x="177421" y="163773"/>
                </a:cubicBezTo>
                <a:cubicBezTo>
                  <a:pt x="181970" y="177421"/>
                  <a:pt x="183088" y="192747"/>
                  <a:pt x="191068" y="204717"/>
                </a:cubicBezTo>
                <a:cubicBezTo>
                  <a:pt x="208191" y="230401"/>
                  <a:pt x="255022" y="268276"/>
                  <a:pt x="286603" y="272955"/>
                </a:cubicBezTo>
                <a:cubicBezTo>
                  <a:pt x="390497" y="288347"/>
                  <a:pt x="600501" y="300251"/>
                  <a:pt x="600501" y="300251"/>
                </a:cubicBezTo>
                <a:cubicBezTo>
                  <a:pt x="614149" y="304800"/>
                  <a:pt x="630210" y="304912"/>
                  <a:pt x="641444" y="313899"/>
                </a:cubicBezTo>
                <a:cubicBezTo>
                  <a:pt x="654252" y="324146"/>
                  <a:pt x="660602" y="340601"/>
                  <a:pt x="668740" y="354842"/>
                </a:cubicBezTo>
                <a:cubicBezTo>
                  <a:pt x="678834" y="372506"/>
                  <a:pt x="688021" y="390733"/>
                  <a:pt x="696035" y="409433"/>
                </a:cubicBezTo>
                <a:cubicBezTo>
                  <a:pt x="701702" y="422656"/>
                  <a:pt x="703249" y="437509"/>
                  <a:pt x="709683" y="450376"/>
                </a:cubicBezTo>
                <a:cubicBezTo>
                  <a:pt x="717019" y="465047"/>
                  <a:pt x="727880" y="477672"/>
                  <a:pt x="736979" y="491320"/>
                </a:cubicBezTo>
                <a:cubicBezTo>
                  <a:pt x="738800" y="498603"/>
                  <a:pt x="756441" y="575104"/>
                  <a:pt x="764274" y="586854"/>
                </a:cubicBezTo>
                <a:cubicBezTo>
                  <a:pt x="774980" y="602913"/>
                  <a:pt x="793368" y="612562"/>
                  <a:pt x="805218" y="627797"/>
                </a:cubicBezTo>
                <a:cubicBezTo>
                  <a:pt x="825359" y="653692"/>
                  <a:pt x="859809" y="709684"/>
                  <a:pt x="859809" y="709684"/>
                </a:cubicBezTo>
                <a:lnTo>
                  <a:pt x="887104" y="791570"/>
                </a:lnTo>
                <a:cubicBezTo>
                  <a:pt x="891653" y="805218"/>
                  <a:pt x="900752" y="818128"/>
                  <a:pt x="900752" y="832514"/>
                </a:cubicBezTo>
                <a:lnTo>
                  <a:pt x="900752" y="90075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44B943F-F7AD-4195-9F01-19A2B39E57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981335"/>
              </p:ext>
            </p:extLst>
          </p:nvPr>
        </p:nvGraphicFramePr>
        <p:xfrm>
          <a:off x="1308788" y="2789978"/>
          <a:ext cx="9274175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98" name="Equation" r:id="rId3" imgW="3797280" imgH="507960" progId="Equation.DSMT4">
                  <p:embed/>
                </p:oleObj>
              </mc:Choice>
              <mc:Fallback>
                <p:oleObj name="Equation" r:id="rId3" imgW="3797280" imgH="5079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F7E68DFC-F9BE-4094-B3C8-06A4611A4F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8788" y="2789978"/>
                        <a:ext cx="9274175" cy="123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04B96D0-D1E6-4CE4-B9A6-4719B062A5CD}"/>
              </a:ext>
            </a:extLst>
          </p:cNvPr>
          <p:cNvSpPr txBox="1"/>
          <p:nvPr/>
        </p:nvSpPr>
        <p:spPr>
          <a:xfrm flipH="1">
            <a:off x="4121928" y="795785"/>
            <a:ext cx="223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x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789D53C-F759-4238-A378-00F3631F9A1D}"/>
              </a:ext>
            </a:extLst>
          </p:cNvPr>
          <p:cNvSpPr/>
          <p:nvPr/>
        </p:nvSpPr>
        <p:spPr>
          <a:xfrm>
            <a:off x="4917688" y="1494263"/>
            <a:ext cx="959005" cy="947854"/>
          </a:xfrm>
          <a:custGeom>
            <a:avLst/>
            <a:gdLst>
              <a:gd name="connsiteX0" fmla="*/ 0 w 959005"/>
              <a:gd name="connsiteY0" fmla="*/ 0 h 947854"/>
              <a:gd name="connsiteX1" fmla="*/ 33453 w 959005"/>
              <a:gd name="connsiteY1" fmla="*/ 100361 h 947854"/>
              <a:gd name="connsiteX2" fmla="*/ 44605 w 959005"/>
              <a:gd name="connsiteY2" fmla="*/ 133815 h 947854"/>
              <a:gd name="connsiteX3" fmla="*/ 66907 w 959005"/>
              <a:gd name="connsiteY3" fmla="*/ 167269 h 947854"/>
              <a:gd name="connsiteX4" fmla="*/ 78058 w 959005"/>
              <a:gd name="connsiteY4" fmla="*/ 200722 h 947854"/>
              <a:gd name="connsiteX5" fmla="*/ 100361 w 959005"/>
              <a:gd name="connsiteY5" fmla="*/ 223025 h 947854"/>
              <a:gd name="connsiteX6" fmla="*/ 122663 w 959005"/>
              <a:gd name="connsiteY6" fmla="*/ 256478 h 947854"/>
              <a:gd name="connsiteX7" fmla="*/ 156117 w 959005"/>
              <a:gd name="connsiteY7" fmla="*/ 312235 h 947854"/>
              <a:gd name="connsiteX8" fmla="*/ 189571 w 959005"/>
              <a:gd name="connsiteY8" fmla="*/ 367991 h 947854"/>
              <a:gd name="connsiteX9" fmla="*/ 200722 w 959005"/>
              <a:gd name="connsiteY9" fmla="*/ 401444 h 947854"/>
              <a:gd name="connsiteX10" fmla="*/ 245327 w 959005"/>
              <a:gd name="connsiteY10" fmla="*/ 446049 h 947854"/>
              <a:gd name="connsiteX11" fmla="*/ 267629 w 959005"/>
              <a:gd name="connsiteY11" fmla="*/ 468352 h 947854"/>
              <a:gd name="connsiteX12" fmla="*/ 289932 w 959005"/>
              <a:gd name="connsiteY12" fmla="*/ 501805 h 947854"/>
              <a:gd name="connsiteX13" fmla="*/ 345688 w 959005"/>
              <a:gd name="connsiteY13" fmla="*/ 557561 h 947854"/>
              <a:gd name="connsiteX14" fmla="*/ 367990 w 959005"/>
              <a:gd name="connsiteY14" fmla="*/ 579864 h 947854"/>
              <a:gd name="connsiteX15" fmla="*/ 401444 w 959005"/>
              <a:gd name="connsiteY15" fmla="*/ 602166 h 947854"/>
              <a:gd name="connsiteX16" fmla="*/ 446049 w 959005"/>
              <a:gd name="connsiteY16" fmla="*/ 669074 h 947854"/>
              <a:gd name="connsiteX17" fmla="*/ 512956 w 959005"/>
              <a:gd name="connsiteY17" fmla="*/ 713678 h 947854"/>
              <a:gd name="connsiteX18" fmla="*/ 579863 w 959005"/>
              <a:gd name="connsiteY18" fmla="*/ 758283 h 947854"/>
              <a:gd name="connsiteX19" fmla="*/ 635619 w 959005"/>
              <a:gd name="connsiteY19" fmla="*/ 802888 h 947854"/>
              <a:gd name="connsiteX20" fmla="*/ 669073 w 959005"/>
              <a:gd name="connsiteY20" fmla="*/ 814039 h 947854"/>
              <a:gd name="connsiteX21" fmla="*/ 691375 w 959005"/>
              <a:gd name="connsiteY21" fmla="*/ 836342 h 947854"/>
              <a:gd name="connsiteX22" fmla="*/ 758283 w 959005"/>
              <a:gd name="connsiteY22" fmla="*/ 858644 h 947854"/>
              <a:gd name="connsiteX23" fmla="*/ 780585 w 959005"/>
              <a:gd name="connsiteY23" fmla="*/ 880947 h 947854"/>
              <a:gd name="connsiteX24" fmla="*/ 880946 w 959005"/>
              <a:gd name="connsiteY24" fmla="*/ 914400 h 947854"/>
              <a:gd name="connsiteX25" fmla="*/ 914400 w 959005"/>
              <a:gd name="connsiteY25" fmla="*/ 925552 h 947854"/>
              <a:gd name="connsiteX26" fmla="*/ 947853 w 959005"/>
              <a:gd name="connsiteY26" fmla="*/ 936703 h 947854"/>
              <a:gd name="connsiteX27" fmla="*/ 959005 w 959005"/>
              <a:gd name="connsiteY27" fmla="*/ 947854 h 94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59005" h="947854">
                <a:moveTo>
                  <a:pt x="0" y="0"/>
                </a:moveTo>
                <a:lnTo>
                  <a:pt x="33453" y="100361"/>
                </a:lnTo>
                <a:cubicBezTo>
                  <a:pt x="37170" y="111512"/>
                  <a:pt x="38085" y="124034"/>
                  <a:pt x="44605" y="133815"/>
                </a:cubicBezTo>
                <a:cubicBezTo>
                  <a:pt x="52039" y="144966"/>
                  <a:pt x="60913" y="155282"/>
                  <a:pt x="66907" y="167269"/>
                </a:cubicBezTo>
                <a:cubicBezTo>
                  <a:pt x="72164" y="177782"/>
                  <a:pt x="72010" y="190643"/>
                  <a:pt x="78058" y="200722"/>
                </a:cubicBezTo>
                <a:cubicBezTo>
                  <a:pt x="83467" y="209737"/>
                  <a:pt x="93793" y="214815"/>
                  <a:pt x="100361" y="223025"/>
                </a:cubicBezTo>
                <a:cubicBezTo>
                  <a:pt x="108733" y="233490"/>
                  <a:pt x="115229" y="245327"/>
                  <a:pt x="122663" y="256478"/>
                </a:cubicBezTo>
                <a:cubicBezTo>
                  <a:pt x="154251" y="351243"/>
                  <a:pt x="110197" y="235702"/>
                  <a:pt x="156117" y="312235"/>
                </a:cubicBezTo>
                <a:cubicBezTo>
                  <a:pt x="199546" y="384615"/>
                  <a:pt x="133059" y="311479"/>
                  <a:pt x="189571" y="367991"/>
                </a:cubicBezTo>
                <a:cubicBezTo>
                  <a:pt x="193288" y="379142"/>
                  <a:pt x="193890" y="391879"/>
                  <a:pt x="200722" y="401444"/>
                </a:cubicBezTo>
                <a:cubicBezTo>
                  <a:pt x="212944" y="418554"/>
                  <a:pt x="230459" y="431181"/>
                  <a:pt x="245327" y="446049"/>
                </a:cubicBezTo>
                <a:cubicBezTo>
                  <a:pt x="252761" y="453483"/>
                  <a:pt x="261797" y="459604"/>
                  <a:pt x="267629" y="468352"/>
                </a:cubicBezTo>
                <a:cubicBezTo>
                  <a:pt x="275063" y="479503"/>
                  <a:pt x="281107" y="491719"/>
                  <a:pt x="289932" y="501805"/>
                </a:cubicBezTo>
                <a:cubicBezTo>
                  <a:pt x="307240" y="521585"/>
                  <a:pt x="327103" y="538976"/>
                  <a:pt x="345688" y="557561"/>
                </a:cubicBezTo>
                <a:cubicBezTo>
                  <a:pt x="353122" y="564995"/>
                  <a:pt x="359242" y="574032"/>
                  <a:pt x="367990" y="579864"/>
                </a:cubicBezTo>
                <a:lnTo>
                  <a:pt x="401444" y="602166"/>
                </a:lnTo>
                <a:cubicBezTo>
                  <a:pt x="416312" y="624469"/>
                  <a:pt x="422074" y="657087"/>
                  <a:pt x="446049" y="669074"/>
                </a:cubicBezTo>
                <a:cubicBezTo>
                  <a:pt x="553898" y="722998"/>
                  <a:pt x="444846" y="662596"/>
                  <a:pt x="512956" y="713678"/>
                </a:cubicBezTo>
                <a:cubicBezTo>
                  <a:pt x="534399" y="729760"/>
                  <a:pt x="560910" y="739330"/>
                  <a:pt x="579863" y="758283"/>
                </a:cubicBezTo>
                <a:cubicBezTo>
                  <a:pt x="600607" y="779027"/>
                  <a:pt x="607485" y="788821"/>
                  <a:pt x="635619" y="802888"/>
                </a:cubicBezTo>
                <a:cubicBezTo>
                  <a:pt x="646133" y="808145"/>
                  <a:pt x="657922" y="810322"/>
                  <a:pt x="669073" y="814039"/>
                </a:cubicBezTo>
                <a:cubicBezTo>
                  <a:pt x="676507" y="821473"/>
                  <a:pt x="681971" y="831640"/>
                  <a:pt x="691375" y="836342"/>
                </a:cubicBezTo>
                <a:cubicBezTo>
                  <a:pt x="712402" y="846856"/>
                  <a:pt x="758283" y="858644"/>
                  <a:pt x="758283" y="858644"/>
                </a:cubicBezTo>
                <a:cubicBezTo>
                  <a:pt x="765717" y="866078"/>
                  <a:pt x="771181" y="876245"/>
                  <a:pt x="780585" y="880947"/>
                </a:cubicBezTo>
                <a:cubicBezTo>
                  <a:pt x="780590" y="880950"/>
                  <a:pt x="864217" y="908823"/>
                  <a:pt x="880946" y="914400"/>
                </a:cubicBezTo>
                <a:lnTo>
                  <a:pt x="914400" y="925552"/>
                </a:lnTo>
                <a:cubicBezTo>
                  <a:pt x="925551" y="929269"/>
                  <a:pt x="939541" y="928392"/>
                  <a:pt x="947853" y="936703"/>
                </a:cubicBezTo>
                <a:lnTo>
                  <a:pt x="959005" y="947854"/>
                </a:lnTo>
              </a:path>
            </a:pathLst>
          </a:cu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C3B01BBE-E39B-47FC-89AA-CA63D43435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08996"/>
              </p:ext>
            </p:extLst>
          </p:nvPr>
        </p:nvGraphicFramePr>
        <p:xfrm>
          <a:off x="5205836" y="1661460"/>
          <a:ext cx="780039" cy="501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99" name="Equation" r:id="rId5" imgW="355320" imgH="228600" progId="Equation.DSMT4">
                  <p:embed/>
                </p:oleObj>
              </mc:Choice>
              <mc:Fallback>
                <p:oleObj name="Equation" r:id="rId5" imgW="355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5836" y="1661460"/>
                        <a:ext cx="780039" cy="501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CB9FBE51-C007-4289-91C7-4CA6A14695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43811"/>
              </p:ext>
            </p:extLst>
          </p:nvPr>
        </p:nvGraphicFramePr>
        <p:xfrm>
          <a:off x="1613098" y="4325305"/>
          <a:ext cx="9468176" cy="1870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0" name="Equation" r:id="rId7" imgW="4241520" imgH="838080" progId="Equation.DSMT4">
                  <p:embed/>
                </p:oleObj>
              </mc:Choice>
              <mc:Fallback>
                <p:oleObj name="Equation" r:id="rId7" imgW="42415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3098" y="4325305"/>
                        <a:ext cx="9468176" cy="1870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51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68A6F-9A42-45C3-8E31-05B8604D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C736C-E249-42E0-948A-AFCC7FA3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F8EE0-60AE-42C4-A47F-48F96221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9FC163-0136-42C6-9AAF-50655680B601}"/>
              </a:ext>
            </a:extLst>
          </p:cNvPr>
          <p:cNvSpPr txBox="1"/>
          <p:nvPr/>
        </p:nvSpPr>
        <p:spPr>
          <a:xfrm>
            <a:off x="624468" y="267629"/>
            <a:ext cx="8575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Role of the “classical” trajectory 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901A2A2-6FF7-4DF6-B423-9D50498F20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360521"/>
              </p:ext>
            </p:extLst>
          </p:nvPr>
        </p:nvGraphicFramePr>
        <p:xfrm>
          <a:off x="1006475" y="1009650"/>
          <a:ext cx="9831388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7" name="Equation" r:id="rId3" imgW="4025880" imgH="507960" progId="Equation.DSMT4">
                  <p:embed/>
                </p:oleObj>
              </mc:Choice>
              <mc:Fallback>
                <p:oleObj name="Equation" r:id="rId3" imgW="4025880" imgH="5079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044B943F-F7AD-4195-9F01-19A2B39E57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6475" y="1009650"/>
                        <a:ext cx="9831388" cy="123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0FBF34E-B9E8-4C06-BDE7-60FCCE7DE4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313984"/>
              </p:ext>
            </p:extLst>
          </p:nvPr>
        </p:nvGraphicFramePr>
        <p:xfrm>
          <a:off x="1401930" y="2346325"/>
          <a:ext cx="6562725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8" name="Equation" r:id="rId5" imgW="3377880" imgH="1803240" progId="Equation.DSMT4">
                  <p:embed/>
                </p:oleObj>
              </mc:Choice>
              <mc:Fallback>
                <p:oleObj name="Equation" r:id="rId5" imgW="337788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1930" y="2346325"/>
                        <a:ext cx="6562725" cy="350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3433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10399</TotalTime>
  <Words>439</Words>
  <Application>Microsoft Office PowerPoint</Application>
  <PresentationFormat>Widescreen</PresentationFormat>
  <Paragraphs>102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511</cp:revision>
  <cp:lastPrinted>2020-02-26T14:34:45Z</cp:lastPrinted>
  <dcterms:created xsi:type="dcterms:W3CDTF">2020-01-06T21:28:26Z</dcterms:created>
  <dcterms:modified xsi:type="dcterms:W3CDTF">2022-02-09T03:31:58Z</dcterms:modified>
</cp:coreProperties>
</file>