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6" r:id="rId3"/>
    <p:sldId id="333" r:id="rId4"/>
    <p:sldId id="321" r:id="rId5"/>
    <p:sldId id="306" r:id="rId6"/>
    <p:sldId id="307" r:id="rId7"/>
    <p:sldId id="334" r:id="rId8"/>
    <p:sldId id="335" r:id="rId9"/>
    <p:sldId id="308" r:id="rId10"/>
    <p:sldId id="336" r:id="rId11"/>
    <p:sldId id="337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14" r:id="rId24"/>
    <p:sldId id="315" r:id="rId25"/>
    <p:sldId id="316" r:id="rId26"/>
    <p:sldId id="317" r:id="rId27"/>
    <p:sldId id="318" r:id="rId28"/>
    <p:sldId id="319" r:id="rId29"/>
    <p:sldId id="320" r:id="rId3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42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45.wmf"/><Relationship Id="rId4" Type="http://schemas.openxmlformats.org/officeDocument/2006/relationships/image" Target="../media/image4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21.bin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7.png"/><Relationship Id="rId4" Type="http://schemas.openxmlformats.org/officeDocument/2006/relationships/image" Target="../media/image24.wmf"/><Relationship Id="rId9" Type="http://schemas.openxmlformats.org/officeDocument/2006/relationships/image" Target="../media/image26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4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1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44.png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hyperlink" Target="http://dlmf.nist.gov/33.2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30.wmf"/><Relationship Id="rId11" Type="http://schemas.openxmlformats.org/officeDocument/2006/relationships/image" Target="../media/image43.png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41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7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4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AM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1354871" y="1411755"/>
            <a:ext cx="938932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12</a:t>
            </a: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Time dependent perturbation theory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Ref:  Chapter 15</a:t>
            </a:r>
            <a:endParaRPr lang="en-US" sz="3200" b="1" dirty="0"/>
          </a:p>
          <a:p>
            <a:endParaRPr lang="en-US" sz="2400" b="1" dirty="0"/>
          </a:p>
          <a:p>
            <a:pPr marL="457200" indent="-457200">
              <a:buAutoNum type="arabicPeriod"/>
            </a:pPr>
            <a:r>
              <a:rPr lang="en-US" sz="3200" b="1" dirty="0"/>
              <a:t>Introduction</a:t>
            </a:r>
          </a:p>
          <a:p>
            <a:pPr marL="457200" indent="-457200">
              <a:buAutoNum type="arabicPeriod"/>
            </a:pPr>
            <a:r>
              <a:rPr lang="en-US" sz="3200" b="1" dirty="0"/>
              <a:t>Sudden approximation</a:t>
            </a:r>
          </a:p>
          <a:p>
            <a:pPr marL="457200" indent="-457200">
              <a:buAutoNum type="arabicPeriod"/>
            </a:pPr>
            <a:r>
              <a:rPr lang="en-US" sz="3200" b="1" dirty="0"/>
              <a:t>Time harmonic perturbations</a:t>
            </a:r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693896"/>
            <a:ext cx="9144000" cy="34702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71700" y="3198167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4600" y="236220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+mj-lt"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9400" y="30480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+mj-lt"/>
              </a:rPr>
              <a:t>Z</a:t>
            </a:r>
            <a:r>
              <a:rPr lang="en-US" sz="2400" b="1" i="1" baseline="30000" dirty="0">
                <a:solidFill>
                  <a:srgbClr val="0070C0"/>
                </a:solidFill>
                <a:latin typeface="+mj-lt"/>
              </a:rPr>
              <a:t>A</a:t>
            </a:r>
            <a:r>
              <a:rPr lang="en-US" sz="2400" b="1" i="1" dirty="0">
                <a:solidFill>
                  <a:srgbClr val="0070C0"/>
                </a:solidFill>
                <a:latin typeface="+mj-lt"/>
              </a:rPr>
              <a:t>=2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0" y="39624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Z</a:t>
            </a:r>
            <a:r>
              <a:rPr lang="en-US" sz="2400" b="1" i="1" baseline="30000" dirty="0">
                <a:solidFill>
                  <a:srgbClr val="FF0000"/>
                </a:solidFill>
                <a:latin typeface="+mj-lt"/>
              </a:rPr>
              <a:t>B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=1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7600" y="685801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of a H-like ion initially with </a:t>
            </a:r>
            <a:r>
              <a:rPr lang="en-US" sz="2400" b="1" i="1" dirty="0"/>
              <a:t>Z</a:t>
            </a:r>
            <a:r>
              <a:rPr lang="en-US" sz="2400" b="1" i="1" baseline="30000" dirty="0"/>
              <a:t>A</a:t>
            </a:r>
            <a:r>
              <a:rPr lang="en-US" sz="2400" b="1" i="1" dirty="0"/>
              <a:t>=2,</a:t>
            </a:r>
          </a:p>
          <a:p>
            <a:r>
              <a:rPr lang="en-US" sz="2400" b="1" i="1" dirty="0"/>
              <a:t>   </a:t>
            </a:r>
            <a:r>
              <a:rPr lang="en-US" sz="2400" b="1" dirty="0"/>
              <a:t>transforming to one with </a:t>
            </a:r>
            <a:r>
              <a:rPr lang="en-US" sz="2400" b="1" i="1" dirty="0"/>
              <a:t>Z</a:t>
            </a:r>
            <a:r>
              <a:rPr lang="en-US" sz="2400" b="1" i="1" baseline="30000" dirty="0"/>
              <a:t>B</a:t>
            </a:r>
            <a:r>
              <a:rPr lang="en-US" sz="2400" b="1" i="1" dirty="0"/>
              <a:t>=1.</a:t>
            </a:r>
            <a:endParaRPr lang="en-US" sz="2400" b="1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492382" y="2123033"/>
          <a:ext cx="4872037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0" name="Equation" r:id="rId4" imgW="3377880" imgH="571320" progId="Equation.DSMT4">
                  <p:embed/>
                </p:oleObj>
              </mc:Choice>
              <mc:Fallback>
                <p:oleObj name="Equation" r:id="rId4" imgW="3377880" imgH="57132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92382" y="2123033"/>
                        <a:ext cx="4872037" cy="823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0AC03AC-7B41-4492-8781-9E75002BAF7E}"/>
              </a:ext>
            </a:extLst>
          </p:cNvPr>
          <p:cNvSpPr txBox="1"/>
          <p:nvPr/>
        </p:nvSpPr>
        <p:spPr>
          <a:xfrm>
            <a:off x="2209800" y="5265160"/>
            <a:ext cx="767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Probability of H-like ion remaining in ground state:</a:t>
            </a:r>
            <a:endParaRPr lang="en-US" sz="2400" b="1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261432F-7561-4705-AADC-6F703A9D5D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525000" y="5265160"/>
          <a:ext cx="2073411" cy="585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1" name="Equation" r:id="rId6" imgW="1663560" imgH="469800" progId="Equation.DSMT4">
                  <p:embed/>
                </p:oleObj>
              </mc:Choice>
              <mc:Fallback>
                <p:oleObj name="Equation" r:id="rId6" imgW="1663560" imgH="4698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D261432F-7561-4705-AADC-6F703A9D5D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525000" y="5265160"/>
                        <a:ext cx="2073411" cy="585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4D6920E-62E0-4652-9018-DDC8A6D78DDF}"/>
              </a:ext>
            </a:extLst>
          </p:cNvPr>
          <p:cNvSpPr txBox="1"/>
          <p:nvPr/>
        </p:nvSpPr>
        <p:spPr>
          <a:xfrm>
            <a:off x="10285142" y="584745"/>
            <a:ext cx="1906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Similar to HW #11</a:t>
            </a:r>
          </a:p>
        </p:txBody>
      </p:sp>
    </p:spTree>
    <p:extLst>
      <p:ext uri="{BB962C8B-B14F-4D97-AF65-F5344CB8AC3E}">
        <p14:creationId xmlns:p14="http://schemas.microsoft.com/office/powerpoint/2010/main" val="93601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D8F868-C856-46D0-9270-A017710E3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F8BB54-FCAD-41CF-9708-01FF9A5D7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E2DCE5-6420-4C2C-94B3-68559745C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AF0631-0552-4A57-A132-87F15B56B0C3}"/>
              </a:ext>
            </a:extLst>
          </p:cNvPr>
          <p:cNvSpPr txBox="1"/>
          <p:nvPr/>
        </p:nvSpPr>
        <p:spPr>
          <a:xfrm>
            <a:off x="641131" y="273269"/>
            <a:ext cx="104577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Comment – 	</a:t>
            </a:r>
          </a:p>
          <a:p>
            <a:pPr lvl="1"/>
            <a:r>
              <a:rPr lang="en-US" sz="2400" b="1" dirty="0"/>
              <a:t>This example relates to the relatively slow response of an electronic state when a nuclear transformation occurs</a:t>
            </a:r>
          </a:p>
          <a:p>
            <a:pPr lvl="1"/>
            <a:endParaRPr lang="en-US" sz="2400" b="1" dirty="0"/>
          </a:p>
          <a:p>
            <a:pPr lvl="1"/>
            <a:r>
              <a:rPr lang="en-US" sz="2400" b="1" dirty="0"/>
              <a:t>Another example occurs when a multi-electron system responds to the sudden removal of a core electron --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68FA2A0-26E9-4CA6-A2B9-BAAC37B89FD4}"/>
              </a:ext>
            </a:extLst>
          </p:cNvPr>
          <p:cNvCxnSpPr/>
          <p:nvPr/>
        </p:nvCxnSpPr>
        <p:spPr>
          <a:xfrm>
            <a:off x="2575034" y="5906814"/>
            <a:ext cx="100636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9229F99-FF16-4A93-8FD6-E9CEE7980136}"/>
              </a:ext>
            </a:extLst>
          </p:cNvPr>
          <p:cNvCxnSpPr/>
          <p:nvPr/>
        </p:nvCxnSpPr>
        <p:spPr>
          <a:xfrm>
            <a:off x="2529051" y="5157877"/>
            <a:ext cx="100636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1C9B595-C570-4614-ABDE-B48ADF98ED26}"/>
              </a:ext>
            </a:extLst>
          </p:cNvPr>
          <p:cNvCxnSpPr/>
          <p:nvPr/>
        </p:nvCxnSpPr>
        <p:spPr>
          <a:xfrm>
            <a:off x="2529051" y="4252185"/>
            <a:ext cx="100636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984E3C-444A-4A19-971D-BFBD6C30F3A1}"/>
              </a:ext>
            </a:extLst>
          </p:cNvPr>
          <p:cNvCxnSpPr/>
          <p:nvPr/>
        </p:nvCxnSpPr>
        <p:spPr>
          <a:xfrm>
            <a:off x="2529051" y="4953225"/>
            <a:ext cx="100636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D93DEEC-09E9-4EE0-92A6-968662C66D54}"/>
              </a:ext>
            </a:extLst>
          </p:cNvPr>
          <p:cNvCxnSpPr>
            <a:cxnSpLocks/>
          </p:cNvCxnSpPr>
          <p:nvPr/>
        </p:nvCxnSpPr>
        <p:spPr>
          <a:xfrm flipV="1">
            <a:off x="2926080" y="5677989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09F96C9-EFF7-4306-92E3-46F0CC3FA1A3}"/>
              </a:ext>
            </a:extLst>
          </p:cNvPr>
          <p:cNvCxnSpPr>
            <a:cxnSpLocks/>
          </p:cNvCxnSpPr>
          <p:nvPr/>
        </p:nvCxnSpPr>
        <p:spPr>
          <a:xfrm flipV="1">
            <a:off x="2817223" y="4933406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F16A773-3893-4497-BE6D-F84AFDB53BD1}"/>
              </a:ext>
            </a:extLst>
          </p:cNvPr>
          <p:cNvCxnSpPr>
            <a:cxnSpLocks/>
          </p:cNvCxnSpPr>
          <p:nvPr/>
        </p:nvCxnSpPr>
        <p:spPr>
          <a:xfrm flipV="1">
            <a:off x="2939143" y="4744970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C21FD50-6333-494C-A594-AEE74CB30D3A}"/>
              </a:ext>
            </a:extLst>
          </p:cNvPr>
          <p:cNvCxnSpPr>
            <a:cxnSpLocks/>
          </p:cNvCxnSpPr>
          <p:nvPr/>
        </p:nvCxnSpPr>
        <p:spPr>
          <a:xfrm flipV="1">
            <a:off x="2817223" y="4063749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30926CE-5A47-447E-ABFA-78B9B62F255A}"/>
              </a:ext>
            </a:extLst>
          </p:cNvPr>
          <p:cNvCxnSpPr>
            <a:cxnSpLocks/>
          </p:cNvCxnSpPr>
          <p:nvPr/>
        </p:nvCxnSpPr>
        <p:spPr>
          <a:xfrm flipV="1">
            <a:off x="3187338" y="5013735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35A8EF9-DBCE-4F61-B283-E93DFD0FEE7B}"/>
              </a:ext>
            </a:extLst>
          </p:cNvPr>
          <p:cNvCxnSpPr>
            <a:cxnSpLocks/>
          </p:cNvCxnSpPr>
          <p:nvPr/>
        </p:nvCxnSpPr>
        <p:spPr>
          <a:xfrm flipV="1">
            <a:off x="3056709" y="4063749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723609-6604-4ACC-88D6-97057EC725B1}"/>
              </a:ext>
            </a:extLst>
          </p:cNvPr>
          <p:cNvCxnSpPr>
            <a:cxnSpLocks/>
          </p:cNvCxnSpPr>
          <p:nvPr/>
        </p:nvCxnSpPr>
        <p:spPr>
          <a:xfrm flipV="1">
            <a:off x="3300549" y="4744970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412DA20-3C3A-445C-B92B-879865CAD7DF}"/>
              </a:ext>
            </a:extLst>
          </p:cNvPr>
          <p:cNvCxnSpPr>
            <a:cxnSpLocks/>
          </p:cNvCxnSpPr>
          <p:nvPr/>
        </p:nvCxnSpPr>
        <p:spPr>
          <a:xfrm flipV="1">
            <a:off x="3191692" y="5718378"/>
            <a:ext cx="0" cy="376872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2B531FA0-1262-4B16-9482-0063C5AC945C}"/>
              </a:ext>
            </a:extLst>
          </p:cNvPr>
          <p:cNvSpPr txBox="1"/>
          <p:nvPr/>
        </p:nvSpPr>
        <p:spPr>
          <a:xfrm>
            <a:off x="4454434" y="4744970"/>
            <a:ext cx="1641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</a:t>
            </a:r>
            <a:endParaRPr lang="en-US" sz="2400" b="1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10D7B22-747B-4AC2-9269-5D0217979DEA}"/>
              </a:ext>
            </a:extLst>
          </p:cNvPr>
          <p:cNvCxnSpPr/>
          <p:nvPr/>
        </p:nvCxnSpPr>
        <p:spPr>
          <a:xfrm>
            <a:off x="5784151" y="5889395"/>
            <a:ext cx="100636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79BAF63-30A7-4141-B435-B2EDF3A7FBE6}"/>
              </a:ext>
            </a:extLst>
          </p:cNvPr>
          <p:cNvCxnSpPr/>
          <p:nvPr/>
        </p:nvCxnSpPr>
        <p:spPr>
          <a:xfrm>
            <a:off x="5738168" y="5140458"/>
            <a:ext cx="100636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0E479F2-E89F-4A10-A36C-B8EBE3321211}"/>
              </a:ext>
            </a:extLst>
          </p:cNvPr>
          <p:cNvCxnSpPr/>
          <p:nvPr/>
        </p:nvCxnSpPr>
        <p:spPr>
          <a:xfrm>
            <a:off x="5738168" y="4234766"/>
            <a:ext cx="100636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F9FEA60-BF1D-44C6-A7BF-DB9649C20222}"/>
              </a:ext>
            </a:extLst>
          </p:cNvPr>
          <p:cNvCxnSpPr/>
          <p:nvPr/>
        </p:nvCxnSpPr>
        <p:spPr>
          <a:xfrm>
            <a:off x="5738168" y="4935806"/>
            <a:ext cx="100636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87AE0F6-548E-4EDA-81B0-E220E75A6A26}"/>
              </a:ext>
            </a:extLst>
          </p:cNvPr>
          <p:cNvCxnSpPr>
            <a:cxnSpLocks/>
          </p:cNvCxnSpPr>
          <p:nvPr/>
        </p:nvCxnSpPr>
        <p:spPr>
          <a:xfrm flipV="1">
            <a:off x="6135197" y="5660570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261FFB7-B0AA-463B-BA48-90F7E0F47C15}"/>
              </a:ext>
            </a:extLst>
          </p:cNvPr>
          <p:cNvCxnSpPr>
            <a:cxnSpLocks/>
          </p:cNvCxnSpPr>
          <p:nvPr/>
        </p:nvCxnSpPr>
        <p:spPr>
          <a:xfrm flipV="1">
            <a:off x="6026340" y="4915987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F82F532-7D3B-4728-874D-A020E843C579}"/>
              </a:ext>
            </a:extLst>
          </p:cNvPr>
          <p:cNvCxnSpPr>
            <a:cxnSpLocks/>
          </p:cNvCxnSpPr>
          <p:nvPr/>
        </p:nvCxnSpPr>
        <p:spPr>
          <a:xfrm flipV="1">
            <a:off x="6148260" y="4727551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210C60B-894B-4296-8075-D9E9F381F024}"/>
              </a:ext>
            </a:extLst>
          </p:cNvPr>
          <p:cNvCxnSpPr>
            <a:cxnSpLocks/>
          </p:cNvCxnSpPr>
          <p:nvPr/>
        </p:nvCxnSpPr>
        <p:spPr>
          <a:xfrm flipV="1">
            <a:off x="6026340" y="4046330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250B263-B044-49F2-89DD-9758DCF9F46A}"/>
              </a:ext>
            </a:extLst>
          </p:cNvPr>
          <p:cNvCxnSpPr>
            <a:cxnSpLocks/>
          </p:cNvCxnSpPr>
          <p:nvPr/>
        </p:nvCxnSpPr>
        <p:spPr>
          <a:xfrm flipV="1">
            <a:off x="6396455" y="4996316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75E3B6E-00DB-490E-B643-799B1B888B77}"/>
              </a:ext>
            </a:extLst>
          </p:cNvPr>
          <p:cNvCxnSpPr>
            <a:cxnSpLocks/>
          </p:cNvCxnSpPr>
          <p:nvPr/>
        </p:nvCxnSpPr>
        <p:spPr>
          <a:xfrm flipV="1">
            <a:off x="6265826" y="4046330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806A544-B18D-4BD1-82CB-DE3C58391504}"/>
              </a:ext>
            </a:extLst>
          </p:cNvPr>
          <p:cNvCxnSpPr>
            <a:cxnSpLocks/>
          </p:cNvCxnSpPr>
          <p:nvPr/>
        </p:nvCxnSpPr>
        <p:spPr>
          <a:xfrm flipV="1">
            <a:off x="6509666" y="4727551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CCCB4197-17AD-449A-B45D-A68668555F13}"/>
              </a:ext>
            </a:extLst>
          </p:cNvPr>
          <p:cNvSpPr/>
          <p:nvPr/>
        </p:nvSpPr>
        <p:spPr>
          <a:xfrm>
            <a:off x="5784151" y="2821577"/>
            <a:ext cx="960380" cy="6642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1DF2D5E-EB7B-4F4B-91B2-3FD96A06FD32}"/>
              </a:ext>
            </a:extLst>
          </p:cNvPr>
          <p:cNvCxnSpPr>
            <a:cxnSpLocks/>
          </p:cNvCxnSpPr>
          <p:nvPr/>
        </p:nvCxnSpPr>
        <p:spPr>
          <a:xfrm flipV="1">
            <a:off x="6379041" y="3023068"/>
            <a:ext cx="0" cy="376871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row: Curved Left 40">
            <a:extLst>
              <a:ext uri="{FF2B5EF4-FFF2-40B4-BE49-F238E27FC236}">
                <a16:creationId xmlns:a16="http://schemas.microsoft.com/office/drawing/2014/main" id="{309161A0-0152-49AE-9A5B-FE716032A5C9}"/>
              </a:ext>
            </a:extLst>
          </p:cNvPr>
          <p:cNvSpPr/>
          <p:nvPr/>
        </p:nvSpPr>
        <p:spPr>
          <a:xfrm flipV="1">
            <a:off x="6923314" y="3023068"/>
            <a:ext cx="713842" cy="29597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6160833-BD7F-4382-B23C-3CDC05C6877B}"/>
              </a:ext>
            </a:extLst>
          </p:cNvPr>
          <p:cNvSpPr txBox="1"/>
          <p:nvPr/>
        </p:nvSpPr>
        <p:spPr>
          <a:xfrm>
            <a:off x="8050803" y="3674473"/>
            <a:ext cx="40192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We will discuss this case when we consider multi-electron systems.</a:t>
            </a:r>
          </a:p>
        </p:txBody>
      </p:sp>
    </p:spTree>
    <p:extLst>
      <p:ext uri="{BB962C8B-B14F-4D97-AF65-F5344CB8AC3E}">
        <p14:creationId xmlns:p14="http://schemas.microsoft.com/office/powerpoint/2010/main" val="372581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1F87F0-2139-4AE4-8620-EAC96AFB2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3F9722-A139-4941-A237-FDE205C10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83E63-D5DA-44C5-983E-9539D405B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A1D480-2384-440D-905E-61AFD27F167B}"/>
              </a:ext>
            </a:extLst>
          </p:cNvPr>
          <p:cNvSpPr txBox="1"/>
          <p:nvPr/>
        </p:nvSpPr>
        <p:spPr>
          <a:xfrm>
            <a:off x="524106" y="289932"/>
            <a:ext cx="10225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Another example --  Harmonic oscillator with time varying frequency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E974532-2212-46ED-A066-BF40E4E510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597014"/>
              </p:ext>
            </p:extLst>
          </p:nvPr>
        </p:nvGraphicFramePr>
        <p:xfrm>
          <a:off x="1653178" y="1063663"/>
          <a:ext cx="3856444" cy="1779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7" name="Equation" r:id="rId3" imgW="1981080" imgH="914400" progId="Equation.DSMT4">
                  <p:embed/>
                </p:oleObj>
              </mc:Choice>
              <mc:Fallback>
                <p:oleObj name="Equation" r:id="rId3" imgW="198108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53178" y="1063663"/>
                        <a:ext cx="3856444" cy="17798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AB1931C-2F0D-4F96-8830-A8728D7395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841349"/>
              </p:ext>
            </p:extLst>
          </p:nvPr>
        </p:nvGraphicFramePr>
        <p:xfrm>
          <a:off x="1507059" y="2843560"/>
          <a:ext cx="8259762" cy="364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8" name="Equation" r:id="rId5" imgW="5727600" imgH="2527200" progId="Equation.DSMT4">
                  <p:embed/>
                </p:oleObj>
              </mc:Choice>
              <mc:Fallback>
                <p:oleObj name="Equation" r:id="rId5" imgW="5727600" imgH="2527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07059" y="2843560"/>
                        <a:ext cx="8259762" cy="3643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436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79F152-CE64-4ACC-9F87-F3B4F036B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123D2-F67D-4E70-BFF9-DB0C6BA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BD03B-6C71-4BA5-A473-9D556A649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6DF524-1476-47DE-9AD8-3277CAFE17FA}"/>
              </a:ext>
            </a:extLst>
          </p:cNvPr>
          <p:cNvSpPr txBox="1"/>
          <p:nvPr/>
        </p:nvSpPr>
        <p:spPr>
          <a:xfrm>
            <a:off x="557561" y="468351"/>
            <a:ext cx="980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Range of validity of sudden approximation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0EE688A-ED8E-4B60-8644-7463DCB03D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858651"/>
              </p:ext>
            </p:extLst>
          </p:nvPr>
        </p:nvGraphicFramePr>
        <p:xfrm>
          <a:off x="1315945" y="1653440"/>
          <a:ext cx="8544107" cy="2784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2" name="Equation" r:id="rId3" imgW="3429000" imgH="1117440" progId="Equation.DSMT4">
                  <p:embed/>
                </p:oleObj>
              </mc:Choice>
              <mc:Fallback>
                <p:oleObj name="Equation" r:id="rId3" imgW="342900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5945" y="1653440"/>
                        <a:ext cx="8544107" cy="2784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6535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8000" y="314083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Treatment of time-dependent perturbations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002764"/>
              </p:ext>
            </p:extLst>
          </p:nvPr>
        </p:nvGraphicFramePr>
        <p:xfrm>
          <a:off x="1193801" y="758825"/>
          <a:ext cx="3836987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3" imgW="1790640" imgH="927000" progId="Equation.DSMT4">
                  <p:embed/>
                </p:oleObj>
              </mc:Choice>
              <mc:Fallback>
                <p:oleObj name="Equation" r:id="rId3" imgW="1790640" imgH="927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3801" y="758825"/>
                        <a:ext cx="3836987" cy="198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326109"/>
              </p:ext>
            </p:extLst>
          </p:nvPr>
        </p:nvGraphicFramePr>
        <p:xfrm>
          <a:off x="1557339" y="3191117"/>
          <a:ext cx="5978525" cy="324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5" imgW="3695400" imgH="2006280" progId="Equation.DSMT4">
                  <p:embed/>
                </p:oleObj>
              </mc:Choice>
              <mc:Fallback>
                <p:oleObj name="Equation" r:id="rId5" imgW="3695400" imgH="20062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57339" y="3191117"/>
                        <a:ext cx="5978525" cy="324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2982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67731"/>
            <a:ext cx="838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Treatment of time-dependent perturbations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736827"/>
              </p:ext>
            </p:extLst>
          </p:nvPr>
        </p:nvGraphicFramePr>
        <p:xfrm>
          <a:off x="454025" y="1325563"/>
          <a:ext cx="9366250" cy="473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3" name="Equation" r:id="rId3" imgW="5790960" imgH="2920680" progId="Equation.DSMT4">
                  <p:embed/>
                </p:oleObj>
              </mc:Choice>
              <mc:Fallback>
                <p:oleObj name="Equation" r:id="rId3" imgW="5790960" imgH="29206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4025" y="1325563"/>
                        <a:ext cx="9366250" cy="4732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6266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28613"/>
            <a:ext cx="838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Treatment of time-dependent perturbations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591960"/>
              </p:ext>
            </p:extLst>
          </p:nvPr>
        </p:nvGraphicFramePr>
        <p:xfrm>
          <a:off x="1431383" y="872662"/>
          <a:ext cx="8191500" cy="5396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7" name="Equation" r:id="rId3" imgW="5105160" imgH="3365280" progId="Equation.DSMT4">
                  <p:embed/>
                </p:oleObj>
              </mc:Choice>
              <mc:Fallback>
                <p:oleObj name="Equation" r:id="rId3" imgW="5105160" imgH="33652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1383" y="872662"/>
                        <a:ext cx="8191500" cy="53968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4123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07964"/>
            <a:ext cx="838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Treatment of time-dependent perturbations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179688"/>
              </p:ext>
            </p:extLst>
          </p:nvPr>
        </p:nvGraphicFramePr>
        <p:xfrm>
          <a:off x="1690689" y="1143001"/>
          <a:ext cx="8810625" cy="425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1" name="Equation" r:id="rId3" imgW="4991040" imgH="2412720" progId="Equation.DSMT4">
                  <p:embed/>
                </p:oleObj>
              </mc:Choice>
              <mc:Fallback>
                <p:oleObj name="Equation" r:id="rId3" imgW="4991040" imgH="24127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0689" y="1143001"/>
                        <a:ext cx="8810625" cy="425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1805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64319"/>
            <a:ext cx="838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Treatment of time-dependent perturbations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143861"/>
              </p:ext>
            </p:extLst>
          </p:nvPr>
        </p:nvGraphicFramePr>
        <p:xfrm>
          <a:off x="1339851" y="896540"/>
          <a:ext cx="8543925" cy="528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5" name="Equation" r:id="rId3" imgW="5232240" imgH="3238200" progId="Equation.DSMT4">
                  <p:embed/>
                </p:oleObj>
              </mc:Choice>
              <mc:Fallback>
                <p:oleObj name="Equation" r:id="rId3" imgW="5232240" imgH="3238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9851" y="896540"/>
                        <a:ext cx="8543925" cy="5284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0131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498110"/>
              </p:ext>
            </p:extLst>
          </p:nvPr>
        </p:nvGraphicFramePr>
        <p:xfrm>
          <a:off x="1911350" y="303214"/>
          <a:ext cx="7818438" cy="586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9" name="Equation" r:id="rId3" imgW="4787640" imgH="3593880" progId="Equation.DSMT4">
                  <p:embed/>
                </p:oleObj>
              </mc:Choice>
              <mc:Fallback>
                <p:oleObj name="Equation" r:id="rId3" imgW="4787640" imgH="35938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1350" y="303214"/>
                        <a:ext cx="7818438" cy="586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057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7F236E-7C88-449B-841D-76AFA6595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912" y="0"/>
            <a:ext cx="8594550" cy="6450021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D16CAD-C222-43DA-8CED-556A7D76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68D1E6-B886-4B66-AB0A-6D622C29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D3A07-4E68-47D0-A9A8-716F184CD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FF3CE-9ADF-4A2A-903A-BC9CADD2E9CF}"/>
              </a:ext>
            </a:extLst>
          </p:cNvPr>
          <p:cNvSpPr/>
          <p:nvPr/>
        </p:nvSpPr>
        <p:spPr>
          <a:xfrm>
            <a:off x="1660634" y="5412829"/>
            <a:ext cx="8460828" cy="493392"/>
          </a:xfrm>
          <a:prstGeom prst="rect">
            <a:avLst/>
          </a:prstGeom>
          <a:solidFill>
            <a:srgbClr val="FFFF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7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400" y="289959"/>
            <a:ext cx="838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Treatment of time-dependent perturbations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1295401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803271"/>
              </p:ext>
            </p:extLst>
          </p:nvPr>
        </p:nvGraphicFramePr>
        <p:xfrm>
          <a:off x="1981201" y="996157"/>
          <a:ext cx="8015451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44" name="Equation" r:id="rId3" imgW="4762440" imgH="355320" progId="Equation.DSMT4">
                  <p:embed/>
                </p:oleObj>
              </mc:Choice>
              <mc:Fallback>
                <p:oleObj name="Equation" r:id="rId3" imgW="4762440" imgH="3553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1" y="996157"/>
                        <a:ext cx="8015451" cy="598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0" y="2076338"/>
            <a:ext cx="9144000" cy="2705325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951861"/>
              </p:ext>
            </p:extLst>
          </p:nvPr>
        </p:nvGraphicFramePr>
        <p:xfrm>
          <a:off x="5652294" y="4591956"/>
          <a:ext cx="88741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45" name="Equation" r:id="rId6" imgW="799920" imgH="342720" progId="Equation.DSMT4">
                  <p:embed/>
                </p:oleObj>
              </mc:Choice>
              <mc:Fallback>
                <p:oleObj name="Equation" r:id="rId6" imgW="799920" imgH="34272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52294" y="4591956"/>
                        <a:ext cx="887413" cy="37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705600" y="373380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+mj-lt"/>
              </a:rPr>
              <a:t>small </a:t>
            </a:r>
            <a:r>
              <a:rPr lang="en-US" sz="2400" i="1" dirty="0">
                <a:solidFill>
                  <a:srgbClr val="0070C0"/>
                </a:solidFill>
                <a:latin typeface="+mj-lt"/>
              </a:rPr>
              <a:t>T</a:t>
            </a:r>
            <a:endParaRPr lang="en-US" sz="24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342900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larger </a:t>
            </a:r>
            <a:r>
              <a:rPr lang="en-US" sz="2400" i="1" dirty="0">
                <a:solidFill>
                  <a:srgbClr val="FF0000"/>
                </a:solidFill>
                <a:latin typeface="+mj-lt"/>
              </a:rPr>
              <a:t>T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72200" y="2362201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largest </a:t>
            </a:r>
            <a:r>
              <a:rPr lang="en-US" sz="2400" i="1" dirty="0">
                <a:latin typeface="+mj-lt"/>
              </a:rPr>
              <a:t>T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195691"/>
              </p:ext>
            </p:extLst>
          </p:nvPr>
        </p:nvGraphicFramePr>
        <p:xfrm>
          <a:off x="5652293" y="4743708"/>
          <a:ext cx="4038600" cy="1286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46" name="Equation" r:id="rId8" imgW="3136680" imgH="952200" progId="Equation.DSMT4">
                  <p:embed/>
                </p:oleObj>
              </mc:Choice>
              <mc:Fallback>
                <p:oleObj name="Equation" r:id="rId8" imgW="3136680" imgH="9522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652293" y="4743708"/>
                        <a:ext cx="4038600" cy="1286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4959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073761"/>
              </p:ext>
            </p:extLst>
          </p:nvPr>
        </p:nvGraphicFramePr>
        <p:xfrm>
          <a:off x="132556" y="1187154"/>
          <a:ext cx="11926888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93" name="Equation" r:id="rId3" imgW="7302240" imgH="698400" progId="Equation.DSMT4">
                  <p:embed/>
                </p:oleObj>
              </mc:Choice>
              <mc:Fallback>
                <p:oleObj name="Equation" r:id="rId3" imgW="7302240" imgH="698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56" y="1187154"/>
                        <a:ext cx="11926888" cy="113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52600" y="2286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Estimating the rate of transitions </a:t>
            </a:r>
            <a:r>
              <a:rPr lang="en-US" sz="2400" b="1" i="1" dirty="0"/>
              <a:t>I </a:t>
            </a:r>
            <a:r>
              <a:rPr lang="en-US" sz="2400" b="1" i="1" dirty="0">
                <a:sym typeface="Wingdings" panose="05000000000000000000" pitchFamily="2" charset="2"/>
              </a:rPr>
              <a:t> f</a:t>
            </a:r>
            <a:endParaRPr lang="en-US" sz="2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2581426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Fermi “Golden” rule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553200" y="419100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553200" y="556260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391400" y="4191000"/>
            <a:ext cx="0" cy="129540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553200" y="3659832"/>
            <a:ext cx="1828800" cy="5311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990857"/>
              </p:ext>
            </p:extLst>
          </p:nvPr>
        </p:nvGraphicFramePr>
        <p:xfrm>
          <a:off x="7899401" y="4619869"/>
          <a:ext cx="692149" cy="479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94" name="Equation" r:id="rId5" imgW="330120" imgH="228600" progId="Equation.DSMT4">
                  <p:embed/>
                </p:oleObj>
              </mc:Choice>
              <mc:Fallback>
                <p:oleObj name="Equation" r:id="rId5" imgW="330120" imgH="2286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99401" y="4619869"/>
                        <a:ext cx="692149" cy="479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165123"/>
              </p:ext>
            </p:extLst>
          </p:nvPr>
        </p:nvGraphicFramePr>
        <p:xfrm>
          <a:off x="8572747" y="5242744"/>
          <a:ext cx="482601" cy="570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95" name="Equation" r:id="rId7" imgW="279360" imgH="330120" progId="Equation.DSMT4">
                  <p:embed/>
                </p:oleObj>
              </mc:Choice>
              <mc:Fallback>
                <p:oleObj name="Equation" r:id="rId7" imgW="279360" imgH="33012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72747" y="5242744"/>
                        <a:ext cx="482601" cy="570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476216"/>
              </p:ext>
            </p:extLst>
          </p:nvPr>
        </p:nvGraphicFramePr>
        <p:xfrm>
          <a:off x="8713789" y="3789364"/>
          <a:ext cx="5048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96" name="Equation" r:id="rId9" imgW="291960" imgH="355320" progId="Equation.DSMT4">
                  <p:embed/>
                </p:oleObj>
              </mc:Choice>
              <mc:Fallback>
                <p:oleObj name="Equation" r:id="rId9" imgW="291960" imgH="35532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713789" y="3789364"/>
                        <a:ext cx="504825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6417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152401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</a:t>
            </a:r>
          </a:p>
          <a:p>
            <a:r>
              <a:rPr lang="en-US" sz="2400" b="1" dirty="0"/>
              <a:t>         H atom in presence of electric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073972"/>
              </p:ext>
            </p:extLst>
          </p:nvPr>
        </p:nvGraphicFramePr>
        <p:xfrm>
          <a:off x="2028948" y="983398"/>
          <a:ext cx="8448155" cy="1670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7" name="Equation" r:id="rId3" imgW="4686120" imgH="927000" progId="Equation.DSMT4">
                  <p:embed/>
                </p:oleObj>
              </mc:Choice>
              <mc:Fallback>
                <p:oleObj name="Equation" r:id="rId3" imgW="4686120" imgH="927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8948" y="983398"/>
                        <a:ext cx="8448155" cy="16709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335399"/>
              </p:ext>
            </p:extLst>
          </p:nvPr>
        </p:nvGraphicFramePr>
        <p:xfrm>
          <a:off x="2028948" y="2887799"/>
          <a:ext cx="7394452" cy="3595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8" name="Equation" r:id="rId5" imgW="5067000" imgH="2463480" progId="Equation.DSMT4">
                  <p:embed/>
                </p:oleObj>
              </mc:Choice>
              <mc:Fallback>
                <p:oleObj name="Equation" r:id="rId5" imgW="5067000" imgH="2463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28948" y="2887799"/>
                        <a:ext cx="7394452" cy="3595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821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87385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</a:t>
            </a:r>
          </a:p>
          <a:p>
            <a:r>
              <a:rPr lang="en-US" sz="2400" b="1" dirty="0"/>
              <a:t>         H atom in presence of electric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353092"/>
              </p:ext>
            </p:extLst>
          </p:nvPr>
        </p:nvGraphicFramePr>
        <p:xfrm>
          <a:off x="2147888" y="1219201"/>
          <a:ext cx="7065962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71" name="Equation" r:id="rId3" imgW="4533840" imgH="622080" progId="Equation.DSMT4">
                  <p:embed/>
                </p:oleObj>
              </mc:Choice>
              <mc:Fallback>
                <p:oleObj name="Equation" r:id="rId3" imgW="4533840" imgH="6220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7888" y="1219201"/>
                        <a:ext cx="7065962" cy="969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667110"/>
              </p:ext>
            </p:extLst>
          </p:nvPr>
        </p:nvGraphicFramePr>
        <p:xfrm>
          <a:off x="1752600" y="2590801"/>
          <a:ext cx="8834438" cy="305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72" name="Equation" r:id="rId5" imgW="5511600" imgH="1904760" progId="Equation.DSMT4">
                  <p:embed/>
                </p:oleObj>
              </mc:Choice>
              <mc:Fallback>
                <p:oleObj name="Equation" r:id="rId5" imgW="5511600" imgH="19047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52600" y="2590801"/>
                        <a:ext cx="8834438" cy="305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1517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030658"/>
              </p:ext>
            </p:extLst>
          </p:nvPr>
        </p:nvGraphicFramePr>
        <p:xfrm>
          <a:off x="838200" y="223837"/>
          <a:ext cx="42608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26" name="Equation" r:id="rId3" imgW="3098520" imgH="393480" progId="Equation.DSMT4">
                  <p:embed/>
                </p:oleObj>
              </mc:Choice>
              <mc:Fallback>
                <p:oleObj name="Equation" r:id="rId3" imgW="309852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23837"/>
                        <a:ext cx="4260850" cy="54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25522"/>
              </p:ext>
            </p:extLst>
          </p:nvPr>
        </p:nvGraphicFramePr>
        <p:xfrm>
          <a:off x="947797" y="636667"/>
          <a:ext cx="86296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27" name="Equation" r:id="rId5" imgW="5384520" imgH="1536480" progId="Equation.DSMT4">
                  <p:embed/>
                </p:oleObj>
              </mc:Choice>
              <mc:Fallback>
                <p:oleObj name="Equation" r:id="rId5" imgW="5384520" imgH="1536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7797" y="636667"/>
                        <a:ext cx="8629650" cy="246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496543"/>
              </p:ext>
            </p:extLst>
          </p:nvPr>
        </p:nvGraphicFramePr>
        <p:xfrm>
          <a:off x="2045765" y="3174245"/>
          <a:ext cx="7310437" cy="310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28" name="Equation" r:id="rId7" imgW="4902120" imgH="2082600" progId="Equation.DSMT4">
                  <p:embed/>
                </p:oleObj>
              </mc:Choice>
              <mc:Fallback>
                <p:oleObj name="Equation" r:id="rId7" imgW="4902120" imgH="2082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45765" y="3174245"/>
                        <a:ext cx="7310437" cy="310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8630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354047"/>
              </p:ext>
            </p:extLst>
          </p:nvPr>
        </p:nvGraphicFramePr>
        <p:xfrm>
          <a:off x="2143125" y="1438275"/>
          <a:ext cx="674211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19" name="Equation" r:id="rId3" imgW="4127400" imgH="558720" progId="Equation.DSMT4">
                  <p:embed/>
                </p:oleObj>
              </mc:Choice>
              <mc:Fallback>
                <p:oleObj name="Equation" r:id="rId3" imgW="4127400" imgH="5587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3125" y="1438275"/>
                        <a:ext cx="6742113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42622" y="292623"/>
            <a:ext cx="9962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Summary of results for resonant transitions for H-like ion        </a:t>
            </a:r>
            <a:r>
              <a:rPr lang="en-US" sz="2400" b="1" i="1" dirty="0"/>
              <a:t>1s</a:t>
            </a:r>
            <a:r>
              <a:rPr lang="en-US" sz="2400" b="1" i="1" dirty="0">
                <a:sym typeface="Wingdings" panose="05000000000000000000" pitchFamily="2" charset="2"/>
              </a:rPr>
              <a:t>2p</a:t>
            </a:r>
            <a:r>
              <a:rPr lang="en-US" sz="2400" b="1" i="1" baseline="-25000" dirty="0">
                <a:sym typeface="Wingdings" panose="05000000000000000000" pitchFamily="2" charset="2"/>
              </a:rPr>
              <a:t>0</a:t>
            </a:r>
            <a:endParaRPr lang="en-US" sz="2400" b="1" i="1" dirty="0">
              <a:sym typeface="Wingdings" panose="05000000000000000000" pitchFamily="2" charset="2"/>
            </a:endParaRP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683949"/>
              </p:ext>
            </p:extLst>
          </p:nvPr>
        </p:nvGraphicFramePr>
        <p:xfrm>
          <a:off x="2209800" y="2649050"/>
          <a:ext cx="5510212" cy="195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20" name="Equation" r:id="rId5" imgW="3695400" imgH="1307880" progId="Equation.DSMT4">
                  <p:embed/>
                </p:oleObj>
              </mc:Choice>
              <mc:Fallback>
                <p:oleObj name="Equation" r:id="rId5" imgW="3695400" imgH="13078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9800" y="2649050"/>
                        <a:ext cx="5510212" cy="1951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000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498234"/>
              </p:ext>
            </p:extLst>
          </p:nvPr>
        </p:nvGraphicFramePr>
        <p:xfrm>
          <a:off x="1828801" y="670488"/>
          <a:ext cx="8217169" cy="56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2" name="Equation" r:id="rId3" imgW="5410080" imgH="3746160" progId="Equation.DSMT4">
                  <p:embed/>
                </p:oleObj>
              </mc:Choice>
              <mc:Fallback>
                <p:oleObj name="Equation" r:id="rId3" imgW="5410080" imgH="37461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1" y="670488"/>
                        <a:ext cx="8217169" cy="5685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6533" y="136525"/>
            <a:ext cx="1021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Digression:   Notion of oscillator strength for transition between states   </a:t>
            </a:r>
            <a:r>
              <a:rPr lang="en-US" sz="2400" b="1" i="1" dirty="0" err="1"/>
              <a:t>l</a:t>
            </a:r>
            <a:r>
              <a:rPr lang="en-US" sz="2400" b="1" i="1" dirty="0" err="1">
                <a:sym typeface="Wingdings" panose="05000000000000000000" pitchFamily="2" charset="2"/>
              </a:rPr>
              <a:t>n</a:t>
            </a:r>
            <a:r>
              <a:rPr lang="en-US" sz="2400" b="1" dirty="0"/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BCE45B-B355-4FDE-90D5-311D26E6195C}"/>
              </a:ext>
            </a:extLst>
          </p:cNvPr>
          <p:cNvSpPr txBox="1"/>
          <p:nvPr/>
        </p:nvSpPr>
        <p:spPr>
          <a:xfrm>
            <a:off x="8511822" y="5583435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sum rule for oscillator strength</a:t>
            </a:r>
          </a:p>
        </p:txBody>
      </p:sp>
    </p:spTree>
    <p:extLst>
      <p:ext uri="{BB962C8B-B14F-4D97-AF65-F5344CB8AC3E}">
        <p14:creationId xmlns:p14="http://schemas.microsoft.com/office/powerpoint/2010/main" val="13397533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381001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Absorption of radiation in the case of photo emission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316787" y="2055168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316787" y="3426768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8154987" y="2055168"/>
            <a:ext cx="0" cy="129540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316787" y="1524000"/>
            <a:ext cx="1828800" cy="5311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619050"/>
              </p:ext>
            </p:extLst>
          </p:nvPr>
        </p:nvGraphicFramePr>
        <p:xfrm>
          <a:off x="8662988" y="2484037"/>
          <a:ext cx="692149" cy="479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5" name="Equation" r:id="rId3" imgW="330120" imgH="228600" progId="Equation.DSMT4">
                  <p:embed/>
                </p:oleObj>
              </mc:Choice>
              <mc:Fallback>
                <p:oleObj name="Equation" r:id="rId3" imgW="33012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62988" y="2484037"/>
                        <a:ext cx="692149" cy="479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59563"/>
              </p:ext>
            </p:extLst>
          </p:nvPr>
        </p:nvGraphicFramePr>
        <p:xfrm>
          <a:off x="9336334" y="3106912"/>
          <a:ext cx="482601" cy="570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6" name="Equation" r:id="rId5" imgW="279360" imgH="330120" progId="Equation.DSMT4">
                  <p:embed/>
                </p:oleObj>
              </mc:Choice>
              <mc:Fallback>
                <p:oleObj name="Equation" r:id="rId5" imgW="279360" imgH="33012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336334" y="3106912"/>
                        <a:ext cx="482601" cy="570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621316"/>
              </p:ext>
            </p:extLst>
          </p:nvPr>
        </p:nvGraphicFramePr>
        <p:xfrm>
          <a:off x="9477376" y="1653532"/>
          <a:ext cx="5048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7" name="Equation" r:id="rId7" imgW="291960" imgH="355320" progId="Equation.DSMT4">
                  <p:embed/>
                </p:oleObj>
              </mc:Choice>
              <mc:Fallback>
                <p:oleObj name="Equation" r:id="rId7" imgW="291960" imgH="35532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477376" y="1653532"/>
                        <a:ext cx="504825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630577"/>
              </p:ext>
            </p:extLst>
          </p:nvPr>
        </p:nvGraphicFramePr>
        <p:xfrm>
          <a:off x="1754371" y="767218"/>
          <a:ext cx="5024668" cy="1442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8" name="Equation" r:id="rId9" imgW="3936960" imgH="1130040" progId="Equation.DSMT4">
                  <p:embed/>
                </p:oleObj>
              </mc:Choice>
              <mc:Fallback>
                <p:oleObj name="Equation" r:id="rId9" imgW="3936960" imgH="1130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54371" y="767218"/>
                        <a:ext cx="5024668" cy="14425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65611" y="2822010"/>
            <a:ext cx="4802188" cy="353434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676401" y="2286001"/>
            <a:ext cx="4269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From: </a:t>
            </a:r>
            <a:r>
              <a:rPr lang="en-US" sz="2400" dirty="0">
                <a:latin typeface="+mj-lt"/>
                <a:hlinkClick r:id="rId12"/>
              </a:rPr>
              <a:t>http://dlmf.nist.gov/33.2</a:t>
            </a:r>
            <a:endParaRPr lang="en-US" sz="2400" dirty="0"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10400" y="3790163"/>
            <a:ext cx="3053062" cy="251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7282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7620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Absorption of radiation in the case of photo emission</a:t>
            </a:r>
          </a:p>
          <a:p>
            <a:r>
              <a:rPr lang="en-US" sz="2400" b="1" dirty="0"/>
              <a:t>    approximating final state as a plane wave (Born approximation)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650016"/>
              </p:ext>
            </p:extLst>
          </p:nvPr>
        </p:nvGraphicFramePr>
        <p:xfrm>
          <a:off x="1981200" y="1143000"/>
          <a:ext cx="7269254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3" name="Equation" r:id="rId3" imgW="3581280" imgH="419040" progId="Equation.DSMT4">
                  <p:embed/>
                </p:oleObj>
              </mc:Choice>
              <mc:Fallback>
                <p:oleObj name="Equation" r:id="rId3" imgW="358128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143000"/>
                        <a:ext cx="7269254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788295"/>
              </p:ext>
            </p:extLst>
          </p:nvPr>
        </p:nvGraphicFramePr>
        <p:xfrm>
          <a:off x="1981201" y="4435059"/>
          <a:ext cx="4572001" cy="580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4" name="Equation" r:id="rId5" imgW="3098520" imgH="393480" progId="Equation.DSMT4">
                  <p:embed/>
                </p:oleObj>
              </mc:Choice>
              <mc:Fallback>
                <p:oleObj name="Equation" r:id="rId5" imgW="3098520" imgH="393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81201" y="4435059"/>
                        <a:ext cx="4572001" cy="5808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365809"/>
              </p:ext>
            </p:extLst>
          </p:nvPr>
        </p:nvGraphicFramePr>
        <p:xfrm>
          <a:off x="2057400" y="2118264"/>
          <a:ext cx="6389688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5" name="Equation" r:id="rId7" imgW="3987720" imgH="736560" progId="Equation.DSMT4">
                  <p:embed/>
                </p:oleObj>
              </mc:Choice>
              <mc:Fallback>
                <p:oleObj name="Equation" r:id="rId7" imgW="3987720" imgH="7365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57400" y="2118264"/>
                        <a:ext cx="6389688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765126"/>
              </p:ext>
            </p:extLst>
          </p:nvPr>
        </p:nvGraphicFramePr>
        <p:xfrm>
          <a:off x="2081150" y="3324517"/>
          <a:ext cx="6762750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6" name="Equation" r:id="rId9" imgW="4140000" imgH="571320" progId="Equation.DSMT4">
                  <p:embed/>
                </p:oleObj>
              </mc:Choice>
              <mc:Fallback>
                <p:oleObj name="Equation" r:id="rId9" imgW="4140000" imgH="57132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81150" y="3324517"/>
                        <a:ext cx="6762750" cy="931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828800" y="5171498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Note: In a more accurate treatment, one should modify the static electric field in order to account for electrodynamics …</a:t>
            </a:r>
          </a:p>
        </p:txBody>
      </p:sp>
    </p:spTree>
    <p:extLst>
      <p:ext uri="{BB962C8B-B14F-4D97-AF65-F5344CB8AC3E}">
        <p14:creationId xmlns:p14="http://schemas.microsoft.com/office/powerpoint/2010/main" val="2623808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82133" y="228601"/>
            <a:ext cx="8847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For a H-like ion in a beam of photons with flux </a:t>
            </a:r>
            <a:r>
              <a:rPr lang="en-US" sz="2400" b="1" i="1" dirty="0"/>
              <a:t>S,</a:t>
            </a:r>
            <a:r>
              <a:rPr lang="en-US" sz="2400" b="1" dirty="0"/>
              <a:t> it is convenient to define a cross section:</a:t>
            </a:r>
            <a:endParaRPr lang="en-US" sz="2400" b="1" i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613410"/>
              </p:ext>
            </p:extLst>
          </p:nvPr>
        </p:nvGraphicFramePr>
        <p:xfrm>
          <a:off x="1981200" y="1331914"/>
          <a:ext cx="7848600" cy="359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4" name="Equation" r:id="rId3" imgW="4889160" imgH="2247840" progId="Equation.DSMT4">
                  <p:embed/>
                </p:oleObj>
              </mc:Choice>
              <mc:Fallback>
                <p:oleObj name="Equation" r:id="rId3" imgW="4889160" imgH="22478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331914"/>
                        <a:ext cx="7848600" cy="359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81200" y="5334001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(Details:  </a:t>
            </a:r>
            <a:r>
              <a:rPr lang="en-US" sz="2400" b="1" dirty="0" err="1"/>
              <a:t>Merzbacher</a:t>
            </a:r>
            <a:r>
              <a:rPr lang="en-US" sz="2400" b="1" dirty="0"/>
              <a:t>, Quantum Mechanics, third ed. (1998)</a:t>
            </a:r>
          </a:p>
        </p:txBody>
      </p:sp>
    </p:spTree>
    <p:extLst>
      <p:ext uri="{BB962C8B-B14F-4D97-AF65-F5344CB8AC3E}">
        <p14:creationId xmlns:p14="http://schemas.microsoft.com/office/powerpoint/2010/main" val="35692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9AB442-B132-4158-AD22-39AE5D19F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053790-5639-4A1E-99C0-6C321F9B3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66ADB-065A-48CF-A929-776D061E5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E19C5A-FDD3-4B3F-B47C-2396FC0F3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37" y="2289776"/>
            <a:ext cx="11672463" cy="259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5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FB0055-51A2-4C75-90B2-6BFA70250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48BE81-0F87-4E30-BEDA-7378E5F9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61BC3-3604-4DAD-A4EB-32582D894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C9BEAFC-B482-4F00-AE67-E6AA560785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335555"/>
              </p:ext>
            </p:extLst>
          </p:nvPr>
        </p:nvGraphicFramePr>
        <p:xfrm>
          <a:off x="1069694" y="598190"/>
          <a:ext cx="10446033" cy="612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6" name="Equation" r:id="rId3" imgW="5918040" imgH="3466800" progId="Equation.DSMT4">
                  <p:embed/>
                </p:oleObj>
              </mc:Choice>
              <mc:Fallback>
                <p:oleObj name="Equation" r:id="rId3" imgW="5918040" imgH="34668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9694" y="598190"/>
                        <a:ext cx="10446033" cy="6123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8068794-C42F-4314-B284-CB4379B43DB6}"/>
              </a:ext>
            </a:extLst>
          </p:cNvPr>
          <p:cNvSpPr txBox="1"/>
          <p:nvPr/>
        </p:nvSpPr>
        <p:spPr>
          <a:xfrm>
            <a:off x="146377" y="136525"/>
            <a:ext cx="917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Time dependence in quantum mechanics</a:t>
            </a:r>
          </a:p>
        </p:txBody>
      </p:sp>
    </p:spTree>
    <p:extLst>
      <p:ext uri="{BB962C8B-B14F-4D97-AF65-F5344CB8AC3E}">
        <p14:creationId xmlns:p14="http://schemas.microsoft.com/office/powerpoint/2010/main" val="386545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3048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Sudden approximation</a:t>
            </a:r>
          </a:p>
          <a:p>
            <a:endParaRPr lang="en-US" sz="2400" b="1" dirty="0"/>
          </a:p>
          <a:p>
            <a:r>
              <a:rPr lang="en-US" sz="2400" b="1" dirty="0"/>
              <a:t>This method is useful when there is an abrupt change in the Hamiltonian of the system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366355"/>
              </p:ext>
            </p:extLst>
          </p:nvPr>
        </p:nvGraphicFramePr>
        <p:xfrm>
          <a:off x="2628900" y="1981200"/>
          <a:ext cx="571931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8" name="Equation" r:id="rId3" imgW="2971800" imgH="672840" progId="Equation.DSMT4">
                  <p:embed/>
                </p:oleObj>
              </mc:Choice>
              <mc:Fallback>
                <p:oleObj name="Equation" r:id="rId3" imgW="2971800" imgH="6728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8900" y="1981200"/>
                        <a:ext cx="5719313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7400" y="3810000"/>
            <a:ext cx="95398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This can happen when we have a nuclear process occur which is “sudden”  for the electronic states.    It is also a reasonable approximation for some X-ray absorption processes in which an electron is suddenly removed from the core of an atom.</a:t>
            </a:r>
          </a:p>
        </p:txBody>
      </p:sp>
    </p:spTree>
    <p:extLst>
      <p:ext uri="{BB962C8B-B14F-4D97-AF65-F5344CB8AC3E}">
        <p14:creationId xmlns:p14="http://schemas.microsoft.com/office/powerpoint/2010/main" val="409330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9502" y="170508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Sudden approximation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803203"/>
              </p:ext>
            </p:extLst>
          </p:nvPr>
        </p:nvGraphicFramePr>
        <p:xfrm>
          <a:off x="1981201" y="766466"/>
          <a:ext cx="7672843" cy="294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5" name="Equation" r:id="rId3" imgW="4825800" imgH="1854000" progId="Equation.DSMT4">
                  <p:embed/>
                </p:oleObj>
              </mc:Choice>
              <mc:Fallback>
                <p:oleObj name="Equation" r:id="rId3" imgW="4825800" imgH="1854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1" y="766466"/>
                        <a:ext cx="7672843" cy="2947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677219"/>
              </p:ext>
            </p:extLst>
          </p:nvPr>
        </p:nvGraphicFramePr>
        <p:xfrm>
          <a:off x="2711450" y="3847450"/>
          <a:ext cx="5365750" cy="250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6" name="Equation" r:id="rId5" imgW="3720960" imgH="1739880" progId="Equation.DSMT4">
                  <p:embed/>
                </p:oleObj>
              </mc:Choice>
              <mc:Fallback>
                <p:oleObj name="Equation" r:id="rId5" imgW="3720960" imgH="1739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11450" y="3847450"/>
                        <a:ext cx="5365750" cy="250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8608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851BF-7152-40ED-9EC4-4C879EF6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1ABAFA-6853-46FA-8CD3-ED94B0B4C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52A38-122C-4612-8906-407DBDACD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5C57BD-3680-4580-809C-3445FE3B54A5}"/>
              </a:ext>
            </a:extLst>
          </p:cNvPr>
          <p:cNvSpPr txBox="1"/>
          <p:nvPr/>
        </p:nvSpPr>
        <p:spPr>
          <a:xfrm>
            <a:off x="672662" y="315310"/>
            <a:ext cx="10520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details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C92E353-4454-4986-B69F-5263E80C15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733171"/>
              </p:ext>
            </p:extLst>
          </p:nvPr>
        </p:nvGraphicFramePr>
        <p:xfrm>
          <a:off x="1526141" y="723188"/>
          <a:ext cx="6627259" cy="124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2" name="Equation" r:id="rId3" imgW="2565360" imgH="482400" progId="Equation.DSMT4">
                  <p:embed/>
                </p:oleObj>
              </mc:Choice>
              <mc:Fallback>
                <p:oleObj name="Equation" r:id="rId3" imgW="25653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6141" y="723188"/>
                        <a:ext cx="6627259" cy="1246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AA48F98-DE97-4106-A446-42DC6E270F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650333"/>
              </p:ext>
            </p:extLst>
          </p:nvPr>
        </p:nvGraphicFramePr>
        <p:xfrm>
          <a:off x="1782106" y="2223993"/>
          <a:ext cx="9085262" cy="387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3" name="Equation" r:id="rId5" imgW="5715000" imgH="2438280" progId="Equation.DSMT4">
                  <p:embed/>
                </p:oleObj>
              </mc:Choice>
              <mc:Fallback>
                <p:oleObj name="Equation" r:id="rId5" imgW="5715000" imgH="24382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82106" y="2223993"/>
                        <a:ext cx="9085262" cy="3878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572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851BF-7152-40ED-9EC4-4C879EF6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1ABAFA-6853-46FA-8CD3-ED94B0B4C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52A38-122C-4612-8906-407DBDACD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5C57BD-3680-4580-809C-3445FE3B54A5}"/>
              </a:ext>
            </a:extLst>
          </p:cNvPr>
          <p:cNvSpPr txBox="1"/>
          <p:nvPr/>
        </p:nvSpPr>
        <p:spPr>
          <a:xfrm>
            <a:off x="672662" y="315310"/>
            <a:ext cx="10520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details  continued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AA48F98-DE97-4106-A446-42DC6E270F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007194"/>
              </p:ext>
            </p:extLst>
          </p:nvPr>
        </p:nvGraphicFramePr>
        <p:xfrm>
          <a:off x="1374775" y="1006475"/>
          <a:ext cx="9629775" cy="389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8" name="Equation" r:id="rId3" imgW="6057720" imgH="2450880" progId="Equation.DSMT4">
                  <p:embed/>
                </p:oleObj>
              </mc:Choice>
              <mc:Fallback>
                <p:oleObj name="Equation" r:id="rId3" imgW="6057720" imgH="24508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AA48F98-DE97-4106-A446-42DC6E270F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4775" y="1006475"/>
                        <a:ext cx="9629775" cy="3897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1260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04900" y="738352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of a H-like ion initially with </a:t>
            </a:r>
            <a:r>
              <a:rPr lang="en-US" sz="2400" b="1" i="1" dirty="0"/>
              <a:t>Z</a:t>
            </a:r>
            <a:r>
              <a:rPr lang="en-US" sz="2400" b="1" i="1" baseline="30000" dirty="0"/>
              <a:t>A</a:t>
            </a:r>
            <a:r>
              <a:rPr lang="en-US" sz="2400" b="1" i="1" dirty="0"/>
              <a:t>=2,</a:t>
            </a:r>
          </a:p>
          <a:p>
            <a:r>
              <a:rPr lang="en-US" sz="2400" b="1" i="1" dirty="0"/>
              <a:t>   </a:t>
            </a:r>
            <a:r>
              <a:rPr lang="en-US" sz="2400" b="1" dirty="0"/>
              <a:t>transforming to one with </a:t>
            </a:r>
            <a:r>
              <a:rPr lang="en-US" sz="2400" b="1" i="1" dirty="0"/>
              <a:t>Z</a:t>
            </a:r>
            <a:r>
              <a:rPr lang="en-US" sz="2400" b="1" i="1" baseline="30000" dirty="0"/>
              <a:t>B</a:t>
            </a:r>
            <a:r>
              <a:rPr lang="en-US" sz="2400" b="1" i="1" dirty="0"/>
              <a:t>=1.</a:t>
            </a:r>
            <a:endParaRPr lang="en-US" sz="2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D6920E-62E0-4652-9018-DDC8A6D78DDF}"/>
              </a:ext>
            </a:extLst>
          </p:cNvPr>
          <p:cNvSpPr txBox="1"/>
          <p:nvPr/>
        </p:nvSpPr>
        <p:spPr>
          <a:xfrm>
            <a:off x="10285142" y="584745"/>
            <a:ext cx="1906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Similar to HW #11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D0F5563-86C2-43FB-9256-854AF37E5E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611681"/>
              </p:ext>
            </p:extLst>
          </p:nvPr>
        </p:nvGraphicFramePr>
        <p:xfrm>
          <a:off x="565150" y="2020888"/>
          <a:ext cx="11020425" cy="287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6" name="Equation" r:id="rId3" imgW="4089240" imgH="1066680" progId="Equation.DSMT4">
                  <p:embed/>
                </p:oleObj>
              </mc:Choice>
              <mc:Fallback>
                <p:oleObj name="Equation" r:id="rId3" imgW="408924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5150" y="2020888"/>
                        <a:ext cx="11020425" cy="2874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702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6210</TotalTime>
  <Words>608</Words>
  <Application>Microsoft Office PowerPoint</Application>
  <PresentationFormat>Widescreen</PresentationFormat>
  <Paragraphs>149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329</cp:revision>
  <cp:lastPrinted>2020-02-07T15:19:16Z</cp:lastPrinted>
  <dcterms:created xsi:type="dcterms:W3CDTF">2020-01-06T21:28:26Z</dcterms:created>
  <dcterms:modified xsi:type="dcterms:W3CDTF">2022-02-21T21:17:50Z</dcterms:modified>
</cp:coreProperties>
</file>