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6" r:id="rId3"/>
    <p:sldId id="333" r:id="rId4"/>
    <p:sldId id="324" r:id="rId5"/>
    <p:sldId id="325" r:id="rId6"/>
    <p:sldId id="326" r:id="rId7"/>
    <p:sldId id="334" r:id="rId8"/>
    <p:sldId id="335" r:id="rId9"/>
    <p:sldId id="345" r:id="rId10"/>
    <p:sldId id="327" r:id="rId11"/>
    <p:sldId id="328" r:id="rId12"/>
    <p:sldId id="329" r:id="rId13"/>
    <p:sldId id="330" r:id="rId14"/>
    <p:sldId id="331" r:id="rId15"/>
    <p:sldId id="339" r:id="rId16"/>
    <p:sldId id="340" r:id="rId17"/>
    <p:sldId id="341" r:id="rId18"/>
    <p:sldId id="332" r:id="rId19"/>
    <p:sldId id="342" r:id="rId20"/>
    <p:sldId id="314" r:id="rId21"/>
    <p:sldId id="315" r:id="rId22"/>
    <p:sldId id="316" r:id="rId23"/>
    <p:sldId id="317" r:id="rId24"/>
    <p:sldId id="343" r:id="rId25"/>
    <p:sldId id="344" r:id="rId26"/>
    <p:sldId id="318" r:id="rId27"/>
    <p:sldId id="319" r:id="rId28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0" d="100"/>
          <a:sy n="80" d="100"/>
        </p:scale>
        <p:origin x="72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8" d="100"/>
        <a:sy n="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2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39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32.wmf"/><Relationship Id="rId1" Type="http://schemas.openxmlformats.org/officeDocument/2006/relationships/image" Target="../media/image42.wmf"/><Relationship Id="rId4" Type="http://schemas.openxmlformats.org/officeDocument/2006/relationships/image" Target="../media/image4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0A23424-DEE1-474C-8CA6-8FF7DF8EAB4D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Lecture 13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3.bin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8.png"/><Relationship Id="rId4" Type="http://schemas.openxmlformats.org/officeDocument/2006/relationships/image" Target="../media/image15.wmf"/><Relationship Id="rId9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0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7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2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0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41.png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hyperlink" Target="http://dlmf.nist.gov/33.2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21.wmf"/><Relationship Id="rId11" Type="http://schemas.openxmlformats.org/officeDocument/2006/relationships/image" Target="../media/image40.png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39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39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4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936702" y="189571"/>
            <a:ext cx="10225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AM  MWF  Olin 103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1354871" y="1411755"/>
            <a:ext cx="938932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Plan for Lecture 13</a:t>
            </a:r>
          </a:p>
          <a:p>
            <a:pPr algn="ctr"/>
            <a:endParaRPr lang="en-US" sz="1000" b="1" dirty="0">
              <a:solidFill>
                <a:srgbClr val="7030A0"/>
              </a:solidFill>
            </a:endParaRP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Time dependent perturbation theory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Ref:  Chapter 15</a:t>
            </a:r>
            <a:endParaRPr lang="en-US" sz="3200" b="1" dirty="0"/>
          </a:p>
          <a:p>
            <a:endParaRPr lang="en-US" sz="2400" b="1" dirty="0"/>
          </a:p>
          <a:p>
            <a:pPr marL="457200" indent="-457200">
              <a:buAutoNum type="arabicPeriod"/>
            </a:pPr>
            <a:r>
              <a:rPr lang="en-US" sz="3200" b="1" dirty="0"/>
              <a:t>Review of basic equations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Time harmonic perturbations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Fermi Golden Rule</a:t>
            </a:r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07964"/>
            <a:ext cx="838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Treatment of time-dependent perturbations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690689" y="1143001"/>
          <a:ext cx="8810625" cy="425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3" name="Equation" r:id="rId3" imgW="4991040" imgH="2412720" progId="Equation.DSMT4">
                  <p:embed/>
                </p:oleObj>
              </mc:Choice>
              <mc:Fallback>
                <p:oleObj name="Equation" r:id="rId3" imgW="4991040" imgH="24127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0689" y="1143001"/>
                        <a:ext cx="8810625" cy="425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6101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64319"/>
            <a:ext cx="838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Treatment of time-dependent perturbations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339851" y="896540"/>
          <a:ext cx="8543925" cy="528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7" name="Equation" r:id="rId3" imgW="5232240" imgH="3238200" progId="Equation.DSMT4">
                  <p:embed/>
                </p:oleObj>
              </mc:Choice>
              <mc:Fallback>
                <p:oleObj name="Equation" r:id="rId3" imgW="5232240" imgH="32382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9851" y="896540"/>
                        <a:ext cx="8543925" cy="5284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4098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11350" y="303214"/>
          <a:ext cx="7818438" cy="586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91" name="Equation" r:id="rId3" imgW="4787640" imgH="3593880" progId="Equation.DSMT4">
                  <p:embed/>
                </p:oleObj>
              </mc:Choice>
              <mc:Fallback>
                <p:oleObj name="Equation" r:id="rId3" imgW="4787640" imgH="35938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11350" y="303214"/>
                        <a:ext cx="7818438" cy="586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5932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400" y="289959"/>
            <a:ext cx="838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Treatment of time-dependent perturbations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1200" y="1295401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981201" y="996157"/>
          <a:ext cx="8015451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3" name="Equation" r:id="rId3" imgW="4762440" imgH="355320" progId="Equation.DSMT4">
                  <p:embed/>
                </p:oleObj>
              </mc:Choice>
              <mc:Fallback>
                <p:oleObj name="Equation" r:id="rId3" imgW="4762440" imgH="35532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1" y="996157"/>
                        <a:ext cx="8015451" cy="598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0" y="2076338"/>
            <a:ext cx="9144000" cy="2705325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652294" y="4591956"/>
          <a:ext cx="887413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4" name="Equation" r:id="rId6" imgW="799920" imgH="342720" progId="Equation.DSMT4">
                  <p:embed/>
                </p:oleObj>
              </mc:Choice>
              <mc:Fallback>
                <p:oleObj name="Equation" r:id="rId6" imgW="799920" imgH="34272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52294" y="4591956"/>
                        <a:ext cx="887413" cy="379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705600" y="3733801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+mj-lt"/>
              </a:rPr>
              <a:t>small </a:t>
            </a:r>
            <a:r>
              <a:rPr lang="en-US" sz="2400" i="1" dirty="0">
                <a:solidFill>
                  <a:srgbClr val="0070C0"/>
                </a:solidFill>
                <a:latin typeface="+mj-lt"/>
              </a:rPr>
              <a:t>T</a:t>
            </a:r>
            <a:endParaRPr lang="en-US" sz="24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0800" y="3429001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larger </a:t>
            </a:r>
            <a:r>
              <a:rPr lang="en-US" sz="2400" i="1" dirty="0">
                <a:solidFill>
                  <a:srgbClr val="FF0000"/>
                </a:solidFill>
                <a:latin typeface="+mj-lt"/>
              </a:rPr>
              <a:t>T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72200" y="2362201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largest </a:t>
            </a:r>
            <a:r>
              <a:rPr lang="en-US" sz="2400" i="1" dirty="0">
                <a:latin typeface="+mj-lt"/>
              </a:rPr>
              <a:t>T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652293" y="4743708"/>
          <a:ext cx="4038600" cy="1286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5" name="Equation" r:id="rId8" imgW="3136680" imgH="952200" progId="Equation.DSMT4">
                  <p:embed/>
                </p:oleObj>
              </mc:Choice>
              <mc:Fallback>
                <p:oleObj name="Equation" r:id="rId8" imgW="3136680" imgH="95220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652293" y="4743708"/>
                        <a:ext cx="4038600" cy="1286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204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32556" y="1187154"/>
          <a:ext cx="11926888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66" name="Equation" r:id="rId3" imgW="7302240" imgH="698400" progId="Equation.DSMT4">
                  <p:embed/>
                </p:oleObj>
              </mc:Choice>
              <mc:Fallback>
                <p:oleObj name="Equation" r:id="rId3" imgW="7302240" imgH="6984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556" y="1187154"/>
                        <a:ext cx="11926888" cy="1139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52600" y="228601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Estimating the rate of transitions </a:t>
            </a:r>
            <a:r>
              <a:rPr lang="en-US" sz="2400" b="1" i="1" dirty="0"/>
              <a:t>I </a:t>
            </a:r>
            <a:r>
              <a:rPr lang="en-US" sz="2400" b="1" i="1" dirty="0">
                <a:sym typeface="Wingdings" panose="05000000000000000000" pitchFamily="2" charset="2"/>
              </a:rPr>
              <a:t> f</a:t>
            </a:r>
            <a:endParaRPr lang="en-US" sz="24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245978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Fermi “Golden” rule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553200" y="419100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553200" y="556260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391400" y="4191000"/>
            <a:ext cx="0" cy="1295400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553200" y="3659832"/>
            <a:ext cx="1828800" cy="53116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7899401" y="4619869"/>
          <a:ext cx="692149" cy="479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67" name="Equation" r:id="rId5" imgW="330120" imgH="228600" progId="Equation.DSMT4">
                  <p:embed/>
                </p:oleObj>
              </mc:Choice>
              <mc:Fallback>
                <p:oleObj name="Equation" r:id="rId5" imgW="330120" imgH="22860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99401" y="4619869"/>
                        <a:ext cx="692149" cy="479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8572747" y="5242744"/>
          <a:ext cx="482601" cy="570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68" name="Equation" r:id="rId7" imgW="279360" imgH="330120" progId="Equation.DSMT4">
                  <p:embed/>
                </p:oleObj>
              </mc:Choice>
              <mc:Fallback>
                <p:oleObj name="Equation" r:id="rId7" imgW="279360" imgH="33012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72747" y="5242744"/>
                        <a:ext cx="482601" cy="5703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8713789" y="3789364"/>
          <a:ext cx="5048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69" name="Equation" r:id="rId9" imgW="291960" imgH="355320" progId="Equation.DSMT4">
                  <p:embed/>
                </p:oleObj>
              </mc:Choice>
              <mc:Fallback>
                <p:oleObj name="Equation" r:id="rId9" imgW="291960" imgH="35532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713789" y="3789364"/>
                        <a:ext cx="504825" cy="61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7656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85707E-BCFF-471C-B4E4-4404AA4D0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2/10/2020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6D8BEA-0E86-4ACD-96CC-65D65B4D3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B4F478-A29D-40C5-9F0C-A7B332B11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8F2CC6-734C-4567-B59C-ABCBEAC28EFE}"/>
              </a:ext>
            </a:extLst>
          </p:cNvPr>
          <p:cNvSpPr txBox="1"/>
          <p:nvPr/>
        </p:nvSpPr>
        <p:spPr>
          <a:xfrm>
            <a:off x="334537" y="278780"/>
            <a:ext cx="9578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– Zero order system in the presence of an electromagnetic field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CD8349E-7DB7-4D3D-A0B9-8CA99EF9BC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973564"/>
          <a:ext cx="9969500" cy="347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3" name="Equation" r:id="rId3" imgW="4813200" imgH="1676160" progId="Equation.DSMT4">
                  <p:embed/>
                </p:oleObj>
              </mc:Choice>
              <mc:Fallback>
                <p:oleObj name="Equation" r:id="rId3" imgW="4813200" imgH="16761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CD8349E-7DB7-4D3D-A0B9-8CA99EF9BC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973564"/>
                        <a:ext cx="9969500" cy="3475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3337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85707E-BCFF-471C-B4E4-4404AA4D0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2/10/2020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6D8BEA-0E86-4ACD-96CC-65D65B4D3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B4F478-A29D-40C5-9F0C-A7B332B11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8F2CC6-734C-4567-B59C-ABCBEAC28EFE}"/>
              </a:ext>
            </a:extLst>
          </p:cNvPr>
          <p:cNvSpPr txBox="1"/>
          <p:nvPr/>
        </p:nvSpPr>
        <p:spPr>
          <a:xfrm>
            <a:off x="334537" y="278780"/>
            <a:ext cx="11653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– Zero order system in the presence of an electromagnetic field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CD8349E-7DB7-4D3D-A0B9-8CA99EF9BC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537" y="1488650"/>
          <a:ext cx="10179050" cy="476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7" name="Equation" r:id="rId3" imgW="4914720" imgH="2298600" progId="Equation.DSMT4">
                  <p:embed/>
                </p:oleObj>
              </mc:Choice>
              <mc:Fallback>
                <p:oleObj name="Equation" r:id="rId3" imgW="4914720" imgH="22986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CD8349E-7DB7-4D3D-A0B9-8CA99EF9BC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537" y="1488650"/>
                        <a:ext cx="10179050" cy="476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738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5FF049-B91F-476D-8078-52F677CBA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2/10/2020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252C4E-E781-4D88-BB7F-4D355E1C6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05C84A-F4B0-42FD-8B80-A3DCE9716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94FA77-3863-46FC-8C84-7A69D0C66F20}"/>
              </a:ext>
            </a:extLst>
          </p:cNvPr>
          <p:cNvSpPr txBox="1"/>
          <p:nvPr/>
        </p:nvSpPr>
        <p:spPr>
          <a:xfrm>
            <a:off x="334537" y="278780"/>
            <a:ext cx="11653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– Zero order system in the presence of an electromagnetic field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BD98FC9-DCC9-4CDC-B824-E390FDE363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2613" y="1157288"/>
          <a:ext cx="9969500" cy="384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2" name="Equation" r:id="rId3" imgW="4813200" imgH="1854000" progId="Equation.DSMT4">
                  <p:embed/>
                </p:oleObj>
              </mc:Choice>
              <mc:Fallback>
                <p:oleObj name="Equation" r:id="rId3" imgW="4813200" imgH="18540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BD98FC9-DCC9-4CDC-B824-E390FDE363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2613" y="1157288"/>
                        <a:ext cx="9969500" cy="3843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134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11238" y="587375"/>
          <a:ext cx="8699500" cy="23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4" name="Equation" r:id="rId3" imgW="4825800" imgH="1282680" progId="Equation.DSMT4">
                  <p:embed/>
                </p:oleObj>
              </mc:Choice>
              <mc:Fallback>
                <p:oleObj name="Equation" r:id="rId3" imgW="4825800" imgH="12826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1238" y="587375"/>
                        <a:ext cx="8699500" cy="231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11238" y="3100387"/>
          <a:ext cx="7950200" cy="317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5" name="Equation" r:id="rId5" imgW="5448240" imgH="2171520" progId="Equation.DSMT4">
                  <p:embed/>
                </p:oleObj>
              </mc:Choice>
              <mc:Fallback>
                <p:oleObj name="Equation" r:id="rId5" imgW="5448240" imgH="217152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1238" y="3100387"/>
                        <a:ext cx="7950200" cy="3170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D822651-4F35-442D-8D95-412B180A9A42}"/>
              </a:ext>
            </a:extLst>
          </p:cNvPr>
          <p:cNvSpPr txBox="1"/>
          <p:nvPr/>
        </p:nvSpPr>
        <p:spPr>
          <a:xfrm>
            <a:off x="269488" y="144071"/>
            <a:ext cx="11653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– Zero order system in the presence of an electromagnetic field -- continued</a:t>
            </a:r>
          </a:p>
        </p:txBody>
      </p:sp>
    </p:spTree>
    <p:extLst>
      <p:ext uri="{BB962C8B-B14F-4D97-AF65-F5344CB8AC3E}">
        <p14:creationId xmlns:p14="http://schemas.microsoft.com/office/powerpoint/2010/main" val="12180367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55580" y="777875"/>
          <a:ext cx="11674475" cy="386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8" name="Equation" r:id="rId3" imgW="6476760" imgH="2145960" progId="Equation.DSMT4">
                  <p:embed/>
                </p:oleObj>
              </mc:Choice>
              <mc:Fallback>
                <p:oleObj name="Equation" r:id="rId3" imgW="6476760" imgH="21459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5580" y="777875"/>
                        <a:ext cx="11674475" cy="3868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D822651-4F35-442D-8D95-412B180A9A42}"/>
              </a:ext>
            </a:extLst>
          </p:cNvPr>
          <p:cNvSpPr txBox="1"/>
          <p:nvPr/>
        </p:nvSpPr>
        <p:spPr>
          <a:xfrm>
            <a:off x="269488" y="144071"/>
            <a:ext cx="11653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– Zero order system in the presence of an electromagnetic field -- continued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8A48F39-AC6D-4918-AF04-091792078C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77092" y="5060408"/>
          <a:ext cx="8110538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9" name="Equation" r:id="rId5" imgW="4965480" imgH="698400" progId="Equation.DSMT4">
                  <p:embed/>
                </p:oleObj>
              </mc:Choice>
              <mc:Fallback>
                <p:oleObj name="Equation" r:id="rId5" imgW="4965480" imgH="6984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98A48F39-AC6D-4918-AF04-091792078C4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77092" y="5060408"/>
                        <a:ext cx="8110538" cy="1139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7D03782-94DA-428D-8E73-43647F919FF9}"/>
              </a:ext>
            </a:extLst>
          </p:cNvPr>
          <p:cNvSpPr txBox="1"/>
          <p:nvPr/>
        </p:nvSpPr>
        <p:spPr>
          <a:xfrm>
            <a:off x="189610" y="5494208"/>
            <a:ext cx="2598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Fermi golden rule:</a:t>
            </a:r>
          </a:p>
        </p:txBody>
      </p:sp>
    </p:spTree>
    <p:extLst>
      <p:ext uri="{BB962C8B-B14F-4D97-AF65-F5344CB8AC3E}">
        <p14:creationId xmlns:p14="http://schemas.microsoft.com/office/powerpoint/2010/main" val="380172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931C82B-FCE1-4679-BF6E-1DB53D199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298" y="136525"/>
            <a:ext cx="8560415" cy="6332585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D16CAD-C222-43DA-8CED-556A7D76C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68D1E6-B886-4B66-AB0A-6D622C29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D3A07-4E68-47D0-A9A8-716F184CD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FFF3CE-9ADF-4A2A-903A-BC9CADD2E9CF}"/>
              </a:ext>
            </a:extLst>
          </p:cNvPr>
          <p:cNvSpPr/>
          <p:nvPr/>
        </p:nvSpPr>
        <p:spPr>
          <a:xfrm>
            <a:off x="1791266" y="5855205"/>
            <a:ext cx="8560414" cy="248780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17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87385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  --  H-like atom in presence of electric field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66942" y="1263182"/>
          <a:ext cx="7065962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2" name="Equation" r:id="rId3" imgW="4533840" imgH="622080" progId="Equation.DSMT4">
                  <p:embed/>
                </p:oleObj>
              </mc:Choice>
              <mc:Fallback>
                <p:oleObj name="Equation" r:id="rId3" imgW="4533840" imgH="6220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66942" y="1263182"/>
                        <a:ext cx="7065962" cy="969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353209" y="2847278"/>
          <a:ext cx="9099550" cy="305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3" name="Equation" r:id="rId5" imgW="5676840" imgH="1904760" progId="Equation.DSMT4">
                  <p:embed/>
                </p:oleObj>
              </mc:Choice>
              <mc:Fallback>
                <p:oleObj name="Equation" r:id="rId5" imgW="5676840" imgH="19047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53209" y="2847278"/>
                        <a:ext cx="9099550" cy="3052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26953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38200" y="223837"/>
          <a:ext cx="426085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5" name="Equation" r:id="rId3" imgW="3098520" imgH="393480" progId="Equation.DSMT4">
                  <p:embed/>
                </p:oleObj>
              </mc:Choice>
              <mc:Fallback>
                <p:oleObj name="Equation" r:id="rId3" imgW="3098520" imgH="393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223837"/>
                        <a:ext cx="4260850" cy="541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47797" y="636667"/>
          <a:ext cx="86296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6" name="Equation" r:id="rId5" imgW="5384520" imgH="1536480" progId="Equation.DSMT4">
                  <p:embed/>
                </p:oleObj>
              </mc:Choice>
              <mc:Fallback>
                <p:oleObj name="Equation" r:id="rId5" imgW="5384520" imgH="1536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47797" y="636667"/>
                        <a:ext cx="8629650" cy="2462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045765" y="3174245"/>
          <a:ext cx="7310437" cy="310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7" name="Equation" r:id="rId7" imgW="4902120" imgH="2082600" progId="Equation.DSMT4">
                  <p:embed/>
                </p:oleObj>
              </mc:Choice>
              <mc:Fallback>
                <p:oleObj name="Equation" r:id="rId7" imgW="4902120" imgH="20826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45765" y="3174245"/>
                        <a:ext cx="7310437" cy="3106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55419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143125" y="1438275"/>
          <a:ext cx="6742113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0" name="Equation" r:id="rId3" imgW="4127400" imgH="558720" progId="Equation.DSMT4">
                  <p:embed/>
                </p:oleObj>
              </mc:Choice>
              <mc:Fallback>
                <p:oleObj name="Equation" r:id="rId3" imgW="4127400" imgH="5587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43125" y="1438275"/>
                        <a:ext cx="6742113" cy="911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42622" y="292623"/>
            <a:ext cx="9962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Summary of results for resonant transitions for H-like ion        </a:t>
            </a:r>
            <a:r>
              <a:rPr lang="en-US" sz="2400" b="1" i="1" dirty="0"/>
              <a:t>1s</a:t>
            </a:r>
            <a:r>
              <a:rPr lang="en-US" sz="2400" b="1" i="1" dirty="0">
                <a:sym typeface="Wingdings" panose="05000000000000000000" pitchFamily="2" charset="2"/>
              </a:rPr>
              <a:t>2p</a:t>
            </a:r>
            <a:r>
              <a:rPr lang="en-US" sz="2400" b="1" i="1" baseline="-25000" dirty="0">
                <a:sym typeface="Wingdings" panose="05000000000000000000" pitchFamily="2" charset="2"/>
              </a:rPr>
              <a:t>0</a:t>
            </a:r>
            <a:endParaRPr lang="en-US" sz="2400" b="1" i="1" dirty="0">
              <a:sym typeface="Wingdings" panose="05000000000000000000" pitchFamily="2" charset="2"/>
            </a:endParaRP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078038" y="2668588"/>
          <a:ext cx="5775325" cy="191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1" name="Equation" r:id="rId5" imgW="3873240" imgH="1282680" progId="Equation.DSMT4">
                  <p:embed/>
                </p:oleObj>
              </mc:Choice>
              <mc:Fallback>
                <p:oleObj name="Equation" r:id="rId5" imgW="3873240" imgH="12826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78038" y="2668588"/>
                        <a:ext cx="5775325" cy="1912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0538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385888" y="688975"/>
          <a:ext cx="9104312" cy="564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5" name="Equation" r:id="rId3" imgW="5994360" imgH="3720960" progId="Equation.DSMT4">
                  <p:embed/>
                </p:oleObj>
              </mc:Choice>
              <mc:Fallback>
                <p:oleObj name="Equation" r:id="rId3" imgW="5994360" imgH="37209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85888" y="688975"/>
                        <a:ext cx="9104312" cy="564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6533" y="136525"/>
            <a:ext cx="1021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Digression:   Notion of oscillator strength for transition between states   </a:t>
            </a:r>
            <a:r>
              <a:rPr lang="en-US" sz="2400" b="1" i="1" dirty="0" err="1"/>
              <a:t>l</a:t>
            </a:r>
            <a:r>
              <a:rPr lang="en-US" sz="2400" b="1" i="1" dirty="0" err="1">
                <a:sym typeface="Wingdings" panose="05000000000000000000" pitchFamily="2" charset="2"/>
              </a:rPr>
              <a:t>n</a:t>
            </a:r>
            <a:r>
              <a:rPr lang="en-US" sz="2400" b="1" dirty="0"/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BCE45B-B355-4FDE-90D5-311D26E6195C}"/>
              </a:ext>
            </a:extLst>
          </p:cNvPr>
          <p:cNvSpPr txBox="1"/>
          <p:nvPr/>
        </p:nvSpPr>
        <p:spPr>
          <a:xfrm>
            <a:off x="9434512" y="5506303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sum rule for oscillator strength</a:t>
            </a:r>
          </a:p>
        </p:txBody>
      </p:sp>
    </p:spTree>
    <p:extLst>
      <p:ext uri="{BB962C8B-B14F-4D97-AF65-F5344CB8AC3E}">
        <p14:creationId xmlns:p14="http://schemas.microsoft.com/office/powerpoint/2010/main" val="3816601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71FE04-1D82-4AE3-9DDD-8B4B235A5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2/10/2020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5BAFB4-68A1-49B5-8C92-58610377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E76132-6EDE-4969-AA2F-4B585293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640636-1CCB-40E9-9060-11EF6F7B3913}"/>
              </a:ext>
            </a:extLst>
          </p:cNvPr>
          <p:cNvSpPr txBox="1"/>
          <p:nvPr/>
        </p:nvSpPr>
        <p:spPr>
          <a:xfrm>
            <a:off x="433137" y="156411"/>
            <a:ext cx="11032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Digression – “selection rules” for transitions between spherically symmetric states in due to interaction with an electromagnetic field in the dipole approximation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EF458C-28D0-40B4-9150-786F81097B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1354811"/>
          <a:ext cx="426085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8" name="Equation" r:id="rId3" imgW="3098520" imgH="393480" progId="Equation.DSMT4">
                  <p:embed/>
                </p:oleObj>
              </mc:Choice>
              <mc:Fallback>
                <p:oleObj name="Equation" r:id="rId3" imgW="309852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EF458C-28D0-40B4-9150-786F81097B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354811"/>
                        <a:ext cx="4260850" cy="541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F4BA30A-4EA4-49EC-866D-C9392C9346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84320" y="2359903"/>
          <a:ext cx="11032958" cy="1109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9" name="Equation" r:id="rId5" imgW="4546440" imgH="457200" progId="Equation.DSMT4">
                  <p:embed/>
                </p:oleObj>
              </mc:Choice>
              <mc:Fallback>
                <p:oleObj name="Equation" r:id="rId5" imgW="4546440" imgH="4572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2F4BA30A-4EA4-49EC-866D-C9392C9346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84320" y="2359903"/>
                        <a:ext cx="11032958" cy="1109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53614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5161C3-C229-4A55-8533-95A1DEED4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2/10/2020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DEAD0E-535B-499C-B6E7-625BF0CAD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D063F7-E3ED-47C7-8495-068955732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25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83A0935-A998-4B4C-A867-C69845D18D1B}"/>
              </a:ext>
            </a:extLst>
          </p:cNvPr>
          <p:cNvCxnSpPr/>
          <p:nvPr/>
        </p:nvCxnSpPr>
        <p:spPr>
          <a:xfrm>
            <a:off x="687666" y="216148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837D409-3C82-417F-B912-97FE8C97C5AF}"/>
              </a:ext>
            </a:extLst>
          </p:cNvPr>
          <p:cNvCxnSpPr/>
          <p:nvPr/>
        </p:nvCxnSpPr>
        <p:spPr>
          <a:xfrm>
            <a:off x="687666" y="353308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C4AAD31-4512-43E4-9DC2-D54919911E2D}"/>
              </a:ext>
            </a:extLst>
          </p:cNvPr>
          <p:cNvCxnSpPr/>
          <p:nvPr/>
        </p:nvCxnSpPr>
        <p:spPr>
          <a:xfrm>
            <a:off x="1525866" y="2161480"/>
            <a:ext cx="0" cy="1295400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DCC724D-CA6F-4C07-B78B-67078BD11BF2}"/>
              </a:ext>
            </a:extLst>
          </p:cNvPr>
          <p:cNvSpPr/>
          <p:nvPr/>
        </p:nvSpPr>
        <p:spPr>
          <a:xfrm>
            <a:off x="687666" y="1630312"/>
            <a:ext cx="1828800" cy="53116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8B2C1A5-7C77-4FEC-BA5C-DAEE5A682F1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33867" y="2590349"/>
          <a:ext cx="692149" cy="479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21" name="Equation" r:id="rId3" imgW="330120" imgH="228600" progId="Equation.DSMT4">
                  <p:embed/>
                </p:oleObj>
              </mc:Choice>
              <mc:Fallback>
                <p:oleObj name="Equation" r:id="rId3" imgW="330120" imgH="2286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38B2C1A5-7C77-4FEC-BA5C-DAEE5A682F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33867" y="2590349"/>
                        <a:ext cx="692149" cy="479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AFD2BAD5-A74F-4299-8654-14B6A42ACD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07213" y="3213224"/>
          <a:ext cx="482601" cy="570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22" name="Equation" r:id="rId5" imgW="279360" imgH="330120" progId="Equation.DSMT4">
                  <p:embed/>
                </p:oleObj>
              </mc:Choice>
              <mc:Fallback>
                <p:oleObj name="Equation" r:id="rId5" imgW="279360" imgH="33012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AFD2BAD5-A74F-4299-8654-14B6A42ACD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07213" y="3213224"/>
                        <a:ext cx="482601" cy="5703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F8213C3-A3B6-4EB0-8714-FB0DE28A46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48255" y="1759844"/>
          <a:ext cx="5048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23" name="Equation" r:id="rId7" imgW="291960" imgH="355320" progId="Equation.DSMT4">
                  <p:embed/>
                </p:oleObj>
              </mc:Choice>
              <mc:Fallback>
                <p:oleObj name="Equation" r:id="rId7" imgW="291960" imgH="35532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6F8213C3-A3B6-4EB0-8714-FB0DE28A46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48255" y="1759844"/>
                        <a:ext cx="504825" cy="61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9277895-6239-41DD-A0BA-89A7AEC0A41B}"/>
              </a:ext>
            </a:extLst>
          </p:cNvPr>
          <p:cNvSpPr txBox="1"/>
          <p:nvPr/>
        </p:nvSpPr>
        <p:spPr>
          <a:xfrm>
            <a:off x="211873" y="234176"/>
            <a:ext cx="9846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when the final state is in the continuum spectrum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4AE1D1-064E-4423-ABDF-1B1805DBE03B}"/>
              </a:ext>
            </a:extLst>
          </p:cNvPr>
          <p:cNvSpPr txBox="1"/>
          <p:nvPr/>
        </p:nvSpPr>
        <p:spPr>
          <a:xfrm>
            <a:off x="5113421" y="1759844"/>
            <a:ext cx="48487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Exact solutions for continuum states of H-like ions are related to confluent hypergeometric functions</a:t>
            </a:r>
          </a:p>
        </p:txBody>
      </p:sp>
    </p:spTree>
    <p:extLst>
      <p:ext uri="{BB962C8B-B14F-4D97-AF65-F5344CB8AC3E}">
        <p14:creationId xmlns:p14="http://schemas.microsoft.com/office/powerpoint/2010/main" val="23343237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381001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Absorption of radiation in the case of photo emission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316787" y="2055168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316787" y="3426768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8154987" y="2055168"/>
            <a:ext cx="0" cy="1295400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316787" y="1524000"/>
            <a:ext cx="1828800" cy="53116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8662988" y="2484037"/>
          <a:ext cx="692149" cy="479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54" name="Equation" r:id="rId3" imgW="330120" imgH="228600" progId="Equation.DSMT4">
                  <p:embed/>
                </p:oleObj>
              </mc:Choice>
              <mc:Fallback>
                <p:oleObj name="Equation" r:id="rId3" imgW="330120" imgH="2286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62988" y="2484037"/>
                        <a:ext cx="692149" cy="479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9336334" y="3106912"/>
          <a:ext cx="482601" cy="570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55" name="Equation" r:id="rId5" imgW="279360" imgH="330120" progId="Equation.DSMT4">
                  <p:embed/>
                </p:oleObj>
              </mc:Choice>
              <mc:Fallback>
                <p:oleObj name="Equation" r:id="rId5" imgW="279360" imgH="33012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336334" y="3106912"/>
                        <a:ext cx="482601" cy="5703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9477376" y="1653532"/>
          <a:ext cx="5048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56" name="Equation" r:id="rId7" imgW="291960" imgH="355320" progId="Equation.DSMT4">
                  <p:embed/>
                </p:oleObj>
              </mc:Choice>
              <mc:Fallback>
                <p:oleObj name="Equation" r:id="rId7" imgW="291960" imgH="35532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477376" y="1653532"/>
                        <a:ext cx="504825" cy="61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852487" y="786835"/>
          <a:ext cx="6157913" cy="147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57" name="Equation" r:id="rId9" imgW="4825800" imgH="1155600" progId="Equation.DSMT4">
                  <p:embed/>
                </p:oleObj>
              </mc:Choice>
              <mc:Fallback>
                <p:oleObj name="Equation" r:id="rId9" imgW="4825800" imgH="115560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52487" y="786835"/>
                        <a:ext cx="6157913" cy="1474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24000" y="2764420"/>
            <a:ext cx="4802188" cy="353434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676401" y="2286001"/>
            <a:ext cx="4269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From: </a:t>
            </a:r>
            <a:r>
              <a:rPr lang="en-US" sz="2400" dirty="0">
                <a:latin typeface="+mj-lt"/>
                <a:hlinkClick r:id="rId12"/>
              </a:rPr>
              <a:t>http://dlmf.nist.gov/33.2</a:t>
            </a:r>
            <a:endParaRPr lang="en-US" sz="2400" dirty="0">
              <a:latin typeface="+mj-lt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010400" y="3790163"/>
            <a:ext cx="3053062" cy="251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0571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7620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Absorption of radiation in the case of photo emission</a:t>
            </a:r>
          </a:p>
          <a:p>
            <a:r>
              <a:rPr lang="en-US" sz="2400" b="1" dirty="0"/>
              <a:t>    approximating final state as a plane wave (Born approximation)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878013" y="1143000"/>
          <a:ext cx="7475537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8" name="Equation" r:id="rId3" imgW="3682800" imgH="419040" progId="Equation.DSMT4">
                  <p:embed/>
                </p:oleObj>
              </mc:Choice>
              <mc:Fallback>
                <p:oleObj name="Equation" r:id="rId3" imgW="3682800" imgH="419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8013" y="1143000"/>
                        <a:ext cx="7475537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981201" y="4435059"/>
          <a:ext cx="4572001" cy="580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9" name="Equation" r:id="rId5" imgW="3098520" imgH="393480" progId="Equation.DSMT4">
                  <p:embed/>
                </p:oleObj>
              </mc:Choice>
              <mc:Fallback>
                <p:oleObj name="Equation" r:id="rId5" imgW="3098520" imgH="393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81201" y="4435059"/>
                        <a:ext cx="4572001" cy="5808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057400" y="2118264"/>
          <a:ext cx="6389688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0" name="Equation" r:id="rId7" imgW="3987720" imgH="736560" progId="Equation.DSMT4">
                  <p:embed/>
                </p:oleObj>
              </mc:Choice>
              <mc:Fallback>
                <p:oleObj name="Equation" r:id="rId7" imgW="3987720" imgH="7365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57400" y="2118264"/>
                        <a:ext cx="6389688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081150" y="3324517"/>
          <a:ext cx="6762750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1" name="Equation" r:id="rId9" imgW="4140000" imgH="571320" progId="Equation.DSMT4">
                  <p:embed/>
                </p:oleObj>
              </mc:Choice>
              <mc:Fallback>
                <p:oleObj name="Equation" r:id="rId9" imgW="4140000" imgH="57132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81150" y="3324517"/>
                        <a:ext cx="6762750" cy="931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4463D60-1B98-4741-8BCB-85FAC83984A5}"/>
              </a:ext>
            </a:extLst>
          </p:cNvPr>
          <p:cNvSpPr txBox="1"/>
          <p:nvPr/>
        </p:nvSpPr>
        <p:spPr>
          <a:xfrm>
            <a:off x="6208295" y="5329989"/>
            <a:ext cx="4572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To be continued …</a:t>
            </a:r>
          </a:p>
        </p:txBody>
      </p:sp>
    </p:spTree>
    <p:extLst>
      <p:ext uri="{BB962C8B-B14F-4D97-AF65-F5344CB8AC3E}">
        <p14:creationId xmlns:p14="http://schemas.microsoft.com/office/powerpoint/2010/main" val="2594187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9AB442-B132-4158-AD22-39AE5D19F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053790-5639-4A1E-99C0-6C321F9B3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E66ADB-065A-48CF-A929-776D061E5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7B8C49A-6AA9-4341-BB69-F1F61EABB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1502229"/>
            <a:ext cx="11544300" cy="373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751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8000" y="314083"/>
            <a:ext cx="9371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Review of basic equations for time-dependent perturbations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002764"/>
              </p:ext>
            </p:extLst>
          </p:nvPr>
        </p:nvGraphicFramePr>
        <p:xfrm>
          <a:off x="1193801" y="758825"/>
          <a:ext cx="3836987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Equation" r:id="rId3" imgW="1790640" imgH="927000" progId="Equation.DSMT4">
                  <p:embed/>
                </p:oleObj>
              </mc:Choice>
              <mc:Fallback>
                <p:oleObj name="Equation" r:id="rId3" imgW="1790640" imgH="927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3801" y="758825"/>
                        <a:ext cx="3836987" cy="1987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326109"/>
              </p:ext>
            </p:extLst>
          </p:nvPr>
        </p:nvGraphicFramePr>
        <p:xfrm>
          <a:off x="1557339" y="3191117"/>
          <a:ext cx="5978525" cy="324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Equation" r:id="rId5" imgW="3695400" imgH="2006280" progId="Equation.DSMT4">
                  <p:embed/>
                </p:oleObj>
              </mc:Choice>
              <mc:Fallback>
                <p:oleObj name="Equation" r:id="rId5" imgW="3695400" imgH="20062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57339" y="3191117"/>
                        <a:ext cx="5978525" cy="324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2982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67731"/>
            <a:ext cx="838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Treatment of time-dependent perturbations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8984288"/>
              </p:ext>
            </p:extLst>
          </p:nvPr>
        </p:nvGraphicFramePr>
        <p:xfrm>
          <a:off x="1000563" y="1062831"/>
          <a:ext cx="9366250" cy="473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81" name="Equation" r:id="rId3" imgW="5790960" imgH="2920680" progId="Equation.DSMT4">
                  <p:embed/>
                </p:oleObj>
              </mc:Choice>
              <mc:Fallback>
                <p:oleObj name="Equation" r:id="rId3" imgW="5790960" imgH="29206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0563" y="1062831"/>
                        <a:ext cx="9366250" cy="4732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6266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328613"/>
            <a:ext cx="838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Treatment of time-dependent perturbations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182877"/>
              </p:ext>
            </p:extLst>
          </p:nvPr>
        </p:nvGraphicFramePr>
        <p:xfrm>
          <a:off x="1431383" y="872662"/>
          <a:ext cx="8191500" cy="5396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06" name="Equation" r:id="rId3" imgW="5105160" imgH="3365280" progId="Equation.DSMT4">
                  <p:embed/>
                </p:oleObj>
              </mc:Choice>
              <mc:Fallback>
                <p:oleObj name="Equation" r:id="rId3" imgW="5105160" imgH="33652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31383" y="872662"/>
                        <a:ext cx="8191500" cy="53968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4123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C357A4-5C5C-4CB3-8022-BBD881105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CC2F70-09EA-43CD-9047-71F92E20A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C24A9D-9E63-4B0E-B6A4-0DA6803C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EF66DFC-6424-4AC0-B266-487DD208FE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427348"/>
              </p:ext>
            </p:extLst>
          </p:nvPr>
        </p:nvGraphicFramePr>
        <p:xfrm>
          <a:off x="999523" y="671872"/>
          <a:ext cx="390207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6" name="Equation" r:id="rId3" imgW="2412720" imgH="520560" progId="Equation.DSMT4">
                  <p:embed/>
                </p:oleObj>
              </mc:Choice>
              <mc:Fallback>
                <p:oleObj name="Equation" r:id="rId3" imgW="2412720" imgH="5205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9523" y="671872"/>
                        <a:ext cx="3902075" cy="84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1F62AD0-5DE8-4BE4-9F2D-2FE33A19F172}"/>
              </a:ext>
            </a:extLst>
          </p:cNvPr>
          <p:cNvSpPr txBox="1"/>
          <p:nvPr/>
        </p:nvSpPr>
        <p:spPr>
          <a:xfrm>
            <a:off x="294290" y="210207"/>
            <a:ext cx="8597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Recap --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F40B269-8ECB-4DB5-99A3-DDA8BDB542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819439"/>
              </p:ext>
            </p:extLst>
          </p:nvPr>
        </p:nvGraphicFramePr>
        <p:xfrm>
          <a:off x="1157780" y="1611313"/>
          <a:ext cx="8191500" cy="474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7" name="Equation" r:id="rId5" imgW="5105160" imgH="2958840" progId="Equation.DSMT4">
                  <p:embed/>
                </p:oleObj>
              </mc:Choice>
              <mc:Fallback>
                <p:oleObj name="Equation" r:id="rId5" imgW="5105160" imgH="29588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57780" y="1611313"/>
                        <a:ext cx="8191500" cy="4745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7045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44A31-3235-4F32-80DF-FB64DF190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08C8A1-715A-4413-8399-CD4EFF71A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7EE52F-1BBA-442C-A62C-2D01FFAD1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ECAFAD-1186-4E26-A635-58686E22ACAE}"/>
              </a:ext>
            </a:extLst>
          </p:cNvPr>
          <p:cNvSpPr txBox="1"/>
          <p:nvPr/>
        </p:nvSpPr>
        <p:spPr>
          <a:xfrm>
            <a:off x="378372" y="241738"/>
            <a:ext cx="11256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– particle of mass </a:t>
            </a:r>
            <a:r>
              <a:rPr lang="en-US" sz="2400" b="1" i="1" dirty="0"/>
              <a:t>m</a:t>
            </a:r>
            <a:r>
              <a:rPr lang="en-US" sz="2400" b="1" dirty="0"/>
              <a:t> in a  one-dimensional infinite well of length </a:t>
            </a:r>
            <a:r>
              <a:rPr lang="en-US" sz="2400" b="1" i="1" dirty="0"/>
              <a:t>a</a:t>
            </a:r>
            <a:r>
              <a:rPr lang="en-US" sz="2400" b="1" dirty="0"/>
              <a:t>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2BC80B5-2F3B-4224-9833-D69D38E4B6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4085582"/>
              </p:ext>
            </p:extLst>
          </p:nvPr>
        </p:nvGraphicFramePr>
        <p:xfrm>
          <a:off x="1086266" y="1045944"/>
          <a:ext cx="7524334" cy="908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9" name="Equation" r:id="rId3" imgW="3784320" imgH="457200" progId="Equation.DSMT4">
                  <p:embed/>
                </p:oleObj>
              </mc:Choice>
              <mc:Fallback>
                <p:oleObj name="Equation" r:id="rId3" imgW="37843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86266" y="1045944"/>
                        <a:ext cx="7524334" cy="9089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1E47C71-8A1E-4216-B336-9B731D8DD1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6469918"/>
              </p:ext>
            </p:extLst>
          </p:nvPr>
        </p:nvGraphicFramePr>
        <p:xfrm>
          <a:off x="1086266" y="2194802"/>
          <a:ext cx="7662862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60" name="Equation" r:id="rId5" imgW="4775040" imgH="1688760" progId="Equation.DSMT4">
                  <p:embed/>
                </p:oleObj>
              </mc:Choice>
              <mc:Fallback>
                <p:oleObj name="Equation" r:id="rId5" imgW="4775040" imgH="16887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F40B269-8ECB-4DB5-99A3-DDA8BDB542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86266" y="2194802"/>
                        <a:ext cx="7662862" cy="2708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D3A85E7-B22D-4AA6-ABA8-5704D49F7A06}"/>
              </a:ext>
            </a:extLst>
          </p:cNvPr>
          <p:cNvSpPr txBox="1"/>
          <p:nvPr/>
        </p:nvSpPr>
        <p:spPr>
          <a:xfrm>
            <a:off x="1576552" y="5097517"/>
            <a:ext cx="95118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ym typeface="Wingdings" panose="05000000000000000000" pitchFamily="2" charset="2"/>
              </a:rPr>
              <a:t>Perturbation depends both on spatial matrix element and on time matrix element.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95633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FB7635-47AC-4FE8-8345-D25AF89D9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C2322A-5589-40B7-8666-9FB5E433D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8A877-8BDF-4AC5-AB0D-33304E21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8EC80B-8156-48D9-8D79-E130819A0C22}"/>
              </a:ext>
            </a:extLst>
          </p:cNvPr>
          <p:cNvSpPr txBox="1"/>
          <p:nvPr/>
        </p:nvSpPr>
        <p:spPr>
          <a:xfrm>
            <a:off x="378371" y="241738"/>
            <a:ext cx="11746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Continued -- Example – particle of mass </a:t>
            </a:r>
            <a:r>
              <a:rPr lang="en-US" sz="2400" b="1" i="1" dirty="0"/>
              <a:t>m</a:t>
            </a:r>
            <a:r>
              <a:rPr lang="en-US" sz="2400" b="1" dirty="0"/>
              <a:t> in a  one-dimensional infinite well of length </a:t>
            </a:r>
            <a:r>
              <a:rPr lang="en-US" sz="2400" b="1" i="1" dirty="0"/>
              <a:t>a</a:t>
            </a:r>
            <a:r>
              <a:rPr lang="en-US" sz="2400" b="1" dirty="0"/>
              <a:t>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E5DA0D6-B8AC-42D1-B8E6-521CD6B598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322509"/>
              </p:ext>
            </p:extLst>
          </p:nvPr>
        </p:nvGraphicFramePr>
        <p:xfrm>
          <a:off x="1086266" y="1045944"/>
          <a:ext cx="7524334" cy="908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6" name="Equation" r:id="rId3" imgW="3784320" imgH="457200" progId="Equation.DSMT4">
                  <p:embed/>
                </p:oleObj>
              </mc:Choice>
              <mc:Fallback>
                <p:oleObj name="Equation" r:id="rId3" imgW="3784320" imgH="457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2BC80B5-2F3B-4224-9833-D69D38E4B6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86266" y="1045944"/>
                        <a:ext cx="7524334" cy="9089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11BD238-D869-459E-94F3-0B4047975E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38316"/>
              </p:ext>
            </p:extLst>
          </p:nvPr>
        </p:nvGraphicFramePr>
        <p:xfrm>
          <a:off x="963613" y="2190750"/>
          <a:ext cx="8497887" cy="393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7" name="Equation" r:id="rId5" imgW="5295600" imgH="2450880" progId="Equation.DSMT4">
                  <p:embed/>
                </p:oleObj>
              </mc:Choice>
              <mc:Fallback>
                <p:oleObj name="Equation" r:id="rId5" imgW="5295600" imgH="24508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1E47C71-8A1E-4216-B336-9B731D8DD1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63613" y="2190750"/>
                        <a:ext cx="8497887" cy="3930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5649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6366</TotalTime>
  <Words>531</Words>
  <Application>Microsoft Office PowerPoint</Application>
  <PresentationFormat>Widescreen</PresentationFormat>
  <Paragraphs>124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338</cp:revision>
  <cp:lastPrinted>2020-02-07T15:19:16Z</cp:lastPrinted>
  <dcterms:created xsi:type="dcterms:W3CDTF">2020-01-06T21:28:26Z</dcterms:created>
  <dcterms:modified xsi:type="dcterms:W3CDTF">2022-02-14T14:59:02Z</dcterms:modified>
</cp:coreProperties>
</file>