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5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41" r:id="rId17"/>
    <p:sldId id="319" r:id="rId18"/>
    <p:sldId id="340" r:id="rId19"/>
    <p:sldId id="342" r:id="rId20"/>
    <p:sldId id="343" r:id="rId21"/>
    <p:sldId id="344" r:id="rId22"/>
    <p:sldId id="345" r:id="rId23"/>
    <p:sldId id="346" r:id="rId24"/>
    <p:sldId id="347" r:id="rId25"/>
    <p:sldId id="348" r:id="rId2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3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4.wmf"/><Relationship Id="rId4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0A23424-DEE1-474C-8CA6-8FF7DF8EAB4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hyperlink" Target="https://dlmf.nist.gov/34.3#vii" TargetMode="Externa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6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5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6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1354871" y="1411755"/>
            <a:ext cx="938932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14</a:t>
            </a:r>
          </a:p>
          <a:p>
            <a:pPr algn="ctr"/>
            <a:endParaRPr lang="en-US" sz="1000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Time dependent perturbation theory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Ref:  Chapter 15 in E. Carlson’s textbook</a:t>
            </a:r>
            <a:endParaRPr lang="en-US" sz="3200" b="1" dirty="0"/>
          </a:p>
          <a:p>
            <a:endParaRPr lang="en-US" sz="2400" b="1" dirty="0"/>
          </a:p>
          <a:p>
            <a:pPr marL="457200" indent="-457200">
              <a:buAutoNum type="arabicPeriod"/>
            </a:pPr>
            <a:r>
              <a:rPr lang="en-US" sz="3200" b="1" dirty="0"/>
              <a:t>Time harmonic </a:t>
            </a:r>
            <a:r>
              <a:rPr lang="en-US" sz="3200" b="1" dirty="0" err="1"/>
              <a:t>responances</a:t>
            </a:r>
            <a:r>
              <a:rPr lang="en-US" sz="3200" b="1" dirty="0"/>
              <a:t> &amp; Fermi’s Golden Rule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Transitions between bound states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Transitions between bound </a:t>
            </a:r>
            <a:r>
              <a:rPr lang="en-US" sz="3200" b="1" dirty="0">
                <a:sym typeface="Wingdings" panose="05000000000000000000" pitchFamily="2" charset="2"/>
              </a:rPr>
              <a:t> and continuum states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11FDD-25FF-449C-94F9-A0DBC54D7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9E3FE4-2DE6-4F96-86A0-B86023BA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DE879-1D55-4E0D-972A-85E7473A8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33F446-E656-4A81-8FFE-09CA822A6146}"/>
              </a:ext>
            </a:extLst>
          </p:cNvPr>
          <p:cNvSpPr txBox="1"/>
          <p:nvPr/>
        </p:nvSpPr>
        <p:spPr>
          <a:xfrm>
            <a:off x="838200" y="18738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 --  H-like atom in presence of electric field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EB03C04-433A-4762-8D36-E1541C5131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561832"/>
              </p:ext>
            </p:extLst>
          </p:nvPr>
        </p:nvGraphicFramePr>
        <p:xfrm>
          <a:off x="1217613" y="1223963"/>
          <a:ext cx="7165975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" name="Equation" r:id="rId3" imgW="4597200" imgH="672840" progId="Equation.DSMT4">
                  <p:embed/>
                </p:oleObj>
              </mc:Choice>
              <mc:Fallback>
                <p:oleObj name="Equation" r:id="rId3" imgW="4597200" imgH="672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7613" y="1223963"/>
                        <a:ext cx="7165975" cy="1049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D14854C-9BFC-4EF6-985A-7A87DBA9D5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53209" y="2847278"/>
          <a:ext cx="9099550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" name="Equation" r:id="rId5" imgW="5676840" imgH="1904760" progId="Equation.DSMT4">
                  <p:embed/>
                </p:oleObj>
              </mc:Choice>
              <mc:Fallback>
                <p:oleObj name="Equation" r:id="rId5" imgW="5676840" imgH="19047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3209" y="2847278"/>
                        <a:ext cx="9099550" cy="305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0480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6D3F8-2400-4B0D-903F-40EBDC7C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E30FF5-E178-4C07-B120-2FD3C24C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1B2A4-D68A-4683-AAAB-92AF356D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FB0BE-83D3-41C6-AD29-F590A3E0F77C}"/>
              </a:ext>
            </a:extLst>
          </p:cNvPr>
          <p:cNvSpPr txBox="1"/>
          <p:nvPr/>
        </p:nvSpPr>
        <p:spPr>
          <a:xfrm>
            <a:off x="361950" y="209550"/>
            <a:ext cx="1075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on matrix elements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8970206-164D-4C46-A07D-488342FAAB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056663"/>
              </p:ext>
            </p:extLst>
          </p:nvPr>
        </p:nvGraphicFramePr>
        <p:xfrm>
          <a:off x="501650" y="1068388"/>
          <a:ext cx="11339872" cy="1696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4" name="Equation" r:id="rId3" imgW="5092560" imgH="761760" progId="Equation.DSMT4">
                  <p:embed/>
                </p:oleObj>
              </mc:Choice>
              <mc:Fallback>
                <p:oleObj name="Equation" r:id="rId3" imgW="5092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1650" y="1068388"/>
                        <a:ext cx="11339872" cy="1696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hlinkClick r:id="rId5"/>
            <a:extLst>
              <a:ext uri="{FF2B5EF4-FFF2-40B4-BE49-F238E27FC236}">
                <a16:creationId xmlns:a16="http://schemas.microsoft.com/office/drawing/2014/main" id="{9D195AC6-A66E-4805-88F4-87B2EEB121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342" y="2914501"/>
            <a:ext cx="1153716" cy="3292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FF3FB7-A96F-43DD-BFF1-54A8A5F980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1674" y="3235623"/>
            <a:ext cx="9179340" cy="20888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3FDE81-D48D-4B81-BC7B-67E90B766E18}"/>
              </a:ext>
            </a:extLst>
          </p:cNvPr>
          <p:cNvSpPr txBox="1"/>
          <p:nvPr/>
        </p:nvSpPr>
        <p:spPr>
          <a:xfrm>
            <a:off x="7696200" y="5610225"/>
            <a:ext cx="3419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3j symbols</a:t>
            </a:r>
          </a:p>
        </p:txBody>
      </p:sp>
    </p:spTree>
    <p:extLst>
      <p:ext uri="{BB962C8B-B14F-4D97-AF65-F5344CB8AC3E}">
        <p14:creationId xmlns:p14="http://schemas.microsoft.com/office/powerpoint/2010/main" val="2822295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21B02-94C1-4B45-9578-06EF3393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359638-3110-48C0-A636-1A4AAC6C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FEF8C-203D-40C9-900D-2388DBD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5B6B70-E873-4F55-B7F4-688C539AF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0"/>
            <a:ext cx="11315700" cy="2990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C1972E-DB1B-4D19-A19C-94A4D9AA9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" y="2832100"/>
            <a:ext cx="118300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1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D8986D-8015-433D-BF69-1820B25A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120E8-0855-4FE9-A43D-F2846057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C95EF-FA7C-444A-BD3F-E8CB45AA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6BD142B-C1C6-43FB-B0F3-FBA5D13F18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80336"/>
              </p:ext>
            </p:extLst>
          </p:nvPr>
        </p:nvGraphicFramePr>
        <p:xfrm>
          <a:off x="5905500" y="164425"/>
          <a:ext cx="42608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2" name="Equation" r:id="rId3" imgW="3098520" imgH="393480" progId="Equation.DSMT4">
                  <p:embed/>
                </p:oleObj>
              </mc:Choice>
              <mc:Fallback>
                <p:oleObj name="Equation" r:id="rId3" imgW="309852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05500" y="164425"/>
                        <a:ext cx="4260850" cy="5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C42268C-FDF7-44E2-B05F-3736862572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32058"/>
              </p:ext>
            </p:extLst>
          </p:nvPr>
        </p:nvGraphicFramePr>
        <p:xfrm>
          <a:off x="1176397" y="701457"/>
          <a:ext cx="86296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3" name="Equation" r:id="rId5" imgW="5384520" imgH="1536480" progId="Equation.DSMT4">
                  <p:embed/>
                </p:oleObj>
              </mc:Choice>
              <mc:Fallback>
                <p:oleObj name="Equation" r:id="rId5" imgW="5384520" imgH="1536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6397" y="701457"/>
                        <a:ext cx="8629650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795C7B-2ADB-4AB2-AF10-834CB89EDB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23514"/>
              </p:ext>
            </p:extLst>
          </p:nvPr>
        </p:nvGraphicFramePr>
        <p:xfrm>
          <a:off x="2074340" y="3206640"/>
          <a:ext cx="7310437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4" name="Equation" r:id="rId7" imgW="4902120" imgH="2082600" progId="Equation.DSMT4">
                  <p:embed/>
                </p:oleObj>
              </mc:Choice>
              <mc:Fallback>
                <p:oleObj name="Equation" r:id="rId7" imgW="4902120" imgH="2082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74340" y="3206640"/>
                        <a:ext cx="7310437" cy="310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3471E52-F482-4AAE-8D6F-2CFBC05C748F}"/>
              </a:ext>
            </a:extLst>
          </p:cNvPr>
          <p:cNvSpPr txBox="1"/>
          <p:nvPr/>
        </p:nvSpPr>
        <p:spPr>
          <a:xfrm>
            <a:off x="302690" y="16442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Back to calculation of matrix element: </a:t>
            </a:r>
          </a:p>
        </p:txBody>
      </p:sp>
    </p:spTree>
    <p:extLst>
      <p:ext uri="{BB962C8B-B14F-4D97-AF65-F5344CB8AC3E}">
        <p14:creationId xmlns:p14="http://schemas.microsoft.com/office/powerpoint/2010/main" val="123234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745B94-F191-4226-B772-347F0C435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4FCF1C-2454-4CCE-AEFB-141E95A4F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A1CBB-ED01-4343-83DF-86E59F56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D599C58-6F80-430B-9C84-68E308EFC4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3125" y="1438275"/>
          <a:ext cx="67421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3" imgW="4127400" imgH="558720" progId="Equation.DSMT4">
                  <p:embed/>
                </p:oleObj>
              </mc:Choice>
              <mc:Fallback>
                <p:oleObj name="Equation" r:id="rId3" imgW="4127400" imgH="5587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3125" y="1438275"/>
                        <a:ext cx="6742113" cy="91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5911F2D-E1E3-42CE-BD80-C204873D0E84}"/>
              </a:ext>
            </a:extLst>
          </p:cNvPr>
          <p:cNvSpPr txBox="1"/>
          <p:nvPr/>
        </p:nvSpPr>
        <p:spPr>
          <a:xfrm>
            <a:off x="942622" y="292623"/>
            <a:ext cx="9962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results for resonant transitions for H-like ion        </a:t>
            </a:r>
            <a:r>
              <a:rPr lang="en-US" sz="2400" b="1" i="1" dirty="0"/>
              <a:t>1s</a:t>
            </a:r>
            <a:r>
              <a:rPr lang="en-US" sz="2400" b="1" i="1" dirty="0">
                <a:sym typeface="Wingdings" panose="05000000000000000000" pitchFamily="2" charset="2"/>
              </a:rPr>
              <a:t>2p</a:t>
            </a:r>
            <a:r>
              <a:rPr lang="en-US" sz="2400" b="1" i="1" baseline="-25000" dirty="0">
                <a:sym typeface="Wingdings" panose="05000000000000000000" pitchFamily="2" charset="2"/>
              </a:rPr>
              <a:t>0</a:t>
            </a:r>
            <a:endParaRPr lang="en-US" sz="2400" b="1" i="1" dirty="0">
              <a:sym typeface="Wingdings" panose="05000000000000000000" pitchFamily="2" charset="2"/>
            </a:endParaRP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B7F53EC-D141-4C59-A01C-F7F34E992E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8038" y="2668588"/>
          <a:ext cx="5775325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Equation" r:id="rId5" imgW="3873240" imgH="1282680" progId="Equation.DSMT4">
                  <p:embed/>
                </p:oleObj>
              </mc:Choice>
              <mc:Fallback>
                <p:oleObj name="Equation" r:id="rId5" imgW="3873240" imgH="12826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78038" y="2668588"/>
                        <a:ext cx="5775325" cy="191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0732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C606C-394A-4373-96BD-BE2E4E53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93E7C5-5022-4BED-A99A-68753141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1BBBD-2409-41D7-92C1-1CC6E390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15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96C92A-1B52-4D0E-860F-AB3EB7257314}"/>
              </a:ext>
            </a:extLst>
          </p:cNvPr>
          <p:cNvCxnSpPr/>
          <p:nvPr/>
        </p:nvCxnSpPr>
        <p:spPr>
          <a:xfrm>
            <a:off x="914400" y="4371975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C07333B-4763-4B6D-8355-0FA3E9303D62}"/>
              </a:ext>
            </a:extLst>
          </p:cNvPr>
          <p:cNvCxnSpPr/>
          <p:nvPr/>
        </p:nvCxnSpPr>
        <p:spPr>
          <a:xfrm>
            <a:off x="885825" y="3745899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37790A-8E8B-48B6-BE62-3E2598575FF0}"/>
              </a:ext>
            </a:extLst>
          </p:cNvPr>
          <p:cNvCxnSpPr/>
          <p:nvPr/>
        </p:nvCxnSpPr>
        <p:spPr>
          <a:xfrm>
            <a:off x="885825" y="2551412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506EDB-86A9-43F5-B5E6-E52D4006A352}"/>
              </a:ext>
            </a:extLst>
          </p:cNvPr>
          <p:cNvCxnSpPr/>
          <p:nvPr/>
        </p:nvCxnSpPr>
        <p:spPr>
          <a:xfrm>
            <a:off x="914400" y="1678202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0B530C-B76D-41DC-9504-3B8FC79581CC}"/>
              </a:ext>
            </a:extLst>
          </p:cNvPr>
          <p:cNvCxnSpPr/>
          <p:nvPr/>
        </p:nvCxnSpPr>
        <p:spPr>
          <a:xfrm>
            <a:off x="914400" y="1966527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01C8D0-C121-4358-8171-0497A16D247B}"/>
              </a:ext>
            </a:extLst>
          </p:cNvPr>
          <p:cNvCxnSpPr/>
          <p:nvPr/>
        </p:nvCxnSpPr>
        <p:spPr>
          <a:xfrm>
            <a:off x="914400" y="2378418"/>
            <a:ext cx="97155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3EDB00E-4BDF-4463-83B1-FD5E611AD047}"/>
              </a:ext>
            </a:extLst>
          </p:cNvPr>
          <p:cNvSpPr txBox="1"/>
          <p:nvPr/>
        </p:nvSpPr>
        <p:spPr>
          <a:xfrm>
            <a:off x="580768" y="321276"/>
            <a:ext cx="9514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More general problem --   which transitions can </a:t>
            </a:r>
            <a:r>
              <a:rPr lang="en-US" sz="2400" b="1" dirty="0" err="1"/>
              <a:t>occur?g</a:t>
            </a:r>
            <a:endParaRPr lang="en-US" sz="24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1BE393-5054-4B20-91AE-1B852BA585E5}"/>
              </a:ext>
            </a:extLst>
          </p:cNvPr>
          <p:cNvSpPr txBox="1"/>
          <p:nvPr/>
        </p:nvSpPr>
        <p:spPr>
          <a:xfrm>
            <a:off x="3891293" y="955701"/>
            <a:ext cx="73863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On Friday, we will discuss  “selection rules” for transitions between spherically symmetric states in due to interaction with an electromagnetic field in the dipole approximation --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97A1B80-8345-4E03-B73E-C5F955ECE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432717"/>
              </p:ext>
            </p:extLst>
          </p:nvPr>
        </p:nvGraphicFramePr>
        <p:xfrm>
          <a:off x="4632325" y="2641600"/>
          <a:ext cx="6324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4" name="Equation" r:id="rId3" imgW="3162240" imgH="393480" progId="Equation.DSMT4">
                  <p:embed/>
                </p:oleObj>
              </mc:Choice>
              <mc:Fallback>
                <p:oleObj name="Equation" r:id="rId3" imgW="316224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EF458C-28D0-40B4-9150-786F81097B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2325" y="2641600"/>
                        <a:ext cx="63246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81FA0A18-14A8-49E7-8D4F-65A5AD42E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85856"/>
              </p:ext>
            </p:extLst>
          </p:nvPr>
        </p:nvGraphicFramePr>
        <p:xfrm>
          <a:off x="1400175" y="4932050"/>
          <a:ext cx="10439399" cy="1109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5" name="Equation" r:id="rId5" imgW="4546440" imgH="457200" progId="Equation.DSMT4">
                  <p:embed/>
                </p:oleObj>
              </mc:Choice>
              <mc:Fallback>
                <p:oleObj name="Equation" r:id="rId5" imgW="454644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F4BA30A-4EA4-49EC-866D-C9392C9346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0175" y="4932050"/>
                        <a:ext cx="10439399" cy="1109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648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71748C-1C6A-4546-A412-470D63F9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E23C56-FC97-4AB3-9B94-E34AF2AB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A83DD-5FEE-41E5-B125-F4D0F0E5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24E1C0-E453-4507-97CD-069049A643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195918"/>
              </p:ext>
            </p:extLst>
          </p:nvPr>
        </p:nvGraphicFramePr>
        <p:xfrm>
          <a:off x="3189288" y="2360613"/>
          <a:ext cx="8110537" cy="180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7" name="Equation" r:id="rId3" imgW="4965480" imgH="1104840" progId="Equation.DSMT4">
                  <p:embed/>
                </p:oleObj>
              </mc:Choice>
              <mc:Fallback>
                <p:oleObj name="Equation" r:id="rId3" imgW="4965480" imgH="11048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98A48F39-AC6D-4918-AF04-091792078C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9288" y="2360613"/>
                        <a:ext cx="8110537" cy="1804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1359156-D8CE-4EE6-8CF8-5159A833F6C3}"/>
              </a:ext>
            </a:extLst>
          </p:cNvPr>
          <p:cNvSpPr txBox="1"/>
          <p:nvPr/>
        </p:nvSpPr>
        <p:spPr>
          <a:xfrm>
            <a:off x="350279" y="2812135"/>
            <a:ext cx="25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Fermi golden rule: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CD1B22D-555F-4940-8838-130CE0046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289148"/>
              </p:ext>
            </p:extLst>
          </p:nvPr>
        </p:nvGraphicFramePr>
        <p:xfrm>
          <a:off x="0" y="475501"/>
          <a:ext cx="8848844" cy="186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8" name="Equation" r:id="rId5" imgW="5003640" imgH="1054080" progId="Equation.DSMT4">
                  <p:embed/>
                </p:oleObj>
              </mc:Choice>
              <mc:Fallback>
                <p:oleObj name="Equation" r:id="rId5" imgW="5003640" imgH="1054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475501"/>
                        <a:ext cx="8848844" cy="18623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7CFC123-FB0B-4E9A-AE6C-74267654E433}"/>
              </a:ext>
            </a:extLst>
          </p:cNvPr>
          <p:cNvSpPr txBox="1"/>
          <p:nvPr/>
        </p:nvSpPr>
        <p:spPr>
          <a:xfrm>
            <a:off x="0" y="47311"/>
            <a:ext cx="11374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Summary of results of 1</a:t>
            </a:r>
            <a:r>
              <a:rPr lang="en-US" sz="2400" b="1" baseline="30000" dirty="0"/>
              <a:t>st</a:t>
            </a:r>
            <a:r>
              <a:rPr lang="en-US" sz="2400" b="1" dirty="0"/>
              <a:t> order theory for a time harmonic perturbation of the form: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CFC2A0-3047-4F97-AC31-F79868A28334}"/>
              </a:ext>
            </a:extLst>
          </p:cNvPr>
          <p:cNvCxnSpPr/>
          <p:nvPr/>
        </p:nvCxnSpPr>
        <p:spPr>
          <a:xfrm>
            <a:off x="8359695" y="465935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1F8E455-4D13-45B7-AAF3-A21AACF9FAD9}"/>
              </a:ext>
            </a:extLst>
          </p:cNvPr>
          <p:cNvCxnSpPr/>
          <p:nvPr/>
        </p:nvCxnSpPr>
        <p:spPr>
          <a:xfrm>
            <a:off x="8359695" y="6019803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1D374D2-64CF-4055-A74A-AE41A5270123}"/>
              </a:ext>
            </a:extLst>
          </p:cNvPr>
          <p:cNvSpPr/>
          <p:nvPr/>
        </p:nvSpPr>
        <p:spPr>
          <a:xfrm>
            <a:off x="8359695" y="4117035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926F403-119E-4C77-BA9D-EFDC1CE18A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771413"/>
              </p:ext>
            </p:extLst>
          </p:nvPr>
        </p:nvGraphicFramePr>
        <p:xfrm>
          <a:off x="9705896" y="5077072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9" name="Equation" r:id="rId7" imgW="330120" imgH="228600" progId="Equation.DSMT4">
                  <p:embed/>
                </p:oleObj>
              </mc:Choice>
              <mc:Fallback>
                <p:oleObj name="Equation" r:id="rId7" imgW="33012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8B2C1A5-7C77-4FEC-BA5C-DAEE5A682F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05896" y="5077072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07162F4-62E4-43B6-91C5-765B275CA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11834"/>
              </p:ext>
            </p:extLst>
          </p:nvPr>
        </p:nvGraphicFramePr>
        <p:xfrm>
          <a:off x="10379242" y="5699947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0" name="Equation" r:id="rId9" imgW="279360" imgH="330120" progId="Equation.DSMT4">
                  <p:embed/>
                </p:oleObj>
              </mc:Choice>
              <mc:Fallback>
                <p:oleObj name="Equation" r:id="rId9" imgW="279360" imgH="3301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AFD2BAD5-A74F-4299-8654-14B6A42ACD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379242" y="5699947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E3A29CD-F330-4FA3-AF5E-A6EA24576A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8882"/>
              </p:ext>
            </p:extLst>
          </p:nvPr>
        </p:nvGraphicFramePr>
        <p:xfrm>
          <a:off x="10520284" y="4246567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1" name="Equation" r:id="rId11" imgW="291960" imgH="355320" progId="Equation.DSMT4">
                  <p:embed/>
                </p:oleObj>
              </mc:Choice>
              <mc:Fallback>
                <p:oleObj name="Equation" r:id="rId11" imgW="291960" imgH="3553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F8213C3-A3B6-4EB0-8714-FB0DE28A46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20284" y="4246567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D2B5B35-D6C6-4EE1-9299-7BDF88A372DB}"/>
              </a:ext>
            </a:extLst>
          </p:cNvPr>
          <p:cNvSpPr txBox="1"/>
          <p:nvPr/>
        </p:nvSpPr>
        <p:spPr>
          <a:xfrm>
            <a:off x="524106" y="4859342"/>
            <a:ext cx="6489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Treatment of the case when the initial state is bound and the final state is in the continuum spectrum --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179BE5A-0053-44E4-958D-8107C276511F}"/>
              </a:ext>
            </a:extLst>
          </p:cNvPr>
          <p:cNvCxnSpPr>
            <a:cxnSpLocks/>
          </p:cNvCxnSpPr>
          <p:nvPr/>
        </p:nvCxnSpPr>
        <p:spPr>
          <a:xfrm>
            <a:off x="9197895" y="4482790"/>
            <a:ext cx="0" cy="1537013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592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4031" y="9847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Absorption of radiation in the case of photoemission of a H-like atom</a:t>
            </a:r>
          </a:p>
          <a:p>
            <a:r>
              <a:rPr lang="en-US" sz="2400" b="1" dirty="0"/>
              <a:t>  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911462"/>
              </p:ext>
            </p:extLst>
          </p:nvPr>
        </p:nvGraphicFramePr>
        <p:xfrm>
          <a:off x="3662037" y="2874135"/>
          <a:ext cx="74755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8" name="Equation" r:id="rId3" imgW="3682800" imgH="419040" progId="Equation.DSMT4">
                  <p:embed/>
                </p:oleObj>
              </mc:Choice>
              <mc:Fallback>
                <p:oleObj name="Equation" r:id="rId3" imgW="36828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2037" y="2874135"/>
                        <a:ext cx="7475537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769961"/>
              </p:ext>
            </p:extLst>
          </p:nvPr>
        </p:nvGraphicFramePr>
        <p:xfrm>
          <a:off x="3581400" y="628793"/>
          <a:ext cx="82200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49" name="Equation" r:id="rId5" imgW="5130720" imgH="736560" progId="Equation.DSMT4">
                  <p:embed/>
                </p:oleObj>
              </mc:Choice>
              <mc:Fallback>
                <p:oleObj name="Equation" r:id="rId5" imgW="5130720" imgH="736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628793"/>
                        <a:ext cx="8220075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254047"/>
              </p:ext>
            </p:extLst>
          </p:nvPr>
        </p:nvGraphicFramePr>
        <p:xfrm>
          <a:off x="1134614" y="3873976"/>
          <a:ext cx="67627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0" name="Equation" r:id="rId7" imgW="4140000" imgH="571320" progId="Equation.DSMT4">
                  <p:embed/>
                </p:oleObj>
              </mc:Choice>
              <mc:Fallback>
                <p:oleObj name="Equation" r:id="rId7" imgW="4140000" imgH="5713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4614" y="3873976"/>
                        <a:ext cx="6762750" cy="93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F092312-9A26-47D2-826A-7BF54530B1D6}"/>
              </a:ext>
            </a:extLst>
          </p:cNvPr>
          <p:cNvCxnSpPr/>
          <p:nvPr/>
        </p:nvCxnSpPr>
        <p:spPr>
          <a:xfrm>
            <a:off x="442341" y="912548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B597CE0-D617-404F-A520-14047E2A4B8E}"/>
              </a:ext>
            </a:extLst>
          </p:cNvPr>
          <p:cNvCxnSpPr/>
          <p:nvPr/>
        </p:nvCxnSpPr>
        <p:spPr>
          <a:xfrm>
            <a:off x="442341" y="2272997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F349745-D19F-4F21-93DB-5F976F62660C}"/>
              </a:ext>
            </a:extLst>
          </p:cNvPr>
          <p:cNvSpPr/>
          <p:nvPr/>
        </p:nvSpPr>
        <p:spPr>
          <a:xfrm>
            <a:off x="442341" y="370229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FF326275-8E01-488B-94C7-0E39A44A3E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76899"/>
              </p:ext>
            </p:extLst>
          </p:nvPr>
        </p:nvGraphicFramePr>
        <p:xfrm>
          <a:off x="1788542" y="1330266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1" name="Equation" r:id="rId9" imgW="330120" imgH="228600" progId="Equation.DSMT4">
                  <p:embed/>
                </p:oleObj>
              </mc:Choice>
              <mc:Fallback>
                <p:oleObj name="Equation" r:id="rId9" imgW="330120" imgH="2286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3926F403-119E-4C77-BA9D-EFDC1CE18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88542" y="1330266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15FF66C-80C3-453D-ABEE-79A830043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605453"/>
              </p:ext>
            </p:extLst>
          </p:nvPr>
        </p:nvGraphicFramePr>
        <p:xfrm>
          <a:off x="2461888" y="1953141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2" name="Equation" r:id="rId11" imgW="279360" imgH="330120" progId="Equation.DSMT4">
                  <p:embed/>
                </p:oleObj>
              </mc:Choice>
              <mc:Fallback>
                <p:oleObj name="Equation" r:id="rId11" imgW="279360" imgH="33012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507162F4-62E4-43B6-91C5-765B275CAC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61888" y="1953141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AE23571E-E00A-4BF0-94B1-97B36A9C53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322009"/>
              </p:ext>
            </p:extLst>
          </p:nvPr>
        </p:nvGraphicFramePr>
        <p:xfrm>
          <a:off x="2602930" y="499761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3" name="Equation" r:id="rId13" imgW="291960" imgH="355320" progId="Equation.DSMT4">
                  <p:embed/>
                </p:oleObj>
              </mc:Choice>
              <mc:Fallback>
                <p:oleObj name="Equation" r:id="rId13" imgW="291960" imgH="35532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E3A29CD-F330-4FA3-AF5E-A6EA24576A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02930" y="499761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102B01-3910-46B0-9621-4D80BC58D83B}"/>
              </a:ext>
            </a:extLst>
          </p:cNvPr>
          <p:cNvCxnSpPr>
            <a:cxnSpLocks/>
          </p:cNvCxnSpPr>
          <p:nvPr/>
        </p:nvCxnSpPr>
        <p:spPr>
          <a:xfrm>
            <a:off x="1280541" y="635813"/>
            <a:ext cx="0" cy="1637184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ED52F1C-3BCE-4CAB-AAB3-81632734B6AB}"/>
              </a:ext>
            </a:extLst>
          </p:cNvPr>
          <p:cNvSpPr txBox="1"/>
          <p:nvPr/>
        </p:nvSpPr>
        <p:spPr>
          <a:xfrm>
            <a:off x="3581400" y="2018252"/>
            <a:ext cx="8470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 is convenient to approximate the  final state as a plane wave (Born approximation)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E3F7081-95F3-4633-8A67-80CA43325E5B}"/>
              </a:ext>
            </a:extLst>
          </p:cNvPr>
          <p:cNvSpPr txBox="1"/>
          <p:nvPr/>
        </p:nvSpPr>
        <p:spPr>
          <a:xfrm>
            <a:off x="346768" y="3429000"/>
            <a:ext cx="5749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Transition rate: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6810793-41C1-4014-8962-B6DF944AA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410350"/>
              </p:ext>
            </p:extLst>
          </p:nvPr>
        </p:nvGraphicFramePr>
        <p:xfrm>
          <a:off x="1005231" y="4916493"/>
          <a:ext cx="6066737" cy="114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4" name="Equation" r:id="rId15" imgW="3238200" imgH="609480" progId="Equation.DSMT4">
                  <p:embed/>
                </p:oleObj>
              </mc:Choice>
              <mc:Fallback>
                <p:oleObj name="Equation" r:id="rId15" imgW="32382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05231" y="4916493"/>
                        <a:ext cx="6066737" cy="114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3808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F916D-5095-4571-A581-97F64FB8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438D4-EC79-4A4C-BD0A-CBCC75C3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7EF51-6910-47A0-8783-DBCFAFF0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052576-AF61-4DED-B821-D3433FD4B595}"/>
              </a:ext>
            </a:extLst>
          </p:cNvPr>
          <p:cNvCxnSpPr/>
          <p:nvPr/>
        </p:nvCxnSpPr>
        <p:spPr>
          <a:xfrm flipV="1">
            <a:off x="2225842" y="1706135"/>
            <a:ext cx="0" cy="33207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5399C0B-E137-4EEE-AC1A-2AD0A1D33799}"/>
              </a:ext>
            </a:extLst>
          </p:cNvPr>
          <p:cNvCxnSpPr>
            <a:cxnSpLocks/>
          </p:cNvCxnSpPr>
          <p:nvPr/>
        </p:nvCxnSpPr>
        <p:spPr>
          <a:xfrm>
            <a:off x="2225842" y="5026851"/>
            <a:ext cx="312019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26A61F-F1A5-4053-AEB8-1AD88F3A89AF}"/>
              </a:ext>
            </a:extLst>
          </p:cNvPr>
          <p:cNvCxnSpPr>
            <a:cxnSpLocks/>
          </p:cNvCxnSpPr>
          <p:nvPr/>
        </p:nvCxnSpPr>
        <p:spPr>
          <a:xfrm>
            <a:off x="2225841" y="5026851"/>
            <a:ext cx="1203158" cy="15921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BB74B45-B017-4F68-A595-DF362CA8D1C4}"/>
              </a:ext>
            </a:extLst>
          </p:cNvPr>
          <p:cNvCxnSpPr>
            <a:cxnSpLocks/>
          </p:cNvCxnSpPr>
          <p:nvPr/>
        </p:nvCxnSpPr>
        <p:spPr>
          <a:xfrm flipV="1">
            <a:off x="2225840" y="3214092"/>
            <a:ext cx="2193758" cy="1812758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D74B9F6-6FBF-4A86-AD92-BA60EDD4EB78}"/>
              </a:ext>
            </a:extLst>
          </p:cNvPr>
          <p:cNvCxnSpPr>
            <a:cxnSpLocks/>
          </p:cNvCxnSpPr>
          <p:nvPr/>
        </p:nvCxnSpPr>
        <p:spPr>
          <a:xfrm flipH="1" flipV="1">
            <a:off x="2209800" y="2343809"/>
            <a:ext cx="16039" cy="2642935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A7B4D6-748D-4961-A10E-F0F3055B21D1}"/>
              </a:ext>
            </a:extLst>
          </p:cNvPr>
          <p:cNvCxnSpPr>
            <a:cxnSpLocks/>
          </p:cNvCxnSpPr>
          <p:nvPr/>
        </p:nvCxnSpPr>
        <p:spPr>
          <a:xfrm flipV="1">
            <a:off x="2225839" y="1501599"/>
            <a:ext cx="1812761" cy="3563185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8A10F10-BE21-43E8-A6B5-1E634504BDF1}"/>
              </a:ext>
            </a:extLst>
          </p:cNvPr>
          <p:cNvSpPr txBox="1"/>
          <p:nvPr/>
        </p:nvSpPr>
        <p:spPr>
          <a:xfrm>
            <a:off x="3581400" y="65067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5FE9A8-9DF5-443A-9419-E7029194E3B4}"/>
              </a:ext>
            </a:extLst>
          </p:cNvPr>
          <p:cNvSpPr txBox="1"/>
          <p:nvPr/>
        </p:nvSpPr>
        <p:spPr>
          <a:xfrm>
            <a:off x="2069431" y="114220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023174-9318-430D-A872-92F9C93A89B1}"/>
              </a:ext>
            </a:extLst>
          </p:cNvPr>
          <p:cNvSpPr txBox="1"/>
          <p:nvPr/>
        </p:nvSpPr>
        <p:spPr>
          <a:xfrm>
            <a:off x="5534526" y="475591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6B9945-4E92-4C06-9BD3-31599FDC22D8}"/>
              </a:ext>
            </a:extLst>
          </p:cNvPr>
          <p:cNvSpPr txBox="1"/>
          <p:nvPr/>
        </p:nvSpPr>
        <p:spPr>
          <a:xfrm>
            <a:off x="4062664" y="114152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0070C0"/>
                </a:solidFill>
              </a:rPr>
              <a:t>F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E11C45-10DA-4755-A476-B86B6A26CF20}"/>
              </a:ext>
            </a:extLst>
          </p:cNvPr>
          <p:cNvSpPr txBox="1"/>
          <p:nvPr/>
        </p:nvSpPr>
        <p:spPr>
          <a:xfrm>
            <a:off x="4359443" y="288120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33A6CF-38C6-43A8-81BA-8A1DA5FE4436}"/>
              </a:ext>
            </a:extLst>
          </p:cNvPr>
          <p:cNvSpPr txBox="1"/>
          <p:nvPr/>
        </p:nvSpPr>
        <p:spPr>
          <a:xfrm>
            <a:off x="1739230" y="282529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00B050"/>
                </a:solidFill>
              </a:rPr>
              <a:t>k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452A963-1CE6-4E38-B5BF-1A0B17C64659}"/>
              </a:ext>
            </a:extLst>
          </p:cNvPr>
          <p:cNvCxnSpPr/>
          <p:nvPr/>
        </p:nvCxnSpPr>
        <p:spPr>
          <a:xfrm flipH="1">
            <a:off x="3970422" y="1603867"/>
            <a:ext cx="68178" cy="4219073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B206AC5-72BE-4E1E-8E23-8B3FDDF3AE53}"/>
              </a:ext>
            </a:extLst>
          </p:cNvPr>
          <p:cNvCxnSpPr>
            <a:cxnSpLocks/>
          </p:cNvCxnSpPr>
          <p:nvPr/>
        </p:nvCxnSpPr>
        <p:spPr>
          <a:xfrm flipH="1">
            <a:off x="4385510" y="3214091"/>
            <a:ext cx="46120" cy="2059289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7F20AD4-9C01-4D35-9295-1F48843EF6FB}"/>
              </a:ext>
            </a:extLst>
          </p:cNvPr>
          <p:cNvCxnSpPr>
            <a:cxnSpLocks/>
          </p:cNvCxnSpPr>
          <p:nvPr/>
        </p:nvCxnSpPr>
        <p:spPr>
          <a:xfrm>
            <a:off x="2278979" y="5026850"/>
            <a:ext cx="2080464" cy="311592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F333364-CAEB-45FD-A799-D10ED7206E03}"/>
              </a:ext>
            </a:extLst>
          </p:cNvPr>
          <p:cNvCxnSpPr>
            <a:cxnSpLocks/>
          </p:cNvCxnSpPr>
          <p:nvPr/>
        </p:nvCxnSpPr>
        <p:spPr>
          <a:xfrm>
            <a:off x="2237876" y="5064784"/>
            <a:ext cx="1708482" cy="766180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A8ADC2D4-40D8-463B-B980-4BA7A2980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733925"/>
              </p:ext>
            </p:extLst>
          </p:nvPr>
        </p:nvGraphicFramePr>
        <p:xfrm>
          <a:off x="5574633" y="1186675"/>
          <a:ext cx="5414963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2" name="Equation" r:id="rId3" imgW="2654280" imgH="723600" progId="Equation.DSMT4">
                  <p:embed/>
                </p:oleObj>
              </mc:Choice>
              <mc:Fallback>
                <p:oleObj name="Equation" r:id="rId3" imgW="26542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4633" y="1186675"/>
                        <a:ext cx="5414963" cy="1477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BC63B9-5AA2-42D0-9006-C928696A7F27}"/>
              </a:ext>
            </a:extLst>
          </p:cNvPr>
          <p:cNvSpPr txBox="1"/>
          <p:nvPr/>
        </p:nvSpPr>
        <p:spPr>
          <a:xfrm>
            <a:off x="267629" y="234176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Convenient coordinate system --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740507B-2F4E-406D-96B4-54CABB5E9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673355"/>
              </p:ext>
            </p:extLst>
          </p:nvPr>
        </p:nvGraphicFramePr>
        <p:xfrm>
          <a:off x="5575300" y="3219450"/>
          <a:ext cx="6203950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3" name="Equation" r:id="rId5" imgW="2831760" imgH="482400" progId="Equation.DSMT4">
                  <p:embed/>
                </p:oleObj>
              </mc:Choice>
              <mc:Fallback>
                <p:oleObj name="Equation" r:id="rId5" imgW="2831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75300" y="3219450"/>
                        <a:ext cx="6203950" cy="105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Arc 24">
            <a:extLst>
              <a:ext uri="{FF2B5EF4-FFF2-40B4-BE49-F238E27FC236}">
                <a16:creationId xmlns:a16="http://schemas.microsoft.com/office/drawing/2014/main" id="{32AEEA1B-5226-4AFB-A5DF-29E7BEE4584C}"/>
              </a:ext>
            </a:extLst>
          </p:cNvPr>
          <p:cNvSpPr/>
          <p:nvPr/>
        </p:nvSpPr>
        <p:spPr>
          <a:xfrm>
            <a:off x="1808821" y="3496257"/>
            <a:ext cx="937093" cy="1025986"/>
          </a:xfrm>
          <a:prstGeom prst="arc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25F459C1-E5E8-40C3-8FB8-5555A5228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014287"/>
              </p:ext>
            </p:extLst>
          </p:nvPr>
        </p:nvGraphicFramePr>
        <p:xfrm>
          <a:off x="2497324" y="3163050"/>
          <a:ext cx="434588" cy="470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4" name="Equation" r:id="rId7" imgW="152280" imgH="164880" progId="Equation.DSMT4">
                  <p:embed/>
                </p:oleObj>
              </mc:Choice>
              <mc:Fallback>
                <p:oleObj name="Equation" r:id="rId7" imgW="152280" imgH="1648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E218EC02-33C6-4E60-98E7-E6FCE9C8E9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97324" y="3163050"/>
                        <a:ext cx="434588" cy="470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7608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FF916D-5095-4571-A581-97F64FB8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438D4-EC79-4A4C-BD0A-CBCC75C3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7EF51-6910-47A0-8783-DBCFAFF0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19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BD1A05A-FA87-4F42-8C0C-6FB5047057FF}"/>
              </a:ext>
            </a:extLst>
          </p:cNvPr>
          <p:cNvGrpSpPr/>
          <p:nvPr/>
        </p:nvGrpSpPr>
        <p:grpSpPr>
          <a:xfrm>
            <a:off x="850149" y="695841"/>
            <a:ext cx="3356876" cy="4247503"/>
            <a:chOff x="1337787" y="795838"/>
            <a:chExt cx="4252496" cy="5826875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0052576-AF61-4DED-B821-D3433FD4B595}"/>
                </a:ext>
              </a:extLst>
            </p:cNvPr>
            <p:cNvCxnSpPr/>
            <p:nvPr/>
          </p:nvCxnSpPr>
          <p:spPr>
            <a:xfrm flipV="1">
              <a:off x="1824399" y="1360448"/>
              <a:ext cx="0" cy="33207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5399C0B-E137-4EEE-AC1A-2AD0A1D33799}"/>
                </a:ext>
              </a:extLst>
            </p:cNvPr>
            <p:cNvCxnSpPr>
              <a:cxnSpLocks/>
            </p:cNvCxnSpPr>
            <p:nvPr/>
          </p:nvCxnSpPr>
          <p:spPr>
            <a:xfrm>
              <a:off x="1824399" y="4681164"/>
              <a:ext cx="31201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E26A61F-F1A5-4053-AEB8-1AD88F3A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824398" y="4681164"/>
              <a:ext cx="1203158" cy="15921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BB74B45-B017-4F68-A595-DF362CA8D1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4397" y="2868405"/>
              <a:ext cx="2193758" cy="1812758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D74B9F6-6FBF-4A86-AD92-BA60EDD4EB7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8357" y="1998122"/>
              <a:ext cx="16039" cy="2642935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DA7B4D6-748D-4961-A10E-F0F3055B21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4396" y="1155912"/>
              <a:ext cx="1812761" cy="3563185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8A10F10-BE21-43E8-A6B5-1E634504BDF1}"/>
                </a:ext>
              </a:extLst>
            </p:cNvPr>
            <p:cNvSpPr txBox="1"/>
            <p:nvPr/>
          </p:nvSpPr>
          <p:spPr>
            <a:xfrm>
              <a:off x="3179957" y="6161048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x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15FE9A8-9DF5-443A-9419-E7029194E3B4}"/>
                </a:ext>
              </a:extLst>
            </p:cNvPr>
            <p:cNvSpPr txBox="1"/>
            <p:nvPr/>
          </p:nvSpPr>
          <p:spPr>
            <a:xfrm>
              <a:off x="1667988" y="79651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z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A023174-9318-430D-A872-92F9C93A89B1}"/>
                </a:ext>
              </a:extLst>
            </p:cNvPr>
            <p:cNvSpPr txBox="1"/>
            <p:nvPr/>
          </p:nvSpPr>
          <p:spPr>
            <a:xfrm>
              <a:off x="5133083" y="4410224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y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56B9945-4E92-4C06-9BD3-31599FDC22D8}"/>
                </a:ext>
              </a:extLst>
            </p:cNvPr>
            <p:cNvSpPr txBox="1"/>
            <p:nvPr/>
          </p:nvSpPr>
          <p:spPr>
            <a:xfrm>
              <a:off x="3661221" y="795838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0070C0"/>
                  </a:solidFill>
                </a:rPr>
                <a:t>F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E11C45-10DA-4755-A476-B86B6A26CF20}"/>
                </a:ext>
              </a:extLst>
            </p:cNvPr>
            <p:cNvSpPr txBox="1"/>
            <p:nvPr/>
          </p:nvSpPr>
          <p:spPr>
            <a:xfrm>
              <a:off x="3958000" y="253551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33A6CF-38C6-43A8-81BA-8A1DA5FE4436}"/>
                </a:ext>
              </a:extLst>
            </p:cNvPr>
            <p:cNvSpPr txBox="1"/>
            <p:nvPr/>
          </p:nvSpPr>
          <p:spPr>
            <a:xfrm>
              <a:off x="1337787" y="247961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00B050"/>
                  </a:solidFill>
                </a:rPr>
                <a:t>k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52A963-1CE6-4E38-B5BF-1A0B17C64659}"/>
                </a:ext>
              </a:extLst>
            </p:cNvPr>
            <p:cNvCxnSpPr/>
            <p:nvPr/>
          </p:nvCxnSpPr>
          <p:spPr>
            <a:xfrm flipH="1">
              <a:off x="3568979" y="1258180"/>
              <a:ext cx="68178" cy="4219073"/>
            </a:xfrm>
            <a:prstGeom prst="line">
              <a:avLst/>
            </a:prstGeom>
            <a:ln w="38100">
              <a:solidFill>
                <a:srgbClr val="0070C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B206AC5-72BE-4E1E-8E23-8B3FDDF3AE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4067" y="2868404"/>
              <a:ext cx="46120" cy="2059289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7F20AD4-9C01-4D35-9295-1F48843EF6FB}"/>
                </a:ext>
              </a:extLst>
            </p:cNvPr>
            <p:cNvCxnSpPr>
              <a:cxnSpLocks/>
            </p:cNvCxnSpPr>
            <p:nvPr/>
          </p:nvCxnSpPr>
          <p:spPr>
            <a:xfrm>
              <a:off x="1877536" y="4681163"/>
              <a:ext cx="2080464" cy="311592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F333364-CAEB-45FD-A799-D10ED7206E03}"/>
                </a:ext>
              </a:extLst>
            </p:cNvPr>
            <p:cNvCxnSpPr>
              <a:cxnSpLocks/>
            </p:cNvCxnSpPr>
            <p:nvPr/>
          </p:nvCxnSpPr>
          <p:spPr>
            <a:xfrm>
              <a:off x="1836433" y="4719097"/>
              <a:ext cx="1708482" cy="766180"/>
            </a:xfrm>
            <a:prstGeom prst="line">
              <a:avLst/>
            </a:prstGeom>
            <a:ln w="38100">
              <a:solidFill>
                <a:srgbClr val="0070C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A8ADC2D4-40D8-463B-B980-4BA7A2980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04517"/>
              </p:ext>
            </p:extLst>
          </p:nvPr>
        </p:nvGraphicFramePr>
        <p:xfrm>
          <a:off x="5938837" y="626411"/>
          <a:ext cx="4419375" cy="1206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6" name="Equation" r:id="rId3" imgW="2654280" imgH="723600" progId="Equation.DSMT4">
                  <p:embed/>
                </p:oleObj>
              </mc:Choice>
              <mc:Fallback>
                <p:oleObj name="Equation" r:id="rId3" imgW="2654280" imgH="723600" progId="Equation.DSMT4">
                  <p:embed/>
                  <p:pic>
                    <p:nvPicPr>
                      <p:cNvPr id="35" name="Object 34">
                        <a:extLst>
                          <a:ext uri="{FF2B5EF4-FFF2-40B4-BE49-F238E27FC236}">
                            <a16:creationId xmlns:a16="http://schemas.microsoft.com/office/drawing/2014/main" id="{A8ADC2D4-40D8-463B-B980-4BA7A2980A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8837" y="626411"/>
                        <a:ext cx="4419375" cy="12062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BC63B9-5AA2-42D0-9006-C928696A7F27}"/>
              </a:ext>
            </a:extLst>
          </p:cNvPr>
          <p:cNvSpPr txBox="1"/>
          <p:nvPr/>
        </p:nvSpPr>
        <p:spPr>
          <a:xfrm>
            <a:off x="374378" y="156460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Approximate photoemission -- continued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740507B-2F4E-406D-96B4-54CABB5E9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43470"/>
              </p:ext>
            </p:extLst>
          </p:nvPr>
        </p:nvGraphicFramePr>
        <p:xfrm>
          <a:off x="5991726" y="1855372"/>
          <a:ext cx="5108000" cy="870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7" name="Equation" r:id="rId5" imgW="2831760" imgH="482400" progId="Equation.DSMT4">
                  <p:embed/>
                </p:oleObj>
              </mc:Choice>
              <mc:Fallback>
                <p:oleObj name="Equation" r:id="rId5" imgW="2831760" imgH="482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740507B-2F4E-406D-96B4-54CABB5E96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91726" y="1855372"/>
                        <a:ext cx="5108000" cy="870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13C2091-322C-443A-8240-2D4199E04A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130174"/>
              </p:ext>
            </p:extLst>
          </p:nvPr>
        </p:nvGraphicFramePr>
        <p:xfrm>
          <a:off x="2665248" y="4162445"/>
          <a:ext cx="9147984" cy="2348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8" name="Equation" r:id="rId7" imgW="4356000" imgH="1117440" progId="Equation.DSMT4">
                  <p:embed/>
                </p:oleObj>
              </mc:Choice>
              <mc:Fallback>
                <p:oleObj name="Equation" r:id="rId7" imgW="4356000" imgH="111744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76810793-41C1-4014-8962-B6DF944AA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65248" y="4162445"/>
                        <a:ext cx="9147984" cy="23483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rc 27">
            <a:extLst>
              <a:ext uri="{FF2B5EF4-FFF2-40B4-BE49-F238E27FC236}">
                <a16:creationId xmlns:a16="http://schemas.microsoft.com/office/drawing/2014/main" id="{6683E6D6-0E72-40EE-8C8D-EF1277538240}"/>
              </a:ext>
            </a:extLst>
          </p:cNvPr>
          <p:cNvSpPr/>
          <p:nvPr/>
        </p:nvSpPr>
        <p:spPr>
          <a:xfrm>
            <a:off x="783212" y="2038157"/>
            <a:ext cx="937093" cy="1025986"/>
          </a:xfrm>
          <a:prstGeom prst="arc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D56022EA-E3C1-4A2B-A4EA-18844E39D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537649"/>
              </p:ext>
            </p:extLst>
          </p:nvPr>
        </p:nvGraphicFramePr>
        <p:xfrm>
          <a:off x="1471715" y="1704950"/>
          <a:ext cx="434588" cy="470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9" name="Equation" r:id="rId9" imgW="152280" imgH="164880" progId="Equation.DSMT4">
                  <p:embed/>
                </p:oleObj>
              </mc:Choice>
              <mc:Fallback>
                <p:oleObj name="Equation" r:id="rId9" imgW="152280" imgH="1648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E218EC02-33C6-4E60-98E7-E6FCE9C8E9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1715" y="1704950"/>
                        <a:ext cx="434588" cy="470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361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01588-FE56-4B2F-8703-2A2FFDB2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85DCA-3E17-4D42-A4F5-A21F8C7F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3043B-5F4C-4FA0-B430-FAB520479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569E14-64E4-4054-AE9A-15ADEC1B2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6" y="0"/>
            <a:ext cx="116967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78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FDCE43-3183-47C4-91E3-226B93B5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A84434-720F-40ED-8AA3-2CB53A853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DC99A-39C8-4B1D-AF93-821C1394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B743D5-9891-4D3E-8FAC-074204D986DD}"/>
              </a:ext>
            </a:extLst>
          </p:cNvPr>
          <p:cNvSpPr txBox="1"/>
          <p:nvPr/>
        </p:nvSpPr>
        <p:spPr>
          <a:xfrm>
            <a:off x="267629" y="234176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Approximate photoemission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9BBDC8B-72B2-41FD-A43A-C2EC32D49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471090"/>
              </p:ext>
            </p:extLst>
          </p:nvPr>
        </p:nvGraphicFramePr>
        <p:xfrm>
          <a:off x="993504" y="695841"/>
          <a:ext cx="8748712" cy="387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38" name="Equation" r:id="rId3" imgW="4165560" imgH="1841400" progId="Equation.DSMT4">
                  <p:embed/>
                </p:oleObj>
              </mc:Choice>
              <mc:Fallback>
                <p:oleObj name="Equation" r:id="rId3" imgW="4165560" imgH="18414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713C2091-322C-443A-8240-2D4199E04A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3504" y="695841"/>
                        <a:ext cx="8748712" cy="387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3DF80ED-343B-4D1B-9B38-2609CFC25A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10581"/>
              </p:ext>
            </p:extLst>
          </p:nvPr>
        </p:nvGraphicFramePr>
        <p:xfrm>
          <a:off x="1105714" y="4745928"/>
          <a:ext cx="7361237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39" name="Equation" r:id="rId5" imgW="3504960" imgH="571320" progId="Equation.DSMT4">
                  <p:embed/>
                </p:oleObj>
              </mc:Choice>
              <mc:Fallback>
                <p:oleObj name="Equation" r:id="rId5" imgW="3504960" imgH="57132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713C2091-322C-443A-8240-2D4199E04A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5714" y="4745928"/>
                        <a:ext cx="7361237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0534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748EB-AFEC-404C-A1CD-B65BF7D7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4F4E7A-B33D-4334-AECD-E9275259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5C87D-3069-43BB-A77C-B67213FE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AEC57F-A216-48F5-846B-081F4D57A4C1}"/>
              </a:ext>
            </a:extLst>
          </p:cNvPr>
          <p:cNvSpPr txBox="1"/>
          <p:nvPr/>
        </p:nvSpPr>
        <p:spPr>
          <a:xfrm>
            <a:off x="267629" y="234176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Approximate photoemission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355251-64F2-40E2-A4AC-10B29F4B43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48622"/>
              </p:ext>
            </p:extLst>
          </p:nvPr>
        </p:nvGraphicFramePr>
        <p:xfrm>
          <a:off x="1112311" y="985810"/>
          <a:ext cx="6762750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5" name="Equation" r:id="rId3" imgW="4140000" imgH="571320" progId="Equation.DSMT4">
                  <p:embed/>
                </p:oleObj>
              </mc:Choice>
              <mc:Fallback>
                <p:oleObj name="Equation" r:id="rId3" imgW="4140000" imgH="5713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2311" y="985810"/>
                        <a:ext cx="6762750" cy="931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04FC1E6-9636-4450-8956-80D5EAF55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585292"/>
              </p:ext>
            </p:extLst>
          </p:nvPr>
        </p:nvGraphicFramePr>
        <p:xfrm>
          <a:off x="1273524" y="1917672"/>
          <a:ext cx="7361237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6" name="Equation" r:id="rId5" imgW="3504960" imgH="571320" progId="Equation.DSMT4">
                  <p:embed/>
                </p:oleObj>
              </mc:Choice>
              <mc:Fallback>
                <p:oleObj name="Equation" r:id="rId5" imgW="3504960" imgH="5713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3DF80ED-343B-4D1B-9B38-2609CFC25A3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73524" y="1917672"/>
                        <a:ext cx="7361237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C3D71A4-1C62-4C11-B64F-5FEF7AC6422B}"/>
              </a:ext>
            </a:extLst>
          </p:cNvPr>
          <p:cNvSpPr txBox="1"/>
          <p:nvPr/>
        </p:nvSpPr>
        <p:spPr>
          <a:xfrm>
            <a:off x="635620" y="3512634"/>
            <a:ext cx="10827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</a:rPr>
              <a:t>Digression – In general, the full transition rate is determined by averaging over all initial states and summing over all final states.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1CCDE4-746E-49DF-B609-01C409CFA755}"/>
              </a:ext>
            </a:extLst>
          </p:cNvPr>
          <p:cNvSpPr txBox="1"/>
          <p:nvPr/>
        </p:nvSpPr>
        <p:spPr>
          <a:xfrm>
            <a:off x="646771" y="4619947"/>
            <a:ext cx="10816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In our case, there is only one initial state, but a continuum of final states.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497972C-D697-4839-9683-8A8C586A8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135919"/>
              </p:ext>
            </p:extLst>
          </p:nvPr>
        </p:nvGraphicFramePr>
        <p:xfrm>
          <a:off x="1523651" y="5362626"/>
          <a:ext cx="7448271" cy="866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97" name="Equation" r:id="rId7" imgW="5460840" imgH="634680" progId="Equation.DSMT4">
                  <p:embed/>
                </p:oleObj>
              </mc:Choice>
              <mc:Fallback>
                <p:oleObj name="Equation" r:id="rId7" imgW="54608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3651" y="5362626"/>
                        <a:ext cx="7448271" cy="866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492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D31108-CCCE-44D3-AE53-D6BCBF6CD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7788E-EA77-4FA0-8852-014B5C5F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7E7C2-5AC2-4A20-B54A-A37D5DE9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08DAE0-0071-45D2-91EB-792BBBC428BB}"/>
              </a:ext>
            </a:extLst>
          </p:cNvPr>
          <p:cNvSpPr txBox="1"/>
          <p:nvPr/>
        </p:nvSpPr>
        <p:spPr>
          <a:xfrm>
            <a:off x="267629" y="234176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Approximate photoemission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0D1B34-99E8-4198-BFD2-67BD61949A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730888"/>
              </p:ext>
            </p:extLst>
          </p:nvPr>
        </p:nvGraphicFramePr>
        <p:xfrm>
          <a:off x="966090" y="1024802"/>
          <a:ext cx="7448271" cy="866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0" name="Equation" r:id="rId3" imgW="5460840" imgH="634680" progId="Equation.DSMT4">
                  <p:embed/>
                </p:oleObj>
              </mc:Choice>
              <mc:Fallback>
                <p:oleObj name="Equation" r:id="rId3" imgW="5460840" imgH="6346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497972C-D697-4839-9683-8A8C586A85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6090" y="1024802"/>
                        <a:ext cx="7448271" cy="866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2B96B3-9767-403A-B8CF-27F43B48BD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12788"/>
              </p:ext>
            </p:extLst>
          </p:nvPr>
        </p:nvGraphicFramePr>
        <p:xfrm>
          <a:off x="966090" y="2130774"/>
          <a:ext cx="7054566" cy="94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1" name="Equation" r:id="rId5" imgW="4838400" imgH="647640" progId="Equation.DSMT4">
                  <p:embed/>
                </p:oleObj>
              </mc:Choice>
              <mc:Fallback>
                <p:oleObj name="Equation" r:id="rId5" imgW="48384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6090" y="2130774"/>
                        <a:ext cx="7054566" cy="944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C58156C-5B7F-4112-9364-B9D91E6B28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10317"/>
              </p:ext>
            </p:extLst>
          </p:nvPr>
        </p:nvGraphicFramePr>
        <p:xfrm>
          <a:off x="1090612" y="2938374"/>
          <a:ext cx="6617308" cy="75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2" name="Equation" r:id="rId7" imgW="3682800" imgH="419040" progId="Equation.DSMT4">
                  <p:embed/>
                </p:oleObj>
              </mc:Choice>
              <mc:Fallback>
                <p:oleObj name="Equation" r:id="rId7" imgW="368280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0612" y="2938374"/>
                        <a:ext cx="6617308" cy="75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C1073D0-4429-4F26-A989-4FD3CEF26675}"/>
              </a:ext>
            </a:extLst>
          </p:cNvPr>
          <p:cNvSpPr txBox="1"/>
          <p:nvPr/>
        </p:nvSpPr>
        <p:spPr>
          <a:xfrm>
            <a:off x="966090" y="4159405"/>
            <a:ext cx="10586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there are multiple values of k for each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2C87627-4988-4956-A4F6-DE2026E295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09368"/>
              </p:ext>
            </p:extLst>
          </p:nvPr>
        </p:nvGraphicFramePr>
        <p:xfrm>
          <a:off x="7216852" y="4104305"/>
          <a:ext cx="600152" cy="706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3" name="Equation" r:id="rId9" imgW="215640" imgH="253800" progId="Equation.DSMT4">
                  <p:embed/>
                </p:oleObj>
              </mc:Choice>
              <mc:Fallback>
                <p:oleObj name="Equation" r:id="rId9" imgW="215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16852" y="4104305"/>
                        <a:ext cx="600152" cy="706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8963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9ED3E-39B0-40DD-B378-6CA40B718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E1D4FA-7B15-47C8-8080-4FBD67D9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1475F-E0BC-4D47-8E01-388C2293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5C528-68F9-4214-83E9-00FBFD503559}"/>
              </a:ext>
            </a:extLst>
          </p:cNvPr>
          <p:cNvSpPr txBox="1"/>
          <p:nvPr/>
        </p:nvSpPr>
        <p:spPr>
          <a:xfrm>
            <a:off x="546410" y="301083"/>
            <a:ext cx="829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Digression – how can we count the number of plane waves?</a:t>
            </a: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77C09426-55B7-42C1-8A2E-4B4C43AD8431}"/>
              </a:ext>
            </a:extLst>
          </p:cNvPr>
          <p:cNvSpPr/>
          <p:nvPr/>
        </p:nvSpPr>
        <p:spPr>
          <a:xfrm>
            <a:off x="571061" y="1402999"/>
            <a:ext cx="1683834" cy="1717288"/>
          </a:xfrm>
          <a:prstGeom prst="cub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BD6271-8FEF-46A1-B994-7906C9C45E0A}"/>
              </a:ext>
            </a:extLst>
          </p:cNvPr>
          <p:cNvSpPr txBox="1"/>
          <p:nvPr/>
        </p:nvSpPr>
        <p:spPr>
          <a:xfrm>
            <a:off x="1053547" y="3120287"/>
            <a:ext cx="50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1BA407-3802-4886-8574-8174C5BBD423}"/>
              </a:ext>
            </a:extLst>
          </p:cNvPr>
          <p:cNvSpPr txBox="1"/>
          <p:nvPr/>
        </p:nvSpPr>
        <p:spPr>
          <a:xfrm>
            <a:off x="2041359" y="2752820"/>
            <a:ext cx="50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B9D767-20AC-4A8C-804A-DDCB9A8ED184}"/>
              </a:ext>
            </a:extLst>
          </p:cNvPr>
          <p:cNvSpPr txBox="1"/>
          <p:nvPr/>
        </p:nvSpPr>
        <p:spPr>
          <a:xfrm>
            <a:off x="152401" y="2149947"/>
            <a:ext cx="505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L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A2C559F-A283-4FC2-BB09-0FF72B8B18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023177"/>
              </p:ext>
            </p:extLst>
          </p:nvPr>
        </p:nvGraphicFramePr>
        <p:xfrm>
          <a:off x="2736850" y="1525588"/>
          <a:ext cx="8985250" cy="456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6" name="Equation" r:id="rId3" imgW="4520880" imgH="2298600" progId="Equation.DSMT4">
                  <p:embed/>
                </p:oleObj>
              </mc:Choice>
              <mc:Fallback>
                <p:oleObj name="Equation" r:id="rId3" imgW="452088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6850" y="1525588"/>
                        <a:ext cx="8985250" cy="456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740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D31108-CCCE-44D3-AE53-D6BCBF6CD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7788E-EA77-4FA0-8852-014B5C5F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7E7C2-5AC2-4A20-B54A-A37D5DE9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08DAE0-0071-45D2-91EB-792BBBC428BB}"/>
              </a:ext>
            </a:extLst>
          </p:cNvPr>
          <p:cNvSpPr txBox="1"/>
          <p:nvPr/>
        </p:nvSpPr>
        <p:spPr>
          <a:xfrm>
            <a:off x="267629" y="234176"/>
            <a:ext cx="5564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Approximate photoemission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E0D1B34-99E8-4198-BFD2-67BD61949A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765454"/>
              </p:ext>
            </p:extLst>
          </p:nvPr>
        </p:nvGraphicFramePr>
        <p:xfrm>
          <a:off x="1162329" y="548385"/>
          <a:ext cx="7448271" cy="866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50" name="Equation" r:id="rId3" imgW="5460840" imgH="634680" progId="Equation.DSMT4">
                  <p:embed/>
                </p:oleObj>
              </mc:Choice>
              <mc:Fallback>
                <p:oleObj name="Equation" r:id="rId3" imgW="5460840" imgH="634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E0D1B34-99E8-4198-BFD2-67BD61949A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2329" y="548385"/>
                        <a:ext cx="7448271" cy="866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422EE24-A569-4E5E-87C6-B630FB7A9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592910"/>
              </p:ext>
            </p:extLst>
          </p:nvPr>
        </p:nvGraphicFramePr>
        <p:xfrm>
          <a:off x="1162329" y="1414463"/>
          <a:ext cx="7948613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51" name="Equation" r:id="rId5" imgW="3784320" imgH="571320" progId="Equation.DSMT4">
                  <p:embed/>
                </p:oleObj>
              </mc:Choice>
              <mc:Fallback>
                <p:oleObj name="Equation" r:id="rId5" imgW="3784320" imgH="5713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04FC1E6-9636-4450-8956-80D5EAF558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2329" y="1414463"/>
                        <a:ext cx="7948613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0C677CC-A9B9-4FD3-B7EE-55EB4F1734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136400"/>
              </p:ext>
            </p:extLst>
          </p:nvPr>
        </p:nvGraphicFramePr>
        <p:xfrm>
          <a:off x="1284121" y="2422525"/>
          <a:ext cx="10358437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52" name="Equation" r:id="rId7" imgW="8318160" imgH="3162240" progId="Equation.DSMT4">
                  <p:embed/>
                </p:oleObj>
              </mc:Choice>
              <mc:Fallback>
                <p:oleObj name="Equation" r:id="rId7" imgW="8318160" imgH="3162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4121" y="2422525"/>
                        <a:ext cx="10358437" cy="3933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4048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3F004-5467-4C7D-98F2-BFF760DB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D3B92F-69E0-4AF8-8D84-6F373C5F6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4A9A7-12C0-4F82-AE46-E7EB4230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15A130-7779-492D-9D34-B81C95800DBD}"/>
              </a:ext>
            </a:extLst>
          </p:cNvPr>
          <p:cNvSpPr txBox="1"/>
          <p:nvPr/>
        </p:nvSpPr>
        <p:spPr>
          <a:xfrm>
            <a:off x="501805" y="301083"/>
            <a:ext cx="9333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Summary of results --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5B8703E-E351-4843-9CCA-985E9AC661DF}"/>
              </a:ext>
            </a:extLst>
          </p:cNvPr>
          <p:cNvGrpSpPr/>
          <p:nvPr/>
        </p:nvGrpSpPr>
        <p:grpSpPr>
          <a:xfrm>
            <a:off x="850149" y="695841"/>
            <a:ext cx="3356876" cy="4247503"/>
            <a:chOff x="1337787" y="795838"/>
            <a:chExt cx="4252496" cy="5826875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DA7BDDC0-C51B-45AC-83D2-65902C20F0C0}"/>
                </a:ext>
              </a:extLst>
            </p:cNvPr>
            <p:cNvCxnSpPr/>
            <p:nvPr/>
          </p:nvCxnSpPr>
          <p:spPr>
            <a:xfrm flipV="1">
              <a:off x="1824399" y="1360448"/>
              <a:ext cx="0" cy="33207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369D05B-9D9A-4900-8FAD-4079B2AB80CD}"/>
                </a:ext>
              </a:extLst>
            </p:cNvPr>
            <p:cNvCxnSpPr>
              <a:cxnSpLocks/>
            </p:cNvCxnSpPr>
            <p:nvPr/>
          </p:nvCxnSpPr>
          <p:spPr>
            <a:xfrm>
              <a:off x="1824399" y="4681164"/>
              <a:ext cx="31201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13EECF9-B620-4AEE-A014-04FAB70D400E}"/>
                </a:ext>
              </a:extLst>
            </p:cNvPr>
            <p:cNvCxnSpPr>
              <a:cxnSpLocks/>
            </p:cNvCxnSpPr>
            <p:nvPr/>
          </p:nvCxnSpPr>
          <p:spPr>
            <a:xfrm>
              <a:off x="1824398" y="4681164"/>
              <a:ext cx="1203158" cy="15921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9459A3E-FC87-4C84-A493-A77F720C0E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4397" y="2868405"/>
              <a:ext cx="2193758" cy="1812758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4B6F5C1-49E9-48F4-9B10-C7BFD0E7B51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8357" y="1998122"/>
              <a:ext cx="16039" cy="2642935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265A84E-796A-4FF0-933E-146ABE282B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4396" y="1155912"/>
              <a:ext cx="1812761" cy="3563185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125F20F-6AC8-4A47-B3D5-3676E971E53E}"/>
                </a:ext>
              </a:extLst>
            </p:cNvPr>
            <p:cNvSpPr txBox="1"/>
            <p:nvPr/>
          </p:nvSpPr>
          <p:spPr>
            <a:xfrm>
              <a:off x="3179957" y="6161048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7AA310-CAA4-4648-BC41-2EB224644624}"/>
                </a:ext>
              </a:extLst>
            </p:cNvPr>
            <p:cNvSpPr txBox="1"/>
            <p:nvPr/>
          </p:nvSpPr>
          <p:spPr>
            <a:xfrm>
              <a:off x="1667988" y="79651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z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C7A4A2B-B876-4AAA-899A-20800BC814C9}"/>
                </a:ext>
              </a:extLst>
            </p:cNvPr>
            <p:cNvSpPr txBox="1"/>
            <p:nvPr/>
          </p:nvSpPr>
          <p:spPr>
            <a:xfrm>
              <a:off x="5133083" y="4410224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/>
                <a:t>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6BFB13D-EAD8-400E-8815-2B15E9FEA748}"/>
                </a:ext>
              </a:extLst>
            </p:cNvPr>
            <p:cNvSpPr txBox="1"/>
            <p:nvPr/>
          </p:nvSpPr>
          <p:spPr>
            <a:xfrm>
              <a:off x="3661221" y="795838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0070C0"/>
                  </a:solidFill>
                </a:rPr>
                <a:t>F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D74383C-E677-4003-AAA1-6D0FFEA17718}"/>
                </a:ext>
              </a:extLst>
            </p:cNvPr>
            <p:cNvSpPr txBox="1"/>
            <p:nvPr/>
          </p:nvSpPr>
          <p:spPr>
            <a:xfrm>
              <a:off x="3958000" y="253551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5618B05-BA82-4FE1-AC80-C728E57FEE3B}"/>
                </a:ext>
              </a:extLst>
            </p:cNvPr>
            <p:cNvSpPr txBox="1"/>
            <p:nvPr/>
          </p:nvSpPr>
          <p:spPr>
            <a:xfrm>
              <a:off x="1337787" y="247961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b="1" dirty="0">
                  <a:solidFill>
                    <a:srgbClr val="00B050"/>
                  </a:solidFill>
                </a:rPr>
                <a:t>k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08D3088-9A64-4C8D-AD82-2E2EE9C2C35D}"/>
                </a:ext>
              </a:extLst>
            </p:cNvPr>
            <p:cNvCxnSpPr/>
            <p:nvPr/>
          </p:nvCxnSpPr>
          <p:spPr>
            <a:xfrm flipH="1">
              <a:off x="3568979" y="1258180"/>
              <a:ext cx="68178" cy="4219073"/>
            </a:xfrm>
            <a:prstGeom prst="line">
              <a:avLst/>
            </a:prstGeom>
            <a:ln w="38100">
              <a:solidFill>
                <a:srgbClr val="0070C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89F292D-3199-4CFC-A68A-1443EED8A7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84067" y="2868404"/>
              <a:ext cx="46120" cy="2059289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DCA9F10-BD4B-446F-9106-FF3C5AEF6E08}"/>
                </a:ext>
              </a:extLst>
            </p:cNvPr>
            <p:cNvCxnSpPr>
              <a:cxnSpLocks/>
            </p:cNvCxnSpPr>
            <p:nvPr/>
          </p:nvCxnSpPr>
          <p:spPr>
            <a:xfrm>
              <a:off x="1877536" y="4681163"/>
              <a:ext cx="2080464" cy="311592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F271181-4B6E-4E65-BAA3-243B9D978A75}"/>
                </a:ext>
              </a:extLst>
            </p:cNvPr>
            <p:cNvCxnSpPr>
              <a:cxnSpLocks/>
            </p:cNvCxnSpPr>
            <p:nvPr/>
          </p:nvCxnSpPr>
          <p:spPr>
            <a:xfrm>
              <a:off x="1836433" y="4719097"/>
              <a:ext cx="1708482" cy="766180"/>
            </a:xfrm>
            <a:prstGeom prst="line">
              <a:avLst/>
            </a:prstGeom>
            <a:ln w="38100">
              <a:solidFill>
                <a:srgbClr val="0070C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Arc 22">
            <a:extLst>
              <a:ext uri="{FF2B5EF4-FFF2-40B4-BE49-F238E27FC236}">
                <a16:creationId xmlns:a16="http://schemas.microsoft.com/office/drawing/2014/main" id="{2427F5B6-7FF4-41D2-A98E-685B4E1E1D03}"/>
              </a:ext>
            </a:extLst>
          </p:cNvPr>
          <p:cNvSpPr/>
          <p:nvPr/>
        </p:nvSpPr>
        <p:spPr>
          <a:xfrm>
            <a:off x="783212" y="2038157"/>
            <a:ext cx="937093" cy="1025986"/>
          </a:xfrm>
          <a:prstGeom prst="arc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E218EC02-33C6-4E60-98E7-E6FCE9C8E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765561"/>
              </p:ext>
            </p:extLst>
          </p:nvPr>
        </p:nvGraphicFramePr>
        <p:xfrm>
          <a:off x="1471715" y="1704950"/>
          <a:ext cx="434588" cy="470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6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1715" y="1704950"/>
                        <a:ext cx="434588" cy="4708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214C4CF7-FBBE-4E6D-883C-053F712E0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61137"/>
              </p:ext>
            </p:extLst>
          </p:nvPr>
        </p:nvGraphicFramePr>
        <p:xfrm>
          <a:off x="4999038" y="584200"/>
          <a:ext cx="5926137" cy="433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7" name="Equation" r:id="rId5" imgW="3759120" imgH="2755800" progId="Equation.DSMT4">
                  <p:embed/>
                </p:oleObj>
              </mc:Choice>
              <mc:Fallback>
                <p:oleObj name="Equation" r:id="rId5" imgW="3759120" imgH="27558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0C677CC-A9B9-4FD3-B7EE-55EB4F1734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99038" y="584200"/>
                        <a:ext cx="5926137" cy="433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08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C6E02-E98C-46E0-B8B8-FCFF050E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ACDE5-7402-4100-9662-C4474862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37805-0911-40A2-9F73-1F18F8CED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57F77D-9928-4CBF-81E5-43E960F1F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" y="1276350"/>
            <a:ext cx="1129665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8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1DC512-D1AA-4C4B-BA3F-DAF0098B4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36AAB3-E472-4D90-897E-1ED46734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84824-647C-4D07-9D06-AD8CC49E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DE6456-93C4-42D5-969C-440F08873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41" y="1219199"/>
            <a:ext cx="6398315" cy="49053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2816A3-E8AC-448C-BEFF-2CFE1785CB4E}"/>
              </a:ext>
            </a:extLst>
          </p:cNvPr>
          <p:cNvSpPr txBox="1"/>
          <p:nvPr/>
        </p:nvSpPr>
        <p:spPr>
          <a:xfrm>
            <a:off x="904875" y="641646"/>
            <a:ext cx="10448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Enrico Fermi  1901-1954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8E9264-F637-4896-A9C7-548BFA2B92BD}"/>
              </a:ext>
            </a:extLst>
          </p:cNvPr>
          <p:cNvSpPr txBox="1"/>
          <p:nvPr/>
        </p:nvSpPr>
        <p:spPr>
          <a:xfrm>
            <a:off x="3457575" y="161925"/>
            <a:ext cx="5419725" cy="47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Famous Italian &amp; American physicist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769493-CE65-4525-9372-51B68DFAADF4}"/>
              </a:ext>
            </a:extLst>
          </p:cNvPr>
          <p:cNvSpPr txBox="1"/>
          <p:nvPr/>
        </p:nvSpPr>
        <p:spPr>
          <a:xfrm>
            <a:off x="7743825" y="211455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Fermi Golden rule for time harmonic resonant  transitions</a:t>
            </a:r>
          </a:p>
        </p:txBody>
      </p:sp>
    </p:spTree>
    <p:extLst>
      <p:ext uri="{BB962C8B-B14F-4D97-AF65-F5344CB8AC3E}">
        <p14:creationId xmlns:p14="http://schemas.microsoft.com/office/powerpoint/2010/main" val="326611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56B89-74F1-4F97-AD41-E00D0720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09533-10AA-4117-9750-CF9E013A2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9907A-A303-48A4-9337-0A882D11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350B2BE-3706-46FD-B9E0-742D3E841C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059491"/>
              </p:ext>
            </p:extLst>
          </p:nvPr>
        </p:nvGraphicFramePr>
        <p:xfrm>
          <a:off x="56356" y="1979303"/>
          <a:ext cx="119268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1" name="Equation" r:id="rId3" imgW="7302240" imgH="698400" progId="Equation.DSMT4">
                  <p:embed/>
                </p:oleObj>
              </mc:Choice>
              <mc:Fallback>
                <p:oleObj name="Equation" r:id="rId3" imgW="7302240" imgH="698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56" y="1979303"/>
                        <a:ext cx="11926888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7ED2C0-A3B9-452C-8369-155BD5A333C0}"/>
              </a:ext>
            </a:extLst>
          </p:cNvPr>
          <p:cNvSpPr txBox="1"/>
          <p:nvPr/>
        </p:nvSpPr>
        <p:spPr>
          <a:xfrm>
            <a:off x="0" y="162151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Estimating the rate of transitions </a:t>
            </a:r>
            <a:r>
              <a:rPr lang="en-US" sz="2400" b="1" i="1" dirty="0"/>
              <a:t>I </a:t>
            </a:r>
            <a:r>
              <a:rPr lang="en-US" sz="2400" b="1" i="1" dirty="0">
                <a:sym typeface="Wingdings" panose="05000000000000000000" pitchFamily="2" charset="2"/>
              </a:rPr>
              <a:t> f</a:t>
            </a:r>
            <a:endParaRPr lang="en-US" sz="24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016B5A-55CD-441F-9A88-6454CCBF9596}"/>
              </a:ext>
            </a:extLst>
          </p:cNvPr>
          <p:cNvSpPr txBox="1"/>
          <p:nvPr/>
        </p:nvSpPr>
        <p:spPr>
          <a:xfrm>
            <a:off x="132556" y="4546312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Fermi “Golden” rule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BE8E86-BB62-4320-A089-EC248530E45E}"/>
              </a:ext>
            </a:extLst>
          </p:cNvPr>
          <p:cNvCxnSpPr/>
          <p:nvPr/>
        </p:nvCxnSpPr>
        <p:spPr>
          <a:xfrm>
            <a:off x="9239250" y="4676775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9B1159-09E7-4EB3-943E-2869DE027CDD}"/>
              </a:ext>
            </a:extLst>
          </p:cNvPr>
          <p:cNvCxnSpPr/>
          <p:nvPr/>
        </p:nvCxnSpPr>
        <p:spPr>
          <a:xfrm>
            <a:off x="9239250" y="6048375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87121CB-9E20-449E-80B1-36485B49CE45}"/>
              </a:ext>
            </a:extLst>
          </p:cNvPr>
          <p:cNvCxnSpPr/>
          <p:nvPr/>
        </p:nvCxnSpPr>
        <p:spPr>
          <a:xfrm>
            <a:off x="10077450" y="4676775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A10F656-C74E-4C22-A68D-C94DC9E16FDD}"/>
              </a:ext>
            </a:extLst>
          </p:cNvPr>
          <p:cNvSpPr/>
          <p:nvPr/>
        </p:nvSpPr>
        <p:spPr>
          <a:xfrm>
            <a:off x="9239250" y="4145607"/>
            <a:ext cx="1828800" cy="53116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A550F6AF-DF86-4FBA-9D23-FABB2A090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858989"/>
              </p:ext>
            </p:extLst>
          </p:nvPr>
        </p:nvGraphicFramePr>
        <p:xfrm>
          <a:off x="10585451" y="5105644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2" name="Equation" r:id="rId5" imgW="330120" imgH="228600" progId="Equation.DSMT4">
                  <p:embed/>
                </p:oleObj>
              </mc:Choice>
              <mc:Fallback>
                <p:oleObj name="Equation" r:id="rId5" imgW="330120" imgH="2286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85451" y="5105644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869208AE-C714-4256-9F5B-AD718A6E2D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964147"/>
              </p:ext>
            </p:extLst>
          </p:nvPr>
        </p:nvGraphicFramePr>
        <p:xfrm>
          <a:off x="11258797" y="5728519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3" name="Equation" r:id="rId7" imgW="279360" imgH="330120" progId="Equation.DSMT4">
                  <p:embed/>
                </p:oleObj>
              </mc:Choice>
              <mc:Fallback>
                <p:oleObj name="Equation" r:id="rId7" imgW="279360" imgH="33012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58797" y="5728519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C4728E0C-1B17-40FE-B942-DB8BFA42F7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344211"/>
              </p:ext>
            </p:extLst>
          </p:nvPr>
        </p:nvGraphicFramePr>
        <p:xfrm>
          <a:off x="11399839" y="4275139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4" name="Equation" r:id="rId9" imgW="291960" imgH="355320" progId="Equation.DSMT4">
                  <p:embed/>
                </p:oleObj>
              </mc:Choice>
              <mc:Fallback>
                <p:oleObj name="Equation" r:id="rId9" imgW="291960" imgH="3553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399839" y="4275139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1713F0-DFFF-4407-A804-7EFC22F4494C}"/>
              </a:ext>
            </a:extLst>
          </p:cNvPr>
          <p:cNvCxnSpPr/>
          <p:nvPr/>
        </p:nvCxnSpPr>
        <p:spPr>
          <a:xfrm>
            <a:off x="5391150" y="4829175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531A74-2719-4722-94B2-3C875722569B}"/>
              </a:ext>
            </a:extLst>
          </p:cNvPr>
          <p:cNvCxnSpPr/>
          <p:nvPr/>
        </p:nvCxnSpPr>
        <p:spPr>
          <a:xfrm>
            <a:off x="5391150" y="6200775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450CE8-3842-4FAF-9209-A43B696D6D26}"/>
              </a:ext>
            </a:extLst>
          </p:cNvPr>
          <p:cNvCxnSpPr/>
          <p:nvPr/>
        </p:nvCxnSpPr>
        <p:spPr>
          <a:xfrm>
            <a:off x="6229350" y="4829175"/>
            <a:ext cx="0" cy="129540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926589D-1941-48E1-B831-435CBC365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184467"/>
              </p:ext>
            </p:extLst>
          </p:nvPr>
        </p:nvGraphicFramePr>
        <p:xfrm>
          <a:off x="6737351" y="5258044"/>
          <a:ext cx="692149" cy="47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5" name="Equation" r:id="rId5" imgW="330120" imgH="228600" progId="Equation.DSMT4">
                  <p:embed/>
                </p:oleObj>
              </mc:Choice>
              <mc:Fallback>
                <p:oleObj name="Equation" r:id="rId5" imgW="330120" imgH="2286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550F6AF-DF86-4FBA-9D23-FABB2A090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7351" y="5258044"/>
                        <a:ext cx="692149" cy="47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A2250129-1FB1-4169-B7C7-D39D2694E3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183432"/>
              </p:ext>
            </p:extLst>
          </p:nvPr>
        </p:nvGraphicFramePr>
        <p:xfrm>
          <a:off x="7410697" y="5880919"/>
          <a:ext cx="482601" cy="5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6" name="Equation" r:id="rId7" imgW="279360" imgH="330120" progId="Equation.DSMT4">
                  <p:embed/>
                </p:oleObj>
              </mc:Choice>
              <mc:Fallback>
                <p:oleObj name="Equation" r:id="rId7" imgW="279360" imgH="33012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869208AE-C714-4256-9F5B-AD718A6E2D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10697" y="5880919"/>
                        <a:ext cx="482601" cy="570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3AD59E5-E751-4463-B569-D60AD970E1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846221"/>
              </p:ext>
            </p:extLst>
          </p:nvPr>
        </p:nvGraphicFramePr>
        <p:xfrm>
          <a:off x="7551739" y="4427539"/>
          <a:ext cx="5048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7" name="Equation" r:id="rId9" imgW="291960" imgH="355320" progId="Equation.DSMT4">
                  <p:embed/>
                </p:oleObj>
              </mc:Choice>
              <mc:Fallback>
                <p:oleObj name="Equation" r:id="rId9" imgW="291960" imgH="35532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C4728E0C-1B17-40FE-B942-DB8BFA42F7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51739" y="4427539"/>
                        <a:ext cx="504825" cy="61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7DF59F79-9DFC-418B-A293-401995D5649E}"/>
              </a:ext>
            </a:extLst>
          </p:cNvPr>
          <p:cNvSpPr txBox="1"/>
          <p:nvPr/>
        </p:nvSpPr>
        <p:spPr>
          <a:xfrm>
            <a:off x="4924425" y="3838575"/>
            <a:ext cx="2695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Transition between two discrete states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5D7018-2917-43C8-B4CE-4E23AE1375F0}"/>
              </a:ext>
            </a:extLst>
          </p:cNvPr>
          <p:cNvSpPr txBox="1"/>
          <p:nvPr/>
        </p:nvSpPr>
        <p:spPr>
          <a:xfrm>
            <a:off x="9029700" y="3057525"/>
            <a:ext cx="2695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Transition between discrete and continuum states</a:t>
            </a: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2CB65C94-6B50-47FB-AADD-AA04B8B40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729575"/>
              </p:ext>
            </p:extLst>
          </p:nvPr>
        </p:nvGraphicFramePr>
        <p:xfrm>
          <a:off x="113506" y="290459"/>
          <a:ext cx="11303255" cy="1139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8" name="Equation" r:id="rId11" imgW="4533840" imgH="457200" progId="Equation.DSMT4">
                  <p:embed/>
                </p:oleObj>
              </mc:Choice>
              <mc:Fallback>
                <p:oleObj name="Equation" r:id="rId11" imgW="4533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3506" y="290459"/>
                        <a:ext cx="11303255" cy="11398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899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1E53A-B2CB-437E-B259-F4C81FB9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BDAD26-B572-4BF2-B2A6-95CAFB1F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4B5F7-BAAF-4F06-8611-070E2EDC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91DB7E-6848-4D6B-AFA7-464123C43271}"/>
              </a:ext>
            </a:extLst>
          </p:cNvPr>
          <p:cNvSpPr txBox="1"/>
          <p:nvPr/>
        </p:nvSpPr>
        <p:spPr>
          <a:xfrm>
            <a:off x="334537" y="278780"/>
            <a:ext cx="9578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9949C7-42D8-4AA2-B438-B9E16300B6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39161"/>
              </p:ext>
            </p:extLst>
          </p:nvPr>
        </p:nvGraphicFramePr>
        <p:xfrm>
          <a:off x="838200" y="973564"/>
          <a:ext cx="9969500" cy="347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9" name="Equation" r:id="rId3" imgW="4813200" imgH="1676160" progId="Equation.DSMT4">
                  <p:embed/>
                </p:oleObj>
              </mc:Choice>
              <mc:Fallback>
                <p:oleObj name="Equation" r:id="rId3" imgW="4813200" imgH="16761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CD8349E-7DB7-4D3D-A0B9-8CA99EF9BC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973564"/>
                        <a:ext cx="9969500" cy="347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A4071E-47BC-4FBC-AF61-E7788C7A2ACC}"/>
              </a:ext>
            </a:extLst>
          </p:cNvPr>
          <p:cNvSpPr txBox="1"/>
          <p:nvPr/>
        </p:nvSpPr>
        <p:spPr>
          <a:xfrm>
            <a:off x="2371725" y="4800600"/>
            <a:ext cx="742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In most cases, either term will be active, but generally not both.</a:t>
            </a:r>
          </a:p>
        </p:txBody>
      </p:sp>
    </p:spTree>
    <p:extLst>
      <p:ext uri="{BB962C8B-B14F-4D97-AF65-F5344CB8AC3E}">
        <p14:creationId xmlns:p14="http://schemas.microsoft.com/office/powerpoint/2010/main" val="99299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3AC59-37ED-464C-B352-472B9B4E6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1EF90-9B59-46E1-8838-BBC5D9D4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3442F-C6D8-46D2-8654-379D8DBF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90638D-87ED-4FFC-90B3-9DBEDD30A890}"/>
              </a:ext>
            </a:extLst>
          </p:cNvPr>
          <p:cNvSpPr txBox="1"/>
          <p:nvPr/>
        </p:nvSpPr>
        <p:spPr>
          <a:xfrm>
            <a:off x="334537" y="278780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C8E99F-5BEA-4EFF-BDEB-B2B632624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537" y="1488650"/>
          <a:ext cx="10179050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2" name="Equation" r:id="rId3" imgW="4914720" imgH="2298600" progId="Equation.DSMT4">
                  <p:embed/>
                </p:oleObj>
              </mc:Choice>
              <mc:Fallback>
                <p:oleObj name="Equation" r:id="rId3" imgW="4914720" imgH="229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CD8349E-7DB7-4D3D-A0B9-8CA99EF9BC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537" y="1488650"/>
                        <a:ext cx="10179050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63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876F3B-4FA4-4BF7-8ACF-2D90D80D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4E4E5-6E45-4042-B011-B22E5468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E834C-D3BF-41D8-8673-3C7A8592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851E8-F4AA-4BCA-B24A-023363B2C6BC}"/>
              </a:ext>
            </a:extLst>
          </p:cNvPr>
          <p:cNvSpPr txBox="1"/>
          <p:nvPr/>
        </p:nvSpPr>
        <p:spPr>
          <a:xfrm>
            <a:off x="334537" y="278780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06D047C-F13C-4FC3-BC1B-CF17627233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3" y="1157288"/>
          <a:ext cx="9969500" cy="384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6" name="Equation" r:id="rId3" imgW="4813200" imgH="1854000" progId="Equation.DSMT4">
                  <p:embed/>
                </p:oleObj>
              </mc:Choice>
              <mc:Fallback>
                <p:oleObj name="Equation" r:id="rId3" imgW="4813200" imgH="1854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D98FC9-DCC9-4CDC-B824-E390FDE363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2613" y="1157288"/>
                        <a:ext cx="9969500" cy="384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605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C98A8-4DF5-4A57-A463-4863A5A7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2/16/2022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8ED002-562A-412A-B71C-8B2727F3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00474-4469-495E-AF20-4007DBAF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FC7C204-1CA2-427F-922C-A6356113B6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223052"/>
              </p:ext>
            </p:extLst>
          </p:nvPr>
        </p:nvGraphicFramePr>
        <p:xfrm>
          <a:off x="1011238" y="587375"/>
          <a:ext cx="86995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0" name="Equation" r:id="rId3" imgW="4825800" imgH="1282680" progId="Equation.DSMT4">
                  <p:embed/>
                </p:oleObj>
              </mc:Choice>
              <mc:Fallback>
                <p:oleObj name="Equation" r:id="rId3" imgW="4825800" imgH="1282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1238" y="587375"/>
                        <a:ext cx="8699500" cy="231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44CB38-88C2-4A74-A937-5FD34F1228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72771"/>
              </p:ext>
            </p:extLst>
          </p:nvPr>
        </p:nvGraphicFramePr>
        <p:xfrm>
          <a:off x="1011238" y="3100387"/>
          <a:ext cx="7950200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1" name="Equation" r:id="rId5" imgW="5448240" imgH="2171520" progId="Equation.DSMT4">
                  <p:embed/>
                </p:oleObj>
              </mc:Choice>
              <mc:Fallback>
                <p:oleObj name="Equation" r:id="rId5" imgW="5448240" imgH="21715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1238" y="3100387"/>
                        <a:ext cx="7950200" cy="317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3299E13-C09A-47AF-A89C-DFB59360BC1A}"/>
              </a:ext>
            </a:extLst>
          </p:cNvPr>
          <p:cNvSpPr txBox="1"/>
          <p:nvPr/>
        </p:nvSpPr>
        <p:spPr>
          <a:xfrm>
            <a:off x="269488" y="144071"/>
            <a:ext cx="11653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– Zero order system in the presence of an electromagnetic field -- continued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9CD7C6-697F-4218-B110-7433D249FBB4}"/>
              </a:ext>
            </a:extLst>
          </p:cNvPr>
          <p:cNvSpPr txBox="1"/>
          <p:nvPr/>
        </p:nvSpPr>
        <p:spPr>
          <a:xfrm>
            <a:off x="9477375" y="3857625"/>
            <a:ext cx="1952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Similar to your HW problem….</a:t>
            </a:r>
          </a:p>
        </p:txBody>
      </p:sp>
    </p:spTree>
    <p:extLst>
      <p:ext uri="{BB962C8B-B14F-4D97-AF65-F5344CB8AC3E}">
        <p14:creationId xmlns:p14="http://schemas.microsoft.com/office/powerpoint/2010/main" val="181686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7975</TotalTime>
  <Words>593</Words>
  <Application>Microsoft Office PowerPoint</Application>
  <PresentationFormat>Widescreen</PresentationFormat>
  <Paragraphs>144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410</cp:revision>
  <cp:lastPrinted>2020-02-12T16:25:08Z</cp:lastPrinted>
  <dcterms:created xsi:type="dcterms:W3CDTF">2020-01-06T21:28:26Z</dcterms:created>
  <dcterms:modified xsi:type="dcterms:W3CDTF">2022-02-16T15:38:02Z</dcterms:modified>
</cp:coreProperties>
</file>