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5" r:id="rId3"/>
    <p:sldId id="361" r:id="rId4"/>
    <p:sldId id="357" r:id="rId5"/>
    <p:sldId id="358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hyperlink" Target="https://dlmf.nist.gov/34.3#vii" TargetMode="Externa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lmf.nist.gov/search/search?q=Clebsch-Gorda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354871" y="1411755"/>
            <a:ext cx="938932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15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Matrix elements and selection rules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Ref:  Chapter 15 and others in E. Carlson’s textbook</a:t>
            </a:r>
            <a:endParaRPr lang="en-US" sz="3200" b="1" dirty="0"/>
          </a:p>
          <a:p>
            <a:endParaRPr lang="en-US" sz="2400" b="1" dirty="0"/>
          </a:p>
          <a:p>
            <a:pPr marL="457200" indent="-457200">
              <a:buAutoNum type="arabicPeriod"/>
            </a:pPr>
            <a:r>
              <a:rPr lang="en-US" sz="3200" b="1" dirty="0"/>
              <a:t>Selection rules for electric dipole transitions between spherically symmetric states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Rotations of eigenstates of angular momentum</a:t>
            </a:r>
          </a:p>
          <a:p>
            <a:pPr marL="457200" indent="-457200">
              <a:buAutoNum type="arabicPeriod"/>
            </a:pPr>
            <a:r>
              <a:rPr lang="en-US" sz="3200" b="1" dirty="0"/>
              <a:t>Other symmetry related issues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98EC0-F908-426A-9568-4F865C23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2E7E5-3623-451A-A5C2-EF6FBEC5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7F4FD-0BF7-4DDE-83BA-2BFADDBE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B88430-5F35-41A3-9FCE-012DCE0F97F2}"/>
              </a:ext>
            </a:extLst>
          </p:cNvPr>
          <p:cNvSpPr txBox="1"/>
          <p:nvPr/>
        </p:nvSpPr>
        <p:spPr>
          <a:xfrm>
            <a:off x="432486" y="321276"/>
            <a:ext cx="1079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Further abstraction of matrix element analysis using Group Theory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D9317AA-0787-4663-B67C-447873F318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767149"/>
              </p:ext>
            </p:extLst>
          </p:nvPr>
        </p:nvGraphicFramePr>
        <p:xfrm>
          <a:off x="757238" y="1314450"/>
          <a:ext cx="8766175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2" name="Equation" r:id="rId3" imgW="3936960" imgH="507960" progId="Equation.DSMT4">
                  <p:embed/>
                </p:oleObj>
              </mc:Choice>
              <mc:Fallback>
                <p:oleObj name="Equation" r:id="rId3" imgW="3936960" imgH="507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2C0DB4B-54C9-4D1F-9F7F-BD878E5E3B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7238" y="1314450"/>
                        <a:ext cx="8766175" cy="1131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4D1579B-5C42-4B61-9A98-453DF8838CC1}"/>
              </a:ext>
            </a:extLst>
          </p:cNvPr>
          <p:cNvSpPr txBox="1"/>
          <p:nvPr/>
        </p:nvSpPr>
        <p:spPr>
          <a:xfrm>
            <a:off x="432485" y="2817390"/>
            <a:ext cx="9263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Group theory enables the determination of the “distilled essence” of the initial and final states and of the operator to determine which transitions are non-trivial</a:t>
            </a:r>
          </a:p>
        </p:txBody>
      </p:sp>
    </p:spTree>
    <p:extLst>
      <p:ext uri="{BB962C8B-B14F-4D97-AF65-F5344CB8AC3E}">
        <p14:creationId xmlns:p14="http://schemas.microsoft.com/office/powerpoint/2010/main" val="219196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888424-C05D-4E33-8179-5E4F615A3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C25EB8-BA07-4835-94DE-2330B50B5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931F9-88D2-4E59-A009-7C3D2FA7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DCA2A8-AB07-4E5C-8F7C-CBEAEA9A1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" y="729484"/>
            <a:ext cx="8524875" cy="4705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A3D453-AB42-4F0E-818C-CB4B924713D6}"/>
              </a:ext>
            </a:extLst>
          </p:cNvPr>
          <p:cNvSpPr txBox="1"/>
          <p:nvPr/>
        </p:nvSpPr>
        <p:spPr>
          <a:xfrm>
            <a:off x="8153400" y="1655379"/>
            <a:ext cx="3812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R</a:t>
            </a:r>
            <a:r>
              <a:rPr lang="en-US" sz="2400" b="1" dirty="0"/>
              <a:t> here represents symmetry rotations* of the system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0D6870-959F-42F9-AD3B-B755F3F82523}"/>
              </a:ext>
            </a:extLst>
          </p:cNvPr>
          <p:cNvSpPr txBox="1"/>
          <p:nvPr/>
        </p:nvSpPr>
        <p:spPr>
          <a:xfrm>
            <a:off x="8153400" y="2666660"/>
            <a:ext cx="3812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latin typeface="Script MT Bold" panose="03040602040607080904" pitchFamily="66" charset="0"/>
              </a:rPr>
              <a:t>C</a:t>
            </a:r>
            <a:r>
              <a:rPr lang="en-US" sz="2400" b="1" dirty="0"/>
              <a:t> represents “classes” of rotations of the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1B8B9B-9098-4AEF-836A-B0E5FE88126B}"/>
              </a:ext>
            </a:extLst>
          </p:cNvPr>
          <p:cNvSpPr txBox="1"/>
          <p:nvPr/>
        </p:nvSpPr>
        <p:spPr>
          <a:xfrm>
            <a:off x="8153400" y="4438996"/>
            <a:ext cx="3952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*This can include the continuum of angles or discrete angles.</a:t>
            </a:r>
          </a:p>
        </p:txBody>
      </p:sp>
    </p:spTree>
    <p:extLst>
      <p:ext uri="{BB962C8B-B14F-4D97-AF65-F5344CB8AC3E}">
        <p14:creationId xmlns:p14="http://schemas.microsoft.com/office/powerpoint/2010/main" val="3171644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21565-FD05-4734-9BBA-187AAF192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2E8D66-9365-46FA-81B9-AC34973D6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0A1810-554B-4CAC-9497-8A7148F31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pic>
        <p:nvPicPr>
          <p:cNvPr id="6" name="table">
            <a:extLst>
              <a:ext uri="{FF2B5EF4-FFF2-40B4-BE49-F238E27FC236}">
                <a16:creationId xmlns:a16="http://schemas.microsoft.com/office/drawing/2014/main" id="{26417B36-F41A-4165-A357-AC47A005A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270164"/>
            <a:ext cx="6096000" cy="1630680"/>
          </a:xfrm>
          <a:prstGeom prst="rect">
            <a:avLst/>
          </a:prstGeom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16A3DAF8-A5D7-4283-8077-69CA5E0943B0}"/>
              </a:ext>
            </a:extLst>
          </p:cNvPr>
          <p:cNvSpPr txBox="1"/>
          <p:nvPr/>
        </p:nvSpPr>
        <p:spPr>
          <a:xfrm>
            <a:off x="1143000" y="402407"/>
            <a:ext cx="10494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Example of the use of a character table for the case of discrete angles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C5D7DE-34B8-4224-928C-D609FB4F165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33800" y="3251363"/>
            <a:ext cx="5486400" cy="29460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2FD5EA9-44A6-4C60-9E48-A86B819E905F}"/>
              </a:ext>
            </a:extLst>
          </p:cNvPr>
          <p:cNvSpPr txBox="1"/>
          <p:nvPr/>
        </p:nvSpPr>
        <p:spPr>
          <a:xfrm>
            <a:off x="9490841" y="1270164"/>
            <a:ext cx="1119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Script MT Bold" panose="03040602040607080904" pitchFamily="66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17626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7605B-4E8F-4EAF-952C-A025AC948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D7AF7-5F48-46F7-8045-EA15457B3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82240-5FF0-4E2D-BC54-31617D13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4AA8FF-FF4B-41E6-B93B-74F972785AE1}"/>
              </a:ext>
            </a:extLst>
          </p:cNvPr>
          <p:cNvSpPr txBox="1"/>
          <p:nvPr/>
        </p:nvSpPr>
        <p:spPr>
          <a:xfrm>
            <a:off x="268014" y="299545"/>
            <a:ext cx="11085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For the spherical coordinates, we have used a particular coordinate system, standardized to the orientation of the z-axis.      What happens if we want to use another orientation?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76D73B-A4AD-4BC5-B035-6FDF891B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14" y="1692626"/>
            <a:ext cx="5506928" cy="44709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532AB7-933C-4F02-9434-577936B0F318}"/>
              </a:ext>
            </a:extLst>
          </p:cNvPr>
          <p:cNvSpPr txBox="1"/>
          <p:nvPr/>
        </p:nvSpPr>
        <p:spPr>
          <a:xfrm>
            <a:off x="6258910" y="2175641"/>
            <a:ext cx="5094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Any rotation can be described by at most 3 successive rotations by </a:t>
            </a:r>
            <a:r>
              <a:rPr lang="en-US" sz="2400" b="1" dirty="0">
                <a:latin typeface="Symbol" panose="05050102010706020507" pitchFamily="18" charset="2"/>
              </a:rPr>
              <a:t>a</a:t>
            </a:r>
            <a:r>
              <a:rPr lang="en-US" sz="2400" b="1" dirty="0"/>
              <a:t>, </a:t>
            </a:r>
            <a:r>
              <a:rPr lang="en-US" sz="2400" b="1" dirty="0">
                <a:latin typeface="Symbol" panose="05050102010706020507" pitchFamily="18" charset="2"/>
              </a:rPr>
              <a:t>b</a:t>
            </a:r>
            <a:r>
              <a:rPr lang="en-US" sz="2400" b="1" dirty="0"/>
              <a:t>, and </a:t>
            </a:r>
            <a:r>
              <a:rPr lang="en-US" sz="2400" b="1" dirty="0">
                <a:latin typeface="Symbol" panose="05050102010706020507" pitchFamily="18" charset="2"/>
              </a:rPr>
              <a:t>g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2315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11AA5-62D4-460C-BB93-9E191E83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9A4D91-E4FE-4F4A-B978-C5159BF54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0E999-76E7-4B39-811C-27A63237F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10059F-8DE9-458E-AAED-A99C03334EAE}"/>
              </a:ext>
            </a:extLst>
          </p:cNvPr>
          <p:cNvSpPr txBox="1"/>
          <p:nvPr/>
        </p:nvSpPr>
        <p:spPr>
          <a:xfrm>
            <a:off x="469232" y="336884"/>
            <a:ext cx="10395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that, in Chap. 6,   the notion of the rotation operator for angular moment L is presented as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86523D-FD7C-45FF-A66C-FB93A21E8B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1219200"/>
            <a:ext cx="11658600" cy="2209800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F2EA8C3-6046-45F2-8071-DF608227C1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595352"/>
              </p:ext>
            </p:extLst>
          </p:nvPr>
        </p:nvGraphicFramePr>
        <p:xfrm>
          <a:off x="469232" y="3536949"/>
          <a:ext cx="10697466" cy="938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3" name="Equation" r:id="rId4" imgW="4914720" imgH="431640" progId="Equation.DSMT4">
                  <p:embed/>
                </p:oleObj>
              </mc:Choice>
              <mc:Fallback>
                <p:oleObj name="Equation" r:id="rId4" imgW="4914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9232" y="3536949"/>
                        <a:ext cx="10697466" cy="938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433C872-42B3-4064-A8F4-DBEEA2A923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804037"/>
              </p:ext>
            </p:extLst>
          </p:nvPr>
        </p:nvGraphicFramePr>
        <p:xfrm>
          <a:off x="364313" y="5037140"/>
          <a:ext cx="11658600" cy="1023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4" name="Equation" r:id="rId6" imgW="5206680" imgH="457200" progId="Equation.DSMT4">
                  <p:embed/>
                </p:oleObj>
              </mc:Choice>
              <mc:Fallback>
                <p:oleObj name="Equation" r:id="rId6" imgW="5206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4313" y="5037140"/>
                        <a:ext cx="11658600" cy="1023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8731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EAB167-8968-4D20-9238-B939F6E9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E7C29-7F58-463A-9C9E-C59BD23F8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8CB12-1B6A-48FF-883F-CF96D20F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342A94-F9B8-4C71-9C2B-CCE18EAD0E96}"/>
              </a:ext>
            </a:extLst>
          </p:cNvPr>
          <p:cNvSpPr txBox="1"/>
          <p:nvPr/>
        </p:nvSpPr>
        <p:spPr>
          <a:xfrm>
            <a:off x="397042" y="276726"/>
            <a:ext cx="10756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What are the effects of rotation?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7D41DC9-63FA-41B2-86C4-0DBF364DD5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103765"/>
              </p:ext>
            </p:extLst>
          </p:nvPr>
        </p:nvGraphicFramePr>
        <p:xfrm>
          <a:off x="442400" y="1058068"/>
          <a:ext cx="11317132" cy="197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5" name="Equation" r:id="rId3" imgW="5308560" imgH="927000" progId="Equation.DSMT4">
                  <p:embed/>
                </p:oleObj>
              </mc:Choice>
              <mc:Fallback>
                <p:oleObj name="Equation" r:id="rId3" imgW="530856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400" y="1058068"/>
                        <a:ext cx="11317132" cy="197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6AFA54B-FF7C-45A6-9404-BB158AB8F4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95835"/>
              </p:ext>
            </p:extLst>
          </p:nvPr>
        </p:nvGraphicFramePr>
        <p:xfrm>
          <a:off x="615615" y="3196766"/>
          <a:ext cx="11355936" cy="292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6" name="Equation" r:id="rId5" imgW="5715000" imgH="1473120" progId="Equation.DSMT4">
                  <p:embed/>
                </p:oleObj>
              </mc:Choice>
              <mc:Fallback>
                <p:oleObj name="Equation" r:id="rId5" imgW="571500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5615" y="3196766"/>
                        <a:ext cx="11355936" cy="2927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2073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779B88-8BDE-4C6F-A27F-D7F2ECE10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49A5EA-7275-46D7-8AC9-0493E3A6C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D8F42-D745-4D40-BC0B-9BD077C2C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07DB1A-B737-44F5-8790-E957B46505A2}"/>
              </a:ext>
            </a:extLst>
          </p:cNvPr>
          <p:cNvSpPr txBox="1"/>
          <p:nvPr/>
        </p:nvSpPr>
        <p:spPr>
          <a:xfrm>
            <a:off x="409074" y="300789"/>
            <a:ext cx="2649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For example  </a:t>
            </a:r>
            <a:r>
              <a:rPr lang="en-US" sz="2400" b="1" i="1" dirty="0"/>
              <a:t>j=1/2</a:t>
            </a:r>
            <a:r>
              <a:rPr lang="en-US" sz="2400" b="1" dirty="0"/>
              <a:t>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C66D4D5-EF67-468F-99F5-3077351923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735080"/>
              </p:ext>
            </p:extLst>
          </p:nvPr>
        </p:nvGraphicFramePr>
        <p:xfrm>
          <a:off x="1554747" y="762454"/>
          <a:ext cx="5331259" cy="1115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8" name="Equation" r:id="rId3" imgW="2184120" imgH="457200" progId="Equation.DSMT4">
                  <p:embed/>
                </p:oleObj>
              </mc:Choice>
              <mc:Fallback>
                <p:oleObj name="Equation" r:id="rId3" imgW="21841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4747" y="762454"/>
                        <a:ext cx="5331259" cy="1115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969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01588-FE56-4B2F-8703-2A2FFDB2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85DCA-3E17-4D42-A4F5-A21F8C7F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3043B-5F4C-4FA0-B430-FAB52047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569E14-64E4-4054-AE9A-15ADEC1B2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6" y="0"/>
            <a:ext cx="1169670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7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C606C-394A-4373-96BD-BE2E4E53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93E7C5-5022-4BED-A99A-68753141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F1BBBD-2409-41D7-92C1-1CC6E390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96C92A-1B52-4D0E-860F-AB3EB7257314}"/>
              </a:ext>
            </a:extLst>
          </p:cNvPr>
          <p:cNvCxnSpPr/>
          <p:nvPr/>
        </p:nvCxnSpPr>
        <p:spPr>
          <a:xfrm>
            <a:off x="914400" y="4371975"/>
            <a:ext cx="97155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C07333B-4763-4B6D-8355-0FA3E9303D62}"/>
              </a:ext>
            </a:extLst>
          </p:cNvPr>
          <p:cNvCxnSpPr/>
          <p:nvPr/>
        </p:nvCxnSpPr>
        <p:spPr>
          <a:xfrm>
            <a:off x="885825" y="3745899"/>
            <a:ext cx="97155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37790A-8E8B-48B6-BE62-3E2598575FF0}"/>
              </a:ext>
            </a:extLst>
          </p:cNvPr>
          <p:cNvCxnSpPr/>
          <p:nvPr/>
        </p:nvCxnSpPr>
        <p:spPr>
          <a:xfrm>
            <a:off x="885825" y="2551412"/>
            <a:ext cx="97155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506EDB-86A9-43F5-B5E6-E52D4006A352}"/>
              </a:ext>
            </a:extLst>
          </p:cNvPr>
          <p:cNvCxnSpPr/>
          <p:nvPr/>
        </p:nvCxnSpPr>
        <p:spPr>
          <a:xfrm>
            <a:off x="914400" y="1678202"/>
            <a:ext cx="97155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10B530C-B76D-41DC-9504-3B8FC79581CC}"/>
              </a:ext>
            </a:extLst>
          </p:cNvPr>
          <p:cNvCxnSpPr/>
          <p:nvPr/>
        </p:nvCxnSpPr>
        <p:spPr>
          <a:xfrm>
            <a:off x="914400" y="1966527"/>
            <a:ext cx="97155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01C8D0-C121-4358-8171-0497A16D247B}"/>
              </a:ext>
            </a:extLst>
          </p:cNvPr>
          <p:cNvCxnSpPr/>
          <p:nvPr/>
        </p:nvCxnSpPr>
        <p:spPr>
          <a:xfrm>
            <a:off x="914400" y="2378418"/>
            <a:ext cx="97155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1BE393-5054-4B20-91AE-1B852BA585E5}"/>
              </a:ext>
            </a:extLst>
          </p:cNvPr>
          <p:cNvSpPr txBox="1"/>
          <p:nvPr/>
        </p:nvSpPr>
        <p:spPr>
          <a:xfrm>
            <a:off x="3581400" y="449084"/>
            <a:ext cx="7386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We will discuss  “selection rules” for transitions between spherically symmetric states in due to interaction with an electromagnetic field in the dipole approximation --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97A1B80-8345-4E03-B73E-C5F955ECE6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432717"/>
              </p:ext>
            </p:extLst>
          </p:nvPr>
        </p:nvGraphicFramePr>
        <p:xfrm>
          <a:off x="4632325" y="2641600"/>
          <a:ext cx="6324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2" name="Equation" r:id="rId3" imgW="3162240" imgH="393480" progId="Equation.DSMT4">
                  <p:embed/>
                </p:oleObj>
              </mc:Choice>
              <mc:Fallback>
                <p:oleObj name="Equation" r:id="rId3" imgW="316224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EF458C-28D0-40B4-9150-786F81097B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2325" y="2641600"/>
                        <a:ext cx="63246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81FA0A18-14A8-49E7-8D4F-65A5AD42EE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85856"/>
              </p:ext>
            </p:extLst>
          </p:nvPr>
        </p:nvGraphicFramePr>
        <p:xfrm>
          <a:off x="1400175" y="4932050"/>
          <a:ext cx="10439399" cy="1109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3" name="Equation" r:id="rId5" imgW="4546440" imgH="457200" progId="Equation.DSMT4">
                  <p:embed/>
                </p:oleObj>
              </mc:Choice>
              <mc:Fallback>
                <p:oleObj name="Equation" r:id="rId5" imgW="454644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F4BA30A-4EA4-49EC-866D-C9392C9346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0175" y="4932050"/>
                        <a:ext cx="10439399" cy="1109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37EA8E-3F93-4FE2-AA0A-EA079750DA17}"/>
              </a:ext>
            </a:extLst>
          </p:cNvPr>
          <p:cNvSpPr txBox="1"/>
          <p:nvPr/>
        </p:nvSpPr>
        <p:spPr>
          <a:xfrm>
            <a:off x="1019175" y="764620"/>
            <a:ext cx="866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E</a:t>
            </a:r>
            <a:r>
              <a:rPr lang="en-US" sz="2400" b="1" i="1" baseline="-25000" dirty="0"/>
              <a:t>n</a:t>
            </a:r>
            <a:r>
              <a:rPr lang="en-US" sz="2400" b="1" i="1" baseline="30000" dirty="0"/>
              <a:t>0</a:t>
            </a:r>
            <a:endParaRPr lang="en-US" sz="2400" b="1" i="1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9C03A42-7D7A-4654-9608-92FD9E7B4A6E}"/>
              </a:ext>
            </a:extLst>
          </p:cNvPr>
          <p:cNvCxnSpPr/>
          <p:nvPr/>
        </p:nvCxnSpPr>
        <p:spPr>
          <a:xfrm flipV="1">
            <a:off x="1533525" y="2551412"/>
            <a:ext cx="0" cy="1194487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64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D6D3F8-2400-4B0D-903F-40EBDC7C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E30FF5-E178-4C07-B120-2FD3C24C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1B2A4-D68A-4683-AAAB-92AF356D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FB0BE-83D3-41C6-AD29-F590A3E0F77C}"/>
              </a:ext>
            </a:extLst>
          </p:cNvPr>
          <p:cNvSpPr txBox="1"/>
          <p:nvPr/>
        </p:nvSpPr>
        <p:spPr>
          <a:xfrm>
            <a:off x="361950" y="209550"/>
            <a:ext cx="1075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Digression on matrix elements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8970206-164D-4C46-A07D-488342FAAB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056663"/>
              </p:ext>
            </p:extLst>
          </p:nvPr>
        </p:nvGraphicFramePr>
        <p:xfrm>
          <a:off x="501650" y="1068388"/>
          <a:ext cx="11339872" cy="1696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8" name="Equation" r:id="rId3" imgW="5092560" imgH="761760" progId="Equation.DSMT4">
                  <p:embed/>
                </p:oleObj>
              </mc:Choice>
              <mc:Fallback>
                <p:oleObj name="Equation" r:id="rId3" imgW="50925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650" y="1068388"/>
                        <a:ext cx="11339872" cy="1696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hlinkClick r:id="rId5"/>
            <a:extLst>
              <a:ext uri="{FF2B5EF4-FFF2-40B4-BE49-F238E27FC236}">
                <a16:creationId xmlns:a16="http://schemas.microsoft.com/office/drawing/2014/main" id="{9D195AC6-A66E-4805-88F4-87B2EEB121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342" y="2914501"/>
            <a:ext cx="1153716" cy="329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FF3FB7-A96F-43DD-BFF1-54A8A5F980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71674" y="3235623"/>
            <a:ext cx="9179340" cy="20888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3FDE81-D48D-4B81-BC7B-67E90B766E18}"/>
              </a:ext>
            </a:extLst>
          </p:cNvPr>
          <p:cNvSpPr txBox="1"/>
          <p:nvPr/>
        </p:nvSpPr>
        <p:spPr>
          <a:xfrm>
            <a:off x="7696200" y="5610225"/>
            <a:ext cx="3419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3j symbols</a:t>
            </a:r>
          </a:p>
        </p:txBody>
      </p:sp>
    </p:spTree>
    <p:extLst>
      <p:ext uri="{BB962C8B-B14F-4D97-AF65-F5344CB8AC3E}">
        <p14:creationId xmlns:p14="http://schemas.microsoft.com/office/powerpoint/2010/main" val="282229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221B02-94C1-4B45-9578-06EF3393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359638-3110-48C0-A636-1A4AAC6C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FEF8C-203D-40C9-900D-2388DBDC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5B6B70-E873-4F55-B7F4-688C539AF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0"/>
            <a:ext cx="11315700" cy="2990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C1972E-DB1B-4D19-A19C-94A4D9AA9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5" y="2832100"/>
            <a:ext cx="1183005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1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4D0C9F-0B6D-412C-83AB-33E1BEFA9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0AC289-AC60-4E93-BA9B-8CAB9EC9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956D1-99D6-4880-9CD5-C92116099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FC79E02-1D8B-4F4E-86FC-5E05B1B4CC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656894"/>
              </p:ext>
            </p:extLst>
          </p:nvPr>
        </p:nvGraphicFramePr>
        <p:xfrm>
          <a:off x="0" y="357188"/>
          <a:ext cx="11961813" cy="554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8" name="Equation" r:id="rId3" imgW="5371920" imgH="2489040" progId="Equation.DSMT4">
                  <p:embed/>
                </p:oleObj>
              </mc:Choice>
              <mc:Fallback>
                <p:oleObj name="Equation" r:id="rId3" imgW="5371920" imgH="2489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8970206-164D-4C46-A07D-488342FAAB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357188"/>
                        <a:ext cx="11961813" cy="554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5536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93CC3-F77F-4F28-B4AD-4DEF5C23C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430EB0-A2F2-42E0-9CCA-BB5E41B3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6B5A9-DCD3-443F-8E8B-F50C47BA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2A38DD-FE4A-474C-86D7-97B9FFF2B78B}"/>
              </a:ext>
            </a:extLst>
          </p:cNvPr>
          <p:cNvSpPr txBox="1"/>
          <p:nvPr/>
        </p:nvSpPr>
        <p:spPr>
          <a:xfrm>
            <a:off x="358346" y="284205"/>
            <a:ext cx="10812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details given in Chapter VIII of your textbook --   for example, from Pg. 131: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C4C7E9-FEE1-4882-9C00-D70C3DD74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46" y="810531"/>
            <a:ext cx="11229975" cy="31146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244217-5DEB-468F-82F2-A9723F9AE6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832"/>
          <a:stretch/>
        </p:blipFill>
        <p:spPr>
          <a:xfrm>
            <a:off x="276304" y="5153244"/>
            <a:ext cx="11394057" cy="11573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9197642-F656-44C9-AA76-EB7D5AE76E48}"/>
              </a:ext>
            </a:extLst>
          </p:cNvPr>
          <p:cNvSpPr txBox="1"/>
          <p:nvPr/>
        </p:nvSpPr>
        <p:spPr>
          <a:xfrm>
            <a:off x="276304" y="4014357"/>
            <a:ext cx="10429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Writing </a:t>
            </a:r>
            <a:r>
              <a:rPr lang="en-US" sz="2400" b="1" dirty="0" err="1"/>
              <a:t>Clebsch</a:t>
            </a:r>
            <a:r>
              <a:rPr lang="en-US" sz="2400" b="1" dirty="0"/>
              <a:t>-Gordan coefficients in terms of 3j symbols –</a:t>
            </a:r>
          </a:p>
          <a:p>
            <a:r>
              <a:rPr lang="en-US" sz="2400" b="1" dirty="0">
                <a:hlinkClick r:id="rId4"/>
              </a:rPr>
              <a:t>https://dlmf.nist.gov/search/search?q=Clebsch-Gordan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6071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3E567C-C605-47A2-B3B5-C975E4D38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A8BE3D-DA67-4486-A5C4-2C294168C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9B57C-B326-400A-A54F-D2703CC9A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DBAA12-A9A4-4F58-9E88-3EEF12DC645A}"/>
              </a:ext>
            </a:extLst>
          </p:cNvPr>
          <p:cNvSpPr txBox="1"/>
          <p:nvPr/>
        </p:nvSpPr>
        <p:spPr>
          <a:xfrm>
            <a:off x="271849" y="222422"/>
            <a:ext cx="11081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Gaunt coefficients in terms of </a:t>
            </a:r>
            <a:r>
              <a:rPr lang="en-US" sz="2400" b="1" dirty="0" err="1"/>
              <a:t>Clebsch</a:t>
            </a:r>
            <a:r>
              <a:rPr lang="en-US" sz="2400" b="1" dirty="0"/>
              <a:t>-Gordan coefficients  (Pg. 139 of your textbook)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942C9E-3309-4FE1-8FF8-811DD529C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49" y="1154713"/>
            <a:ext cx="1155382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12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34F57F-7661-4E82-BB9D-0444A9C8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3EFF9F-4239-445A-BED8-6E2CAA63E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D112F-F092-4A5D-A4A7-FE581F173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E88EEF-6564-4099-9153-64EBF12362CC}"/>
              </a:ext>
            </a:extLst>
          </p:cNvPr>
          <p:cNvSpPr txBox="1"/>
          <p:nvPr/>
        </p:nvSpPr>
        <p:spPr>
          <a:xfrm>
            <a:off x="506627" y="444843"/>
            <a:ext cx="10847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results for dipole transition matrix elements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2C0DB4B-54C9-4D1F-9F7F-BD878E5E3B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237814"/>
              </p:ext>
            </p:extLst>
          </p:nvPr>
        </p:nvGraphicFramePr>
        <p:xfrm>
          <a:off x="672392" y="918865"/>
          <a:ext cx="8936037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6" name="Equation" r:id="rId3" imgW="4012920" imgH="863280" progId="Equation.DSMT4">
                  <p:embed/>
                </p:oleObj>
              </mc:Choice>
              <mc:Fallback>
                <p:oleObj name="Equation" r:id="rId3" imgW="4012920" imgH="8632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FC79E02-1D8B-4F4E-86FC-5E05B1B4CC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2392" y="918865"/>
                        <a:ext cx="8936037" cy="192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F65C3605-2E3B-43AF-BA3A-976BE81D3979}"/>
              </a:ext>
            </a:extLst>
          </p:cNvPr>
          <p:cNvSpPr/>
          <p:nvPr/>
        </p:nvSpPr>
        <p:spPr>
          <a:xfrm>
            <a:off x="3941806" y="2842915"/>
            <a:ext cx="1087394" cy="365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A36BF4-070D-43F7-8D4D-1A0047C07BDB}"/>
              </a:ext>
            </a:extLst>
          </p:cNvPr>
          <p:cNvSpPr txBox="1"/>
          <p:nvPr/>
        </p:nvSpPr>
        <p:spPr>
          <a:xfrm>
            <a:off x="5140410" y="2779872"/>
            <a:ext cx="3966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Depends on orientation of sample and polarization of  EM field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CAF638-B0D6-4D3D-A720-CE54357A6FEB}"/>
              </a:ext>
            </a:extLst>
          </p:cNvPr>
          <p:cNvSpPr txBox="1"/>
          <p:nvPr/>
        </p:nvSpPr>
        <p:spPr>
          <a:xfrm>
            <a:off x="506627" y="4584357"/>
            <a:ext cx="10725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--  Is the following transition  between states of a H-like ion an “allowed” dipole transition?</a:t>
            </a:r>
          </a:p>
          <a:p>
            <a:pPr algn="l"/>
            <a:r>
              <a:rPr lang="en-US" sz="2400" b="1" dirty="0"/>
              <a:t>								(A) yes     (B) no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4F04FB2-07A8-4A47-998B-D96AEB78A6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218545"/>
              </p:ext>
            </p:extLst>
          </p:nvPr>
        </p:nvGraphicFramePr>
        <p:xfrm>
          <a:off x="2990336" y="5087998"/>
          <a:ext cx="3140675" cy="1267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7" name="Equation" r:id="rId5" imgW="1447560" imgH="583920" progId="Equation.DSMT4">
                  <p:embed/>
                </p:oleObj>
              </mc:Choice>
              <mc:Fallback>
                <p:oleObj name="Equation" r:id="rId5" imgW="14475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90336" y="5087998"/>
                        <a:ext cx="3140675" cy="1267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7123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8365</TotalTime>
  <Words>457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Script MT Bold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437</cp:revision>
  <cp:lastPrinted>2020-02-12T16:25:08Z</cp:lastPrinted>
  <dcterms:created xsi:type="dcterms:W3CDTF">2020-01-06T21:28:26Z</dcterms:created>
  <dcterms:modified xsi:type="dcterms:W3CDTF">2022-02-18T17:59:02Z</dcterms:modified>
</cp:coreProperties>
</file>