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05" r:id="rId3"/>
    <p:sldId id="361" r:id="rId4"/>
    <p:sldId id="357" r:id="rId5"/>
    <p:sldId id="358" r:id="rId6"/>
    <p:sldId id="362" r:id="rId7"/>
    <p:sldId id="363" r:id="rId8"/>
    <p:sldId id="364" r:id="rId9"/>
    <p:sldId id="365" r:id="rId10"/>
    <p:sldId id="366" r:id="rId11"/>
    <p:sldId id="367" r:id="rId12"/>
    <p:sldId id="368" r:id="rId13"/>
    <p:sldId id="369" r:id="rId14"/>
    <p:sldId id="370" r:id="rId15"/>
    <p:sldId id="371" r:id="rId16"/>
    <p:sldId id="372" r:id="rId17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2" d="100"/>
        <a:sy n="4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0A23424-DEE1-474C-8CA6-8FF7DF8EAB4D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8AA7A49-0F1F-4A7C-AF9C-8903C407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5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4F497-A5E9-4C61-8DD2-C67536062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6D2AD-FD3F-43BF-948D-3FA989879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A076A-EA06-4A71-94CC-203804D2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20456-84EA-4916-948F-73ABC5AC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3371-8CAE-4B0B-92C7-900AD763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2F82-780C-4CBB-83B1-34966085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DEA14-E7D1-46B1-98BA-F527B011D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FCA7C-20A0-4DEA-8387-33C305D9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1930C-54CC-4E2D-AD9A-1FC85887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1DD32-0F83-4F7F-B0E2-FB45EBB5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64B19-F58C-45FB-9E9A-385B7805C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362D9-1E9E-442E-B047-AE1614678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C61B-863C-44FC-9331-94BA5516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5744F-E4BA-459D-AE6B-2DB38803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B1BC9-9855-4C70-9B5C-BB8F4E0B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9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B4966-86B8-402E-9BA2-D33BBA94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EFEC4-D09E-4544-A694-598E7A574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B898-250C-4875-A787-14FF5F01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07F1-A9AF-4115-81A3-41F014A7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EA63-35CE-409D-9D63-32B81544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426A-932B-4595-B736-145AA31AC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E67A1-6A7E-4ED6-A372-E099402FF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62875-98FD-4ABB-8AD4-DFEFF55C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58357-845B-446B-8911-32E50D49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6E2F-E54B-44CF-848B-031A2CD0B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1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B750-F87B-4D5D-93E1-9BCF781A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538C5-2D6C-4EC4-AAF1-25E97921C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9D746-A70C-482F-ACB8-1C85222D1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9C9B4-5CD2-496E-AFD8-37C676DA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446BC-5FDD-46BB-B5D7-3AD40708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616E5-0507-413E-82EA-2076FA70C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33AF-C970-4ECB-989D-B542CE1B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7BCB3-987A-40D1-A6D5-A4831619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525F2-7FC0-4E85-8FC3-402AC58C7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0E247-922C-44FB-9CB7-51F25F74D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408B50-67A0-4FAE-A622-70849C532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BA142-702D-4CC2-8501-1E9277B0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8FB12D-80AB-4488-A8B7-BBB0385D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94D60-AA5A-4D8A-A333-D0FED73F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2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2D50-2F3A-4587-8A19-DC4243C8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ABA41-A056-42C9-A088-800CC1D3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E1D39-223B-4998-A81D-710C884F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ADD9E-80D2-4757-8007-42751614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6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4EF3C-E48B-4AC6-B15D-22858F99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0E2EB-58F1-4CF9-9B45-B064D847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4210C-D144-4FD2-BF0A-A7ECA5AC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2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D235D-6259-4874-A199-79A2BD3F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14D0-11E6-4E4B-A212-F41E7331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D400D-2F5C-4029-9008-8512F5863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1C6CB-DFB1-409F-B80F-9407F13E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BE28C-1731-4E1D-89CC-D4A856D5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FF162-F1B8-43E9-BD62-336C3F8D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6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D9440-5B84-4CA3-902B-C99D5BAB7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20380B-5F54-4F29-BA68-9613EA623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F114C-DEF1-43DA-A018-A61AF27A4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97CDD-6591-467E-923D-293A51F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180B6-B6AF-4100-977C-AC48DA7D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4C474-8B60-40C8-ACE4-281D501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F154E4-EDE7-4E73-B225-27E5C3F1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27A49-5253-483C-9D89-6D937A6A6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A01EE-0329-4A25-84CE-5D5DAADD6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2/18/2022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9FA77-9731-43EB-8CD9-E11E4ECB2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742 -- Lecture 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F8594-0A26-4B86-A475-59313F23E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4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hyperlink" Target="https://dlmf.nist.gov/34.3#vii" TargetMode="Externa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lmf.nist.gov/search/search?q=Clebsch-Gordan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DF17C-E82C-4B81-A5F8-25A92093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94DB1-3467-40A8-BA89-DE9108A6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6E637-08E0-4D49-9E0B-D8B5E5D0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DFEB32-EBCA-4FF9-87C1-9C7CDFA7CAA0}"/>
              </a:ext>
            </a:extLst>
          </p:cNvPr>
          <p:cNvSpPr txBox="1"/>
          <p:nvPr/>
        </p:nvSpPr>
        <p:spPr>
          <a:xfrm>
            <a:off x="936702" y="189571"/>
            <a:ext cx="10225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II</a:t>
            </a:r>
          </a:p>
          <a:p>
            <a:pPr algn="ctr"/>
            <a:r>
              <a:rPr lang="en-US" sz="3200" b="1" dirty="0"/>
              <a:t>12-12:50 PM  MWF  Olin 103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ACAB1C-FE86-41A1-866F-CAF434231243}"/>
              </a:ext>
            </a:extLst>
          </p:cNvPr>
          <p:cNvSpPr txBox="1"/>
          <p:nvPr/>
        </p:nvSpPr>
        <p:spPr>
          <a:xfrm>
            <a:off x="1354871" y="1411755"/>
            <a:ext cx="938932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Plan for Lecture 15</a:t>
            </a:r>
          </a:p>
          <a:p>
            <a:pPr algn="ctr"/>
            <a:endParaRPr lang="en-US" sz="1000" b="1" dirty="0">
              <a:solidFill>
                <a:srgbClr val="7030A0"/>
              </a:solidFill>
            </a:endParaRP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Matrix elements and selection rules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Ref:  Chapter 15 and others in E. Carlson’s textbook</a:t>
            </a:r>
            <a:endParaRPr lang="en-US" sz="3200" b="1" dirty="0"/>
          </a:p>
          <a:p>
            <a:endParaRPr lang="en-US" sz="2400" b="1" dirty="0"/>
          </a:p>
          <a:p>
            <a:pPr marL="457200" indent="-457200">
              <a:buAutoNum type="arabicPeriod"/>
            </a:pPr>
            <a:r>
              <a:rPr lang="en-US" sz="3200" b="1" dirty="0"/>
              <a:t>Selection rules for electric dipole transitions between spherically symmetric states</a:t>
            </a:r>
          </a:p>
          <a:p>
            <a:pPr marL="457200" indent="-457200">
              <a:buAutoNum type="arabicPeriod"/>
            </a:pPr>
            <a:r>
              <a:rPr lang="en-US" sz="3200" b="1" dirty="0"/>
              <a:t>Rotations of eigenstates of angular momentum</a:t>
            </a:r>
          </a:p>
          <a:p>
            <a:pPr marL="457200" indent="-457200">
              <a:buAutoNum type="arabicPeriod"/>
            </a:pPr>
            <a:r>
              <a:rPr lang="en-US" sz="3200" b="1" dirty="0"/>
              <a:t>Other symmetry related issues</a:t>
            </a:r>
          </a:p>
        </p:txBody>
      </p:sp>
    </p:spTree>
    <p:extLst>
      <p:ext uri="{BB962C8B-B14F-4D97-AF65-F5344CB8AC3E}">
        <p14:creationId xmlns:p14="http://schemas.microsoft.com/office/powerpoint/2010/main" val="217825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98EC0-F908-426A-9568-4F865C23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E2E7E5-3623-451A-A5C2-EF6FBEC59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B7F4FD-0BF7-4DDE-83BA-2BFADDBE0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B88430-5F35-41A3-9FCE-012DCE0F97F2}"/>
              </a:ext>
            </a:extLst>
          </p:cNvPr>
          <p:cNvSpPr txBox="1"/>
          <p:nvPr/>
        </p:nvSpPr>
        <p:spPr>
          <a:xfrm>
            <a:off x="432486" y="321276"/>
            <a:ext cx="10799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Further abstraction of matrix element analysis using Group Theory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D9317AA-0787-4663-B67C-447873F318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1767149"/>
              </p:ext>
            </p:extLst>
          </p:nvPr>
        </p:nvGraphicFramePr>
        <p:xfrm>
          <a:off x="757238" y="1314450"/>
          <a:ext cx="8766175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02" name="Equation" r:id="rId3" imgW="3936960" imgH="507960" progId="Equation.DSMT4">
                  <p:embed/>
                </p:oleObj>
              </mc:Choice>
              <mc:Fallback>
                <p:oleObj name="Equation" r:id="rId3" imgW="3936960" imgH="5079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2C0DB4B-54C9-4D1F-9F7F-BD878E5E3B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7238" y="1314450"/>
                        <a:ext cx="8766175" cy="1131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4D1579B-5C42-4B61-9A98-453DF8838CC1}"/>
              </a:ext>
            </a:extLst>
          </p:cNvPr>
          <p:cNvSpPr txBox="1"/>
          <p:nvPr/>
        </p:nvSpPr>
        <p:spPr>
          <a:xfrm>
            <a:off x="432485" y="2817390"/>
            <a:ext cx="92633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Group theory enables the determination of the “distilled essence” of the initial and final states and of the operator to determine which transitions are non-trivial</a:t>
            </a:r>
          </a:p>
        </p:txBody>
      </p:sp>
    </p:spTree>
    <p:extLst>
      <p:ext uri="{BB962C8B-B14F-4D97-AF65-F5344CB8AC3E}">
        <p14:creationId xmlns:p14="http://schemas.microsoft.com/office/powerpoint/2010/main" val="219196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888424-C05D-4E33-8179-5E4F615A3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C25EB8-BA07-4835-94DE-2330B50B5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931F9-88D2-4E59-A009-7C3D2FA77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DCA2A8-AB07-4E5C-8F7C-CBEAEA9A19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" y="729484"/>
            <a:ext cx="8524875" cy="4705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1A3D453-AB42-4F0E-818C-CB4B924713D6}"/>
              </a:ext>
            </a:extLst>
          </p:cNvPr>
          <p:cNvSpPr txBox="1"/>
          <p:nvPr/>
        </p:nvSpPr>
        <p:spPr>
          <a:xfrm>
            <a:off x="8153400" y="1655379"/>
            <a:ext cx="3812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R</a:t>
            </a:r>
            <a:r>
              <a:rPr lang="en-US" sz="2400" b="1" dirty="0"/>
              <a:t> here represents symmetry rotations* of the system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0D6870-959F-42F9-AD3B-B755F3F82523}"/>
              </a:ext>
            </a:extLst>
          </p:cNvPr>
          <p:cNvSpPr txBox="1"/>
          <p:nvPr/>
        </p:nvSpPr>
        <p:spPr>
          <a:xfrm>
            <a:off x="8153400" y="2666660"/>
            <a:ext cx="3812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>
                <a:latin typeface="Script MT Bold" panose="03040602040607080904" pitchFamily="66" charset="0"/>
              </a:rPr>
              <a:t>C</a:t>
            </a:r>
            <a:r>
              <a:rPr lang="en-US" sz="2400" b="1" dirty="0"/>
              <a:t> represents “classes” of rotations of the system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1B8B9B-9098-4AEF-836A-B0E5FE88126B}"/>
              </a:ext>
            </a:extLst>
          </p:cNvPr>
          <p:cNvSpPr txBox="1"/>
          <p:nvPr/>
        </p:nvSpPr>
        <p:spPr>
          <a:xfrm>
            <a:off x="8153400" y="4438996"/>
            <a:ext cx="3952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*This can include the continuum of angles or discrete angles.</a:t>
            </a:r>
          </a:p>
        </p:txBody>
      </p:sp>
    </p:spTree>
    <p:extLst>
      <p:ext uri="{BB962C8B-B14F-4D97-AF65-F5344CB8AC3E}">
        <p14:creationId xmlns:p14="http://schemas.microsoft.com/office/powerpoint/2010/main" val="3171644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721565-FD05-4734-9BBA-187AAF192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2E8D66-9365-46FA-81B9-AC34973D6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0A1810-554B-4CAC-9497-8A7148F31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12</a:t>
            </a:fld>
            <a:endParaRPr lang="en-US"/>
          </a:p>
        </p:txBody>
      </p:sp>
      <p:pic>
        <p:nvPicPr>
          <p:cNvPr id="6" name="table">
            <a:extLst>
              <a:ext uri="{FF2B5EF4-FFF2-40B4-BE49-F238E27FC236}">
                <a16:creationId xmlns:a16="http://schemas.microsoft.com/office/drawing/2014/main" id="{26417B36-F41A-4165-A357-AC47A005A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1270164"/>
            <a:ext cx="6096000" cy="1630680"/>
          </a:xfrm>
          <a:prstGeom prst="rect">
            <a:avLst/>
          </a:prstGeom>
        </p:spPr>
      </p:pic>
      <p:sp>
        <p:nvSpPr>
          <p:cNvPr id="7" name="TextBox 5">
            <a:extLst>
              <a:ext uri="{FF2B5EF4-FFF2-40B4-BE49-F238E27FC236}">
                <a16:creationId xmlns:a16="http://schemas.microsoft.com/office/drawing/2014/main" id="{16A3DAF8-A5D7-4283-8077-69CA5E0943B0}"/>
              </a:ext>
            </a:extLst>
          </p:cNvPr>
          <p:cNvSpPr txBox="1"/>
          <p:nvPr/>
        </p:nvSpPr>
        <p:spPr>
          <a:xfrm>
            <a:off x="1143000" y="402407"/>
            <a:ext cx="10494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+mj-lt"/>
              </a:rPr>
              <a:t>Example of the use of a character table for the case of discrete angles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C5D7DE-34B8-4224-928C-D609FB4F165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733800" y="3251363"/>
            <a:ext cx="5486400" cy="294607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2FD5EA9-44A6-4C60-9E48-A86B819E905F}"/>
              </a:ext>
            </a:extLst>
          </p:cNvPr>
          <p:cNvSpPr txBox="1"/>
          <p:nvPr/>
        </p:nvSpPr>
        <p:spPr>
          <a:xfrm>
            <a:off x="9490841" y="1270164"/>
            <a:ext cx="1119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latin typeface="Script MT Bold" panose="03040602040607080904" pitchFamily="66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17626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67605B-4E8F-4EAF-952C-A025AC948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DD7AF7-5F48-46F7-8045-EA15457B3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882240-5FF0-4E2D-BC54-31617D13D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4AA8FF-FF4B-41E6-B93B-74F972785AE1}"/>
              </a:ext>
            </a:extLst>
          </p:cNvPr>
          <p:cNvSpPr txBox="1"/>
          <p:nvPr/>
        </p:nvSpPr>
        <p:spPr>
          <a:xfrm>
            <a:off x="268014" y="299545"/>
            <a:ext cx="110857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For the spherical coordinates, we have used a particular coordinate system, standardized to the orientation of the z-axis.      What happens if we want to use another orientation?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976D73B-A4AD-4BC5-B035-6FDF891B62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014" y="1692626"/>
            <a:ext cx="5506928" cy="44709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F532AB7-933C-4F02-9434-577936B0F318}"/>
              </a:ext>
            </a:extLst>
          </p:cNvPr>
          <p:cNvSpPr txBox="1"/>
          <p:nvPr/>
        </p:nvSpPr>
        <p:spPr>
          <a:xfrm>
            <a:off x="6258910" y="2175641"/>
            <a:ext cx="50948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Any rotation can be described by at most 3 successive rotations by </a:t>
            </a:r>
            <a:r>
              <a:rPr lang="en-US" sz="2400" b="1" dirty="0">
                <a:latin typeface="Symbol" panose="05050102010706020507" pitchFamily="18" charset="2"/>
              </a:rPr>
              <a:t>a</a:t>
            </a:r>
            <a:r>
              <a:rPr lang="en-US" sz="2400" b="1" dirty="0"/>
              <a:t>, </a:t>
            </a:r>
            <a:r>
              <a:rPr lang="en-US" sz="2400" b="1" dirty="0">
                <a:latin typeface="Symbol" panose="05050102010706020507" pitchFamily="18" charset="2"/>
              </a:rPr>
              <a:t>b</a:t>
            </a:r>
            <a:r>
              <a:rPr lang="en-US" sz="2400" b="1" dirty="0"/>
              <a:t>, and </a:t>
            </a:r>
            <a:r>
              <a:rPr lang="en-US" sz="2400" b="1" dirty="0">
                <a:latin typeface="Symbol" panose="05050102010706020507" pitchFamily="18" charset="2"/>
              </a:rPr>
              <a:t>g</a:t>
            </a:r>
            <a:r>
              <a:rPr lang="en-US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2315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411AA5-62D4-460C-BB93-9E191E831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9A4D91-E4FE-4F4A-B978-C5159BF54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80E999-76E7-4B39-811C-27A63237F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10059F-8DE9-458E-AAED-A99C03334EAE}"/>
              </a:ext>
            </a:extLst>
          </p:cNvPr>
          <p:cNvSpPr txBox="1"/>
          <p:nvPr/>
        </p:nvSpPr>
        <p:spPr>
          <a:xfrm>
            <a:off x="469232" y="336884"/>
            <a:ext cx="103952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Note that, in Chap. 6,   the notion of the rotation operator for angular moment L is presented as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86523D-FD7C-45FF-A66C-FB93A21E8B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" y="1219200"/>
            <a:ext cx="11658600" cy="2209800"/>
          </a:xfrm>
          <a:prstGeom prst="rect">
            <a:avLst/>
          </a:prstGeom>
        </p:spPr>
      </p:pic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F2EA8C3-6046-45F2-8071-DF608227C1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595352"/>
              </p:ext>
            </p:extLst>
          </p:nvPr>
        </p:nvGraphicFramePr>
        <p:xfrm>
          <a:off x="469232" y="3536949"/>
          <a:ext cx="10697466" cy="938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33" name="Equation" r:id="rId4" imgW="4914720" imgH="431640" progId="Equation.DSMT4">
                  <p:embed/>
                </p:oleObj>
              </mc:Choice>
              <mc:Fallback>
                <p:oleObj name="Equation" r:id="rId4" imgW="49147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9232" y="3536949"/>
                        <a:ext cx="10697466" cy="9387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433C872-42B3-4064-A8F4-DBEEA2A923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804037"/>
              </p:ext>
            </p:extLst>
          </p:nvPr>
        </p:nvGraphicFramePr>
        <p:xfrm>
          <a:off x="364313" y="5037140"/>
          <a:ext cx="11658600" cy="1023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34" name="Equation" r:id="rId6" imgW="5206680" imgH="457200" progId="Equation.DSMT4">
                  <p:embed/>
                </p:oleObj>
              </mc:Choice>
              <mc:Fallback>
                <p:oleObj name="Equation" r:id="rId6" imgW="52066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64313" y="5037140"/>
                        <a:ext cx="11658600" cy="10236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8731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EAB167-8968-4D20-9238-B939F6E9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7E7C29-7F58-463A-9C9E-C59BD23F8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D8CB12-1B6A-48FF-883F-CF96D20FF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342A94-F9B8-4C71-9C2B-CCE18EAD0E96}"/>
              </a:ext>
            </a:extLst>
          </p:cNvPr>
          <p:cNvSpPr txBox="1"/>
          <p:nvPr/>
        </p:nvSpPr>
        <p:spPr>
          <a:xfrm>
            <a:off x="397042" y="276726"/>
            <a:ext cx="10756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What are the effects of rotation?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7D41DC9-63FA-41B2-86C4-0DBF364DD5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103765"/>
              </p:ext>
            </p:extLst>
          </p:nvPr>
        </p:nvGraphicFramePr>
        <p:xfrm>
          <a:off x="442400" y="1058068"/>
          <a:ext cx="11317132" cy="197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55" name="Equation" r:id="rId3" imgW="5308560" imgH="927000" progId="Equation.DSMT4">
                  <p:embed/>
                </p:oleObj>
              </mc:Choice>
              <mc:Fallback>
                <p:oleObj name="Equation" r:id="rId3" imgW="5308560" imgH="92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2400" y="1058068"/>
                        <a:ext cx="11317132" cy="1976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6AFA54B-FF7C-45A6-9404-BB158AB8F4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395835"/>
              </p:ext>
            </p:extLst>
          </p:nvPr>
        </p:nvGraphicFramePr>
        <p:xfrm>
          <a:off x="615615" y="3196766"/>
          <a:ext cx="11355936" cy="2927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56" name="Equation" r:id="rId5" imgW="5715000" imgH="1473120" progId="Equation.DSMT4">
                  <p:embed/>
                </p:oleObj>
              </mc:Choice>
              <mc:Fallback>
                <p:oleObj name="Equation" r:id="rId5" imgW="5715000" imgH="1473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5615" y="3196766"/>
                        <a:ext cx="11355936" cy="29273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2073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779B88-8BDE-4C6F-A27F-D7F2ECE10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49A5EA-7275-46D7-8AC9-0493E3A6C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D8F42-D745-4D40-BC0B-9BD077C2C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07DB1A-B737-44F5-8790-E957B46505A2}"/>
              </a:ext>
            </a:extLst>
          </p:cNvPr>
          <p:cNvSpPr txBox="1"/>
          <p:nvPr/>
        </p:nvSpPr>
        <p:spPr>
          <a:xfrm>
            <a:off x="409074" y="300789"/>
            <a:ext cx="2649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b="1" dirty="0"/>
              <a:t>For example  </a:t>
            </a:r>
            <a:r>
              <a:rPr lang="en-US" sz="2400" b="1" i="1" dirty="0"/>
              <a:t>j=1/2</a:t>
            </a:r>
            <a:r>
              <a:rPr lang="en-US" sz="2400" b="1" dirty="0"/>
              <a:t>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C66D4D5-EF67-468F-99F5-3077351923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735080"/>
              </p:ext>
            </p:extLst>
          </p:nvPr>
        </p:nvGraphicFramePr>
        <p:xfrm>
          <a:off x="1554747" y="762454"/>
          <a:ext cx="5331259" cy="1115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68" name="Equation" r:id="rId3" imgW="2184120" imgH="457200" progId="Equation.DSMT4">
                  <p:embed/>
                </p:oleObj>
              </mc:Choice>
              <mc:Fallback>
                <p:oleObj name="Equation" r:id="rId3" imgW="21841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54747" y="762454"/>
                        <a:ext cx="5331259" cy="11158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9692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401588-FE56-4B2F-8703-2A2FFDB20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E85DCA-3E17-4D42-A4F5-A21F8C7FB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D3043B-5F4C-4FA0-B430-FAB520479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569E14-64E4-4054-AE9A-15ADEC1B25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6" y="0"/>
            <a:ext cx="11696700" cy="651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078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2C606C-394A-4373-96BD-BE2E4E531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93E7C5-5022-4BED-A99A-687531414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F1BBBD-2409-41D7-92C1-1CC6E3901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3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96C92A-1B52-4D0E-860F-AB3EB7257314}"/>
              </a:ext>
            </a:extLst>
          </p:cNvPr>
          <p:cNvCxnSpPr/>
          <p:nvPr/>
        </p:nvCxnSpPr>
        <p:spPr>
          <a:xfrm>
            <a:off x="914400" y="4371975"/>
            <a:ext cx="97155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C07333B-4763-4B6D-8355-0FA3E9303D62}"/>
              </a:ext>
            </a:extLst>
          </p:cNvPr>
          <p:cNvCxnSpPr/>
          <p:nvPr/>
        </p:nvCxnSpPr>
        <p:spPr>
          <a:xfrm>
            <a:off x="885825" y="3745899"/>
            <a:ext cx="97155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537790A-8E8B-48B6-BE62-3E2598575FF0}"/>
              </a:ext>
            </a:extLst>
          </p:cNvPr>
          <p:cNvCxnSpPr/>
          <p:nvPr/>
        </p:nvCxnSpPr>
        <p:spPr>
          <a:xfrm>
            <a:off x="885825" y="2551412"/>
            <a:ext cx="97155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6506EDB-86A9-43F5-B5E6-E52D4006A352}"/>
              </a:ext>
            </a:extLst>
          </p:cNvPr>
          <p:cNvCxnSpPr/>
          <p:nvPr/>
        </p:nvCxnSpPr>
        <p:spPr>
          <a:xfrm>
            <a:off x="914400" y="1678202"/>
            <a:ext cx="97155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10B530C-B76D-41DC-9504-3B8FC79581CC}"/>
              </a:ext>
            </a:extLst>
          </p:cNvPr>
          <p:cNvCxnSpPr/>
          <p:nvPr/>
        </p:nvCxnSpPr>
        <p:spPr>
          <a:xfrm>
            <a:off x="914400" y="1966527"/>
            <a:ext cx="97155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01C8D0-C121-4358-8171-0497A16D247B}"/>
              </a:ext>
            </a:extLst>
          </p:cNvPr>
          <p:cNvCxnSpPr/>
          <p:nvPr/>
        </p:nvCxnSpPr>
        <p:spPr>
          <a:xfrm>
            <a:off x="914400" y="2378418"/>
            <a:ext cx="97155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91BE393-5054-4B20-91AE-1B852BA585E5}"/>
              </a:ext>
            </a:extLst>
          </p:cNvPr>
          <p:cNvSpPr txBox="1"/>
          <p:nvPr/>
        </p:nvSpPr>
        <p:spPr>
          <a:xfrm>
            <a:off x="3581400" y="449084"/>
            <a:ext cx="73863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We will discuss  “selection rules” for transitions between spherically symmetric states in due to interaction with an electromagnetic field in the dipole approximation --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897A1B80-8345-4E03-B73E-C5F955ECE6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432717"/>
              </p:ext>
            </p:extLst>
          </p:nvPr>
        </p:nvGraphicFramePr>
        <p:xfrm>
          <a:off x="4632325" y="2641600"/>
          <a:ext cx="63246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72" name="Equation" r:id="rId3" imgW="3162240" imgH="393480" progId="Equation.DSMT4">
                  <p:embed/>
                </p:oleObj>
              </mc:Choice>
              <mc:Fallback>
                <p:oleObj name="Equation" r:id="rId3" imgW="3162240" imgH="393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0EF458C-28D0-40B4-9150-786F81097B2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2325" y="2641600"/>
                        <a:ext cx="63246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81FA0A18-14A8-49E7-8D4F-65A5AD42EE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185856"/>
              </p:ext>
            </p:extLst>
          </p:nvPr>
        </p:nvGraphicFramePr>
        <p:xfrm>
          <a:off x="1400175" y="4932050"/>
          <a:ext cx="10439399" cy="1109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73" name="Equation" r:id="rId5" imgW="4546440" imgH="457200" progId="Equation.DSMT4">
                  <p:embed/>
                </p:oleObj>
              </mc:Choice>
              <mc:Fallback>
                <p:oleObj name="Equation" r:id="rId5" imgW="4546440" imgH="4572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2F4BA30A-4EA4-49EC-866D-C9392C9346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00175" y="4932050"/>
                        <a:ext cx="10439399" cy="1109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337EA8E-3F93-4FE2-AA0A-EA079750DA17}"/>
              </a:ext>
            </a:extLst>
          </p:cNvPr>
          <p:cNvSpPr txBox="1"/>
          <p:nvPr/>
        </p:nvSpPr>
        <p:spPr>
          <a:xfrm>
            <a:off x="1019175" y="764620"/>
            <a:ext cx="866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E</a:t>
            </a:r>
            <a:r>
              <a:rPr lang="en-US" sz="2400" b="1" i="1" baseline="-25000" dirty="0"/>
              <a:t>n</a:t>
            </a:r>
            <a:r>
              <a:rPr lang="en-US" sz="2400" b="1" i="1" baseline="30000" dirty="0"/>
              <a:t>0</a:t>
            </a:r>
            <a:endParaRPr lang="en-US" sz="2400" b="1" i="1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9C03A42-7D7A-4654-9608-92FD9E7B4A6E}"/>
              </a:ext>
            </a:extLst>
          </p:cNvPr>
          <p:cNvCxnSpPr/>
          <p:nvPr/>
        </p:nvCxnSpPr>
        <p:spPr>
          <a:xfrm flipV="1">
            <a:off x="1533525" y="2551412"/>
            <a:ext cx="0" cy="1194487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1648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D6D3F8-2400-4B0D-903F-40EBDC7C6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E30FF5-E178-4C07-B120-2FD3C24C6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81B2A4-D68A-4683-AAAB-92AF356D3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3FB0BE-83D3-41C6-AD29-F590A3E0F77C}"/>
              </a:ext>
            </a:extLst>
          </p:cNvPr>
          <p:cNvSpPr txBox="1"/>
          <p:nvPr/>
        </p:nvSpPr>
        <p:spPr>
          <a:xfrm>
            <a:off x="361950" y="209550"/>
            <a:ext cx="10753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Digression on matrix elements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8970206-164D-4C46-A07D-488342FAAB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5056663"/>
              </p:ext>
            </p:extLst>
          </p:nvPr>
        </p:nvGraphicFramePr>
        <p:xfrm>
          <a:off x="501650" y="1068388"/>
          <a:ext cx="11339872" cy="16967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78" name="Equation" r:id="rId3" imgW="5092560" imgH="761760" progId="Equation.DSMT4">
                  <p:embed/>
                </p:oleObj>
              </mc:Choice>
              <mc:Fallback>
                <p:oleObj name="Equation" r:id="rId3" imgW="509256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1650" y="1068388"/>
                        <a:ext cx="11339872" cy="16967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>
            <a:hlinkClick r:id="rId5"/>
            <a:extLst>
              <a:ext uri="{FF2B5EF4-FFF2-40B4-BE49-F238E27FC236}">
                <a16:creationId xmlns:a16="http://schemas.microsoft.com/office/drawing/2014/main" id="{9D195AC6-A66E-4805-88F4-87B2EEB1213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1342" y="2914501"/>
            <a:ext cx="1153716" cy="32924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0FF3FB7-A96F-43DD-BFF1-54A8A5F980C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71674" y="3235623"/>
            <a:ext cx="9179340" cy="208885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D3FDE81-D48D-4B81-BC7B-67E90B766E18}"/>
              </a:ext>
            </a:extLst>
          </p:cNvPr>
          <p:cNvSpPr txBox="1"/>
          <p:nvPr/>
        </p:nvSpPr>
        <p:spPr>
          <a:xfrm>
            <a:off x="7696200" y="5610225"/>
            <a:ext cx="3419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3j symbols</a:t>
            </a:r>
          </a:p>
        </p:txBody>
      </p:sp>
    </p:spTree>
    <p:extLst>
      <p:ext uri="{BB962C8B-B14F-4D97-AF65-F5344CB8AC3E}">
        <p14:creationId xmlns:p14="http://schemas.microsoft.com/office/powerpoint/2010/main" val="2822295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221B02-94C1-4B45-9578-06EF3393A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359638-3110-48C0-A636-1A4AAC6C3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EFEF8C-203D-40C9-900D-2388DBDC1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5B6B70-E873-4F55-B7F4-688C539AF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" y="0"/>
            <a:ext cx="11315700" cy="29908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7C1972E-DB1B-4D19-A19C-94A4D9AA90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75" y="2832100"/>
            <a:ext cx="11830050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015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4D0C9F-0B6D-412C-83AB-33E1BEFA9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0AC289-AC60-4E93-BA9B-8CAB9EC94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956D1-99D6-4880-9CD5-C92116099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FC79E02-1D8B-4F4E-86FC-5E05B1B4CC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656894"/>
              </p:ext>
            </p:extLst>
          </p:nvPr>
        </p:nvGraphicFramePr>
        <p:xfrm>
          <a:off x="0" y="357188"/>
          <a:ext cx="11961813" cy="554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8" name="Equation" r:id="rId3" imgW="5371920" imgH="2489040" progId="Equation.DSMT4">
                  <p:embed/>
                </p:oleObj>
              </mc:Choice>
              <mc:Fallback>
                <p:oleObj name="Equation" r:id="rId3" imgW="5371920" imgH="24890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38970206-164D-4C46-A07D-488342FAAB0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357188"/>
                        <a:ext cx="11961813" cy="5545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5536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D93CC3-F77F-4F28-B4AD-4DEF5C23C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430EB0-A2F2-42E0-9CCA-BB5E41B3D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86B5A9-DCD3-443F-8E8B-F50C47BA3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2A38DD-FE4A-474C-86D7-97B9FFF2B78B}"/>
              </a:ext>
            </a:extLst>
          </p:cNvPr>
          <p:cNvSpPr txBox="1"/>
          <p:nvPr/>
        </p:nvSpPr>
        <p:spPr>
          <a:xfrm>
            <a:off x="358346" y="284205"/>
            <a:ext cx="10812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More details given in Chapter VIII of your textbook --   for example, from Pg. 131: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C4C7E9-FEE1-4882-9C00-D70C3DD74A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346" y="810531"/>
            <a:ext cx="11229975" cy="31146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2244217-5DEB-468F-82F2-A9723F9AE6F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832"/>
          <a:stretch/>
        </p:blipFill>
        <p:spPr>
          <a:xfrm>
            <a:off x="276304" y="5153244"/>
            <a:ext cx="11394057" cy="11573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9197642-F656-44C9-AA76-EB7D5AE76E48}"/>
              </a:ext>
            </a:extLst>
          </p:cNvPr>
          <p:cNvSpPr txBox="1"/>
          <p:nvPr/>
        </p:nvSpPr>
        <p:spPr>
          <a:xfrm>
            <a:off x="276304" y="4014357"/>
            <a:ext cx="10429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Writing </a:t>
            </a:r>
            <a:r>
              <a:rPr lang="en-US" sz="2400" b="1" dirty="0" err="1"/>
              <a:t>Clebsch</a:t>
            </a:r>
            <a:r>
              <a:rPr lang="en-US" sz="2400" b="1" dirty="0"/>
              <a:t>-Gordan coefficients in terms of 3j symbols –</a:t>
            </a:r>
          </a:p>
          <a:p>
            <a:r>
              <a:rPr lang="en-US" sz="2400" b="1" dirty="0">
                <a:hlinkClick r:id="rId4"/>
              </a:rPr>
              <a:t>https://dlmf.nist.gov/search/search?q=Clebsch-Gordan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60717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3E567C-C605-47A2-B3B5-C975E4D38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A8BE3D-DA67-4486-A5C4-2C294168C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9B57C-B326-400A-A54F-D2703CC9A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DBAA12-A9A4-4F58-9E88-3EEF12DC645A}"/>
              </a:ext>
            </a:extLst>
          </p:cNvPr>
          <p:cNvSpPr txBox="1"/>
          <p:nvPr/>
        </p:nvSpPr>
        <p:spPr>
          <a:xfrm>
            <a:off x="271849" y="222422"/>
            <a:ext cx="11081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Gaunt coefficients in terms of </a:t>
            </a:r>
            <a:r>
              <a:rPr lang="en-US" sz="2400" b="1" dirty="0" err="1"/>
              <a:t>Clebsch</a:t>
            </a:r>
            <a:r>
              <a:rPr lang="en-US" sz="2400" b="1" dirty="0"/>
              <a:t>-Gordan coefficients  (Pg. 139 of your textbook)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942C9E-3309-4FE1-8FF8-811DD529CB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849" y="1154713"/>
            <a:ext cx="11553825" cy="336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112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34F57F-7661-4E82-BB9D-0444A9C84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3EFF9F-4239-445A-BED8-6E2CAA63E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1D112F-F092-4A5D-A4A7-FE581F173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E88EEF-6564-4099-9153-64EBF12362CC}"/>
              </a:ext>
            </a:extLst>
          </p:cNvPr>
          <p:cNvSpPr txBox="1"/>
          <p:nvPr/>
        </p:nvSpPr>
        <p:spPr>
          <a:xfrm>
            <a:off x="506627" y="444843"/>
            <a:ext cx="10847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Summary of results for dipole transition matrix elements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2C0DB4B-54C9-4D1F-9F7F-BD878E5E3B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8237814"/>
              </p:ext>
            </p:extLst>
          </p:nvPr>
        </p:nvGraphicFramePr>
        <p:xfrm>
          <a:off x="672392" y="918865"/>
          <a:ext cx="8936037" cy="192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96" name="Equation" r:id="rId3" imgW="4012920" imgH="863280" progId="Equation.DSMT4">
                  <p:embed/>
                </p:oleObj>
              </mc:Choice>
              <mc:Fallback>
                <p:oleObj name="Equation" r:id="rId3" imgW="4012920" imgH="8632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AFC79E02-1D8B-4F4E-86FC-5E05B1B4CC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2392" y="918865"/>
                        <a:ext cx="8936037" cy="192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rrow: Up 6">
            <a:extLst>
              <a:ext uri="{FF2B5EF4-FFF2-40B4-BE49-F238E27FC236}">
                <a16:creationId xmlns:a16="http://schemas.microsoft.com/office/drawing/2014/main" id="{F65C3605-2E3B-43AF-BA3A-976BE81D3979}"/>
              </a:ext>
            </a:extLst>
          </p:cNvPr>
          <p:cNvSpPr/>
          <p:nvPr/>
        </p:nvSpPr>
        <p:spPr>
          <a:xfrm>
            <a:off x="3941806" y="2842915"/>
            <a:ext cx="1087394" cy="365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A36BF4-070D-43F7-8D4D-1A0047C07BDB}"/>
              </a:ext>
            </a:extLst>
          </p:cNvPr>
          <p:cNvSpPr txBox="1"/>
          <p:nvPr/>
        </p:nvSpPr>
        <p:spPr>
          <a:xfrm>
            <a:off x="5140410" y="2779872"/>
            <a:ext cx="39665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Depends on orientation of sample and polarization of  EM field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CAF638-B0D6-4D3D-A720-CE54357A6FEB}"/>
              </a:ext>
            </a:extLst>
          </p:cNvPr>
          <p:cNvSpPr txBox="1"/>
          <p:nvPr/>
        </p:nvSpPr>
        <p:spPr>
          <a:xfrm>
            <a:off x="506627" y="4584357"/>
            <a:ext cx="107256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--  Is the following transition  between states of a H-like ion an “allowed” dipole transition?</a:t>
            </a:r>
          </a:p>
          <a:p>
            <a:pPr algn="l"/>
            <a:r>
              <a:rPr lang="en-US" sz="2400" b="1" dirty="0"/>
              <a:t>								(A) yes     (B) no 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C4F04FB2-07A8-4A47-998B-D96AEB78A6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8218545"/>
              </p:ext>
            </p:extLst>
          </p:nvPr>
        </p:nvGraphicFramePr>
        <p:xfrm>
          <a:off x="2990336" y="5087998"/>
          <a:ext cx="3140675" cy="1267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97" name="Equation" r:id="rId5" imgW="1447560" imgH="583920" progId="Equation.DSMT4">
                  <p:embed/>
                </p:oleObj>
              </mc:Choice>
              <mc:Fallback>
                <p:oleObj name="Equation" r:id="rId5" imgW="144756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90336" y="5087998"/>
                        <a:ext cx="3140675" cy="12672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7123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24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8365</TotalTime>
  <Words>457</Words>
  <Application>Microsoft Office PowerPoint</Application>
  <PresentationFormat>Widescreen</PresentationFormat>
  <Paragraphs>82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Script MT Bold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Holzwarth, Natalie</dc:creator>
  <cp:lastModifiedBy>Holzwarth, Natalie</cp:lastModifiedBy>
  <cp:revision>437</cp:revision>
  <cp:lastPrinted>2020-02-12T16:25:08Z</cp:lastPrinted>
  <dcterms:created xsi:type="dcterms:W3CDTF">2020-01-06T21:28:26Z</dcterms:created>
  <dcterms:modified xsi:type="dcterms:W3CDTF">2022-02-18T17:59:02Z</dcterms:modified>
</cp:coreProperties>
</file>