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330" r:id="rId4"/>
    <p:sldId id="307" r:id="rId5"/>
    <p:sldId id="308" r:id="rId6"/>
    <p:sldId id="309" r:id="rId7"/>
    <p:sldId id="312" r:id="rId8"/>
    <p:sldId id="327" r:id="rId9"/>
    <p:sldId id="328" r:id="rId10"/>
    <p:sldId id="314" r:id="rId11"/>
    <p:sldId id="315" r:id="rId12"/>
    <p:sldId id="316" r:id="rId13"/>
    <p:sldId id="317" r:id="rId14"/>
    <p:sldId id="318" r:id="rId15"/>
    <p:sldId id="319" r:id="rId16"/>
    <p:sldId id="331" r:id="rId17"/>
    <p:sldId id="329" r:id="rId18"/>
    <p:sldId id="320" r:id="rId19"/>
    <p:sldId id="321" r:id="rId20"/>
    <p:sldId id="322" r:id="rId21"/>
    <p:sldId id="323" r:id="rId22"/>
    <p:sldId id="324" r:id="rId23"/>
    <p:sldId id="325" r:id="rId24"/>
    <p:sldId id="326" r:id="rId2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2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44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401335" y="1266789"/>
            <a:ext cx="938932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16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The Dirac equation –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Relativistic treatment of spin ½ particles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16 of Professor Carlson’s Textbook</a:t>
            </a:r>
            <a:endParaRPr lang="en-US" sz="3200" b="1" dirty="0"/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Some simple concepts of special theory of relativity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Energy and momentum relationships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Dirac equation for a free particle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8640" y="762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Velocity transformations continued: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840" y="503765"/>
            <a:ext cx="8744320" cy="3299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3716" y="3813822"/>
            <a:ext cx="401637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81040" y="487456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Velocity 4-vector:</a:t>
            </a:r>
          </a:p>
        </p:txBody>
      </p:sp>
    </p:spTree>
    <p:extLst>
      <p:ext uri="{BB962C8B-B14F-4D97-AF65-F5344CB8AC3E}">
        <p14:creationId xmlns:p14="http://schemas.microsoft.com/office/powerpoint/2010/main" val="26133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4102" y="669132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Some details: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674" y="1550193"/>
            <a:ext cx="8277225" cy="463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88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1798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Significance of 4-velocity vector: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6213" y="2533180"/>
            <a:ext cx="3789362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/>
          <p:nvPr/>
        </p:nvSpPr>
        <p:spPr>
          <a:xfrm>
            <a:off x="1767840" y="2092598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Introduce the “rest”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of  particle characterized by velocity </a:t>
            </a:r>
            <a:r>
              <a:rPr lang="en-US" sz="2400" b="1" dirty="0">
                <a:latin typeface="+mj-lt"/>
              </a:rPr>
              <a:t>u</a:t>
            </a:r>
            <a:r>
              <a:rPr lang="en-US" sz="2400" dirty="0">
                <a:latin typeface="+mj-lt"/>
              </a:rPr>
              <a:t>:</a:t>
            </a:r>
            <a:r>
              <a:rPr lang="en-US" sz="2400" b="1" dirty="0">
                <a:latin typeface="+mj-lt"/>
              </a:rPr>
              <a:t>   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828800" y="431362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Properties of energy-moment 4-vector:</a:t>
            </a:r>
            <a:endParaRPr lang="en-US" sz="2400" b="1" dirty="0">
              <a:latin typeface="+mj-lt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738" y="4858866"/>
            <a:ext cx="847566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1" y="228600"/>
            <a:ext cx="822825" cy="15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7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0821" y="230665"/>
            <a:ext cx="7447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+mj-lt"/>
              </a:rPr>
              <a:t>Properties of Energy-momentum 4-vector -- continued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5360" y="2745265"/>
            <a:ext cx="7955493" cy="938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8421" y="722809"/>
            <a:ext cx="2224282" cy="186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042" y="3552348"/>
            <a:ext cx="8104600" cy="30749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7751683-AB39-4553-8339-60F0471F2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5001"/>
              </p:ext>
            </p:extLst>
          </p:nvPr>
        </p:nvGraphicFramePr>
        <p:xfrm>
          <a:off x="9114582" y="5946812"/>
          <a:ext cx="1572542" cy="72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Equation" r:id="rId6" imgW="850680" imgH="393480" progId="Equation.DSMT4">
                  <p:embed/>
                </p:oleObj>
              </mc:Choice>
              <mc:Fallback>
                <p:oleObj name="Equation" r:id="rId6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14582" y="5946812"/>
                        <a:ext cx="1572542" cy="727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10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524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Summary of relativistic energy relationships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5925"/>
            <a:ext cx="22987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1" y="2743201"/>
            <a:ext cx="51466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3814" y="3865564"/>
            <a:ext cx="6427787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43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do these relationships effect quantum mechanics?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1017" y="130231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mechanics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578189"/>
              </p:ext>
            </p:extLst>
          </p:nvPr>
        </p:nvGraphicFramePr>
        <p:xfrm>
          <a:off x="2060691" y="2036657"/>
          <a:ext cx="1687930" cy="2051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9" name="Equation" r:id="rId3" imgW="1295280" imgH="1574640" progId="Equation.DSMT4">
                  <p:embed/>
                </p:oleObj>
              </mc:Choice>
              <mc:Fallback>
                <p:oleObj name="Equation" r:id="rId3" imgW="1295280" imgH="1574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0691" y="2036657"/>
                        <a:ext cx="1687930" cy="2051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129540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mechanics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19003"/>
              </p:ext>
            </p:extLst>
          </p:nvPr>
        </p:nvGraphicFramePr>
        <p:xfrm>
          <a:off x="6388100" y="2194571"/>
          <a:ext cx="3822700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0" name="Equation" r:id="rId5" imgW="2933640" imgH="2857320" progId="Equation.DSMT4">
                  <p:embed/>
                </p:oleObj>
              </mc:Choice>
              <mc:Fallback>
                <p:oleObj name="Equation" r:id="rId5" imgW="2933640" imgH="2857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8100" y="2194571"/>
                        <a:ext cx="3822700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04656" y="766466"/>
            <a:ext cx="593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Focusing on treatment of Fermi particles</a:t>
            </a:r>
          </a:p>
        </p:txBody>
      </p:sp>
    </p:spTree>
    <p:extLst>
      <p:ext uri="{BB962C8B-B14F-4D97-AF65-F5344CB8AC3E}">
        <p14:creationId xmlns:p14="http://schemas.microsoft.com/office/powerpoint/2010/main" val="7217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4720893-AFDD-4769-907B-22166CDDC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642" y="4713992"/>
            <a:ext cx="9124950" cy="20383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CD5CF5-7E15-4ACA-83B9-5D62C9FC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FCC46-29CA-4450-A159-A2D43D6C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4B8DF-751C-45A2-946D-2F3319B5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545784-36EB-420E-901B-2169CD096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641"/>
            <a:ext cx="5647958" cy="4635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1750BB-3120-482B-A3F0-2B3A8D75A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779" y="1379538"/>
            <a:ext cx="6104021" cy="15482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53FA75-CCA3-4BF0-91DD-3BADB21E40FE}"/>
              </a:ext>
            </a:extLst>
          </p:cNvPr>
          <p:cNvSpPr txBox="1"/>
          <p:nvPr/>
        </p:nvSpPr>
        <p:spPr>
          <a:xfrm>
            <a:off x="4632158" y="4483159"/>
            <a:ext cx="564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Dirac’s contribution --</a:t>
            </a:r>
          </a:p>
        </p:txBody>
      </p:sp>
    </p:spTree>
    <p:extLst>
      <p:ext uri="{BB962C8B-B14F-4D97-AF65-F5344CB8AC3E}">
        <p14:creationId xmlns:p14="http://schemas.microsoft.com/office/powerpoint/2010/main" val="2636841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EB9B6-7BBD-479B-80D0-5BA62AA3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7C1C5-EEA6-43A3-BFD8-E04AB534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21057-FEF7-4076-8A58-A4702B17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03FF4-528E-4AE4-8D59-B81132C623E0}"/>
              </a:ext>
            </a:extLst>
          </p:cNvPr>
          <p:cNvSpPr txBox="1"/>
          <p:nvPr/>
        </p:nvSpPr>
        <p:spPr>
          <a:xfrm>
            <a:off x="557561" y="301083"/>
            <a:ext cx="10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on Pauli matrices  (see Eq. 7.17 in your textbook)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383A86-074B-4A76-9EFF-30438ABEB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823668"/>
              </p:ext>
            </p:extLst>
          </p:nvPr>
        </p:nvGraphicFramePr>
        <p:xfrm>
          <a:off x="1392238" y="825500"/>
          <a:ext cx="856932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3" name="Equation" r:id="rId3" imgW="3251160" imgH="1676160" progId="Equation.DSMT4">
                  <p:embed/>
                </p:oleObj>
              </mc:Choice>
              <mc:Fallback>
                <p:oleObj name="Equation" r:id="rId3" imgW="32511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2238" y="825500"/>
                        <a:ext cx="8569325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889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16190"/>
              </p:ext>
            </p:extLst>
          </p:nvPr>
        </p:nvGraphicFramePr>
        <p:xfrm>
          <a:off x="1457325" y="1066800"/>
          <a:ext cx="79819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5" name="Equation" r:id="rId3" imgW="5321160" imgH="2997000" progId="Equation.DSMT4">
                  <p:embed/>
                </p:oleObj>
              </mc:Choice>
              <mc:Fallback>
                <p:oleObj name="Equation" r:id="rId3" imgW="5321160" imgH="299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7325" y="1066800"/>
                        <a:ext cx="798195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23580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FEE58B-DFA2-4C3F-A9AF-165ABF36853A}"/>
              </a:ext>
            </a:extLst>
          </p:cNvPr>
          <p:cNvSpPr txBox="1"/>
          <p:nvPr/>
        </p:nvSpPr>
        <p:spPr>
          <a:xfrm>
            <a:off x="8153400" y="1239253"/>
            <a:ext cx="362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here, </a:t>
            </a:r>
            <a:r>
              <a:rPr lang="en-US" sz="2400" b="1" dirty="0">
                <a:latin typeface="Symbol" panose="05050102010706020507" pitchFamily="18" charset="2"/>
                <a:sym typeface="Wingdings" panose="05000000000000000000" pitchFamily="2" charset="2"/>
              </a:rPr>
              <a:t>Y </a:t>
            </a:r>
            <a:r>
              <a:rPr lang="en-US" sz="2400" b="1" dirty="0">
                <a:sym typeface="Wingdings" panose="05000000000000000000" pitchFamily="2" charset="2"/>
              </a:rPr>
              <a:t> is a 2-component wavefunction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2226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83871"/>
              </p:ext>
            </p:extLst>
          </p:nvPr>
        </p:nvGraphicFramePr>
        <p:xfrm>
          <a:off x="1981200" y="1166475"/>
          <a:ext cx="5486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Equation" r:id="rId3" imgW="3657600" imgH="2361960" progId="Equation.DSMT4">
                  <p:embed/>
                </p:oleObj>
              </mc:Choice>
              <mc:Fallback>
                <p:oleObj name="Equation" r:id="rId3" imgW="3657600" imgH="236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166475"/>
                        <a:ext cx="54864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409094"/>
              </p:ext>
            </p:extLst>
          </p:nvPr>
        </p:nvGraphicFramePr>
        <p:xfrm>
          <a:off x="2387600" y="4682066"/>
          <a:ext cx="4406011" cy="167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8" name="Equation" r:id="rId5" imgW="3174840" imgH="1206360" progId="Equation.DSMT4">
                  <p:embed/>
                </p:oleObj>
              </mc:Choice>
              <mc:Fallback>
                <p:oleObj name="Equation" r:id="rId5" imgW="3174840" imgH="1206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7600" y="4682066"/>
                        <a:ext cx="4406011" cy="167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3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04FBB9-0875-4608-A64D-7BAF47AFE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1" y="2044950"/>
            <a:ext cx="12156876" cy="362977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 flipV="1">
            <a:off x="264695" y="4860758"/>
            <a:ext cx="11759530" cy="28875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786444"/>
              </p:ext>
            </p:extLst>
          </p:nvPr>
        </p:nvGraphicFramePr>
        <p:xfrm>
          <a:off x="2445544" y="1143001"/>
          <a:ext cx="4405313" cy="320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7" name="Equation" r:id="rId3" imgW="3174840" imgH="2311200" progId="Equation.DSMT4">
                  <p:embed/>
                </p:oleObj>
              </mc:Choice>
              <mc:Fallback>
                <p:oleObj name="Equation" r:id="rId3" imgW="3174840" imgH="231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5544" y="1143001"/>
                        <a:ext cx="4405313" cy="320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4130634" y="446117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73541"/>
              </p:ext>
            </p:extLst>
          </p:nvPr>
        </p:nvGraphicFramePr>
        <p:xfrm>
          <a:off x="2876550" y="4876800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8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6550" y="4876800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A2DFB5-F80A-495E-8736-B9E628D53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687527"/>
              </p:ext>
            </p:extLst>
          </p:nvPr>
        </p:nvGraphicFramePr>
        <p:xfrm>
          <a:off x="8580438" y="2397125"/>
          <a:ext cx="3151187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9" name="Equation" r:id="rId7" imgW="1269720" imgH="1218960" progId="Equation.DSMT4">
                  <p:embed/>
                </p:oleObj>
              </mc:Choice>
              <mc:Fallback>
                <p:oleObj name="Equation" r:id="rId7" imgW="12697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80438" y="2397125"/>
                        <a:ext cx="3151187" cy="302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E9162D4-01F7-4603-BF1F-44DA13C69352}"/>
              </a:ext>
            </a:extLst>
          </p:cNvPr>
          <p:cNvSpPr txBox="1"/>
          <p:nvPr/>
        </p:nvSpPr>
        <p:spPr>
          <a:xfrm>
            <a:off x="5276850" y="5553875"/>
            <a:ext cx="362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here, </a:t>
            </a:r>
            <a:r>
              <a:rPr lang="en-US" sz="2400" b="1" dirty="0">
                <a:latin typeface="Symbol" panose="05050102010706020507" pitchFamily="18" charset="2"/>
                <a:sym typeface="Wingdings" panose="05000000000000000000" pitchFamily="2" charset="2"/>
              </a:rPr>
              <a:t>Y </a:t>
            </a:r>
            <a:r>
              <a:rPr lang="en-US" sz="2400" b="1" dirty="0">
                <a:sym typeface="Wingdings" panose="05000000000000000000" pitchFamily="2" charset="2"/>
              </a:rPr>
              <a:t> is a 4-component wavefunction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09248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231" y="13047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Four component </a:t>
            </a:r>
            <a:r>
              <a:rPr lang="en-US" sz="2400" dirty="0" err="1">
                <a:latin typeface="+mj-lt"/>
              </a:rPr>
              <a:t>wavefunction</a:t>
            </a:r>
            <a:r>
              <a:rPr lang="en-US" sz="2400" dirty="0">
                <a:latin typeface="+mj-lt"/>
              </a:rPr>
              <a:t> of free Fermi particle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81181"/>
              </p:ext>
            </p:extLst>
          </p:nvPr>
        </p:nvGraphicFramePr>
        <p:xfrm>
          <a:off x="2824164" y="592139"/>
          <a:ext cx="5253037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6" name="Equation" r:id="rId3" imgW="3187440" imgH="3441600" progId="Equation.DSMT4">
                  <p:embed/>
                </p:oleObj>
              </mc:Choice>
              <mc:Fallback>
                <p:oleObj name="Equation" r:id="rId3" imgW="3187440" imgH="3441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4164" y="592139"/>
                        <a:ext cx="5253037" cy="56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741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7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8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41357"/>
              </p:ext>
            </p:extLst>
          </p:nvPr>
        </p:nvGraphicFramePr>
        <p:xfrm>
          <a:off x="1752600" y="2499508"/>
          <a:ext cx="7891462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9" name="Equation" r:id="rId7" imgW="4787640" imgH="2450880" progId="Equation.DSMT4">
                  <p:embed/>
                </p:oleObj>
              </mc:Choice>
              <mc:Fallback>
                <p:oleObj name="Equation" r:id="rId7" imgW="4787640" imgH="2450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2499508"/>
                        <a:ext cx="7891462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959425"/>
              </p:ext>
            </p:extLst>
          </p:nvPr>
        </p:nvGraphicFramePr>
        <p:xfrm>
          <a:off x="7848601" y="4193728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0" name="Equation" r:id="rId9" imgW="1269720" imgH="1180800" progId="Equation.DSMT4">
                  <p:embed/>
                </p:oleObj>
              </mc:Choice>
              <mc:Fallback>
                <p:oleObj name="Equation" r:id="rId9" imgW="1269720" imgH="1180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48601" y="4193728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828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1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2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01855"/>
              </p:ext>
            </p:extLst>
          </p:nvPr>
        </p:nvGraphicFramePr>
        <p:xfrm>
          <a:off x="1574800" y="2498726"/>
          <a:ext cx="8248650" cy="40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3" name="Equation" r:id="rId7" imgW="5003640" imgH="2450880" progId="Equation.DSMT4">
                  <p:embed/>
                </p:oleObj>
              </mc:Choice>
              <mc:Fallback>
                <p:oleObj name="Equation" r:id="rId7" imgW="5003640" imgH="2450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4800" y="2498726"/>
                        <a:ext cx="8248650" cy="404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290452"/>
              </p:ext>
            </p:extLst>
          </p:nvPr>
        </p:nvGraphicFramePr>
        <p:xfrm>
          <a:off x="7858126" y="4194176"/>
          <a:ext cx="19653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4" name="Equation" r:id="rId9" imgW="1257120" imgH="1180800" progId="Equation.DSMT4">
                  <p:embed/>
                </p:oleObj>
              </mc:Choice>
              <mc:Fallback>
                <p:oleObj name="Equation" r:id="rId9" imgW="1257120" imgH="1180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58126" y="4194176"/>
                        <a:ext cx="1965325" cy="184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73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63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does this all mean?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273810"/>
              </p:ext>
            </p:extLst>
          </p:nvPr>
        </p:nvGraphicFramePr>
        <p:xfrm>
          <a:off x="1693224" y="408648"/>
          <a:ext cx="7891463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5" name="Equation" r:id="rId3" imgW="4787640" imgH="1815840" progId="Equation.DSMT4">
                  <p:embed/>
                </p:oleObj>
              </mc:Choice>
              <mc:Fallback>
                <p:oleObj name="Equation" r:id="rId3" imgW="4787640" imgH="1815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3224" y="408648"/>
                        <a:ext cx="7891463" cy="299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776705"/>
              </p:ext>
            </p:extLst>
          </p:nvPr>
        </p:nvGraphicFramePr>
        <p:xfrm>
          <a:off x="7837035" y="1219201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6" name="Equation" r:id="rId5" imgW="1269720" imgH="1180800" progId="Equation.DSMT4">
                  <p:embed/>
                </p:oleObj>
              </mc:Choice>
              <mc:Fallback>
                <p:oleObj name="Equation" r:id="rId5" imgW="1269720" imgH="1180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37035" y="1219201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01237"/>
              </p:ext>
            </p:extLst>
          </p:nvPr>
        </p:nvGraphicFramePr>
        <p:xfrm>
          <a:off x="1774824" y="3332978"/>
          <a:ext cx="467995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7" name="Equation" r:id="rId7" imgW="3403440" imgH="647640" progId="Equation.DSMT4">
                  <p:embed/>
                </p:oleObj>
              </mc:Choice>
              <mc:Fallback>
                <p:oleObj name="Equation" r:id="rId7" imgW="340344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4824" y="3332978"/>
                        <a:ext cx="467995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537957"/>
              </p:ext>
            </p:extLst>
          </p:nvPr>
        </p:nvGraphicFramePr>
        <p:xfrm>
          <a:off x="2286000" y="4207733"/>
          <a:ext cx="5357812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8" name="Equation" r:id="rId9" imgW="3251160" imgH="1384200" progId="Equation.DSMT4">
                  <p:embed/>
                </p:oleObj>
              </mc:Choice>
              <mc:Fallback>
                <p:oleObj name="Equation" r:id="rId9" imgW="3251160" imgH="1384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0" y="4207733"/>
                        <a:ext cx="5357812" cy="228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4C0D3-D2A2-43F3-8E8B-85CF58FA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3A607-2042-4FAF-AEA7-E6FC40F7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0933A-5787-4552-9C47-35B48D44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158FB1-6768-47E3-833B-DF46F3EC8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81" y="1920164"/>
            <a:ext cx="11477738" cy="301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1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607367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+mj-lt"/>
              </a:rPr>
              <a:t>Notions of special relativity</a:t>
            </a:r>
          </a:p>
          <a:p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The basic laws of physics are the same in all frames of reference (at rest or moving at constant velocity).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The speed of light in vacuum </a:t>
            </a:r>
            <a:r>
              <a:rPr lang="en-US" sz="2400" i="1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 is the same in all frames of reference.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0" y="3350567"/>
            <a:ext cx="3048000" cy="2438400"/>
            <a:chOff x="990600" y="3200400"/>
            <a:chExt cx="3048000" cy="2438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895600" y="3121967"/>
            <a:ext cx="3048000" cy="2438400"/>
            <a:chOff x="990600" y="3200400"/>
            <a:chExt cx="3048000" cy="24384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ight Arrow 7"/>
          <p:cNvSpPr/>
          <p:nvPr/>
        </p:nvSpPr>
        <p:spPr>
          <a:xfrm>
            <a:off x="2895600" y="4188767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9" name="TextBox 15"/>
          <p:cNvSpPr txBox="1"/>
          <p:nvPr/>
        </p:nvSpPr>
        <p:spPr>
          <a:xfrm>
            <a:off x="5638800" y="57889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2286000" y="28933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y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3048000" y="28171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6019800" y="52511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3" name="TextBox 19"/>
          <p:cNvSpPr txBox="1"/>
          <p:nvPr/>
        </p:nvSpPr>
        <p:spPr>
          <a:xfrm>
            <a:off x="3200400" y="40319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4493567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5" name="TextBox 21"/>
          <p:cNvSpPr txBox="1"/>
          <p:nvPr/>
        </p:nvSpPr>
        <p:spPr>
          <a:xfrm>
            <a:off x="3429000" y="45697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6" name="TextBox 22"/>
          <p:cNvSpPr txBox="1"/>
          <p:nvPr/>
        </p:nvSpPr>
        <p:spPr>
          <a:xfrm>
            <a:off x="4343400" y="47939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17" name="Straight Connector 16"/>
          <p:cNvCxnSpPr>
            <a:endCxn id="14" idx="2"/>
          </p:cNvCxnSpPr>
          <p:nvPr/>
        </p:nvCxnSpPr>
        <p:spPr>
          <a:xfrm>
            <a:off x="2895600" y="4569767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19016" y="4688689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343400" y="4684067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1"/>
          <p:cNvSpPr txBox="1"/>
          <p:nvPr/>
        </p:nvSpPr>
        <p:spPr>
          <a:xfrm>
            <a:off x="4038600" y="53273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y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438400" y="4569767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4"/>
          <p:cNvSpPr txBox="1"/>
          <p:nvPr/>
        </p:nvSpPr>
        <p:spPr>
          <a:xfrm>
            <a:off x="3733800" y="41887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419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86781" y="3430223"/>
            <a:ext cx="3048000" cy="2438400"/>
            <a:chOff x="990600" y="3200400"/>
            <a:chExt cx="3048000" cy="243840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643981" y="3201623"/>
            <a:ext cx="3048000" cy="2438400"/>
            <a:chOff x="990600" y="3200400"/>
            <a:chExt cx="3048000" cy="2438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ight Arrow 6"/>
          <p:cNvSpPr/>
          <p:nvPr/>
        </p:nvSpPr>
        <p:spPr>
          <a:xfrm>
            <a:off x="2643981" y="4268423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8" name="TextBox 11"/>
          <p:cNvSpPr txBox="1"/>
          <p:nvPr/>
        </p:nvSpPr>
        <p:spPr>
          <a:xfrm>
            <a:off x="5387181" y="58686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2034381" y="29730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y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2796381" y="28968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1" name="TextBox 14"/>
          <p:cNvSpPr txBox="1"/>
          <p:nvPr/>
        </p:nvSpPr>
        <p:spPr>
          <a:xfrm>
            <a:off x="5768181" y="53307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2" name="TextBox 15"/>
          <p:cNvSpPr txBox="1"/>
          <p:nvPr/>
        </p:nvSpPr>
        <p:spPr>
          <a:xfrm>
            <a:off x="2948781" y="41115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3" name="Oval 12"/>
          <p:cNvSpPr/>
          <p:nvPr/>
        </p:nvSpPr>
        <p:spPr>
          <a:xfrm>
            <a:off x="3939381" y="4573223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4" name="TextBox 17"/>
          <p:cNvSpPr txBox="1"/>
          <p:nvPr/>
        </p:nvSpPr>
        <p:spPr>
          <a:xfrm>
            <a:off x="3177381" y="46494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4091781" y="48735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16" name="Straight Connector 15"/>
          <p:cNvCxnSpPr>
            <a:endCxn id="13" idx="2"/>
          </p:cNvCxnSpPr>
          <p:nvPr/>
        </p:nvCxnSpPr>
        <p:spPr>
          <a:xfrm>
            <a:off x="2643981" y="4649423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67397" y="4768345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91781" y="4763723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2"/>
          <p:cNvSpPr txBox="1"/>
          <p:nvPr/>
        </p:nvSpPr>
        <p:spPr>
          <a:xfrm>
            <a:off x="3786981" y="54069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186781" y="4649423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4"/>
          <p:cNvSpPr txBox="1"/>
          <p:nvPr/>
        </p:nvSpPr>
        <p:spPr>
          <a:xfrm>
            <a:off x="3482181" y="42684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2" name="TextBox 25"/>
          <p:cNvSpPr txBox="1"/>
          <p:nvPr/>
        </p:nvSpPr>
        <p:spPr>
          <a:xfrm>
            <a:off x="2034381" y="610824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Lorentz transformations</a:t>
            </a:r>
          </a:p>
        </p:txBody>
      </p:sp>
      <p:pic>
        <p:nvPicPr>
          <p:cNvPr id="23" name="Picture 22"/>
          <p:cNvPicPr/>
          <p:nvPr/>
        </p:nvPicPr>
        <p:blipFill>
          <a:blip r:embed="rId2"/>
          <a:stretch>
            <a:fillRect/>
          </a:stretch>
        </p:blipFill>
        <p:spPr>
          <a:xfrm>
            <a:off x="6261958" y="527711"/>
            <a:ext cx="2674937" cy="21717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181" y="2884631"/>
            <a:ext cx="5151438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5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8029" y="53340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Lorentz transformations  -- continued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5230" y="1222376"/>
            <a:ext cx="7019925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932286" y="569615"/>
            <a:ext cx="2071687" cy="71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7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3048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Lorentz transformation of the velocity -- continued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9900" y="784753"/>
            <a:ext cx="5151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2971800"/>
            <a:ext cx="52784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6589" y="4633914"/>
            <a:ext cx="49498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1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2C690-C083-4091-812D-FB1A2C8EE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E86D0-DDBC-4A58-AAF7-318C8C80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5F644-5BAF-42C2-8738-4D05C495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69B48-7DB4-4733-8442-550D153F8E4E}"/>
              </a:ext>
            </a:extLst>
          </p:cNvPr>
          <p:cNvSpPr txBox="1"/>
          <p:nvPr/>
        </p:nvSpPr>
        <p:spPr>
          <a:xfrm>
            <a:off x="3012686" y="43675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velocity relationships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6F9612-0BEB-4EF6-94D4-22B6CBDD2F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35667"/>
              </p:ext>
            </p:extLst>
          </p:nvPr>
        </p:nvGraphicFramePr>
        <p:xfrm>
          <a:off x="2804724" y="1122555"/>
          <a:ext cx="6434137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Equation" r:id="rId3" imgW="2336760" imgH="1434960" progId="Equation.DSMT4">
                  <p:embed/>
                </p:oleObj>
              </mc:Choice>
              <mc:Fallback>
                <p:oleObj name="Equation" r:id="rId3" imgW="2336760" imgH="1434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724" y="1122555"/>
                        <a:ext cx="6434137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61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7CEACF-E17B-43D3-A724-05F59AFD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2/23/2022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166C7E-4AFA-4330-AFEE-FBC15AA5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C2E38-99CF-4DAF-9ED2-B36EDA34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58382-C1C3-4E09-9D0A-ABC0E2652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2003501"/>
            <a:ext cx="843915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B52AB3-B452-4275-8E6A-3C45AEE0FD01}"/>
              </a:ext>
            </a:extLst>
          </p:cNvPr>
          <p:cNvSpPr txBox="1"/>
          <p:nvPr/>
        </p:nvSpPr>
        <p:spPr>
          <a:xfrm>
            <a:off x="3943813" y="26893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u</a:t>
            </a:r>
            <a:r>
              <a:rPr lang="en-US" sz="2400" i="1" baseline="-25000" dirty="0" err="1">
                <a:latin typeface="+mj-lt"/>
              </a:rPr>
              <a:t>x</a:t>
            </a:r>
            <a:r>
              <a:rPr lang="en-US" sz="2400" i="1" dirty="0">
                <a:latin typeface="+mj-lt"/>
              </a:rPr>
              <a:t>/c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064F4-DC1D-4293-BBD4-4861419E2416}"/>
              </a:ext>
            </a:extLst>
          </p:cNvPr>
          <p:cNvSpPr txBox="1"/>
          <p:nvPr/>
        </p:nvSpPr>
        <p:spPr>
          <a:xfrm>
            <a:off x="4096213" y="37516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u</a:t>
            </a:r>
            <a:r>
              <a:rPr lang="en-US" sz="2400" i="1" baseline="-25000" dirty="0" err="1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/c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3C4A63-7D57-410A-A631-0F761458CBA6}"/>
              </a:ext>
            </a:extLst>
          </p:cNvPr>
          <p:cNvSpPr txBox="1"/>
          <p:nvPr/>
        </p:nvSpPr>
        <p:spPr>
          <a:xfrm>
            <a:off x="2759228" y="868864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velocity variation with </a:t>
            </a:r>
            <a:r>
              <a:rPr lang="en-US" sz="2400" dirty="0">
                <a:latin typeface="Symbol" pitchFamily="18" charset="2"/>
              </a:rPr>
              <a:t>b:</a:t>
            </a:r>
          </a:p>
          <a:p>
            <a:r>
              <a:rPr lang="en-US" sz="2400" dirty="0">
                <a:latin typeface="Symbol" pitchFamily="18" charset="2"/>
              </a:rPr>
              <a:t>     (</a:t>
            </a:r>
            <a:r>
              <a:rPr lang="en-US" sz="2400" i="1" dirty="0" err="1"/>
              <a:t>u’</a:t>
            </a:r>
            <a:r>
              <a:rPr lang="en-US" sz="2400" i="1" baseline="-25000" dirty="0" err="1"/>
              <a:t>x</a:t>
            </a:r>
            <a:r>
              <a:rPr lang="en-US" sz="2400" i="1" dirty="0"/>
              <a:t>/c</a:t>
            </a:r>
            <a:r>
              <a:rPr lang="en-US" sz="2400" dirty="0"/>
              <a:t>=</a:t>
            </a:r>
            <a:r>
              <a:rPr lang="en-US" sz="2400" i="1" dirty="0"/>
              <a:t> </a:t>
            </a:r>
            <a:r>
              <a:rPr lang="en-US" sz="2400" i="1" dirty="0" err="1"/>
              <a:t>u’</a:t>
            </a:r>
            <a:r>
              <a:rPr lang="en-US" sz="2400" i="1" baseline="-25000" dirty="0" err="1"/>
              <a:t>y</a:t>
            </a:r>
            <a:r>
              <a:rPr lang="en-US" sz="2400" i="1" dirty="0"/>
              <a:t>/c</a:t>
            </a:r>
            <a:r>
              <a:rPr lang="en-US" sz="2400" dirty="0"/>
              <a:t>=0.5)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61C10F5-D9AC-4EBD-B580-8759165CF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02741"/>
              </p:ext>
            </p:extLst>
          </p:nvPr>
        </p:nvGraphicFramePr>
        <p:xfrm>
          <a:off x="8449859" y="565224"/>
          <a:ext cx="1027029" cy="1027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Equation" r:id="rId4" imgW="393480" imgH="393480" progId="Equation.DSMT4">
                  <p:embed/>
                </p:oleObj>
              </mc:Choice>
              <mc:Fallback>
                <p:oleObj name="Equation" r:id="rId4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49859" y="565224"/>
                        <a:ext cx="1027029" cy="1027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56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8032</TotalTime>
  <Words>472</Words>
  <Application>Microsoft Office PowerPoint</Application>
  <PresentationFormat>Widescreen</PresentationFormat>
  <Paragraphs>135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410</cp:revision>
  <cp:lastPrinted>2020-02-12T16:25:08Z</cp:lastPrinted>
  <dcterms:created xsi:type="dcterms:W3CDTF">2020-01-06T21:28:26Z</dcterms:created>
  <dcterms:modified xsi:type="dcterms:W3CDTF">2022-02-23T15:09:42Z</dcterms:modified>
</cp:coreProperties>
</file>