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354" r:id="rId3"/>
    <p:sldId id="388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99" r:id="rId17"/>
    <p:sldId id="379" r:id="rId18"/>
    <p:sldId id="387" r:id="rId19"/>
    <p:sldId id="393" r:id="rId20"/>
    <p:sldId id="380" r:id="rId21"/>
    <p:sldId id="394" r:id="rId22"/>
    <p:sldId id="395" r:id="rId23"/>
    <p:sldId id="396" r:id="rId24"/>
    <p:sldId id="390" r:id="rId25"/>
    <p:sldId id="398" r:id="rId26"/>
    <p:sldId id="382" r:id="rId27"/>
    <p:sldId id="391" r:id="rId28"/>
    <p:sldId id="383" r:id="rId29"/>
    <p:sldId id="386" r:id="rId30"/>
    <p:sldId id="384" r:id="rId31"/>
    <p:sldId id="385" r:id="rId3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1" d="100"/>
          <a:sy n="51" d="100"/>
        </p:scale>
        <p:origin x="70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-8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12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12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23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2388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2388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image" Target="../media/image60.emf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5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6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982176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</a:t>
            </a:r>
          </a:p>
          <a:p>
            <a:pPr algn="ctr"/>
            <a:r>
              <a:rPr lang="en-US" sz="3200" b="1" dirty="0"/>
              <a:t>12-12:50 PM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17: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The Dirac equation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16 in Professor Carlson’s textbook:    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Dirac equation for a free particle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Dirac equation for a hydrogen atom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749485"/>
              </p:ext>
            </p:extLst>
          </p:nvPr>
        </p:nvGraphicFramePr>
        <p:xfrm>
          <a:off x="1633538" y="232570"/>
          <a:ext cx="888206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1" name="Equation" r:id="rId3" imgW="5816520" imgH="672840" progId="Equation.DSMT4">
                  <p:embed/>
                </p:oleObj>
              </mc:Choice>
              <mc:Fallback>
                <p:oleObj name="Equation" r:id="rId3" imgW="581652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3538" y="232570"/>
                        <a:ext cx="8882063" cy="1027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42100"/>
              </p:ext>
            </p:extLst>
          </p:nvPr>
        </p:nvGraphicFramePr>
        <p:xfrm>
          <a:off x="1871446" y="1501198"/>
          <a:ext cx="342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2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1446" y="1501198"/>
                        <a:ext cx="342207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401855"/>
              </p:ext>
            </p:extLst>
          </p:nvPr>
        </p:nvGraphicFramePr>
        <p:xfrm>
          <a:off x="1574800" y="2498726"/>
          <a:ext cx="8248650" cy="40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3" name="Equation" r:id="rId7" imgW="5003640" imgH="2450880" progId="Equation.DSMT4">
                  <p:embed/>
                </p:oleObj>
              </mc:Choice>
              <mc:Fallback>
                <p:oleObj name="Equation" r:id="rId7" imgW="5003640" imgH="245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74800" y="2498726"/>
                        <a:ext cx="8248650" cy="404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375850"/>
              </p:ext>
            </p:extLst>
          </p:nvPr>
        </p:nvGraphicFramePr>
        <p:xfrm>
          <a:off x="7654861" y="4246119"/>
          <a:ext cx="3890963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4" name="Equation" r:id="rId9" imgW="2489040" imgH="1333440" progId="Equation.DSMT4">
                  <p:embed/>
                </p:oleObj>
              </mc:Choice>
              <mc:Fallback>
                <p:oleObj name="Equation" r:id="rId9" imgW="24890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54861" y="4246119"/>
                        <a:ext cx="3890963" cy="208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A580CAF-14AF-4C3A-9256-1937B0D3EE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216802"/>
              </p:ext>
            </p:extLst>
          </p:nvPr>
        </p:nvGraphicFramePr>
        <p:xfrm>
          <a:off x="6536759" y="1627631"/>
          <a:ext cx="3422073" cy="63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5" name="Equation" r:id="rId11" imgW="1295280" imgH="241200" progId="Equation.DSMT4">
                  <p:embed/>
                </p:oleObj>
              </mc:Choice>
              <mc:Fallback>
                <p:oleObj name="Equation" r:id="rId11" imgW="1295280" imgH="241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8BC367B-209D-4A71-870D-887F02356E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36759" y="1627631"/>
                        <a:ext cx="3422073" cy="637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73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463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does this all mean?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273810"/>
              </p:ext>
            </p:extLst>
          </p:nvPr>
        </p:nvGraphicFramePr>
        <p:xfrm>
          <a:off x="1693224" y="408648"/>
          <a:ext cx="7891463" cy="299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86" name="Equation" r:id="rId3" imgW="4787640" imgH="1815840" progId="Equation.DSMT4">
                  <p:embed/>
                </p:oleObj>
              </mc:Choice>
              <mc:Fallback>
                <p:oleObj name="Equation" r:id="rId3" imgW="478764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3224" y="408648"/>
                        <a:ext cx="7891463" cy="299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20943"/>
              </p:ext>
            </p:extLst>
          </p:nvPr>
        </p:nvGraphicFramePr>
        <p:xfrm>
          <a:off x="8244579" y="1371600"/>
          <a:ext cx="1984509" cy="184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87" name="Equation" r:id="rId5" imgW="1269720" imgH="1180800" progId="Equation.DSMT4">
                  <p:embed/>
                </p:oleObj>
              </mc:Choice>
              <mc:Fallback>
                <p:oleObj name="Equation" r:id="rId5" imgW="12697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44579" y="1371600"/>
                        <a:ext cx="1984509" cy="1845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501237"/>
              </p:ext>
            </p:extLst>
          </p:nvPr>
        </p:nvGraphicFramePr>
        <p:xfrm>
          <a:off x="1774824" y="3332978"/>
          <a:ext cx="467995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88" name="Equation" r:id="rId7" imgW="3403440" imgH="647640" progId="Equation.DSMT4">
                  <p:embed/>
                </p:oleObj>
              </mc:Choice>
              <mc:Fallback>
                <p:oleObj name="Equation" r:id="rId7" imgW="34034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4824" y="3332978"/>
                        <a:ext cx="4679953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537957"/>
              </p:ext>
            </p:extLst>
          </p:nvPr>
        </p:nvGraphicFramePr>
        <p:xfrm>
          <a:off x="2286000" y="4207733"/>
          <a:ext cx="5357812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89" name="Equation" r:id="rId9" imgW="3251160" imgH="1384200" progId="Equation.DSMT4">
                  <p:embed/>
                </p:oleObj>
              </mc:Choice>
              <mc:Fallback>
                <p:oleObj name="Equation" r:id="rId9" imgW="32511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86000" y="4207733"/>
                        <a:ext cx="5357812" cy="228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952500" y="2512630"/>
            <a:ext cx="4152900" cy="103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05000" y="228601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free particles – slightly more convenient notation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990600" y="4343400"/>
            <a:ext cx="4174042" cy="172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52500" y="1526232"/>
            <a:ext cx="4152900" cy="98836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25652" y="4360641"/>
            <a:ext cx="4138990" cy="9883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952500" y="3429000"/>
            <a:ext cx="41529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22098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mc</a:t>
            </a:r>
            <a:r>
              <a:rPr lang="en-US" sz="2400" baseline="30000" dirty="0">
                <a:latin typeface="+mj-lt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416654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-mc</a:t>
            </a:r>
            <a:r>
              <a:rPr lang="en-US" sz="2400" baseline="30000" dirty="0">
                <a:latin typeface="+mj-lt"/>
              </a:rPr>
              <a:t>2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425332"/>
              </p:ext>
            </p:extLst>
          </p:nvPr>
        </p:nvGraphicFramePr>
        <p:xfrm>
          <a:off x="990601" y="1783873"/>
          <a:ext cx="30765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4" name="Equation" r:id="rId3" imgW="1866600" imgH="330120" progId="Equation.DSMT4">
                  <p:embed/>
                </p:oleObj>
              </mc:Choice>
              <mc:Fallback>
                <p:oleObj name="Equation" r:id="rId3" imgW="18666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1" y="1783873"/>
                        <a:ext cx="3076575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142670"/>
              </p:ext>
            </p:extLst>
          </p:nvPr>
        </p:nvGraphicFramePr>
        <p:xfrm>
          <a:off x="1069275" y="4453583"/>
          <a:ext cx="33067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5" name="Equation" r:id="rId5" imgW="2006280" imgH="330120" progId="Equation.DSMT4">
                  <p:embed/>
                </p:oleObj>
              </mc:Choice>
              <mc:Fallback>
                <p:oleObj name="Equation" r:id="rId5" imgW="20062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9275" y="4453583"/>
                        <a:ext cx="3306763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108667"/>
              </p:ext>
            </p:extLst>
          </p:nvPr>
        </p:nvGraphicFramePr>
        <p:xfrm>
          <a:off x="5295900" y="1006487"/>
          <a:ext cx="4152900" cy="1677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6" name="Equation" r:id="rId7" imgW="3492360" imgH="1409400" progId="Equation.DSMT4">
                  <p:embed/>
                </p:oleObj>
              </mc:Choice>
              <mc:Fallback>
                <p:oleObj name="Equation" r:id="rId7" imgW="349236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95900" y="1006487"/>
                        <a:ext cx="4152900" cy="1677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833195"/>
              </p:ext>
            </p:extLst>
          </p:nvPr>
        </p:nvGraphicFramePr>
        <p:xfrm>
          <a:off x="5410200" y="4248150"/>
          <a:ext cx="411480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7" name="Equation" r:id="rId9" imgW="3441600" imgH="1409400" progId="Equation.DSMT4">
                  <p:embed/>
                </p:oleObj>
              </mc:Choice>
              <mc:Fallback>
                <p:oleObj name="Equation" r:id="rId9" imgW="34416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10200" y="4248150"/>
                        <a:ext cx="4114800" cy="168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136563"/>
              </p:ext>
            </p:extLst>
          </p:nvPr>
        </p:nvGraphicFramePr>
        <p:xfrm>
          <a:off x="9639300" y="2272460"/>
          <a:ext cx="2246313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8" name="Equation" r:id="rId11" imgW="1333440" imgH="1333440" progId="Equation.DSMT4">
                  <p:embed/>
                </p:oleObj>
              </mc:Choice>
              <mc:Fallback>
                <p:oleObj name="Equation" r:id="rId11" imgW="13334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39300" y="2272460"/>
                        <a:ext cx="2246313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8A0D63B-A27B-4CAB-90B6-2F6B1F377DBE}"/>
              </a:ext>
            </a:extLst>
          </p:cNvPr>
          <p:cNvSpPr txBox="1"/>
          <p:nvPr/>
        </p:nvSpPr>
        <p:spPr>
          <a:xfrm>
            <a:off x="266700" y="5945272"/>
            <a:ext cx="1165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For free particle,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E&gt;0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and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E&lt;0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solutions represent distinct physical situations.</a:t>
            </a:r>
          </a:p>
        </p:txBody>
      </p:sp>
    </p:spTree>
    <p:extLst>
      <p:ext uri="{BB962C8B-B14F-4D97-AF65-F5344CB8AC3E}">
        <p14:creationId xmlns:p14="http://schemas.microsoft.com/office/powerpoint/2010/main" val="192952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428308"/>
              </p:ext>
            </p:extLst>
          </p:nvPr>
        </p:nvGraphicFramePr>
        <p:xfrm>
          <a:off x="2118571" y="502923"/>
          <a:ext cx="43338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65" name="Equation" r:id="rId3" imgW="3124080" imgH="698400" progId="Equation.DSMT4">
                  <p:embed/>
                </p:oleObj>
              </mc:Choice>
              <mc:Fallback>
                <p:oleObj name="Equation" r:id="rId3" imgW="31240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571" y="502923"/>
                        <a:ext cx="4333875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own Arrow 5"/>
          <p:cNvSpPr/>
          <p:nvPr/>
        </p:nvSpPr>
        <p:spPr>
          <a:xfrm>
            <a:off x="4457700" y="138816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69304"/>
              </p:ext>
            </p:extLst>
          </p:nvPr>
        </p:nvGraphicFramePr>
        <p:xfrm>
          <a:off x="2514600" y="1654861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66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1654861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66498"/>
            <a:ext cx="6934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a free particle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810338"/>
              </p:ext>
            </p:extLst>
          </p:nvPr>
        </p:nvGraphicFramePr>
        <p:xfrm>
          <a:off x="1471613" y="2786024"/>
          <a:ext cx="8688387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67" name="Equation" r:id="rId7" imgW="5803560" imgH="1726920" progId="Equation.DSMT4">
                  <p:embed/>
                </p:oleObj>
              </mc:Choice>
              <mc:Fallback>
                <p:oleObj name="Equation" r:id="rId7" imgW="580356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1613" y="2786024"/>
                        <a:ext cx="8688387" cy="258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F7C4819-20D4-4CE6-943A-2043055412EB}"/>
              </a:ext>
            </a:extLst>
          </p:cNvPr>
          <p:cNvSpPr txBox="1"/>
          <p:nvPr/>
        </p:nvSpPr>
        <p:spPr>
          <a:xfrm>
            <a:off x="914400" y="5524080"/>
            <a:ext cx="1196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This notation is not entirely consistent with your textbook and is problematic because of other common usages of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j-lt"/>
              </a:rPr>
              <a:t> and </a:t>
            </a:r>
            <a:r>
              <a:rPr lang="en-US" sz="2400" dirty="0">
                <a:latin typeface="Symbol" panose="05050102010706020507" pitchFamily="18" charset="2"/>
              </a:rPr>
              <a:t>b</a:t>
            </a:r>
            <a:r>
              <a:rPr lang="en-US" sz="2400" dirty="0">
                <a:latin typeface="+mj-lt"/>
              </a:rPr>
              <a:t>.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52BDF40-D992-46A4-8C74-CFC39635890B}"/>
              </a:ext>
            </a:extLst>
          </p:cNvPr>
          <p:cNvSpPr/>
          <p:nvPr/>
        </p:nvSpPr>
        <p:spPr>
          <a:xfrm>
            <a:off x="499872" y="5670550"/>
            <a:ext cx="381000" cy="6413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33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048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Fermi particle in a scalar potential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5786"/>
              </p:ext>
            </p:extLst>
          </p:nvPr>
        </p:nvGraphicFramePr>
        <p:xfrm>
          <a:off x="1751807" y="1143000"/>
          <a:ext cx="8688387" cy="423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0" name="Equation" r:id="rId3" imgW="5803560" imgH="2831760" progId="Equation.DSMT4">
                  <p:embed/>
                </p:oleObj>
              </mc:Choice>
              <mc:Fallback>
                <p:oleObj name="Equation" r:id="rId3" imgW="5803560" imgH="283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1807" y="1143000"/>
                        <a:ext cx="8688387" cy="423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390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2167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711532"/>
              </p:ext>
            </p:extLst>
          </p:nvPr>
        </p:nvGraphicFramePr>
        <p:xfrm>
          <a:off x="2209800" y="415576"/>
          <a:ext cx="5970588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5" name="Equation" r:id="rId3" imgW="3479760" imgH="1307880" progId="Equation.DSMT4">
                  <p:embed/>
                </p:oleObj>
              </mc:Choice>
              <mc:Fallback>
                <p:oleObj name="Equation" r:id="rId3" imgW="34797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415576"/>
                        <a:ext cx="5970588" cy="224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852965"/>
              </p:ext>
            </p:extLst>
          </p:nvPr>
        </p:nvGraphicFramePr>
        <p:xfrm>
          <a:off x="2271156" y="2327270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6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1156" y="2327270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385352"/>
              </p:ext>
            </p:extLst>
          </p:nvPr>
        </p:nvGraphicFramePr>
        <p:xfrm>
          <a:off x="2271156" y="3618532"/>
          <a:ext cx="6724948" cy="2629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7" name="Equation" r:id="rId7" imgW="4546440" imgH="1777680" progId="Equation.DSMT4">
                  <p:embed/>
                </p:oleObj>
              </mc:Choice>
              <mc:Fallback>
                <p:oleObj name="Equation" r:id="rId7" imgW="45464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1156" y="3618532"/>
                        <a:ext cx="6724948" cy="2629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828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DF77F-6019-43DD-A165-350D1612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098EB2-2029-419B-8045-D83213F5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3364E-10CD-42D8-9B08-FC262C85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2F5CEB-8B48-4800-94EC-C18E5005748F}"/>
              </a:ext>
            </a:extLst>
          </p:cNvPr>
          <p:cNvSpPr txBox="1"/>
          <p:nvPr/>
        </p:nvSpPr>
        <p:spPr>
          <a:xfrm>
            <a:off x="609600" y="228600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Preview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Non-relativistic  spherical atom --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 Eigenstate quantum numbers   |</a:t>
            </a:r>
            <a:r>
              <a:rPr lang="en-US" sz="2400" i="1" dirty="0" err="1">
                <a:latin typeface="+mj-lt"/>
              </a:rPr>
              <a:t>nlm</a:t>
            </a:r>
            <a:r>
              <a:rPr lang="en-US" sz="2400" i="1" baseline="-25000" dirty="0" err="1">
                <a:latin typeface="+mj-lt"/>
              </a:rPr>
              <a:t>l</a:t>
            </a:r>
            <a:r>
              <a:rPr lang="en-US" sz="2400" dirty="0">
                <a:latin typeface="+mj-lt"/>
              </a:rPr>
              <a:t>&gt;;    independent of electron spin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Relativistic spherical atom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/>
              <a:t>    </a:t>
            </a:r>
            <a:r>
              <a:rPr lang="en-US" sz="2400" dirty="0"/>
              <a:t>Eigenstate quantum numbers   |</a:t>
            </a:r>
            <a:r>
              <a:rPr lang="en-US" sz="2400" i="1" dirty="0" err="1"/>
              <a:t>n</a:t>
            </a:r>
            <a:r>
              <a:rPr lang="en-US" sz="2400" i="1" dirty="0" err="1">
                <a:latin typeface="Symbol" panose="05050102010706020507" pitchFamily="18" charset="2"/>
              </a:rPr>
              <a:t>k</a:t>
            </a:r>
            <a:r>
              <a:rPr lang="en-US" sz="2400" i="1" dirty="0"/>
              <a:t> </a:t>
            </a:r>
            <a:r>
              <a:rPr lang="en-US" sz="2400" i="1" dirty="0" err="1"/>
              <a:t>jm</a:t>
            </a:r>
            <a:r>
              <a:rPr lang="en-US" sz="2400" i="1" baseline="-25000" dirty="0" err="1"/>
              <a:t>j</a:t>
            </a:r>
            <a:r>
              <a:rPr lang="en-US" sz="2400" dirty="0"/>
              <a:t>&gt;;   electron spin included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1561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491248"/>
              </p:ext>
            </p:extLst>
          </p:nvPr>
        </p:nvGraphicFramePr>
        <p:xfrm>
          <a:off x="1676400" y="838200"/>
          <a:ext cx="67246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56" name="Equation" r:id="rId3" imgW="4546440" imgH="698400" progId="Equation.DSMT4">
                  <p:embed/>
                </p:oleObj>
              </mc:Choice>
              <mc:Fallback>
                <p:oleObj name="Equation" r:id="rId3" imgW="45464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838200"/>
                        <a:ext cx="6724650" cy="103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3200400" y="854923"/>
            <a:ext cx="571500" cy="3314700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683459"/>
              </p:ext>
            </p:extLst>
          </p:nvPr>
        </p:nvGraphicFramePr>
        <p:xfrm>
          <a:off x="3233318" y="2863238"/>
          <a:ext cx="50566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57" name="Equation" r:id="rId5" imgW="241200" imgH="215640" progId="Equation.DSMT4">
                  <p:embed/>
                </p:oleObj>
              </mc:Choice>
              <mc:Fallback>
                <p:oleObj name="Equation" r:id="rId5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3318" y="2863238"/>
                        <a:ext cx="505665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765542"/>
              </p:ext>
            </p:extLst>
          </p:nvPr>
        </p:nvGraphicFramePr>
        <p:xfrm>
          <a:off x="1505712" y="3511080"/>
          <a:ext cx="9137904" cy="291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58" name="Equation" r:id="rId7" imgW="6172200" imgH="1968480" progId="Equation.DSMT4">
                  <p:embed/>
                </p:oleObj>
              </mc:Choice>
              <mc:Fallback>
                <p:oleObj name="Equation" r:id="rId7" imgW="617220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05712" y="3511080"/>
                        <a:ext cx="9137904" cy="2913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261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79627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– useful identity for operator vectors </a:t>
            </a:r>
            <a:r>
              <a:rPr lang="en-US" sz="2400" b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B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049364"/>
              </p:ext>
            </p:extLst>
          </p:nvPr>
        </p:nvGraphicFramePr>
        <p:xfrm>
          <a:off x="914400" y="834587"/>
          <a:ext cx="8991600" cy="3092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55" name="Equation" r:id="rId3" imgW="6387840" imgH="2197080" progId="Equation.DSMT4">
                  <p:embed/>
                </p:oleObj>
              </mc:Choice>
              <mc:Fallback>
                <p:oleObj name="Equation" r:id="rId3" imgW="638784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834587"/>
                        <a:ext cx="8991600" cy="3092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234100"/>
              </p:ext>
            </p:extLst>
          </p:nvPr>
        </p:nvGraphicFramePr>
        <p:xfrm>
          <a:off x="1066800" y="4594306"/>
          <a:ext cx="5915025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56" name="Equation" r:id="rId5" imgW="4394160" imgH="1282680" progId="Equation.DSMT4">
                  <p:embed/>
                </p:oleObj>
              </mc:Choice>
              <mc:Fallback>
                <p:oleObj name="Equation" r:id="rId5" imgW="43941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4594306"/>
                        <a:ext cx="5915025" cy="172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5E1C30E-69D6-4213-AC39-F92F31252E50}"/>
              </a:ext>
            </a:extLst>
          </p:cNvPr>
          <p:cNvSpPr txBox="1"/>
          <p:nvPr/>
        </p:nvSpPr>
        <p:spPr>
          <a:xfrm>
            <a:off x="6477000" y="41910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Note: You might like to verify these relationships!</a:t>
            </a:r>
          </a:p>
        </p:txBody>
      </p:sp>
    </p:spTree>
    <p:extLst>
      <p:ext uri="{BB962C8B-B14F-4D97-AF65-F5344CB8AC3E}">
        <p14:creationId xmlns:p14="http://schemas.microsoft.com/office/powerpoint/2010/main" val="2342855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AFB46-D31F-4BCF-A620-0DA697C6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E1F88-EB6E-46AD-92CD-8E34D3EA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B6E7D-8E53-4B20-A21E-A42256D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87724B-DB65-4EB1-9DBE-8BE9C6790397}"/>
              </a:ext>
            </a:extLst>
          </p:cNvPr>
          <p:cNvSpPr txBox="1"/>
          <p:nvPr/>
        </p:nvSpPr>
        <p:spPr>
          <a:xfrm>
            <a:off x="304800" y="87187"/>
            <a:ext cx="1099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– useful identity for operator vectors </a:t>
            </a:r>
            <a:r>
              <a:rPr lang="en-US" sz="2400" b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B   </a:t>
            </a:r>
            <a:r>
              <a:rPr lang="en-US" sz="2400" dirty="0">
                <a:latin typeface="+mj-lt"/>
              </a:rPr>
              <a:t>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DD16E36-D7B8-4851-9399-D79ED8430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35032"/>
              </p:ext>
            </p:extLst>
          </p:nvPr>
        </p:nvGraphicFramePr>
        <p:xfrm>
          <a:off x="636563" y="548852"/>
          <a:ext cx="8991600" cy="3092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9" name="Equation" r:id="rId3" imgW="6387840" imgH="2197080" progId="Equation.DSMT4">
                  <p:embed/>
                </p:oleObj>
              </mc:Choice>
              <mc:Fallback>
                <p:oleObj name="Equation" r:id="rId3" imgW="6387840" imgH="2197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6563" y="548852"/>
                        <a:ext cx="8991600" cy="3092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227441F-666F-49D2-882B-49E51F7727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998419"/>
              </p:ext>
            </p:extLst>
          </p:nvPr>
        </p:nvGraphicFramePr>
        <p:xfrm>
          <a:off x="609600" y="4405369"/>
          <a:ext cx="3352800" cy="593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0" name="Equation" r:id="rId5" imgW="1434960" imgH="253800" progId="Equation.DSMT4">
                  <p:embed/>
                </p:oleObj>
              </mc:Choice>
              <mc:Fallback>
                <p:oleObj name="Equation" r:id="rId5" imgW="1434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4405369"/>
                        <a:ext cx="3352800" cy="593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9470EE6-023A-461C-9D11-BAA6D94B4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781948"/>
              </p:ext>
            </p:extLst>
          </p:nvPr>
        </p:nvGraphicFramePr>
        <p:xfrm>
          <a:off x="4648200" y="3909434"/>
          <a:ext cx="6172990" cy="2178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1" name="Equation" r:id="rId7" imgW="2806560" imgH="990360" progId="Equation.DSMT4">
                  <p:embed/>
                </p:oleObj>
              </mc:Choice>
              <mc:Fallback>
                <p:oleObj name="Equation" r:id="rId7" imgW="28065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8200" y="3909434"/>
                        <a:ext cx="6172990" cy="2178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75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028700" y="2743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61C8BE-C348-488C-BF78-97045E2C0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140" y="201168"/>
            <a:ext cx="9277350" cy="3200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F8BBF9-AAF0-4F8C-B3F4-E6125A0C9C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43" y="3675888"/>
            <a:ext cx="11646914" cy="262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638627"/>
              </p:ext>
            </p:extLst>
          </p:nvPr>
        </p:nvGraphicFramePr>
        <p:xfrm>
          <a:off x="457200" y="371174"/>
          <a:ext cx="10088563" cy="453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71" name="Equation" r:id="rId3" imgW="6819840" imgH="3060360" progId="Equation.DSMT4">
                  <p:embed/>
                </p:oleObj>
              </mc:Choice>
              <mc:Fallback>
                <p:oleObj name="Equation" r:id="rId3" imgW="6819840" imgH="306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71174"/>
                        <a:ext cx="10088563" cy="453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203236"/>
              </p:ext>
            </p:extLst>
          </p:nvPr>
        </p:nvGraphicFramePr>
        <p:xfrm>
          <a:off x="549274" y="5207453"/>
          <a:ext cx="9520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72" name="Equation" r:id="rId5" imgW="5651280" imgH="723600" progId="Equation.DSMT4">
                  <p:embed/>
                </p:oleObj>
              </mc:Choice>
              <mc:Fallback>
                <p:oleObj name="Equation" r:id="rId5" imgW="56512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9274" y="5207453"/>
                        <a:ext cx="9520288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941601"/>
              </p:ext>
            </p:extLst>
          </p:nvPr>
        </p:nvGraphicFramePr>
        <p:xfrm>
          <a:off x="6400800" y="3953102"/>
          <a:ext cx="2666349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73" name="Equation" r:id="rId7" imgW="1473120" imgH="672840" progId="Equation.DSMT4">
                  <p:embed/>
                </p:oleObj>
              </mc:Choice>
              <mc:Fallback>
                <p:oleObj name="Equation" r:id="rId7" imgW="147312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3953102"/>
                        <a:ext cx="2666349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30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0F656F-200A-4572-A98E-3DE8B58E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AAB6B-3E24-468F-9098-6133460B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AFD7D-AD6C-4E79-B188-A4AD054C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AC1CBB0-0F23-4680-B67C-0D94E0F11A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381575"/>
              </p:ext>
            </p:extLst>
          </p:nvPr>
        </p:nvGraphicFramePr>
        <p:xfrm>
          <a:off x="609600" y="838200"/>
          <a:ext cx="8990013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4" name="Equation" r:id="rId3" imgW="4965480" imgH="1562040" progId="Equation.DSMT4">
                  <p:embed/>
                </p:oleObj>
              </mc:Choice>
              <mc:Fallback>
                <p:oleObj name="Equation" r:id="rId3" imgW="4965480" imgH="1562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838200"/>
                        <a:ext cx="8990013" cy="283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635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772D68-429D-4F2E-9092-40D1E0C3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82246-BEF0-491A-BA58-37D224C8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84D3E-4B88-4675-89B8-327FC5AE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6B6B2C-BA11-4AB2-B0E2-3CC1749C958C}"/>
              </a:ext>
            </a:extLst>
          </p:cNvPr>
          <p:cNvSpPr txBox="1"/>
          <p:nvPr/>
        </p:nvSpPr>
        <p:spPr>
          <a:xfrm>
            <a:off x="1524000" y="3121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96EF66D-A255-4B10-AF06-27201A81BA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650340"/>
              </p:ext>
            </p:extLst>
          </p:nvPr>
        </p:nvGraphicFramePr>
        <p:xfrm>
          <a:off x="1824039" y="812800"/>
          <a:ext cx="8434387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57" name="Equation" r:id="rId3" imgW="5702040" imgH="3720960" progId="Equation.DSMT4">
                  <p:embed/>
                </p:oleObj>
              </mc:Choice>
              <mc:Fallback>
                <p:oleObj name="Equation" r:id="rId3" imgW="5702040" imgH="3720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4039" y="812800"/>
                        <a:ext cx="8434387" cy="551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177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6F85F-2E25-4033-AD05-54428C85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595DD6-20D1-4864-97A1-D9782E0F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78D49-0434-4F0C-BEF9-1D3C884D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EAB53-737E-47A3-860A-9BDB32309EF9}"/>
              </a:ext>
            </a:extLst>
          </p:cNvPr>
          <p:cNvSpPr txBox="1"/>
          <p:nvPr/>
        </p:nvSpPr>
        <p:spPr>
          <a:xfrm>
            <a:off x="1524000" y="4423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0EFBA19-8BBC-4CC4-AFF5-F4EC5BAF6B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762916"/>
              </p:ext>
            </p:extLst>
          </p:nvPr>
        </p:nvGraphicFramePr>
        <p:xfrm>
          <a:off x="2018806" y="1258888"/>
          <a:ext cx="6481763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88" name="Equation" r:id="rId3" imgW="4381200" imgH="2197080" progId="Equation.DSMT4">
                  <p:embed/>
                </p:oleObj>
              </mc:Choice>
              <mc:Fallback>
                <p:oleObj name="Equation" r:id="rId3" imgW="4381200" imgH="2197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8806" y="1258888"/>
                        <a:ext cx="6481763" cy="325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1ED5E45-A02B-41BE-B608-91C752CE60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934848"/>
              </p:ext>
            </p:extLst>
          </p:nvPr>
        </p:nvGraphicFramePr>
        <p:xfrm>
          <a:off x="1079500" y="4619625"/>
          <a:ext cx="10294938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89" name="Equation" r:id="rId5" imgW="4736880" imgH="749160" progId="Equation.DSMT4">
                  <p:embed/>
                </p:oleObj>
              </mc:Choice>
              <mc:Fallback>
                <p:oleObj name="Equation" r:id="rId5" imgW="4736880" imgH="749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612E568-919C-4872-800D-2A43EB05B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9500" y="4619625"/>
                        <a:ext cx="10294938" cy="162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933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47BE0-8B71-4E40-B4A3-E11D1245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A79B2C-F53B-4D5A-8D87-3F5B8C68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C0D1C-59E9-42F4-ABEC-CAD46DC2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35672F-8139-4720-B6E2-7F24456B0245}"/>
              </a:ext>
            </a:extLst>
          </p:cNvPr>
          <p:cNvSpPr txBox="1"/>
          <p:nvPr/>
        </p:nvSpPr>
        <p:spPr>
          <a:xfrm>
            <a:off x="533400" y="381000"/>
            <a:ext cx="106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relationships between the operators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5C1AF4-FDB9-4B73-ABBD-8F288D7B8B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287393"/>
              </p:ext>
            </p:extLst>
          </p:nvPr>
        </p:nvGraphicFramePr>
        <p:xfrm>
          <a:off x="1219200" y="990600"/>
          <a:ext cx="837239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96" name="Equation" r:id="rId3" imgW="2831760" imgH="253800" progId="Equation.DSMT4">
                  <p:embed/>
                </p:oleObj>
              </mc:Choice>
              <mc:Fallback>
                <p:oleObj name="Equation" r:id="rId3" imgW="2831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990600"/>
                        <a:ext cx="8372390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77F03EF-FDAA-474A-9A10-9F10D28613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91881"/>
              </p:ext>
            </p:extLst>
          </p:nvPr>
        </p:nvGraphicFramePr>
        <p:xfrm>
          <a:off x="871453" y="2053282"/>
          <a:ext cx="10581074" cy="18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97" name="Equation" r:id="rId5" imgW="4012920" imgH="711000" progId="Equation.DSMT4">
                  <p:embed/>
                </p:oleObj>
              </mc:Choice>
              <mc:Fallback>
                <p:oleObj name="Equation" r:id="rId5" imgW="4012920" imgH="711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BBCC4CA-D163-4B57-AAB1-45006C4227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1453" y="2053282"/>
                        <a:ext cx="10581074" cy="187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51424B2-1497-4D3A-99F7-85EA3230B5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553096"/>
              </p:ext>
            </p:extLst>
          </p:nvPr>
        </p:nvGraphicFramePr>
        <p:xfrm>
          <a:off x="1219200" y="4114800"/>
          <a:ext cx="4495800" cy="18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98" name="Equation" r:id="rId7" imgW="1612800" imgH="672840" progId="Equation.DSMT4">
                  <p:embed/>
                </p:oleObj>
              </mc:Choice>
              <mc:Fallback>
                <p:oleObj name="Equation" r:id="rId7" imgW="1612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4114800"/>
                        <a:ext cx="4495800" cy="187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0362E5A-0634-463D-8F4C-7FA889A33F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123071"/>
              </p:ext>
            </p:extLst>
          </p:nvPr>
        </p:nvGraphicFramePr>
        <p:xfrm>
          <a:off x="7391400" y="4574337"/>
          <a:ext cx="2923002" cy="92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99" name="Equation" r:id="rId9" imgW="799920" imgH="253800" progId="Equation.DSMT4">
                  <p:embed/>
                </p:oleObj>
              </mc:Choice>
              <mc:Fallback>
                <p:oleObj name="Equation" r:id="rId9" imgW="799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91400" y="4574337"/>
                        <a:ext cx="2923002" cy="927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34051-8EFA-489B-B223-DB5C22D6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F63FD-350F-4E78-A6B7-5BCB5ECD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06CD6-5409-4717-B471-E4717D10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F4CB9BE-1461-455D-81CE-D87A9AC90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939549"/>
              </p:ext>
            </p:extLst>
          </p:nvPr>
        </p:nvGraphicFramePr>
        <p:xfrm>
          <a:off x="328534" y="1143000"/>
          <a:ext cx="1153493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29" name="Equation" r:id="rId3" imgW="7124400" imgH="2539800" progId="Equation.DSMT4">
                  <p:embed/>
                </p:oleObj>
              </mc:Choice>
              <mc:Fallback>
                <p:oleObj name="Equation" r:id="rId3" imgW="7124400" imgH="25398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534" y="1143000"/>
                        <a:ext cx="11534931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079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31045"/>
              </p:ext>
            </p:extLst>
          </p:nvPr>
        </p:nvGraphicFramePr>
        <p:xfrm>
          <a:off x="1548384" y="838200"/>
          <a:ext cx="4044950" cy="3605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6" name="Equation" r:id="rId3" imgW="2806560" imgH="2501640" progId="Equation.DSMT4">
                  <p:embed/>
                </p:oleObj>
              </mc:Choice>
              <mc:Fallback>
                <p:oleObj name="Equation" r:id="rId3" imgW="280656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8384" y="838200"/>
                        <a:ext cx="4044950" cy="3605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21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 -- continued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BBCC4CA-D163-4B57-AAB1-45006C4227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203951"/>
              </p:ext>
            </p:extLst>
          </p:nvPr>
        </p:nvGraphicFramePr>
        <p:xfrm>
          <a:off x="1577566" y="5048525"/>
          <a:ext cx="8031535" cy="149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7" name="Equation" r:id="rId5" imgW="3695400" imgH="685800" progId="Equation.DSMT4">
                  <p:embed/>
                </p:oleObj>
              </mc:Choice>
              <mc:Fallback>
                <p:oleObj name="Equation" r:id="rId5" imgW="36954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77566" y="5048525"/>
                        <a:ext cx="8031535" cy="149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429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4EF141-DB00-4282-8775-86A51FB7F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119578-4577-4FC3-8856-1A819A90C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89D37-54F2-4E26-9B57-2B6E98850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2E00B8-B426-46A3-9F43-9809BAC3B26C}"/>
              </a:ext>
            </a:extLst>
          </p:cNvPr>
          <p:cNvSpPr txBox="1"/>
          <p:nvPr/>
        </p:nvSpPr>
        <p:spPr>
          <a:xfrm>
            <a:off x="381000" y="2286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allowed combinations of eigenvalues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41A59C8-10B1-4E27-A1BF-B9F415E758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408351"/>
              </p:ext>
            </p:extLst>
          </p:nvPr>
        </p:nvGraphicFramePr>
        <p:xfrm>
          <a:off x="972312" y="575099"/>
          <a:ext cx="6899274" cy="243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1" name="Equation" r:id="rId3" imgW="2082600" imgH="736560" progId="Equation.DSMT4">
                  <p:embed/>
                </p:oleObj>
              </mc:Choice>
              <mc:Fallback>
                <p:oleObj name="Equation" r:id="rId3" imgW="20826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2312" y="575099"/>
                        <a:ext cx="6899274" cy="243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4681783-30B9-4103-8FC3-41F1B33F0896}"/>
              </a:ext>
            </a:extLst>
          </p:cNvPr>
          <p:cNvSpPr txBox="1"/>
          <p:nvPr/>
        </p:nvSpPr>
        <p:spPr>
          <a:xfrm>
            <a:off x="368808" y="326809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Alternatively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32E8FC8-FCDF-413D-98AB-55E1165ED6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029862"/>
              </p:ext>
            </p:extLst>
          </p:nvPr>
        </p:nvGraphicFramePr>
        <p:xfrm>
          <a:off x="1308068" y="3720612"/>
          <a:ext cx="6227762" cy="208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2" name="Equation" r:id="rId5" imgW="2120760" imgH="711000" progId="Equation.DSMT4">
                  <p:embed/>
                </p:oleObj>
              </mc:Choice>
              <mc:Fallback>
                <p:oleObj name="Equation" r:id="rId5" imgW="2120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068" y="3720612"/>
                        <a:ext cx="6227762" cy="2088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455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826" y="1092414"/>
            <a:ext cx="6764175" cy="129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152401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 of angular momentum - orbital angular momentum and spin angular momentum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086583"/>
              </p:ext>
            </p:extLst>
          </p:nvPr>
        </p:nvGraphicFramePr>
        <p:xfrm>
          <a:off x="3084616" y="2430097"/>
          <a:ext cx="174811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11" name="Equation" r:id="rId4" imgW="1143000" imgH="647640" progId="Equation.DSMT4">
                  <p:embed/>
                </p:oleObj>
              </mc:Choice>
              <mc:Fallback>
                <p:oleObj name="Equation" r:id="rId4" imgW="1143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84616" y="2430097"/>
                        <a:ext cx="1748118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423496"/>
              </p:ext>
            </p:extLst>
          </p:nvPr>
        </p:nvGraphicFramePr>
        <p:xfrm>
          <a:off x="6116782" y="2489928"/>
          <a:ext cx="1747164" cy="9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12" name="Equation" r:id="rId6" imgW="1193760" imgH="672840" progId="Equation.DSMT4">
                  <p:embed/>
                </p:oleObj>
              </mc:Choice>
              <mc:Fallback>
                <p:oleObj name="Equation" r:id="rId6" imgW="11937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6782" y="2489928"/>
                        <a:ext cx="1747164" cy="9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388495"/>
              </p:ext>
            </p:extLst>
          </p:nvPr>
        </p:nvGraphicFramePr>
        <p:xfrm>
          <a:off x="1752600" y="3675370"/>
          <a:ext cx="8686800" cy="2606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13" name="Equation" r:id="rId8" imgW="6730920" imgH="2019240" progId="Equation.DSMT4">
                  <p:embed/>
                </p:oleObj>
              </mc:Choice>
              <mc:Fallback>
                <p:oleObj name="Equation" r:id="rId8" imgW="673092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52600" y="3675370"/>
                        <a:ext cx="8686800" cy="2606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7952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representation of the spin-angular function in terms of spherical harmonic functions and eigenvectors of </a:t>
            </a:r>
            <a:r>
              <a:rPr lang="en-US" sz="2400" dirty="0" err="1">
                <a:latin typeface="Symbol" panose="05050102010706020507" pitchFamily="18" charset="2"/>
              </a:rPr>
              <a:t>s</a:t>
            </a:r>
            <a:r>
              <a:rPr lang="en-US" sz="2400" baseline="-25000" dirty="0" err="1">
                <a:latin typeface="+mj-lt"/>
              </a:rPr>
              <a:t>z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59870"/>
              </p:ext>
            </p:extLst>
          </p:nvPr>
        </p:nvGraphicFramePr>
        <p:xfrm>
          <a:off x="2362201" y="1505130"/>
          <a:ext cx="8113713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96" name="Equation" r:id="rId3" imgW="6286320" imgH="1765080" progId="Equation.DSMT4">
                  <p:embed/>
                </p:oleObj>
              </mc:Choice>
              <mc:Fallback>
                <p:oleObj name="Equation" r:id="rId3" imgW="628632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1" y="1505130"/>
                        <a:ext cx="8113713" cy="227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6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44CFF-4C59-4E13-AB16-B925B489A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ED861-AD12-4A91-8A61-E8B865A7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4DEC9-095C-40FF-8F15-E56E1DCE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A person wearing a suit and tie smiling and looking at the camera&#10;&#10;Description automatically generated">
            <a:extLst>
              <a:ext uri="{FF2B5EF4-FFF2-40B4-BE49-F238E27FC236}">
                <a16:creationId xmlns:a16="http://schemas.microsoft.com/office/drawing/2014/main" id="{B96D1D03-F0FC-418E-B078-A70439DFF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33400"/>
            <a:ext cx="2202376" cy="30852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73FCD2-56BE-46D5-85AD-188B0E85F826}"/>
              </a:ext>
            </a:extLst>
          </p:cNvPr>
          <p:cNvSpPr txBox="1"/>
          <p:nvPr/>
        </p:nvSpPr>
        <p:spPr>
          <a:xfrm>
            <a:off x="3454400" y="609600"/>
            <a:ext cx="683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P. A. M Dirac 1902-1984</a:t>
            </a:r>
          </a:p>
          <a:p>
            <a:r>
              <a:rPr lang="en-US" sz="2400" dirty="0">
                <a:latin typeface="+mj-lt"/>
              </a:rPr>
              <a:t>Won Nobel Prize in Physics in 1933 </a:t>
            </a:r>
          </a:p>
          <a:p>
            <a:r>
              <a:rPr lang="en-US" sz="2400" dirty="0">
                <a:latin typeface="+mj-lt"/>
              </a:rPr>
              <a:t>together with Erwin Schr</a:t>
            </a:r>
            <a:r>
              <a:rPr lang="en-US" sz="2400" dirty="0"/>
              <a:t>ö</a:t>
            </a:r>
            <a:r>
              <a:rPr lang="en-US" sz="2400" dirty="0">
                <a:latin typeface="+mj-lt"/>
              </a:rPr>
              <a:t>dinger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1AB6F-D200-4CD0-85DC-3C0DB0D6A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400" y="2057625"/>
            <a:ext cx="4933950" cy="24900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730C13-19B3-4EF8-AEB4-B155F8F656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4503247"/>
            <a:ext cx="4167188" cy="94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7848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13619"/>
              </p:ext>
            </p:extLst>
          </p:nvPr>
        </p:nvGraphicFramePr>
        <p:xfrm>
          <a:off x="1828801" y="205907"/>
          <a:ext cx="79506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39" name="Equation" r:id="rId3" imgW="6514920" imgH="749160" progId="Equation.DSMT4">
                  <p:embed/>
                </p:oleObj>
              </mc:Choice>
              <mc:Fallback>
                <p:oleObj name="Equation" r:id="rId3" imgW="651492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1" y="205907"/>
                        <a:ext cx="7950631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317678"/>
              </p:ext>
            </p:extLst>
          </p:nvPr>
        </p:nvGraphicFramePr>
        <p:xfrm>
          <a:off x="1948543" y="1009528"/>
          <a:ext cx="3496598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40" name="Equation" r:id="rId5" imgW="2082600" imgH="1002960" progId="Equation.DSMT4">
                  <p:embed/>
                </p:oleObj>
              </mc:Choice>
              <mc:Fallback>
                <p:oleObj name="Equation" r:id="rId5" imgW="208260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8543" y="1009528"/>
                        <a:ext cx="3496598" cy="168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182801"/>
              </p:ext>
            </p:extLst>
          </p:nvPr>
        </p:nvGraphicFramePr>
        <p:xfrm>
          <a:off x="2971800" y="2895600"/>
          <a:ext cx="4572000" cy="3337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41" name="Equation" r:id="rId7" imgW="3340080" imgH="2438280" progId="Equation.DSMT4">
                  <p:embed/>
                </p:oleObj>
              </mc:Choice>
              <mc:Fallback>
                <p:oleObj name="Equation" r:id="rId7" imgW="3340080" imgH="243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2895600"/>
                        <a:ext cx="4572000" cy="3337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8462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882028"/>
              </p:ext>
            </p:extLst>
          </p:nvPr>
        </p:nvGraphicFramePr>
        <p:xfrm>
          <a:off x="1828800" y="152401"/>
          <a:ext cx="512445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18" name="Equation" r:id="rId3" imgW="2628720" imgH="698400" progId="Equation.DSMT4">
                  <p:embed/>
                </p:oleObj>
              </mc:Choice>
              <mc:Fallback>
                <p:oleObj name="Equation" r:id="rId3" imgW="26287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152401"/>
                        <a:ext cx="512445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008005"/>
              </p:ext>
            </p:extLst>
          </p:nvPr>
        </p:nvGraphicFramePr>
        <p:xfrm>
          <a:off x="1981201" y="1752600"/>
          <a:ext cx="581379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19" name="Equation" r:id="rId5" imgW="3797280" imgH="1841400" progId="Equation.DSMT4">
                  <p:embed/>
                </p:oleObj>
              </mc:Choice>
              <mc:Fallback>
                <p:oleObj name="Equation" r:id="rId5" imgW="379728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1" y="1752600"/>
                        <a:ext cx="5813797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1200" y="4679345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How do these results reduce to  the Schr</a:t>
            </a:r>
            <a:r>
              <a:rPr lang="en-US" sz="2400" dirty="0"/>
              <a:t>ö</a:t>
            </a:r>
            <a:r>
              <a:rPr lang="en-US" sz="2400" dirty="0">
                <a:latin typeface="+mj-lt"/>
              </a:rPr>
              <a:t>dinger equation in the non-relativistic limit?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What new physics is contained more generally?</a:t>
            </a:r>
          </a:p>
        </p:txBody>
      </p:sp>
    </p:spTree>
    <p:extLst>
      <p:ext uri="{BB962C8B-B14F-4D97-AF65-F5344CB8AC3E}">
        <p14:creationId xmlns:p14="http://schemas.microsoft.com/office/powerpoint/2010/main" val="14199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0300" y="304801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Momentum relationships in classical and quantum mechanics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1017" y="130231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 mechanics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147707"/>
              </p:ext>
            </p:extLst>
          </p:nvPr>
        </p:nvGraphicFramePr>
        <p:xfrm>
          <a:off x="2667000" y="2743200"/>
          <a:ext cx="1687930" cy="2051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26" name="Equation" r:id="rId3" imgW="1295280" imgH="1574640" progId="Equation.DSMT4">
                  <p:embed/>
                </p:oleObj>
              </mc:Choice>
              <mc:Fallback>
                <p:oleObj name="Equation" r:id="rId3" imgW="129528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2743200"/>
                        <a:ext cx="1687930" cy="2051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129540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mechanics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803918"/>
              </p:ext>
            </p:extLst>
          </p:nvPr>
        </p:nvGraphicFramePr>
        <p:xfrm>
          <a:off x="6140450" y="2279091"/>
          <a:ext cx="5213350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27" name="Equation" r:id="rId5" imgW="4000320" imgH="2361960" progId="Equation.DSMT4">
                  <p:embed/>
                </p:oleObj>
              </mc:Choice>
              <mc:Fallback>
                <p:oleObj name="Equation" r:id="rId5" imgW="4000320" imgH="236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40450" y="2279091"/>
                        <a:ext cx="5213350" cy="307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04656" y="766466"/>
            <a:ext cx="593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Focusing on treatment of Fermi particles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150D9B-A66D-4FC5-BF43-137B3335676C}"/>
              </a:ext>
            </a:extLst>
          </p:cNvPr>
          <p:cNvSpPr txBox="1"/>
          <p:nvPr/>
        </p:nvSpPr>
        <p:spPr>
          <a:xfrm>
            <a:off x="228600" y="3034167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Classical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5F1A3-1900-4CA3-B48E-7B484EC0F46C}"/>
              </a:ext>
            </a:extLst>
          </p:cNvPr>
          <p:cNvSpPr txBox="1"/>
          <p:nvPr/>
        </p:nvSpPr>
        <p:spPr>
          <a:xfrm>
            <a:off x="228600" y="4267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Quantum</a:t>
            </a:r>
          </a:p>
        </p:txBody>
      </p:sp>
    </p:spTree>
    <p:extLst>
      <p:ext uri="{BB962C8B-B14F-4D97-AF65-F5344CB8AC3E}">
        <p14:creationId xmlns:p14="http://schemas.microsoft.com/office/powerpoint/2010/main" val="7217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68330"/>
              </p:ext>
            </p:extLst>
          </p:nvPr>
        </p:nvGraphicFramePr>
        <p:xfrm>
          <a:off x="2286000" y="1066800"/>
          <a:ext cx="6325189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0" name="Equation" r:id="rId3" imgW="4216320" imgH="2997000" progId="Equation.DSMT4">
                  <p:embed/>
                </p:oleObj>
              </mc:Choice>
              <mc:Fallback>
                <p:oleObj name="Equation" r:id="rId3" imgW="421632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1066800"/>
                        <a:ext cx="6325189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52600" y="23580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  <a:p>
            <a:r>
              <a:rPr lang="en-US" sz="2400" dirty="0">
                <a:latin typeface="+mj-lt"/>
              </a:rPr>
              <a:t>   Ref:  J. J. Sakurai, Advanced Quantum Mechanics</a:t>
            </a:r>
          </a:p>
        </p:txBody>
      </p:sp>
    </p:spTree>
    <p:extLst>
      <p:ext uri="{BB962C8B-B14F-4D97-AF65-F5344CB8AC3E}">
        <p14:creationId xmlns:p14="http://schemas.microsoft.com/office/powerpoint/2010/main" val="385222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04801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  <a:p>
            <a:r>
              <a:rPr lang="en-US" sz="2400" dirty="0">
                <a:latin typeface="+mj-lt"/>
              </a:rPr>
              <a:t>   Ref:  J. J. Sakurai, Advanced Quantum Mechanics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083871"/>
              </p:ext>
            </p:extLst>
          </p:nvPr>
        </p:nvGraphicFramePr>
        <p:xfrm>
          <a:off x="1981200" y="1166475"/>
          <a:ext cx="5486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68" name="Equation" r:id="rId3" imgW="3657600" imgH="2361960" progId="Equation.DSMT4">
                  <p:embed/>
                </p:oleObj>
              </mc:Choice>
              <mc:Fallback>
                <p:oleObj name="Equation" r:id="rId3" imgW="3657600" imgH="236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166475"/>
                        <a:ext cx="54864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409094"/>
              </p:ext>
            </p:extLst>
          </p:nvPr>
        </p:nvGraphicFramePr>
        <p:xfrm>
          <a:off x="2387600" y="4682066"/>
          <a:ext cx="4406011" cy="167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69" name="Equation" r:id="rId5" imgW="3174840" imgH="1206360" progId="Equation.DSMT4">
                  <p:embed/>
                </p:oleObj>
              </mc:Choice>
              <mc:Fallback>
                <p:oleObj name="Equation" r:id="rId5" imgW="317484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87600" y="4682066"/>
                        <a:ext cx="4406011" cy="1674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936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04801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46530"/>
              </p:ext>
            </p:extLst>
          </p:nvPr>
        </p:nvGraphicFramePr>
        <p:xfrm>
          <a:off x="2445544" y="1143001"/>
          <a:ext cx="4405313" cy="320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93" name="Equation" r:id="rId3" imgW="3174840" imgH="2311200" progId="Equation.DSMT4">
                  <p:embed/>
                </p:oleObj>
              </mc:Choice>
              <mc:Fallback>
                <p:oleObj name="Equation" r:id="rId3" imgW="3174840" imgH="23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5544" y="1143001"/>
                        <a:ext cx="4405313" cy="320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>
            <a:off x="4130634" y="446117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573541"/>
              </p:ext>
            </p:extLst>
          </p:nvPr>
        </p:nvGraphicFramePr>
        <p:xfrm>
          <a:off x="2876550" y="4876800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94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6550" y="4876800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248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8231" y="13047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Four component </a:t>
            </a:r>
            <a:r>
              <a:rPr lang="en-US" sz="2400" dirty="0" err="1">
                <a:latin typeface="+mj-lt"/>
              </a:rPr>
              <a:t>wavefunction</a:t>
            </a:r>
            <a:r>
              <a:rPr lang="en-US" sz="2400" dirty="0">
                <a:latin typeface="+mj-lt"/>
              </a:rPr>
              <a:t> of free Fermi particle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681181"/>
              </p:ext>
            </p:extLst>
          </p:nvPr>
        </p:nvGraphicFramePr>
        <p:xfrm>
          <a:off x="2824164" y="592139"/>
          <a:ext cx="5253037" cy="567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57" name="Equation" r:id="rId3" imgW="3187440" imgH="3441600" progId="Equation.DSMT4">
                  <p:embed/>
                </p:oleObj>
              </mc:Choice>
              <mc:Fallback>
                <p:oleObj name="Equation" r:id="rId3" imgW="3187440" imgH="344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4164" y="592139"/>
                        <a:ext cx="5253037" cy="567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74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749485"/>
              </p:ext>
            </p:extLst>
          </p:nvPr>
        </p:nvGraphicFramePr>
        <p:xfrm>
          <a:off x="1633538" y="232570"/>
          <a:ext cx="888206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3" name="Equation" r:id="rId3" imgW="5816520" imgH="672840" progId="Equation.DSMT4">
                  <p:embed/>
                </p:oleObj>
              </mc:Choice>
              <mc:Fallback>
                <p:oleObj name="Equation" r:id="rId3" imgW="581652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3538" y="232570"/>
                        <a:ext cx="8882063" cy="1027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42100"/>
              </p:ext>
            </p:extLst>
          </p:nvPr>
        </p:nvGraphicFramePr>
        <p:xfrm>
          <a:off x="1871446" y="1501198"/>
          <a:ext cx="342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4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1446" y="1501198"/>
                        <a:ext cx="342207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41357"/>
              </p:ext>
            </p:extLst>
          </p:nvPr>
        </p:nvGraphicFramePr>
        <p:xfrm>
          <a:off x="1752600" y="2499508"/>
          <a:ext cx="7891462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5" name="Equation" r:id="rId7" imgW="4787640" imgH="2450880" progId="Equation.DSMT4">
                  <p:embed/>
                </p:oleObj>
              </mc:Choice>
              <mc:Fallback>
                <p:oleObj name="Equation" r:id="rId7" imgW="4787640" imgH="245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2600" y="2499508"/>
                        <a:ext cx="7891462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959425"/>
              </p:ext>
            </p:extLst>
          </p:nvPr>
        </p:nvGraphicFramePr>
        <p:xfrm>
          <a:off x="7848601" y="4193728"/>
          <a:ext cx="1984509" cy="184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6" name="Equation" r:id="rId9" imgW="1269720" imgH="1180800" progId="Equation.DSMT4">
                  <p:embed/>
                </p:oleObj>
              </mc:Choice>
              <mc:Fallback>
                <p:oleObj name="Equation" r:id="rId9" imgW="12697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48601" y="4193728"/>
                        <a:ext cx="1984509" cy="1845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8BC367B-209D-4A71-870D-887F02356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530845"/>
              </p:ext>
            </p:extLst>
          </p:nvPr>
        </p:nvGraphicFramePr>
        <p:xfrm>
          <a:off x="6536759" y="1627631"/>
          <a:ext cx="3422073" cy="63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7" name="Equation" r:id="rId11" imgW="1295280" imgH="241200" progId="Equation.DSMT4">
                  <p:embed/>
                </p:oleObj>
              </mc:Choice>
              <mc:Fallback>
                <p:oleObj name="Equation" r:id="rId11" imgW="1295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36759" y="1627631"/>
                        <a:ext cx="3422073" cy="637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182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21545</TotalTime>
  <Words>680</Words>
  <Application>Microsoft Office PowerPoint</Application>
  <PresentationFormat>Widescreen</PresentationFormat>
  <Paragraphs>153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1079</cp:revision>
  <cp:lastPrinted>2020-02-17T03:58:18Z</cp:lastPrinted>
  <dcterms:created xsi:type="dcterms:W3CDTF">2012-01-10T18:32:24Z</dcterms:created>
  <dcterms:modified xsi:type="dcterms:W3CDTF">2022-02-25T15:25:06Z</dcterms:modified>
</cp:coreProperties>
</file>