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96" r:id="rId2"/>
    <p:sldId id="354" r:id="rId3"/>
    <p:sldId id="410" r:id="rId4"/>
    <p:sldId id="377" r:id="rId5"/>
    <p:sldId id="378" r:id="rId6"/>
    <p:sldId id="380" r:id="rId7"/>
    <p:sldId id="381" r:id="rId8"/>
    <p:sldId id="389" r:id="rId9"/>
    <p:sldId id="390" r:id="rId10"/>
    <p:sldId id="404" r:id="rId11"/>
    <p:sldId id="405" r:id="rId12"/>
    <p:sldId id="391" r:id="rId13"/>
    <p:sldId id="386" r:id="rId14"/>
    <p:sldId id="411" r:id="rId15"/>
    <p:sldId id="412" r:id="rId16"/>
    <p:sldId id="413" r:id="rId17"/>
    <p:sldId id="414" r:id="rId18"/>
    <p:sldId id="415" r:id="rId19"/>
    <p:sldId id="416" r:id="rId20"/>
    <p:sldId id="393" r:id="rId21"/>
    <p:sldId id="394" r:id="rId22"/>
    <p:sldId id="407" r:id="rId23"/>
    <p:sldId id="408" r:id="rId24"/>
    <p:sldId id="409" r:id="rId25"/>
    <p:sldId id="406" r:id="rId26"/>
    <p:sldId id="395" r:id="rId27"/>
    <p:sldId id="396" r:id="rId28"/>
    <p:sldId id="397" r:id="rId29"/>
    <p:sldId id="398" r:id="rId30"/>
    <p:sldId id="399" r:id="rId31"/>
    <p:sldId id="402" r:id="rId32"/>
    <p:sldId id="403" r:id="rId33"/>
    <p:sldId id="400" r:id="rId34"/>
    <p:sldId id="401" r:id="rId3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0099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48" d="100"/>
          <a:sy n="48" d="100"/>
        </p:scale>
        <p:origin x="835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5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62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3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8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5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53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54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57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58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60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56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62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6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11125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</a:t>
            </a:r>
          </a:p>
          <a:p>
            <a:pPr algn="ctr"/>
            <a:r>
              <a:rPr lang="en-US" sz="3200" b="1" dirty="0"/>
              <a:t>12:00-12:50 AM  MWF 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/>
              <a:t>Plan for Lecture 18: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Chap. 16 in Professor Carlson’s text: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    The Dirac equation for a hydrogen-like ion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Angular and spin components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Radial components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Comparison with non-relativistic hydrogen-like ion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D41827-1F80-494B-80DB-3BF4C77D65A0}"/>
              </a:ext>
            </a:extLst>
          </p:cNvPr>
          <p:cNvSpPr txBox="1"/>
          <p:nvPr/>
        </p:nvSpPr>
        <p:spPr>
          <a:xfrm>
            <a:off x="533400" y="381000"/>
            <a:ext cx="106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relationships between the operators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42D7C34-9F15-4153-A62E-8BC4DF72D2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009755"/>
              </p:ext>
            </p:extLst>
          </p:nvPr>
        </p:nvGraphicFramePr>
        <p:xfrm>
          <a:off x="1219200" y="990600"/>
          <a:ext cx="837239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43" name="Equation" r:id="rId3" imgW="2831760" imgH="253800" progId="Equation.DSMT4">
                  <p:embed/>
                </p:oleObj>
              </mc:Choice>
              <mc:Fallback>
                <p:oleObj name="Equation" r:id="rId3" imgW="2831760" imgH="253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25C1AF4-FDB9-4B73-ABBD-8F288D7B8B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990600"/>
                        <a:ext cx="8372390" cy="750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8A777DF7-2664-4EB0-B52C-E98EF00FA7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930661"/>
              </p:ext>
            </p:extLst>
          </p:nvPr>
        </p:nvGraphicFramePr>
        <p:xfrm>
          <a:off x="465137" y="1889422"/>
          <a:ext cx="11261725" cy="1762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44" name="Equation" r:id="rId5" imgW="4546440" imgH="711000" progId="Equation.DSMT4">
                  <p:embed/>
                </p:oleObj>
              </mc:Choice>
              <mc:Fallback>
                <p:oleObj name="Equation" r:id="rId5" imgW="4546440" imgH="7110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77F03EF-FDAA-474A-9A10-9F10D28613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5137" y="1889422"/>
                        <a:ext cx="11261725" cy="17628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CABA2D19-2B13-4CD8-AC05-19CE14D557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887154"/>
              </p:ext>
            </p:extLst>
          </p:nvPr>
        </p:nvGraphicFramePr>
        <p:xfrm>
          <a:off x="857250" y="4065588"/>
          <a:ext cx="4600575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45" name="Equation" r:id="rId7" imgW="1650960" imgH="672840" progId="Equation.DSMT4">
                  <p:embed/>
                </p:oleObj>
              </mc:Choice>
              <mc:Fallback>
                <p:oleObj name="Equation" r:id="rId7" imgW="1650960" imgH="6728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51424B2-1497-4D3A-99F7-85EA3230B53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7250" y="4065588"/>
                        <a:ext cx="4600575" cy="187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0199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520762-374E-4B73-8BBC-5A771F65B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EE1197-7397-46D9-8A8B-6DCBBCF46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3086E3-8820-4318-84B3-525C1D262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E13321-8D92-45D5-A469-682310C5190A}"/>
              </a:ext>
            </a:extLst>
          </p:cNvPr>
          <p:cNvSpPr txBox="1"/>
          <p:nvPr/>
        </p:nvSpPr>
        <p:spPr>
          <a:xfrm>
            <a:off x="381000" y="228600"/>
            <a:ext cx="1028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allowed combinations of eigenvalues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97A082F-10EF-4802-A8B2-F44A9E19F9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46035"/>
              </p:ext>
            </p:extLst>
          </p:nvPr>
        </p:nvGraphicFramePr>
        <p:xfrm>
          <a:off x="823913" y="574675"/>
          <a:ext cx="7194550" cy="243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36" name="Equation" r:id="rId3" imgW="2171520" imgH="736560" progId="Equation.DSMT4">
                  <p:embed/>
                </p:oleObj>
              </mc:Choice>
              <mc:Fallback>
                <p:oleObj name="Equation" r:id="rId3" imgW="2171520" imgH="7365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41A59C8-10B1-4E27-A1BF-B9F415E758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3913" y="574675"/>
                        <a:ext cx="7194550" cy="2439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E4D903E-7821-41AF-8F55-8470617E8F3A}"/>
              </a:ext>
            </a:extLst>
          </p:cNvPr>
          <p:cNvSpPr txBox="1"/>
          <p:nvPr/>
        </p:nvSpPr>
        <p:spPr>
          <a:xfrm>
            <a:off x="368808" y="326809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Alternatively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DD24E35-4EF1-49DC-A863-12FA15FE89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203944"/>
              </p:ext>
            </p:extLst>
          </p:nvPr>
        </p:nvGraphicFramePr>
        <p:xfrm>
          <a:off x="1308068" y="3720612"/>
          <a:ext cx="6227762" cy="2088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37" name="Equation" r:id="rId5" imgW="2120760" imgH="711000" progId="Equation.DSMT4">
                  <p:embed/>
                </p:oleObj>
              </mc:Choice>
              <mc:Fallback>
                <p:oleObj name="Equation" r:id="rId5" imgW="2120760" imgH="7110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32E8FC8-FCDF-413D-98AB-55E1165ED6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08068" y="3720612"/>
                        <a:ext cx="6227762" cy="20883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2070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2167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electron in the field of  a H-like 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711397"/>
              </p:ext>
            </p:extLst>
          </p:nvPr>
        </p:nvGraphicFramePr>
        <p:xfrm>
          <a:off x="1752600" y="503048"/>
          <a:ext cx="7632758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611" name="Equation" r:id="rId3" imgW="5511600" imgH="647640" progId="Equation.DSMT4">
                  <p:embed/>
                </p:oleObj>
              </mc:Choice>
              <mc:Fallback>
                <p:oleObj name="Equation" r:id="rId3" imgW="551160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503048"/>
                        <a:ext cx="7632758" cy="896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928653"/>
              </p:ext>
            </p:extLst>
          </p:nvPr>
        </p:nvGraphicFramePr>
        <p:xfrm>
          <a:off x="7344752" y="3723672"/>
          <a:ext cx="3799003" cy="1306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612" name="Equation" r:id="rId5" imgW="3098520" imgH="1066680" progId="Equation.DSMT4">
                  <p:embed/>
                </p:oleObj>
              </mc:Choice>
              <mc:Fallback>
                <p:oleObj name="Equation" r:id="rId5" imgW="3098520" imgH="1066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44752" y="3723672"/>
                        <a:ext cx="3799003" cy="13065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264454"/>
              </p:ext>
            </p:extLst>
          </p:nvPr>
        </p:nvGraphicFramePr>
        <p:xfrm>
          <a:off x="1601788" y="3151188"/>
          <a:ext cx="4764087" cy="333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613" name="Equation" r:id="rId7" imgW="3479760" imgH="2438280" progId="Equation.DSMT4">
                  <p:embed/>
                </p:oleObj>
              </mc:Choice>
              <mc:Fallback>
                <p:oleObj name="Equation" r:id="rId7" imgW="3479760" imgH="243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01788" y="3151188"/>
                        <a:ext cx="4764087" cy="333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767237"/>
              </p:ext>
            </p:extLst>
          </p:nvPr>
        </p:nvGraphicFramePr>
        <p:xfrm>
          <a:off x="1628775" y="1789113"/>
          <a:ext cx="5449888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614" name="Equation" r:id="rId9" imgW="3530520" imgH="698400" progId="Equation.DSMT4">
                  <p:embed/>
                </p:oleObj>
              </mc:Choice>
              <mc:Fallback>
                <p:oleObj name="Equation" r:id="rId9" imgW="353052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28775" y="1789113"/>
                        <a:ext cx="5449888" cy="1077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5487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790970"/>
              </p:ext>
            </p:extLst>
          </p:nvPr>
        </p:nvGraphicFramePr>
        <p:xfrm>
          <a:off x="1676400" y="533400"/>
          <a:ext cx="8686800" cy="309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468" name="Equation" r:id="rId3" imgW="7124400" imgH="2539800" progId="Equation.DSMT4">
                  <p:embed/>
                </p:oleObj>
              </mc:Choice>
              <mc:Fallback>
                <p:oleObj name="Equation" r:id="rId3" imgW="7124400" imgH="253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533400"/>
                        <a:ext cx="8686800" cy="309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9031"/>
              </p:ext>
            </p:extLst>
          </p:nvPr>
        </p:nvGraphicFramePr>
        <p:xfrm>
          <a:off x="1676400" y="4038600"/>
          <a:ext cx="870378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469" name="Equation" r:id="rId5" imgW="6286320" imgH="1155600" progId="Equation.DSMT4">
                  <p:embed/>
                </p:oleObj>
              </mc:Choice>
              <mc:Fallback>
                <p:oleObj name="Equation" r:id="rId5" imgW="628632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6400" y="4038600"/>
                        <a:ext cx="8703785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704257"/>
              </p:ext>
            </p:extLst>
          </p:nvPr>
        </p:nvGraphicFramePr>
        <p:xfrm>
          <a:off x="1805399" y="5705475"/>
          <a:ext cx="858120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470" name="Equation" r:id="rId7" imgW="4330440" imgH="342720" progId="Equation.DSMT4">
                  <p:embed/>
                </p:oleObj>
              </mc:Choice>
              <mc:Fallback>
                <p:oleObj name="Equation" r:id="rId7" imgW="433044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05399" y="5705475"/>
                        <a:ext cx="8581202" cy="679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1665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BA827D-A4FA-4A1C-BD11-35FCD2EC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093D62-765A-4D7A-B707-FB9688BC1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C237F-1FA2-424D-87C3-186B0E25C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270B310-EA1D-4DCC-835F-A095393879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1159401"/>
              </p:ext>
            </p:extLst>
          </p:nvPr>
        </p:nvGraphicFramePr>
        <p:xfrm>
          <a:off x="3086061" y="192601"/>
          <a:ext cx="6522246" cy="2550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36" name="Equation" r:id="rId3" imgW="4546440" imgH="1777680" progId="Equation.DSMT4">
                  <p:embed/>
                </p:oleObj>
              </mc:Choice>
              <mc:Fallback>
                <p:oleObj name="Equation" r:id="rId3" imgW="4546440" imgH="1777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86061" y="192601"/>
                        <a:ext cx="6522246" cy="25505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F43995A-9E0A-4F6C-9F6E-8D32EEBC825A}"/>
              </a:ext>
            </a:extLst>
          </p:cNvPr>
          <p:cNvSpPr txBox="1"/>
          <p:nvPr/>
        </p:nvSpPr>
        <p:spPr>
          <a:xfrm>
            <a:off x="152400" y="136524"/>
            <a:ext cx="1028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--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0D4F8C6-0D45-4FBE-8BA4-2C835DFD5B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505660"/>
              </p:ext>
            </p:extLst>
          </p:nvPr>
        </p:nvGraphicFramePr>
        <p:xfrm>
          <a:off x="381000" y="2931320"/>
          <a:ext cx="8696326" cy="236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37" name="Equation" r:id="rId5" imgW="5879880" imgH="1600200" progId="Equation.DSMT4">
                  <p:embed/>
                </p:oleObj>
              </mc:Choice>
              <mc:Fallback>
                <p:oleObj name="Equation" r:id="rId5" imgW="5879880" imgH="1600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" y="2931320"/>
                        <a:ext cx="8696326" cy="2366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710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42092F-881B-4904-B1F7-AACEFBC22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F616B4-0EA3-493F-935B-FEA89AE83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11C9BF-949C-480A-9D78-7A46CCA92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2A067C1-6F91-4EE5-8B1E-BACC4BAECF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076169"/>
              </p:ext>
            </p:extLst>
          </p:nvPr>
        </p:nvGraphicFramePr>
        <p:xfrm>
          <a:off x="749300" y="457200"/>
          <a:ext cx="8035925" cy="558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846" name="Equation" r:id="rId3" imgW="4813200" imgH="3340080" progId="Equation.DSMT4">
                  <p:embed/>
                </p:oleObj>
              </mc:Choice>
              <mc:Fallback>
                <p:oleObj name="Equation" r:id="rId3" imgW="4813200" imgH="33400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9300" y="457200"/>
                        <a:ext cx="8035925" cy="558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1493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7523D-2254-4DDC-9CE4-311601B5E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011717-0733-451F-AEFC-4F9D181BC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8F2EC6-0C80-4694-A33F-2BF143F6B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A800F1-B3DE-4E44-AFC1-AE584FE6705D}"/>
              </a:ext>
            </a:extLst>
          </p:cNvPr>
          <p:cNvSpPr txBox="1"/>
          <p:nvPr/>
        </p:nvSpPr>
        <p:spPr>
          <a:xfrm>
            <a:off x="228600" y="228600"/>
            <a:ext cx="1135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tricks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EC34A16-414D-4D62-80BB-44967AFD07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938753"/>
              </p:ext>
            </p:extLst>
          </p:nvPr>
        </p:nvGraphicFramePr>
        <p:xfrm>
          <a:off x="685800" y="690265"/>
          <a:ext cx="8264525" cy="125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899" name="Equation" r:id="rId3" imgW="5587920" imgH="850680" progId="Equation.DSMT4">
                  <p:embed/>
                </p:oleObj>
              </mc:Choice>
              <mc:Fallback>
                <p:oleObj name="Equation" r:id="rId3" imgW="5587920" imgH="8506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0D4F8C6-0D45-4FBE-8BA4-2C835DFD5B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690265"/>
                        <a:ext cx="8264525" cy="1258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F1B80D9-E3F2-4355-88CB-7E1290385D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179117"/>
              </p:ext>
            </p:extLst>
          </p:nvPr>
        </p:nvGraphicFramePr>
        <p:xfrm>
          <a:off x="990600" y="2743200"/>
          <a:ext cx="3498850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900" name="Equation" r:id="rId5" imgW="2095200" imgH="622080" progId="Equation.DSMT4">
                  <p:embed/>
                </p:oleObj>
              </mc:Choice>
              <mc:Fallback>
                <p:oleObj name="Equation" r:id="rId5" imgW="2095200" imgH="6220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32A067C1-6F91-4EE5-8B1E-BACC4BAECF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0600" y="2743200"/>
                        <a:ext cx="3498850" cy="1039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rrow: Curved Right 7">
            <a:extLst>
              <a:ext uri="{FF2B5EF4-FFF2-40B4-BE49-F238E27FC236}">
                <a16:creationId xmlns:a16="http://schemas.microsoft.com/office/drawing/2014/main" id="{F25A7F6C-06A6-43B5-B2DE-9B93E3ED3AB5}"/>
              </a:ext>
            </a:extLst>
          </p:cNvPr>
          <p:cNvSpPr/>
          <p:nvPr/>
        </p:nvSpPr>
        <p:spPr>
          <a:xfrm rot="20372476">
            <a:off x="176149" y="1803317"/>
            <a:ext cx="828056" cy="1894735"/>
          </a:xfrm>
          <a:prstGeom prst="curvedRightArrow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urved Right 8">
            <a:extLst>
              <a:ext uri="{FF2B5EF4-FFF2-40B4-BE49-F238E27FC236}">
                <a16:creationId xmlns:a16="http://schemas.microsoft.com/office/drawing/2014/main" id="{BC65BF3F-5878-4A93-8CF5-F8BB1494E98A}"/>
              </a:ext>
            </a:extLst>
          </p:cNvPr>
          <p:cNvSpPr/>
          <p:nvPr/>
        </p:nvSpPr>
        <p:spPr>
          <a:xfrm rot="1701821" flipH="1">
            <a:off x="4879908" y="990103"/>
            <a:ext cx="1403667" cy="3009900"/>
          </a:xfrm>
          <a:prstGeom prst="curvedRightArrow">
            <a:avLst/>
          </a:prstGeom>
          <a:solidFill>
            <a:srgbClr val="00B05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E86696D-3DC4-4C45-8FCF-033153CE20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718890"/>
              </p:ext>
            </p:extLst>
          </p:nvPr>
        </p:nvGraphicFramePr>
        <p:xfrm>
          <a:off x="1079768" y="4577061"/>
          <a:ext cx="7894876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901" name="Equation" r:id="rId7" imgW="2603160" imgH="342720" progId="Equation.DSMT4">
                  <p:embed/>
                </p:oleObj>
              </mc:Choice>
              <mc:Fallback>
                <p:oleObj name="Equation" r:id="rId7" imgW="260316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79768" y="4577061"/>
                        <a:ext cx="7894876" cy="1039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5788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6D4058-FC69-4EB2-81BD-FAD00A440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424324-AFD0-4D93-899B-482ED11A9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7AEF8-F18C-4E26-A13C-076AF8603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778E374-C8A9-40D6-AEE4-0116785B39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337216"/>
              </p:ext>
            </p:extLst>
          </p:nvPr>
        </p:nvGraphicFramePr>
        <p:xfrm>
          <a:off x="838200" y="457200"/>
          <a:ext cx="9844087" cy="561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895" name="Equation" r:id="rId3" imgW="5765760" imgH="3288960" progId="Equation.DSMT4">
                  <p:embed/>
                </p:oleObj>
              </mc:Choice>
              <mc:Fallback>
                <p:oleObj name="Equation" r:id="rId3" imgW="5765760" imgH="328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457200"/>
                        <a:ext cx="9844087" cy="561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5437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CB16B6-E937-4F61-A482-56EE865DD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E88C93-28FB-469D-855F-AE20D7454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3CDCEF-D7CC-426E-B799-F3A5F42B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D00400-AF8D-4DB4-8404-D263D52F3755}"/>
              </a:ext>
            </a:extLst>
          </p:cNvPr>
          <p:cNvSpPr txBox="1"/>
          <p:nvPr/>
        </p:nvSpPr>
        <p:spPr>
          <a:xfrm>
            <a:off x="10809" y="0"/>
            <a:ext cx="960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For example,   consider the example </a:t>
            </a:r>
            <a:r>
              <a:rPr lang="en-US" sz="2400" b="1" dirty="0">
                <a:latin typeface="Symbol" panose="05050102010706020507" pitchFamily="18" charset="2"/>
              </a:rPr>
              <a:t>k</a:t>
            </a:r>
            <a:r>
              <a:rPr lang="en-US" sz="2400" b="1" dirty="0">
                <a:latin typeface="+mj-lt"/>
              </a:rPr>
              <a:t>=-1: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EA627B9-CC3D-4A16-8710-BCA8C5E480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264625"/>
              </p:ext>
            </p:extLst>
          </p:nvPr>
        </p:nvGraphicFramePr>
        <p:xfrm>
          <a:off x="741363" y="439738"/>
          <a:ext cx="10710862" cy="613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17" name="Equation" r:id="rId3" imgW="6273720" imgH="3593880" progId="Equation.DSMT4">
                  <p:embed/>
                </p:oleObj>
              </mc:Choice>
              <mc:Fallback>
                <p:oleObj name="Equation" r:id="rId3" imgW="6273720" imgH="35938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778E374-C8A9-40D6-AEE4-0116785B39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1363" y="439738"/>
                        <a:ext cx="10710862" cy="6138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5286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F7D56C-AFB5-48C9-9A80-069EC3351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ED5C3-5656-43CE-9B2E-930FF20BE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1337D-70E9-4AC7-98BE-900DA443F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AFC2E40-1A19-41C4-9066-7B8CA085E8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327556"/>
              </p:ext>
            </p:extLst>
          </p:nvPr>
        </p:nvGraphicFramePr>
        <p:xfrm>
          <a:off x="6179326" y="300383"/>
          <a:ext cx="414178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68" name="Equation" r:id="rId3" imgW="2438280" imgH="342720" progId="Equation.DSMT4">
                  <p:embed/>
                </p:oleObj>
              </mc:Choice>
              <mc:Fallback>
                <p:oleObj name="Equation" r:id="rId3" imgW="2438280" imgH="3427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79326" y="300383"/>
                        <a:ext cx="4141787" cy="581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CDF1021-E5B6-46A3-B018-48ACCC542F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8831872"/>
              </p:ext>
            </p:extLst>
          </p:nvPr>
        </p:nvGraphicFramePr>
        <p:xfrm>
          <a:off x="185653" y="2527032"/>
          <a:ext cx="8264525" cy="125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69" name="Equation" r:id="rId5" imgW="5587920" imgH="850680" progId="Equation.DSMT4">
                  <p:embed/>
                </p:oleObj>
              </mc:Choice>
              <mc:Fallback>
                <p:oleObj name="Equation" r:id="rId5" imgW="5587920" imgH="8506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EC34A16-414D-4D62-80BB-44967AFD07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5653" y="2527032"/>
                        <a:ext cx="8264525" cy="1258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6BBCECA-A5A6-4CEA-A2AC-D223100D40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83062"/>
              </p:ext>
            </p:extLst>
          </p:nvPr>
        </p:nvGraphicFramePr>
        <p:xfrm>
          <a:off x="82550" y="3998913"/>
          <a:ext cx="11098213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70" name="Equation" r:id="rId7" imgW="9067680" imgH="622080" progId="Equation.DSMT4">
                  <p:embed/>
                </p:oleObj>
              </mc:Choice>
              <mc:Fallback>
                <p:oleObj name="Equation" r:id="rId7" imgW="9067680" imgH="6220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F1B80D9-E3F2-4355-88CB-7E1290385D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2550" y="3998913"/>
                        <a:ext cx="11098213" cy="760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6E03166-A4B6-4B91-A7F3-331546DB554D}"/>
              </a:ext>
            </a:extLst>
          </p:cNvPr>
          <p:cNvSpPr txBox="1"/>
          <p:nvPr/>
        </p:nvSpPr>
        <p:spPr>
          <a:xfrm>
            <a:off x="120929" y="1955274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Returning to our coupled equations: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A0B63C-A86C-4D25-AA69-090225A94CFA}"/>
              </a:ext>
            </a:extLst>
          </p:cNvPr>
          <p:cNvSpPr txBox="1"/>
          <p:nvPr/>
        </p:nvSpPr>
        <p:spPr>
          <a:xfrm>
            <a:off x="177006" y="67469"/>
            <a:ext cx="59189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example showed the following results which can be proved more generally --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C4092F8F-EC5A-4CB3-B4B8-0D3F3AF092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094563"/>
              </p:ext>
            </p:extLst>
          </p:nvPr>
        </p:nvGraphicFramePr>
        <p:xfrm>
          <a:off x="6179326" y="881408"/>
          <a:ext cx="4473575" cy="103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71" name="Equation" r:id="rId9" imgW="2679480" imgH="622080" progId="Equation.DSMT4">
                  <p:embed/>
                </p:oleObj>
              </mc:Choice>
              <mc:Fallback>
                <p:oleObj name="Equation" r:id="rId9" imgW="2679480" imgH="6220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F1B80D9-E3F2-4355-88CB-7E1290385D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79326" y="881408"/>
                        <a:ext cx="4473575" cy="1039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1257FE4E-DB59-4AD8-8128-7E852D375160}"/>
              </a:ext>
            </a:extLst>
          </p:cNvPr>
          <p:cNvSpPr txBox="1"/>
          <p:nvPr/>
        </p:nvSpPr>
        <p:spPr>
          <a:xfrm>
            <a:off x="304800" y="9906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Also, recall -- --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3E4F6149-3FB5-40CE-8ABF-9B2BEA130E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807630"/>
              </p:ext>
            </p:extLst>
          </p:nvPr>
        </p:nvGraphicFramePr>
        <p:xfrm>
          <a:off x="197002" y="4972319"/>
          <a:ext cx="88646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72" name="Equation" r:id="rId11" imgW="8864280" imgH="622080" progId="Equation.DSMT4">
                  <p:embed/>
                </p:oleObj>
              </mc:Choice>
              <mc:Fallback>
                <p:oleObj name="Equation" r:id="rId11" imgW="88642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7002" y="4972319"/>
                        <a:ext cx="88646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5038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188720" y="9144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071D45-DB5F-4C94-83DA-9371493270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5920" y="361950"/>
            <a:ext cx="9925050" cy="4819650"/>
          </a:xfrm>
          <a:prstGeom prst="rect">
            <a:avLst/>
          </a:prstGeom>
        </p:spPr>
      </p:pic>
      <p:sp>
        <p:nvSpPr>
          <p:cNvPr id="8" name="Right Arrow 4">
            <a:extLst>
              <a:ext uri="{FF2B5EF4-FFF2-40B4-BE49-F238E27FC236}">
                <a16:creationId xmlns:a16="http://schemas.microsoft.com/office/drawing/2014/main" id="{D84F071C-569D-42DA-878B-B52A714AE779}"/>
              </a:ext>
            </a:extLst>
          </p:cNvPr>
          <p:cNvSpPr/>
          <p:nvPr/>
        </p:nvSpPr>
        <p:spPr>
          <a:xfrm>
            <a:off x="1417320" y="554355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D6BF08-A448-4631-9127-F147E59AD0D1}"/>
              </a:ext>
            </a:extLst>
          </p:cNvPr>
          <p:cNvSpPr txBox="1"/>
          <p:nvPr/>
        </p:nvSpPr>
        <p:spPr>
          <a:xfrm>
            <a:off x="2001520" y="5503217"/>
            <a:ext cx="66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 Project topic needed by Friday 3/5/2022</a:t>
            </a:r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271135"/>
              </p:ext>
            </p:extLst>
          </p:nvPr>
        </p:nvGraphicFramePr>
        <p:xfrm>
          <a:off x="270668" y="75907"/>
          <a:ext cx="7789863" cy="267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88" name="Equation" r:id="rId3" imgW="5626080" imgH="1930320" progId="Equation.DSMT4">
                  <p:embed/>
                </p:oleObj>
              </mc:Choice>
              <mc:Fallback>
                <p:oleObj name="Equation" r:id="rId3" imgW="5626080" imgH="1930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0668" y="75907"/>
                        <a:ext cx="7789863" cy="2671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007424"/>
              </p:ext>
            </p:extLst>
          </p:nvPr>
        </p:nvGraphicFramePr>
        <p:xfrm>
          <a:off x="298230" y="2746701"/>
          <a:ext cx="5537200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89" name="Equation" r:id="rId5" imgW="4076640" imgH="1002960" progId="Equation.DSMT4">
                  <p:embed/>
                </p:oleObj>
              </mc:Choice>
              <mc:Fallback>
                <p:oleObj name="Equation" r:id="rId5" imgW="407664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8230" y="2746701"/>
                        <a:ext cx="5537200" cy="1362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584195"/>
              </p:ext>
            </p:extLst>
          </p:nvPr>
        </p:nvGraphicFramePr>
        <p:xfrm>
          <a:off x="3657600" y="4200851"/>
          <a:ext cx="7058025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90" name="Equation" r:id="rId7" imgW="4711680" imgH="1625400" progId="Equation.DSMT4">
                  <p:embed/>
                </p:oleObj>
              </mc:Choice>
              <mc:Fallback>
                <p:oleObj name="Equation" r:id="rId7" imgW="471168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57600" y="4200851"/>
                        <a:ext cx="7058025" cy="243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8917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243400"/>
              </p:ext>
            </p:extLst>
          </p:nvPr>
        </p:nvGraphicFramePr>
        <p:xfrm>
          <a:off x="762000" y="304800"/>
          <a:ext cx="7620000" cy="2629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83" name="Equation" r:id="rId3" imgW="4711680" imgH="1625400" progId="Equation.DSMT4">
                  <p:embed/>
                </p:oleObj>
              </mc:Choice>
              <mc:Fallback>
                <p:oleObj name="Equation" r:id="rId3" imgW="471168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304800"/>
                        <a:ext cx="7620000" cy="26291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B530A3B-3EFE-48A5-B28C-E463E268AF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363177"/>
              </p:ext>
            </p:extLst>
          </p:nvPr>
        </p:nvGraphicFramePr>
        <p:xfrm>
          <a:off x="847115" y="2994114"/>
          <a:ext cx="7218362" cy="336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84" name="Equation" r:id="rId5" imgW="4825800" imgH="2247840" progId="Equation.DSMT4">
                  <p:embed/>
                </p:oleObj>
              </mc:Choice>
              <mc:Fallback>
                <p:oleObj name="Equation" r:id="rId5" imgW="4825800" imgH="2247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47115" y="2994114"/>
                        <a:ext cx="7218362" cy="3362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6774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42377A-CDB9-4807-995E-23269C915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AD9C69-841F-4AB8-A08F-CAE5711D6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1B0D97-E059-427F-87EE-9ECCBAFC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583F5F-BDC0-4F13-BC6C-CB5FD7B303C0}"/>
              </a:ext>
            </a:extLst>
          </p:cNvPr>
          <p:cNvSpPr txBox="1"/>
          <p:nvPr/>
        </p:nvSpPr>
        <p:spPr>
          <a:xfrm>
            <a:off x="152400" y="20690"/>
            <a:ext cx="975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 – how are these equations related to non-relativistic limit?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4858195-96E4-4A09-9CA8-84F4F47968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861531"/>
              </p:ext>
            </p:extLst>
          </p:nvPr>
        </p:nvGraphicFramePr>
        <p:xfrm>
          <a:off x="679450" y="499940"/>
          <a:ext cx="6972300" cy="342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780" name="Equation" r:id="rId3" imgW="4660560" imgH="2286000" progId="Equation.DSMT4">
                  <p:embed/>
                </p:oleObj>
              </mc:Choice>
              <mc:Fallback>
                <p:oleObj name="Equation" r:id="rId3" imgW="4660560" imgH="22860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8B530A3B-3EFE-48A5-B28C-E463E268AF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9450" y="499940"/>
                        <a:ext cx="6972300" cy="3421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CDCD0B9-7229-4D79-A41F-40F62CD504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751560"/>
              </p:ext>
            </p:extLst>
          </p:nvPr>
        </p:nvGraphicFramePr>
        <p:xfrm>
          <a:off x="990600" y="4128293"/>
          <a:ext cx="7162800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781" name="Equation" r:id="rId5" imgW="4775040" imgH="1307880" progId="Equation.DSMT4">
                  <p:embed/>
                </p:oleObj>
              </mc:Choice>
              <mc:Fallback>
                <p:oleObj name="Equation" r:id="rId5" imgW="477504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0600" y="4128293"/>
                        <a:ext cx="7162800" cy="1962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95083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A5A107-2B8A-4473-B48C-0839D862A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8E5A0C-444E-4A3D-90E6-72911CFB5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600CA3-3B5F-4AC1-AED6-BC4D1AFA1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22C14D5-06FE-4C56-B890-158672D8A7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960786"/>
              </p:ext>
            </p:extLst>
          </p:nvPr>
        </p:nvGraphicFramePr>
        <p:xfrm>
          <a:off x="1219200" y="679450"/>
          <a:ext cx="8362950" cy="569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783" name="Equation" r:id="rId3" imgW="5574960" imgH="3797280" progId="Equation.DSMT4">
                  <p:embed/>
                </p:oleObj>
              </mc:Choice>
              <mc:Fallback>
                <p:oleObj name="Equation" r:id="rId3" imgW="5574960" imgH="37972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CDCD0B9-7229-4D79-A41F-40F62CD504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679450"/>
                        <a:ext cx="8362950" cy="5695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45A26B3-D182-45EA-A2A2-0894ED6D9B17}"/>
              </a:ext>
            </a:extLst>
          </p:cNvPr>
          <p:cNvSpPr txBox="1"/>
          <p:nvPr/>
        </p:nvSpPr>
        <p:spPr>
          <a:xfrm>
            <a:off x="152400" y="228600"/>
            <a:ext cx="975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Non-relativistic connections -- continued</a:t>
            </a:r>
          </a:p>
        </p:txBody>
      </p:sp>
    </p:spTree>
    <p:extLst>
      <p:ext uri="{BB962C8B-B14F-4D97-AF65-F5344CB8AC3E}">
        <p14:creationId xmlns:p14="http://schemas.microsoft.com/office/powerpoint/2010/main" val="16335565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7437DA-5DF6-49CF-A278-12D1DB3B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67E7BA-0290-49C2-991B-EDAAF02EA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ADF68-553D-4723-9050-3894BDF20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F3B056-55AC-4097-B7AB-146FE96BE052}"/>
              </a:ext>
            </a:extLst>
          </p:cNvPr>
          <p:cNvSpPr txBox="1"/>
          <p:nvPr/>
        </p:nvSpPr>
        <p:spPr>
          <a:xfrm>
            <a:off x="152400" y="228600"/>
            <a:ext cx="975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Non-relativistic connections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C4D905F-E9D2-40E4-B517-F74A6E00C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958182"/>
              </p:ext>
            </p:extLst>
          </p:nvPr>
        </p:nvGraphicFramePr>
        <p:xfrm>
          <a:off x="304800" y="608394"/>
          <a:ext cx="7391400" cy="264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823" name="Equation" r:id="rId3" imgW="4927320" imgH="1765080" progId="Equation.DSMT4">
                  <p:embed/>
                </p:oleObj>
              </mc:Choice>
              <mc:Fallback>
                <p:oleObj name="Equation" r:id="rId3" imgW="4927320" imgH="17650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22C14D5-06FE-4C56-B890-158672D8A73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608394"/>
                        <a:ext cx="7391400" cy="264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9E41BBC-B9EB-4814-BA36-C2CBC576C9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1028656"/>
              </p:ext>
            </p:extLst>
          </p:nvPr>
        </p:nvGraphicFramePr>
        <p:xfrm>
          <a:off x="3695700" y="3405554"/>
          <a:ext cx="8001000" cy="2549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824" name="Equation" r:id="rId5" imgW="4025880" imgH="1282680" progId="Equation.DSMT4">
                  <p:embed/>
                </p:oleObj>
              </mc:Choice>
              <mc:Fallback>
                <p:oleObj name="Equation" r:id="rId5" imgW="402588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95700" y="3405554"/>
                        <a:ext cx="8001000" cy="2549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2C39C12-611A-42FC-82E5-422AB3077DCE}"/>
              </a:ext>
            </a:extLst>
          </p:cNvPr>
          <p:cNvSpPr txBox="1"/>
          <p:nvPr/>
        </p:nvSpPr>
        <p:spPr>
          <a:xfrm>
            <a:off x="8305800" y="5410200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2/28/2022 lecture ran out of time at </a:t>
            </a:r>
            <a:r>
              <a:rPr lang="en-US" sz="2400">
                <a:latin typeface="+mj-lt"/>
              </a:rPr>
              <a:t>this slide.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6902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5D52C3-41FE-482A-9B93-BCA71232A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E676AE-805B-4A4D-B75E-8336BADDF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D821EE-D416-45D9-8560-CE057E125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F7176F8-E472-4A97-BCDD-6BA3CDB9DA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811928"/>
              </p:ext>
            </p:extLst>
          </p:nvPr>
        </p:nvGraphicFramePr>
        <p:xfrm>
          <a:off x="403937" y="1029990"/>
          <a:ext cx="10682971" cy="491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60" name="Equation" r:id="rId3" imgW="8165880" imgH="3759120" progId="Equation.DSMT4">
                  <p:embed/>
                </p:oleObj>
              </mc:Choice>
              <mc:Fallback>
                <p:oleObj name="Equation" r:id="rId3" imgW="8165880" imgH="3759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3937" y="1029990"/>
                        <a:ext cx="10682971" cy="4918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3C426F6-AEFE-46E3-BDF6-63E4FD43D3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08790"/>
              </p:ext>
            </p:extLst>
          </p:nvPr>
        </p:nvGraphicFramePr>
        <p:xfrm>
          <a:off x="6705600" y="2788803"/>
          <a:ext cx="5117632" cy="3039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61" name="Equation" r:id="rId5" imgW="3314520" imgH="1968480" progId="Equation.DSMT4">
                  <p:embed/>
                </p:oleObj>
              </mc:Choice>
              <mc:Fallback>
                <p:oleObj name="Equation" r:id="rId5" imgW="3314520" imgH="1968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05600" y="2788803"/>
                        <a:ext cx="5117632" cy="30392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989720C-0043-4252-BF16-63E6DD6E9E86}"/>
              </a:ext>
            </a:extLst>
          </p:cNvPr>
          <p:cNvSpPr txBox="1"/>
          <p:nvPr/>
        </p:nvSpPr>
        <p:spPr>
          <a:xfrm>
            <a:off x="228600" y="228600"/>
            <a:ext cx="1028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Resuming analysis of solution of Dirac equation for H-like ion:</a:t>
            </a:r>
          </a:p>
        </p:txBody>
      </p:sp>
    </p:spTree>
    <p:extLst>
      <p:ext uri="{BB962C8B-B14F-4D97-AF65-F5344CB8AC3E}">
        <p14:creationId xmlns:p14="http://schemas.microsoft.com/office/powerpoint/2010/main" val="13579436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2342220"/>
              </p:ext>
            </p:extLst>
          </p:nvPr>
        </p:nvGraphicFramePr>
        <p:xfrm>
          <a:off x="861646" y="136524"/>
          <a:ext cx="4155831" cy="2154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42" name="Equation" r:id="rId3" imgW="3454200" imgH="1790640" progId="Equation.DSMT4">
                  <p:embed/>
                </p:oleObj>
              </mc:Choice>
              <mc:Fallback>
                <p:oleObj name="Equation" r:id="rId3" imgW="3454200" imgH="1790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1646" y="136524"/>
                        <a:ext cx="4155831" cy="21540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119987"/>
              </p:ext>
            </p:extLst>
          </p:nvPr>
        </p:nvGraphicFramePr>
        <p:xfrm>
          <a:off x="6553200" y="152400"/>
          <a:ext cx="4873594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43" name="Equation" r:id="rId5" imgW="3314520" imgH="1282680" progId="Equation.DSMT4">
                  <p:embed/>
                </p:oleObj>
              </mc:Choice>
              <mc:Fallback>
                <p:oleObj name="Equation" r:id="rId5" imgW="331452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53200" y="152400"/>
                        <a:ext cx="4873594" cy="1885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521988"/>
              </p:ext>
            </p:extLst>
          </p:nvPr>
        </p:nvGraphicFramePr>
        <p:xfrm>
          <a:off x="838200" y="2091396"/>
          <a:ext cx="9906000" cy="4266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44" name="Equation" r:id="rId7" imgW="7137360" imgH="3073320" progId="Equation.DSMT4">
                  <p:embed/>
                </p:oleObj>
              </mc:Choice>
              <mc:Fallback>
                <p:oleObj name="Equation" r:id="rId7" imgW="7137360" imgH="3073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8200" y="2091396"/>
                        <a:ext cx="9906000" cy="42664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05942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70331"/>
              </p:ext>
            </p:extLst>
          </p:nvPr>
        </p:nvGraphicFramePr>
        <p:xfrm>
          <a:off x="731838" y="265113"/>
          <a:ext cx="9555162" cy="6078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29" name="Equation" r:id="rId3" imgW="7086600" imgH="4508280" progId="Equation.DSMT4">
                  <p:embed/>
                </p:oleObj>
              </mc:Choice>
              <mc:Fallback>
                <p:oleObj name="Equation" r:id="rId3" imgW="7086600" imgH="450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1838" y="265113"/>
                        <a:ext cx="9555162" cy="6078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2280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090732"/>
              </p:ext>
            </p:extLst>
          </p:nvPr>
        </p:nvGraphicFramePr>
        <p:xfrm>
          <a:off x="1269877" y="136524"/>
          <a:ext cx="3792538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663" name="Equation" r:id="rId3" imgW="2908080" imgH="698400" progId="Equation.DSMT4">
                  <p:embed/>
                </p:oleObj>
              </mc:Choice>
              <mc:Fallback>
                <p:oleObj name="Equation" r:id="rId3" imgW="290808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9877" y="136524"/>
                        <a:ext cx="3792538" cy="911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840594"/>
              </p:ext>
            </p:extLst>
          </p:nvPr>
        </p:nvGraphicFramePr>
        <p:xfrm>
          <a:off x="1524000" y="1104167"/>
          <a:ext cx="7831132" cy="490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664" name="Equation" r:id="rId5" imgW="6603840" imgH="4140000" progId="Equation.DSMT4">
                  <p:embed/>
                </p:oleObj>
              </mc:Choice>
              <mc:Fallback>
                <p:oleObj name="Equation" r:id="rId5" imgW="6603840" imgH="4140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1104167"/>
                        <a:ext cx="7831132" cy="4908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073560"/>
              </p:ext>
            </p:extLst>
          </p:nvPr>
        </p:nvGraphicFramePr>
        <p:xfrm>
          <a:off x="5080000" y="1892301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665" name="Equation" r:id="rId7" imgW="914400" imgH="250560" progId="Equation.DSMT4">
                  <p:embed/>
                </p:oleObj>
              </mc:Choice>
              <mc:Fallback>
                <p:oleObj name="Equation" r:id="rId7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80000" y="1892301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04061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431212"/>
              </p:ext>
            </p:extLst>
          </p:nvPr>
        </p:nvGraphicFramePr>
        <p:xfrm>
          <a:off x="1143000" y="914400"/>
          <a:ext cx="8296275" cy="4178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75" name="Equation" r:id="rId3" imgW="4762440" imgH="2400120" progId="Equation.DSMT4">
                  <p:embed/>
                </p:oleObj>
              </mc:Choice>
              <mc:Fallback>
                <p:oleObj name="Equation" r:id="rId3" imgW="4762440" imgH="240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914400"/>
                        <a:ext cx="8296275" cy="417857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6949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9DFA9B-43B5-4267-82D5-799444C2F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FDAC5-2C82-429C-908B-7538E267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46EC7B-9359-4F94-A3E2-276AF31E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F50187-0F81-42AD-BC0E-80EF625C6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14400"/>
            <a:ext cx="10960554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4889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484293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Comparison with Schr</a:t>
            </a:r>
            <a:r>
              <a:rPr lang="en-US" sz="2400" dirty="0"/>
              <a:t>ö</a:t>
            </a:r>
            <a:r>
              <a:rPr lang="en-US" sz="2400" dirty="0">
                <a:latin typeface="+mj-lt"/>
              </a:rPr>
              <a:t>dinger equation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428270"/>
              </p:ext>
            </p:extLst>
          </p:nvPr>
        </p:nvGraphicFramePr>
        <p:xfrm>
          <a:off x="1857375" y="1217613"/>
          <a:ext cx="2801938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45" name="Equation" r:id="rId3" imgW="1993680" imgH="927000" progId="Equation.DSMT4">
                  <p:embed/>
                </p:oleObj>
              </mc:Choice>
              <mc:Fallback>
                <p:oleObj name="Equation" r:id="rId3" imgW="199368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57375" y="1217613"/>
                        <a:ext cx="2801938" cy="130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784028"/>
              </p:ext>
            </p:extLst>
          </p:nvPr>
        </p:nvGraphicFramePr>
        <p:xfrm>
          <a:off x="5359772" y="1299411"/>
          <a:ext cx="4860925" cy="188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46" name="Equation" r:id="rId5" imgW="3695400" imgH="1434960" progId="Equation.DSMT4">
                  <p:embed/>
                </p:oleObj>
              </mc:Choice>
              <mc:Fallback>
                <p:oleObj name="Equation" r:id="rId5" imgW="3695400" imgH="1434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59772" y="1299411"/>
                        <a:ext cx="4860925" cy="188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52600" y="2167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electron in the field of  a H-like 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87236" y="3493273"/>
            <a:ext cx="5451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Schematic diagram: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0" y="6096000"/>
            <a:ext cx="838200" cy="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86000" y="5257800"/>
            <a:ext cx="838200" cy="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86000" y="4572000"/>
            <a:ext cx="838200" cy="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38400" y="5715001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70C0"/>
                </a:solidFill>
                <a:latin typeface="+mj-lt"/>
              </a:rPr>
              <a:t>1s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54382" y="4834236"/>
            <a:ext cx="1274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70C0"/>
                </a:solidFill>
                <a:latin typeface="+mj-lt"/>
              </a:rPr>
              <a:t>2s,2p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99844" y="4149384"/>
            <a:ext cx="1686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70C0"/>
                </a:solidFill>
                <a:latin typeface="+mj-lt"/>
              </a:rPr>
              <a:t>3s,3p,3d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6019800" y="62484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885213" y="5786736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1s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5867400" y="44958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867400" y="46482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67400" y="52578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867400" y="54102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799614" y="5181601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2s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1/2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,2p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81801" y="4876801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2p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3/2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5867400" y="43434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781801" y="4415136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3s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1/2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,3p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81801" y="4114801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3p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3/2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,3d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3/2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81801" y="3805536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3d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5/2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5B681C-4700-44BA-A819-38ADC773C0E3}"/>
              </a:ext>
            </a:extLst>
          </p:cNvPr>
          <p:cNvSpPr txBox="1"/>
          <p:nvPr/>
        </p:nvSpPr>
        <p:spPr>
          <a:xfrm>
            <a:off x="9169400" y="5943601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=-1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F92F3A9-A3D8-486C-8841-8D0E645F7E6D}"/>
              </a:ext>
            </a:extLst>
          </p:cNvPr>
          <p:cNvSpPr txBox="1"/>
          <p:nvPr/>
        </p:nvSpPr>
        <p:spPr>
          <a:xfrm>
            <a:off x="9144000" y="5345724"/>
            <a:ext cx="107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=-/+1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F432DAE-6483-49B3-BA6B-ADA6822A6753}"/>
              </a:ext>
            </a:extLst>
          </p:cNvPr>
          <p:cNvSpPr txBox="1"/>
          <p:nvPr/>
        </p:nvSpPr>
        <p:spPr>
          <a:xfrm>
            <a:off x="9144000" y="50247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=-2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9A53FAB-90AE-477F-A618-6819C1F2D2E2}"/>
              </a:ext>
            </a:extLst>
          </p:cNvPr>
          <p:cNvSpPr txBox="1"/>
          <p:nvPr/>
        </p:nvSpPr>
        <p:spPr>
          <a:xfrm>
            <a:off x="9210303" y="4495800"/>
            <a:ext cx="107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=-/+1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61D1DCE-8A5C-4B3D-8B1C-E5614DF678CB}"/>
              </a:ext>
            </a:extLst>
          </p:cNvPr>
          <p:cNvSpPr txBox="1"/>
          <p:nvPr/>
        </p:nvSpPr>
        <p:spPr>
          <a:xfrm>
            <a:off x="9210303" y="4191000"/>
            <a:ext cx="107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=-/+2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8E53300-1C42-4128-A811-54D3C2DBDAF0}"/>
              </a:ext>
            </a:extLst>
          </p:cNvPr>
          <p:cNvSpPr txBox="1"/>
          <p:nvPr/>
        </p:nvSpPr>
        <p:spPr>
          <a:xfrm>
            <a:off x="9227888" y="3849184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=-3</a:t>
            </a:r>
          </a:p>
        </p:txBody>
      </p:sp>
    </p:spTree>
    <p:extLst>
      <p:ext uri="{BB962C8B-B14F-4D97-AF65-F5344CB8AC3E}">
        <p14:creationId xmlns:p14="http://schemas.microsoft.com/office/powerpoint/2010/main" val="30001767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56769"/>
              </p:ext>
            </p:extLst>
          </p:nvPr>
        </p:nvGraphicFramePr>
        <p:xfrm>
          <a:off x="2133601" y="914401"/>
          <a:ext cx="8296275" cy="484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659" name="Equation" r:id="rId3" imgW="4762440" imgH="2781000" progId="Equation.DSMT4">
                  <p:embed/>
                </p:oleObj>
              </mc:Choice>
              <mc:Fallback>
                <p:oleObj name="Equation" r:id="rId3" imgW="4762440" imgH="278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1" y="914401"/>
                        <a:ext cx="8296275" cy="4840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18953" y="163948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</a:t>
            </a:r>
          </a:p>
        </p:txBody>
      </p:sp>
    </p:spTree>
    <p:extLst>
      <p:ext uri="{BB962C8B-B14F-4D97-AF65-F5344CB8AC3E}">
        <p14:creationId xmlns:p14="http://schemas.microsoft.com/office/powerpoint/2010/main" val="35836038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304801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about ground state of H-like ion from Dirac equation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715771"/>
              </p:ext>
            </p:extLst>
          </p:nvPr>
        </p:nvGraphicFramePr>
        <p:xfrm>
          <a:off x="5467350" y="1903413"/>
          <a:ext cx="139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5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67350" y="1903413"/>
                        <a:ext cx="1397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039630"/>
              </p:ext>
            </p:extLst>
          </p:nvPr>
        </p:nvGraphicFramePr>
        <p:xfrm>
          <a:off x="2133601" y="1409700"/>
          <a:ext cx="8359775" cy="498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6" name="Equation" r:id="rId5" imgW="5384520" imgH="3213000" progId="Equation.DSMT4">
                  <p:embed/>
                </p:oleObj>
              </mc:Choice>
              <mc:Fallback>
                <p:oleObj name="Equation" r:id="rId5" imgW="5384520" imgH="321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33601" y="1409700"/>
                        <a:ext cx="8359775" cy="4986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93096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839929"/>
              </p:ext>
            </p:extLst>
          </p:nvPr>
        </p:nvGraphicFramePr>
        <p:xfrm>
          <a:off x="2021682" y="1447801"/>
          <a:ext cx="4186237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702" name="Equation" r:id="rId3" imgW="3022560" imgH="698400" progId="Equation.DSMT4">
                  <p:embed/>
                </p:oleObj>
              </mc:Choice>
              <mc:Fallback>
                <p:oleObj name="Equation" r:id="rId3" imgW="302256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21682" y="1447801"/>
                        <a:ext cx="4186237" cy="968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304801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general treatment of bound states of Fermi particle within spherical potential   </a:t>
            </a:r>
            <a:r>
              <a:rPr lang="en-US" sz="2400" i="1" dirty="0">
                <a:latin typeface="+mj-lt"/>
              </a:rPr>
              <a:t>V(r)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000260"/>
              </p:ext>
            </p:extLst>
          </p:nvPr>
        </p:nvGraphicFramePr>
        <p:xfrm>
          <a:off x="1828800" y="2610852"/>
          <a:ext cx="5537200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703" name="Equation" r:id="rId5" imgW="4076640" imgH="1002960" progId="Equation.DSMT4">
                  <p:embed/>
                </p:oleObj>
              </mc:Choice>
              <mc:Fallback>
                <p:oleObj name="Equation" r:id="rId5" imgW="407664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28800" y="2610852"/>
                        <a:ext cx="5537200" cy="1362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0147789"/>
              </p:ext>
            </p:extLst>
          </p:nvPr>
        </p:nvGraphicFramePr>
        <p:xfrm>
          <a:off x="1816926" y="4065002"/>
          <a:ext cx="7058025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704" name="Equation" r:id="rId7" imgW="4711680" imgH="1625400" progId="Equation.DSMT4">
                  <p:embed/>
                </p:oleObj>
              </mc:Choice>
              <mc:Fallback>
                <p:oleObj name="Equation" r:id="rId7" imgW="471168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16926" y="4065002"/>
                        <a:ext cx="7058025" cy="243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13171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22860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Practical solution of radial portions of Dirac equation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346638"/>
              </p:ext>
            </p:extLst>
          </p:nvPr>
        </p:nvGraphicFramePr>
        <p:xfrm>
          <a:off x="1981201" y="1174750"/>
          <a:ext cx="7456487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637" name="Equation" r:id="rId3" imgW="4978080" imgH="3009600" progId="Equation.DSMT4">
                  <p:embed/>
                </p:oleObj>
              </mc:Choice>
              <mc:Fallback>
                <p:oleObj name="Equation" r:id="rId3" imgW="4978080" imgH="300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1" y="1174750"/>
                        <a:ext cx="7456487" cy="450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671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023627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Fermi particle in a scalar potential field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500427"/>
              </p:ext>
            </p:extLst>
          </p:nvPr>
        </p:nvGraphicFramePr>
        <p:xfrm>
          <a:off x="1143000" y="2514600"/>
          <a:ext cx="8688387" cy="374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125" name="Equation" r:id="rId3" imgW="5803560" imgH="2501640" progId="Equation.DSMT4">
                  <p:embed/>
                </p:oleObj>
              </mc:Choice>
              <mc:Fallback>
                <p:oleObj name="Equation" r:id="rId3" imgW="5803560" imgH="250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2514600"/>
                        <a:ext cx="8688387" cy="3743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0A84CA5-99B3-4A45-AE13-4BC26C417117}"/>
              </a:ext>
            </a:extLst>
          </p:cNvPr>
          <p:cNvSpPr txBox="1"/>
          <p:nvPr/>
        </p:nvSpPr>
        <p:spPr>
          <a:xfrm>
            <a:off x="381000" y="152400"/>
            <a:ext cx="1097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references –</a:t>
            </a:r>
          </a:p>
          <a:p>
            <a:pPr lvl="1"/>
            <a:r>
              <a:rPr lang="en-US" sz="2400" dirty="0">
                <a:latin typeface="+mj-lt"/>
              </a:rPr>
              <a:t>J. J. Sakurai, Advanced Quantum Mechanics</a:t>
            </a:r>
          </a:p>
          <a:p>
            <a:pPr lvl="1"/>
            <a:r>
              <a:rPr lang="en-US" sz="2400" dirty="0">
                <a:latin typeface="+mj-lt"/>
              </a:rPr>
              <a:t>Hans A. Bethe and Edwin E. Salpeter, Quantum Mechanics of one and two electron atoms</a:t>
            </a:r>
          </a:p>
        </p:txBody>
      </p:sp>
    </p:spTree>
    <p:extLst>
      <p:ext uri="{BB962C8B-B14F-4D97-AF65-F5344CB8AC3E}">
        <p14:creationId xmlns:p14="http://schemas.microsoft.com/office/powerpoint/2010/main" val="4285390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2167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electron in the field of  a H-like 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470785"/>
              </p:ext>
            </p:extLst>
          </p:nvPr>
        </p:nvGraphicFramePr>
        <p:xfrm>
          <a:off x="1787769" y="483340"/>
          <a:ext cx="5970588" cy="224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322" name="Equation" r:id="rId3" imgW="3479760" imgH="1307880" progId="Equation.DSMT4">
                  <p:embed/>
                </p:oleObj>
              </mc:Choice>
              <mc:Fallback>
                <p:oleObj name="Equation" r:id="rId3" imgW="347976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7769" y="483340"/>
                        <a:ext cx="5970588" cy="2243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804183"/>
              </p:ext>
            </p:extLst>
          </p:nvPr>
        </p:nvGraphicFramePr>
        <p:xfrm>
          <a:off x="1752600" y="2476088"/>
          <a:ext cx="2476500" cy="1092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323" name="Equation" r:id="rId5" imgW="1295280" imgH="571320" progId="Equation.DSMT4">
                  <p:embed/>
                </p:oleObj>
              </mc:Choice>
              <mc:Fallback>
                <p:oleObj name="Equation" r:id="rId5" imgW="129528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52600" y="2476088"/>
                        <a:ext cx="2476500" cy="1092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559755"/>
              </p:ext>
            </p:extLst>
          </p:nvPr>
        </p:nvGraphicFramePr>
        <p:xfrm>
          <a:off x="2271156" y="3618532"/>
          <a:ext cx="6724948" cy="2629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324" name="Equation" r:id="rId7" imgW="4546440" imgH="1777680" progId="Equation.DSMT4">
                  <p:embed/>
                </p:oleObj>
              </mc:Choice>
              <mc:Fallback>
                <p:oleObj name="Equation" r:id="rId7" imgW="4546440" imgH="1777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71156" y="3618532"/>
                        <a:ext cx="6724948" cy="26298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0828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2167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electron in the field of  a H-like 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251440"/>
              </p:ext>
            </p:extLst>
          </p:nvPr>
        </p:nvGraphicFramePr>
        <p:xfrm>
          <a:off x="1671638" y="483339"/>
          <a:ext cx="8848725" cy="586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47" name="Equation" r:id="rId3" imgW="5981400" imgH="3962160" progId="Equation.DSMT4">
                  <p:embed/>
                </p:oleObj>
              </mc:Choice>
              <mc:Fallback>
                <p:oleObj name="Equation" r:id="rId3" imgW="5981400" imgH="3962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1638" y="483339"/>
                        <a:ext cx="8848725" cy="5868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630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2167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electron in the field of  a H-like 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6832878"/>
              </p:ext>
            </p:extLst>
          </p:nvPr>
        </p:nvGraphicFramePr>
        <p:xfrm>
          <a:off x="1828800" y="526627"/>
          <a:ext cx="6724650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383" name="Equation" r:id="rId3" imgW="4546440" imgH="698400" progId="Equation.DSMT4">
                  <p:embed/>
                </p:oleObj>
              </mc:Choice>
              <mc:Fallback>
                <p:oleObj name="Equation" r:id="rId3" imgW="454644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526627"/>
                        <a:ext cx="6724650" cy="1033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095361"/>
              </p:ext>
            </p:extLst>
          </p:nvPr>
        </p:nvGraphicFramePr>
        <p:xfrm>
          <a:off x="4186238" y="1873251"/>
          <a:ext cx="5124450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384" name="Equation" r:id="rId5" imgW="2628720" imgH="698400" progId="Equation.DSMT4">
                  <p:embed/>
                </p:oleObj>
              </mc:Choice>
              <mc:Fallback>
                <p:oleObj name="Equation" r:id="rId5" imgW="262872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86238" y="1873251"/>
                        <a:ext cx="5124450" cy="1362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72113"/>
              </p:ext>
            </p:extLst>
          </p:nvPr>
        </p:nvGraphicFramePr>
        <p:xfrm>
          <a:off x="2667000" y="3479801"/>
          <a:ext cx="6477000" cy="263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385" name="Equation" r:id="rId7" imgW="4673520" imgH="1904760" progId="Equation.DSMT4">
                  <p:embed/>
                </p:oleObj>
              </mc:Choice>
              <mc:Fallback>
                <p:oleObj name="Equation" r:id="rId7" imgW="4673520" imgH="1904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67000" y="3479801"/>
                        <a:ext cx="6477000" cy="2638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52600" y="2088939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We can </a:t>
            </a:r>
          </a:p>
          <a:p>
            <a:r>
              <a:rPr lang="en-US" sz="2400" dirty="0">
                <a:latin typeface="+mj-lt"/>
              </a:rPr>
              <a:t>show that:</a:t>
            </a:r>
          </a:p>
        </p:txBody>
      </p:sp>
    </p:spTree>
    <p:extLst>
      <p:ext uri="{BB962C8B-B14F-4D97-AF65-F5344CB8AC3E}">
        <p14:creationId xmlns:p14="http://schemas.microsoft.com/office/powerpoint/2010/main" val="9979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2167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electron in the field of  a H-like 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54731"/>
              </p:ext>
            </p:extLst>
          </p:nvPr>
        </p:nvGraphicFramePr>
        <p:xfrm>
          <a:off x="1824039" y="522288"/>
          <a:ext cx="8434387" cy="551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70" name="Equation" r:id="rId3" imgW="5702040" imgH="3720960" progId="Equation.DSMT4">
                  <p:embed/>
                </p:oleObj>
              </mc:Choice>
              <mc:Fallback>
                <p:oleObj name="Equation" r:id="rId3" imgW="5702040" imgH="3720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4039" y="522288"/>
                        <a:ext cx="8434387" cy="551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5549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2167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electron in the field of  a H-like 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782918"/>
              </p:ext>
            </p:extLst>
          </p:nvPr>
        </p:nvGraphicFramePr>
        <p:xfrm>
          <a:off x="2018806" y="838201"/>
          <a:ext cx="6481763" cy="325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467" name="Equation" r:id="rId3" imgW="4381200" imgH="2197080" progId="Equation.DSMT4">
                  <p:embed/>
                </p:oleObj>
              </mc:Choice>
              <mc:Fallback>
                <p:oleObj name="Equation" r:id="rId3" imgW="4381200" imgH="2197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18806" y="838201"/>
                        <a:ext cx="6481763" cy="325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612E568-919C-4872-800D-2A43EB05B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249015"/>
              </p:ext>
            </p:extLst>
          </p:nvPr>
        </p:nvGraphicFramePr>
        <p:xfrm>
          <a:off x="1079500" y="4198938"/>
          <a:ext cx="10294938" cy="162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468" name="Equation" r:id="rId5" imgW="4736880" imgH="749160" progId="Equation.DSMT4">
                  <p:embed/>
                </p:oleObj>
              </mc:Choice>
              <mc:Fallback>
                <p:oleObj name="Equation" r:id="rId5" imgW="4736880" imgH="7491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8BBCC4CA-D163-4B57-AAB1-45006C4227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79500" y="4198938"/>
                        <a:ext cx="10294938" cy="1628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2470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22182</TotalTime>
  <Words>659</Words>
  <Application>Microsoft Office PowerPoint</Application>
  <PresentationFormat>Widescreen</PresentationFormat>
  <Paragraphs>162</Paragraphs>
  <Slides>34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1136</cp:revision>
  <cp:lastPrinted>2017-11-27T16:17:09Z</cp:lastPrinted>
  <dcterms:created xsi:type="dcterms:W3CDTF">2012-01-10T18:32:24Z</dcterms:created>
  <dcterms:modified xsi:type="dcterms:W3CDTF">2022-02-28T19:16:11Z</dcterms:modified>
</cp:coreProperties>
</file>