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78" r:id="rId4"/>
    <p:sldId id="393" r:id="rId5"/>
    <p:sldId id="410" r:id="rId6"/>
    <p:sldId id="394" r:id="rId7"/>
    <p:sldId id="406" r:id="rId8"/>
    <p:sldId id="395" r:id="rId9"/>
    <p:sldId id="396" r:id="rId10"/>
    <p:sldId id="411" r:id="rId11"/>
    <p:sldId id="397" r:id="rId12"/>
    <p:sldId id="398" r:id="rId13"/>
    <p:sldId id="399" r:id="rId14"/>
    <p:sldId id="402" r:id="rId15"/>
    <p:sldId id="403" r:id="rId16"/>
    <p:sldId id="412" r:id="rId17"/>
    <p:sldId id="400" r:id="rId18"/>
    <p:sldId id="401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86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11125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</a:t>
            </a:r>
          </a:p>
          <a:p>
            <a:pPr algn="ctr"/>
            <a:r>
              <a:rPr lang="en-US" sz="3200" b="1" dirty="0"/>
              <a:t>12:00-12:50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19: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16 in Professor Carlson’s text: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    The Dirac equation for a hydrogen-like ion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the analytic radial wave functions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Comparison with non-relativistic hydrogen-like 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3CD85-CD1A-45DF-816B-73887567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E8FB89-30AE-4C2A-86A4-279B1145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AF7C2-5337-4671-9A3A-5F34F1E9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9DB707B-EDA0-41EA-9C29-4BDDB6BE98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703015"/>
              </p:ext>
            </p:extLst>
          </p:nvPr>
        </p:nvGraphicFramePr>
        <p:xfrm>
          <a:off x="165893" y="410368"/>
          <a:ext cx="11860213" cy="603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87" name="Equation" r:id="rId3" imgW="4089240" imgH="2082600" progId="Equation.DSMT4">
                  <p:embed/>
                </p:oleObj>
              </mc:Choice>
              <mc:Fallback>
                <p:oleObj name="Equation" r:id="rId3" imgW="4089240" imgH="2082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893" y="410368"/>
                        <a:ext cx="11860213" cy="6037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114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090732"/>
              </p:ext>
            </p:extLst>
          </p:nvPr>
        </p:nvGraphicFramePr>
        <p:xfrm>
          <a:off x="1269877" y="136524"/>
          <a:ext cx="379253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96" name="Equation" r:id="rId3" imgW="2908080" imgH="698400" progId="Equation.DSMT4">
                  <p:embed/>
                </p:oleObj>
              </mc:Choice>
              <mc:Fallback>
                <p:oleObj name="Equation" r:id="rId3" imgW="29080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9877" y="136524"/>
                        <a:ext cx="3792538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840594"/>
              </p:ext>
            </p:extLst>
          </p:nvPr>
        </p:nvGraphicFramePr>
        <p:xfrm>
          <a:off x="1524000" y="1104167"/>
          <a:ext cx="7831132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97" name="Equation" r:id="rId5" imgW="6603840" imgH="4140000" progId="Equation.DSMT4">
                  <p:embed/>
                </p:oleObj>
              </mc:Choice>
              <mc:Fallback>
                <p:oleObj name="Equation" r:id="rId5" imgW="6603840" imgH="414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1104167"/>
                        <a:ext cx="7831132" cy="490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073560"/>
              </p:ext>
            </p:extLst>
          </p:nvPr>
        </p:nvGraphicFramePr>
        <p:xfrm>
          <a:off x="5080000" y="1892301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98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0000" y="1892301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40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431212"/>
              </p:ext>
            </p:extLst>
          </p:nvPr>
        </p:nvGraphicFramePr>
        <p:xfrm>
          <a:off x="1143000" y="914400"/>
          <a:ext cx="8296275" cy="417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86" name="Equation" r:id="rId3" imgW="4762440" imgH="2400120" progId="Equation.DSMT4">
                  <p:embed/>
                </p:oleObj>
              </mc:Choice>
              <mc:Fallback>
                <p:oleObj name="Equation" r:id="rId3" imgW="476244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914400"/>
                        <a:ext cx="8296275" cy="41785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949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84293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with Schr</a:t>
            </a:r>
            <a:r>
              <a:rPr lang="en-US" sz="2400" dirty="0"/>
              <a:t>ö</a:t>
            </a:r>
            <a:r>
              <a:rPr lang="en-US" sz="2400" dirty="0">
                <a:latin typeface="+mj-lt"/>
              </a:rPr>
              <a:t>dinger equation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28270"/>
              </p:ext>
            </p:extLst>
          </p:nvPr>
        </p:nvGraphicFramePr>
        <p:xfrm>
          <a:off x="1857375" y="1217613"/>
          <a:ext cx="2801938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67" name="Equation" r:id="rId3" imgW="1993680" imgH="927000" progId="Equation.DSMT4">
                  <p:embed/>
                </p:oleObj>
              </mc:Choice>
              <mc:Fallback>
                <p:oleObj name="Equation" r:id="rId3" imgW="199368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7375" y="1217613"/>
                        <a:ext cx="2801938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784028"/>
              </p:ext>
            </p:extLst>
          </p:nvPr>
        </p:nvGraphicFramePr>
        <p:xfrm>
          <a:off x="5359772" y="1299411"/>
          <a:ext cx="486092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68" name="Equation" r:id="rId5" imgW="3695400" imgH="1434960" progId="Equation.DSMT4">
                  <p:embed/>
                </p:oleObj>
              </mc:Choice>
              <mc:Fallback>
                <p:oleObj name="Equation" r:id="rId5" imgW="369540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9772" y="1299411"/>
                        <a:ext cx="4860925" cy="188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2167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7236" y="3493273"/>
            <a:ext cx="545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Schematic diagram: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6096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0" y="52578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572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57150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1s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382" y="4834236"/>
            <a:ext cx="127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2s,2p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9844" y="4149384"/>
            <a:ext cx="168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3s,3p,3d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019800" y="6248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85213" y="57867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1s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867400" y="4495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4648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5257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67400" y="5410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99614" y="51816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1801" y="4876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867400" y="4343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1" y="44151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1" y="4114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1" y="38055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5/2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5B681C-4700-44BA-A819-38ADC773C0E3}"/>
              </a:ext>
            </a:extLst>
          </p:cNvPr>
          <p:cNvSpPr txBox="1"/>
          <p:nvPr/>
        </p:nvSpPr>
        <p:spPr>
          <a:xfrm>
            <a:off x="9169400" y="594360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92F3A9-A3D8-486C-8841-8D0E645F7E6D}"/>
              </a:ext>
            </a:extLst>
          </p:cNvPr>
          <p:cNvSpPr txBox="1"/>
          <p:nvPr/>
        </p:nvSpPr>
        <p:spPr>
          <a:xfrm>
            <a:off x="9144000" y="5345724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=-/+1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432DAE-6483-49B3-BA6B-ADA6822A6753}"/>
              </a:ext>
            </a:extLst>
          </p:cNvPr>
          <p:cNvSpPr txBox="1"/>
          <p:nvPr/>
        </p:nvSpPr>
        <p:spPr>
          <a:xfrm>
            <a:off x="9144000" y="5024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A53FAB-90AE-477F-A618-6819C1F2D2E2}"/>
              </a:ext>
            </a:extLst>
          </p:cNvPr>
          <p:cNvSpPr txBox="1"/>
          <p:nvPr/>
        </p:nvSpPr>
        <p:spPr>
          <a:xfrm>
            <a:off x="9210303" y="44958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=-/+1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1D1DCE-8A5C-4B3D-8B1C-E5614DF678CB}"/>
              </a:ext>
            </a:extLst>
          </p:cNvPr>
          <p:cNvSpPr txBox="1"/>
          <p:nvPr/>
        </p:nvSpPr>
        <p:spPr>
          <a:xfrm>
            <a:off x="9210303" y="41910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=-/+2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E53300-1C42-4128-A811-54D3C2DBDAF0}"/>
              </a:ext>
            </a:extLst>
          </p:cNvPr>
          <p:cNvSpPr txBox="1"/>
          <p:nvPr/>
        </p:nvSpPr>
        <p:spPr>
          <a:xfrm>
            <a:off x="9227888" y="384918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=-3</a:t>
            </a:r>
          </a:p>
        </p:txBody>
      </p:sp>
    </p:spTree>
    <p:extLst>
      <p:ext uri="{BB962C8B-B14F-4D97-AF65-F5344CB8AC3E}">
        <p14:creationId xmlns:p14="http://schemas.microsoft.com/office/powerpoint/2010/main" val="3000176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56769"/>
              </p:ext>
            </p:extLst>
          </p:nvPr>
        </p:nvGraphicFramePr>
        <p:xfrm>
          <a:off x="2133601" y="914401"/>
          <a:ext cx="8296275" cy="484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70" name="Equation" r:id="rId3" imgW="4762440" imgH="2781000" progId="Equation.DSMT4">
                  <p:embed/>
                </p:oleObj>
              </mc:Choice>
              <mc:Fallback>
                <p:oleObj name="Equation" r:id="rId3" imgW="4762440" imgH="27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1" y="914401"/>
                        <a:ext cx="8296275" cy="4840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8953" y="163948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</p:spTree>
    <p:extLst>
      <p:ext uri="{BB962C8B-B14F-4D97-AF65-F5344CB8AC3E}">
        <p14:creationId xmlns:p14="http://schemas.microsoft.com/office/powerpoint/2010/main" val="3583603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about ground state of H-like ion from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715771"/>
              </p:ext>
            </p:extLst>
          </p:nvPr>
        </p:nvGraphicFramePr>
        <p:xfrm>
          <a:off x="5467350" y="1903413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7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7350" y="1903413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69663"/>
              </p:ext>
            </p:extLst>
          </p:nvPr>
        </p:nvGraphicFramePr>
        <p:xfrm>
          <a:off x="2124075" y="1331913"/>
          <a:ext cx="8380413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8" name="Equation" r:id="rId5" imgW="5397480" imgH="3314520" progId="Equation.DSMT4">
                  <p:embed/>
                </p:oleObj>
              </mc:Choice>
              <mc:Fallback>
                <p:oleObj name="Equation" r:id="rId5" imgW="5397480" imgH="331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4075" y="1331913"/>
                        <a:ext cx="8380413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309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0CB23-BF62-45B1-A973-BB22438F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E72886-7F03-49C9-83F5-3F24C415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2EA7F-4CCB-4BC4-94DD-2B4341F6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433D6AD-FF3D-46CC-AB38-40C6896184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893611"/>
              </p:ext>
            </p:extLst>
          </p:nvPr>
        </p:nvGraphicFramePr>
        <p:xfrm>
          <a:off x="436563" y="609600"/>
          <a:ext cx="11063287" cy="471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07" name="Equation" r:id="rId3" imgW="7124400" imgH="3035160" progId="Equation.DSMT4">
                  <p:embed/>
                </p:oleObj>
              </mc:Choice>
              <mc:Fallback>
                <p:oleObj name="Equation" r:id="rId3" imgW="7124400" imgH="30351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6563" y="609600"/>
                        <a:ext cx="11063287" cy="471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6731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839929"/>
              </p:ext>
            </p:extLst>
          </p:nvPr>
        </p:nvGraphicFramePr>
        <p:xfrm>
          <a:off x="2021682" y="1447801"/>
          <a:ext cx="41862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735" name="Equation" r:id="rId3" imgW="3022560" imgH="698400" progId="Equation.DSMT4">
                  <p:embed/>
                </p:oleObj>
              </mc:Choice>
              <mc:Fallback>
                <p:oleObj name="Equation" r:id="rId3" imgW="30225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1682" y="1447801"/>
                        <a:ext cx="4186237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3048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000260"/>
              </p:ext>
            </p:extLst>
          </p:nvPr>
        </p:nvGraphicFramePr>
        <p:xfrm>
          <a:off x="1828800" y="2610852"/>
          <a:ext cx="55372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736" name="Equation" r:id="rId5" imgW="4076640" imgH="1002960" progId="Equation.DSMT4">
                  <p:embed/>
                </p:oleObj>
              </mc:Choice>
              <mc:Fallback>
                <p:oleObj name="Equation" r:id="rId5" imgW="40766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2610852"/>
                        <a:ext cx="553720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147789"/>
              </p:ext>
            </p:extLst>
          </p:nvPr>
        </p:nvGraphicFramePr>
        <p:xfrm>
          <a:off x="1816926" y="4065002"/>
          <a:ext cx="705802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737" name="Equation" r:id="rId7" imgW="4711680" imgH="1625400" progId="Equation.DSMT4">
                  <p:embed/>
                </p:oleObj>
              </mc:Choice>
              <mc:Fallback>
                <p:oleObj name="Equation" r:id="rId7" imgW="47116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6926" y="4065002"/>
                        <a:ext cx="7058025" cy="243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317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Practical solution of radial portions of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597408"/>
              </p:ext>
            </p:extLst>
          </p:nvPr>
        </p:nvGraphicFramePr>
        <p:xfrm>
          <a:off x="1828800" y="664866"/>
          <a:ext cx="7456487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49" name="Equation" r:id="rId3" imgW="4978080" imgH="3009600" progId="Equation.DSMT4">
                  <p:embed/>
                </p:oleObj>
              </mc:Choice>
              <mc:Fallback>
                <p:oleObj name="Equation" r:id="rId3" imgW="4978080" imgH="30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664866"/>
                        <a:ext cx="7456487" cy="450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4F36D65-6417-41B9-816A-3E73009182B6}"/>
              </a:ext>
            </a:extLst>
          </p:cNvPr>
          <p:cNvSpPr txBox="1"/>
          <p:nvPr/>
        </p:nvSpPr>
        <p:spPr>
          <a:xfrm>
            <a:off x="1778000" y="5378798"/>
            <a:ext cx="952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Coupled radial equations, can be solved numerically</a:t>
            </a:r>
          </a:p>
        </p:txBody>
      </p:sp>
    </p:spTree>
    <p:extLst>
      <p:ext uri="{BB962C8B-B14F-4D97-AF65-F5344CB8AC3E}">
        <p14:creationId xmlns:p14="http://schemas.microsoft.com/office/powerpoint/2010/main" val="355671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188720" y="1219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071D45-DB5F-4C94-83DA-937149327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0" y="361950"/>
            <a:ext cx="9925050" cy="4819650"/>
          </a:xfrm>
          <a:prstGeom prst="rect">
            <a:avLst/>
          </a:prstGeom>
        </p:spPr>
      </p:pic>
      <p:sp>
        <p:nvSpPr>
          <p:cNvPr id="8" name="Right Arrow 4">
            <a:extLst>
              <a:ext uri="{FF2B5EF4-FFF2-40B4-BE49-F238E27FC236}">
                <a16:creationId xmlns:a16="http://schemas.microsoft.com/office/drawing/2014/main" id="{D84F071C-569D-42DA-878B-B52A714AE779}"/>
              </a:ext>
            </a:extLst>
          </p:cNvPr>
          <p:cNvSpPr/>
          <p:nvPr/>
        </p:nvSpPr>
        <p:spPr>
          <a:xfrm>
            <a:off x="1417320" y="554355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6BF08-A448-4631-9127-F147E59AD0D1}"/>
              </a:ext>
            </a:extLst>
          </p:cNvPr>
          <p:cNvSpPr txBox="1"/>
          <p:nvPr/>
        </p:nvSpPr>
        <p:spPr>
          <a:xfrm>
            <a:off x="2001520" y="5503217"/>
            <a:ext cx="66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Project topic needed by Friday 3/4/2022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000" y="31200"/>
            <a:ext cx="1130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nucleus with  atomic number Z 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659311"/>
              </p:ext>
            </p:extLst>
          </p:nvPr>
        </p:nvGraphicFramePr>
        <p:xfrm>
          <a:off x="609600" y="492865"/>
          <a:ext cx="5970588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58" name="Equation" r:id="rId3" imgW="3479760" imgH="1307880" progId="Equation.DSMT4">
                  <p:embed/>
                </p:oleObj>
              </mc:Choice>
              <mc:Fallback>
                <p:oleObj name="Equation" r:id="rId3" imgW="34797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92865"/>
                        <a:ext cx="5970588" cy="224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072019"/>
              </p:ext>
            </p:extLst>
          </p:nvPr>
        </p:nvGraphicFramePr>
        <p:xfrm>
          <a:off x="793750" y="2833274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59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3750" y="2833274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449941"/>
              </p:ext>
            </p:extLst>
          </p:nvPr>
        </p:nvGraphicFramePr>
        <p:xfrm>
          <a:off x="3857753" y="2983623"/>
          <a:ext cx="7991347" cy="312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60" name="Equation" r:id="rId7" imgW="4546440" imgH="1777680" progId="Equation.DSMT4">
                  <p:embed/>
                </p:oleObj>
              </mc:Choice>
              <mc:Fallback>
                <p:oleObj name="Equation" r:id="rId7" imgW="454644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57753" y="2983623"/>
                        <a:ext cx="7991347" cy="3125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82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164047"/>
              </p:ext>
            </p:extLst>
          </p:nvPr>
        </p:nvGraphicFramePr>
        <p:xfrm>
          <a:off x="152400" y="109934"/>
          <a:ext cx="11622088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4" name="Equation" r:id="rId3" imgW="8394480" imgH="1155600" progId="Equation.DSMT4">
                  <p:embed/>
                </p:oleObj>
              </mc:Choice>
              <mc:Fallback>
                <p:oleObj name="Equation" r:id="rId3" imgW="839448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09934"/>
                        <a:ext cx="11622088" cy="1598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220411"/>
              </p:ext>
            </p:extLst>
          </p:nvPr>
        </p:nvGraphicFramePr>
        <p:xfrm>
          <a:off x="152400" y="1708547"/>
          <a:ext cx="60896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5" name="Equation" r:id="rId5" imgW="4483080" imgH="1460160" progId="Equation.DSMT4">
                  <p:embed/>
                </p:oleObj>
              </mc:Choice>
              <mc:Fallback>
                <p:oleObj name="Equation" r:id="rId5" imgW="448308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1708547"/>
                        <a:ext cx="60896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577975"/>
              </p:ext>
            </p:extLst>
          </p:nvPr>
        </p:nvGraphicFramePr>
        <p:xfrm>
          <a:off x="636587" y="3931840"/>
          <a:ext cx="705802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6" name="Equation" r:id="rId7" imgW="4711680" imgH="1625400" progId="Equation.DSMT4">
                  <p:embed/>
                </p:oleObj>
              </mc:Choice>
              <mc:Fallback>
                <p:oleObj name="Equation" r:id="rId7" imgW="47116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6587" y="3931840"/>
                        <a:ext cx="7058025" cy="243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91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BC8E6-55BE-448D-BC74-B7BC9F3A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81EFE-73FA-4CC4-954E-DF943E4F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19199-9BBF-4C11-BE94-48C02442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CF8600F-7A3D-493F-92C9-799684E023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917580"/>
              </p:ext>
            </p:extLst>
          </p:nvPr>
        </p:nvGraphicFramePr>
        <p:xfrm>
          <a:off x="721552" y="609600"/>
          <a:ext cx="10929110" cy="524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62" name="Equation" r:id="rId3" imgW="6858000" imgH="3288960" progId="Equation.DSMT4">
                  <p:embed/>
                </p:oleObj>
              </mc:Choice>
              <mc:Fallback>
                <p:oleObj name="Equation" r:id="rId3" imgW="6858000" imgH="328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1552" y="609600"/>
                        <a:ext cx="10929110" cy="524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921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243400"/>
              </p:ext>
            </p:extLst>
          </p:nvPr>
        </p:nvGraphicFramePr>
        <p:xfrm>
          <a:off x="762000" y="304800"/>
          <a:ext cx="7620000" cy="2629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07" name="Equation" r:id="rId3" imgW="4711680" imgH="1625400" progId="Equation.DSMT4">
                  <p:embed/>
                </p:oleObj>
              </mc:Choice>
              <mc:Fallback>
                <p:oleObj name="Equation" r:id="rId3" imgW="47116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04800"/>
                        <a:ext cx="7620000" cy="2629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B530A3B-3EFE-48A5-B28C-E463E268A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485364"/>
              </p:ext>
            </p:extLst>
          </p:nvPr>
        </p:nvGraphicFramePr>
        <p:xfrm>
          <a:off x="600075" y="3148013"/>
          <a:ext cx="8281987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08" name="Equation" r:id="rId5" imgW="5537160" imgH="2247840" progId="Equation.DSMT4">
                  <p:embed/>
                </p:oleObj>
              </mc:Choice>
              <mc:Fallback>
                <p:oleObj name="Equation" r:id="rId5" imgW="553716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0075" y="3148013"/>
                        <a:ext cx="8281987" cy="336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77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D52C3-41FE-482A-9B93-BCA71232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E676AE-805B-4A4D-B75E-8336BADD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21EE-D416-45D9-8560-CE057E125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F7176F8-E472-4A97-BCDD-6BA3CDB9DA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630922"/>
              </p:ext>
            </p:extLst>
          </p:nvPr>
        </p:nvGraphicFramePr>
        <p:xfrm>
          <a:off x="403937" y="1029990"/>
          <a:ext cx="10682971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84" name="Equation" r:id="rId3" imgW="8165880" imgH="3759120" progId="Equation.DSMT4">
                  <p:embed/>
                </p:oleObj>
              </mc:Choice>
              <mc:Fallback>
                <p:oleObj name="Equation" r:id="rId3" imgW="8165880" imgH="3759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937" y="1029990"/>
                        <a:ext cx="10682971" cy="491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3C426F6-AEFE-46E3-BDF6-63E4FD43D3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08790"/>
              </p:ext>
            </p:extLst>
          </p:nvPr>
        </p:nvGraphicFramePr>
        <p:xfrm>
          <a:off x="6705600" y="2788803"/>
          <a:ext cx="5117632" cy="3039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85" name="Equation" r:id="rId5" imgW="3314520" imgH="1968480" progId="Equation.DSMT4">
                  <p:embed/>
                </p:oleObj>
              </mc:Choice>
              <mc:Fallback>
                <p:oleObj name="Equation" r:id="rId5" imgW="3314520" imgH="1968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05600" y="2788803"/>
                        <a:ext cx="5117632" cy="3039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89720C-0043-4252-BF16-63E6DD6E9E86}"/>
              </a:ext>
            </a:extLst>
          </p:cNvPr>
          <p:cNvSpPr txBox="1"/>
          <p:nvPr/>
        </p:nvSpPr>
        <p:spPr>
          <a:xfrm>
            <a:off x="228600" y="2286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solution of Dirac equation for H-like ion:</a:t>
            </a:r>
          </a:p>
        </p:txBody>
      </p:sp>
    </p:spTree>
    <p:extLst>
      <p:ext uri="{BB962C8B-B14F-4D97-AF65-F5344CB8AC3E}">
        <p14:creationId xmlns:p14="http://schemas.microsoft.com/office/powerpoint/2010/main" val="135794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342220"/>
              </p:ext>
            </p:extLst>
          </p:nvPr>
        </p:nvGraphicFramePr>
        <p:xfrm>
          <a:off x="861646" y="136524"/>
          <a:ext cx="4155831" cy="2154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75" name="Equation" r:id="rId3" imgW="3454200" imgH="1790640" progId="Equation.DSMT4">
                  <p:embed/>
                </p:oleObj>
              </mc:Choice>
              <mc:Fallback>
                <p:oleObj name="Equation" r:id="rId3" imgW="3454200" imgH="179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1646" y="136524"/>
                        <a:ext cx="4155831" cy="2154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19987"/>
              </p:ext>
            </p:extLst>
          </p:nvPr>
        </p:nvGraphicFramePr>
        <p:xfrm>
          <a:off x="6553200" y="152400"/>
          <a:ext cx="4873594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76" name="Equation" r:id="rId5" imgW="3314520" imgH="1282680" progId="Equation.DSMT4">
                  <p:embed/>
                </p:oleObj>
              </mc:Choice>
              <mc:Fallback>
                <p:oleObj name="Equation" r:id="rId5" imgW="331452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152400"/>
                        <a:ext cx="4873594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069313"/>
              </p:ext>
            </p:extLst>
          </p:nvPr>
        </p:nvGraphicFramePr>
        <p:xfrm>
          <a:off x="861646" y="2064530"/>
          <a:ext cx="9906000" cy="4266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77" name="Equation" r:id="rId7" imgW="7137360" imgH="3073320" progId="Equation.DSMT4">
                  <p:embed/>
                </p:oleObj>
              </mc:Choice>
              <mc:Fallback>
                <p:oleObj name="Equation" r:id="rId7" imgW="7137360" imgH="3073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1646" y="2064530"/>
                        <a:ext cx="9906000" cy="4266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59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439038"/>
              </p:ext>
            </p:extLst>
          </p:nvPr>
        </p:nvGraphicFramePr>
        <p:xfrm>
          <a:off x="731838" y="265113"/>
          <a:ext cx="9555162" cy="6078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44" name="Equation" r:id="rId3" imgW="7086600" imgH="4508280" progId="Equation.DSMT4">
                  <p:embed/>
                </p:oleObj>
              </mc:Choice>
              <mc:Fallback>
                <p:oleObj name="Equation" r:id="rId3" imgW="7086600" imgH="450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838" y="265113"/>
                        <a:ext cx="9555162" cy="6078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2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22500</TotalTime>
  <Words>336</Words>
  <Application>Microsoft Office PowerPoint</Application>
  <PresentationFormat>Widescreen</PresentationFormat>
  <Paragraphs>90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1154</cp:revision>
  <cp:lastPrinted>2017-11-27T16:17:09Z</cp:lastPrinted>
  <dcterms:created xsi:type="dcterms:W3CDTF">2012-01-10T18:32:24Z</dcterms:created>
  <dcterms:modified xsi:type="dcterms:W3CDTF">2022-03-02T04:03:34Z</dcterms:modified>
</cp:coreProperties>
</file>