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70" r:id="rId12"/>
    <p:sldId id="265" r:id="rId13"/>
    <p:sldId id="266" r:id="rId14"/>
    <p:sldId id="267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7" y="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23424-DEE1-474C-8CA6-8FF7DF8EAB4D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1/12/2022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Lecture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8.bin"/><Relationship Id="rId7" Type="http://schemas.openxmlformats.org/officeDocument/2006/relationships/image" Target="../media/image1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Relationship Id="rId9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AM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356838" y="1590910"/>
            <a:ext cx="116976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2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Approximate solutions for stationary states 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Perturbation theory  (Chap. 12 C)</a:t>
            </a:r>
          </a:p>
          <a:p>
            <a:endParaRPr lang="en-US" sz="3200" b="1" dirty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r>
              <a:rPr lang="en-US" sz="3200" b="1" dirty="0"/>
              <a:t>Basic ideas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First order equations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Second order equations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Convergence (or lack of convergence) of analysis</a:t>
            </a:r>
          </a:p>
          <a:p>
            <a:pPr marL="457200" indent="-457200">
              <a:buAutoNum type="arabicPeriod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304801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 – Harmonic oscillator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546989"/>
              </p:ext>
            </p:extLst>
          </p:nvPr>
        </p:nvGraphicFramePr>
        <p:xfrm>
          <a:off x="2230438" y="957263"/>
          <a:ext cx="6962775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3" imgW="5346360" imgH="2603160" progId="Equation.DSMT4">
                  <p:embed/>
                </p:oleObj>
              </mc:Choice>
              <mc:Fallback>
                <p:oleObj name="Equation" r:id="rId3" imgW="5346360" imgH="26031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30438" y="957263"/>
                        <a:ext cx="6962775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898938"/>
              </p:ext>
            </p:extLst>
          </p:nvPr>
        </p:nvGraphicFramePr>
        <p:xfrm>
          <a:off x="2590800" y="4540139"/>
          <a:ext cx="4837436" cy="1251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5" imgW="3682800" imgH="952200" progId="Equation.DSMT4">
                  <p:embed/>
                </p:oleObj>
              </mc:Choice>
              <mc:Fallback>
                <p:oleObj name="Equation" r:id="rId5" imgW="3682800" imgH="952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90800" y="4540139"/>
                        <a:ext cx="4837436" cy="12510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1765A21-9040-4230-A90D-34242D5387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005290"/>
              </p:ext>
            </p:extLst>
          </p:nvPr>
        </p:nvGraphicFramePr>
        <p:xfrm>
          <a:off x="6472964" y="827718"/>
          <a:ext cx="2347667" cy="917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7" imgW="1104840" imgH="431640" progId="Equation.DSMT4">
                  <p:embed/>
                </p:oleObj>
              </mc:Choice>
              <mc:Fallback>
                <p:oleObj name="Equation" r:id="rId7" imgW="11048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72964" y="827718"/>
                        <a:ext cx="2347667" cy="9174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5748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136D1-19B6-46B8-918B-7D5A5F8F3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739EA-4FE3-45CB-8E71-5B37657E0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81B7E-99E5-4DE6-B0F0-BB2F57555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578640-D57B-4F82-B00D-7B35AEA82C9C}"/>
              </a:ext>
            </a:extLst>
          </p:cNvPr>
          <p:cNvSpPr txBox="1"/>
          <p:nvPr/>
        </p:nvSpPr>
        <p:spPr>
          <a:xfrm>
            <a:off x="279699" y="161365"/>
            <a:ext cx="11499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from Carlson XII C 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1783AA-0C42-4EFB-AD29-FA3899FFE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9150" y="89591"/>
            <a:ext cx="3981450" cy="11144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A214EA-8BFC-4D72-AE30-51FE5135A330}"/>
              </a:ext>
            </a:extLst>
          </p:cNvPr>
          <p:cNvSpPr txBox="1"/>
          <p:nvPr/>
        </p:nvSpPr>
        <p:spPr>
          <a:xfrm>
            <a:off x="279699" y="1275790"/>
            <a:ext cx="1046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Using very clever harmonic oscillator operators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4AFE997-6DB0-4FF1-82FE-39C8643C8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737455"/>
            <a:ext cx="10163175" cy="2238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CB7CFAB-4B35-4912-9207-AC2AC16565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975830"/>
            <a:ext cx="12008937" cy="176654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105886A-0256-436B-96EB-D502EE43632D}"/>
              </a:ext>
            </a:extLst>
          </p:cNvPr>
          <p:cNvSpPr txBox="1"/>
          <p:nvPr/>
        </p:nvSpPr>
        <p:spPr>
          <a:xfrm>
            <a:off x="376518" y="5927464"/>
            <a:ext cx="11230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Your homework is somewhat similar -- </a:t>
            </a:r>
          </a:p>
        </p:txBody>
      </p:sp>
    </p:spTree>
    <p:extLst>
      <p:ext uri="{BB962C8B-B14F-4D97-AF65-F5344CB8AC3E}">
        <p14:creationId xmlns:p14="http://schemas.microsoft.com/office/powerpoint/2010/main" val="477044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304801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Example:   He atom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062388"/>
              </p:ext>
            </p:extLst>
          </p:nvPr>
        </p:nvGraphicFramePr>
        <p:xfrm>
          <a:off x="2971800" y="1066801"/>
          <a:ext cx="5952460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3" imgW="4533840" imgH="2095200" progId="Equation.DSMT4">
                  <p:embed/>
                </p:oleObj>
              </mc:Choice>
              <mc:Fallback>
                <p:oleObj name="Equation" r:id="rId3" imgW="4533840" imgH="2095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1800" y="1066801"/>
                        <a:ext cx="5952460" cy="2751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2902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38100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What happens when the spectrum of </a:t>
            </a:r>
            <a:r>
              <a:rPr lang="en-US" sz="2400" b="1" i="1" dirty="0"/>
              <a:t>H</a:t>
            </a:r>
            <a:r>
              <a:rPr lang="en-US" sz="2400" b="1" i="1" baseline="30000" dirty="0"/>
              <a:t>0</a:t>
            </a:r>
            <a:r>
              <a:rPr lang="en-US" sz="2400" b="1" dirty="0"/>
              <a:t> has degeneracy?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573737"/>
              </p:ext>
            </p:extLst>
          </p:nvPr>
        </p:nvGraphicFramePr>
        <p:xfrm>
          <a:off x="2209800" y="990600"/>
          <a:ext cx="8077200" cy="3614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3" imgW="4800600" imgH="2145960" progId="Equation.DSMT4">
                  <p:embed/>
                </p:oleObj>
              </mc:Choice>
              <mc:Fallback>
                <p:oleObj name="Equation" r:id="rId3" imgW="4800600" imgH="21459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9800" y="990600"/>
                        <a:ext cx="8077200" cy="36147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1772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356070"/>
              </p:ext>
            </p:extLst>
          </p:nvPr>
        </p:nvGraphicFramePr>
        <p:xfrm>
          <a:off x="1828800" y="228601"/>
          <a:ext cx="8216594" cy="428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3" imgW="4940280" imgH="2577960" progId="Equation.DSMT4">
                  <p:embed/>
                </p:oleObj>
              </mc:Choice>
              <mc:Fallback>
                <p:oleObj name="Equation" r:id="rId3" imgW="4940280" imgH="25779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228601"/>
                        <a:ext cx="8216594" cy="4287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66134" y="5013066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è"/>
            </a:pPr>
            <a:r>
              <a:rPr lang="en-US" sz="2400" dirty="0">
                <a:sym typeface="Wingdings" panose="05000000000000000000" pitchFamily="2" charset="2"/>
              </a:rPr>
              <a:t>problem when </a:t>
            </a:r>
            <a:r>
              <a:rPr lang="en-US" sz="2400" i="1" dirty="0">
                <a:sym typeface="Wingdings" panose="05000000000000000000" pitchFamily="2" charset="2"/>
              </a:rPr>
              <a:t>E</a:t>
            </a:r>
            <a:r>
              <a:rPr lang="en-US" sz="2400" i="1" baseline="30000" dirty="0">
                <a:sym typeface="Wingdings" panose="05000000000000000000" pitchFamily="2" charset="2"/>
              </a:rPr>
              <a:t>0</a:t>
            </a:r>
            <a:r>
              <a:rPr lang="en-US" sz="2400" i="1" baseline="-25000" dirty="0">
                <a:sym typeface="Wingdings" panose="05000000000000000000" pitchFamily="2" charset="2"/>
              </a:rPr>
              <a:t>n</a:t>
            </a:r>
            <a:r>
              <a:rPr lang="en-US" sz="2400" i="1" dirty="0">
                <a:sym typeface="Wingdings" panose="05000000000000000000" pitchFamily="2" charset="2"/>
              </a:rPr>
              <a:t>=E</a:t>
            </a:r>
            <a:r>
              <a:rPr lang="en-US" sz="2400" i="1" baseline="30000" dirty="0">
                <a:sym typeface="Wingdings" panose="05000000000000000000" pitchFamily="2" charset="2"/>
              </a:rPr>
              <a:t>0</a:t>
            </a:r>
            <a:r>
              <a:rPr lang="en-US" sz="2400" i="1" baseline="-25000" dirty="0">
                <a:sym typeface="Wingdings" panose="05000000000000000000" pitchFamily="2" charset="2"/>
              </a:rPr>
              <a:t>m</a:t>
            </a:r>
          </a:p>
          <a:p>
            <a:pPr marL="342900" indent="-342900">
              <a:buFont typeface="Wingdings" panose="05000000000000000000" pitchFamily="2" charset="2"/>
              <a:buChar char="è"/>
            </a:pPr>
            <a:r>
              <a:rPr lang="en-US" sz="2400" dirty="0">
                <a:sym typeface="Wingdings" panose="05000000000000000000" pitchFamily="2" charset="2"/>
              </a:rPr>
              <a:t>solution – consider the degenerate states separately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922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3B822E-07FD-44DF-8FF1-D47D15455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9618DC-C928-41FC-A3CC-B6171454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5B7B3-AA67-46B3-A77B-202E604E2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B1FF9E-3F87-49DC-B392-02B98D84EFD5}"/>
              </a:ext>
            </a:extLst>
          </p:cNvPr>
          <p:cNvSpPr txBox="1"/>
          <p:nvPr/>
        </p:nvSpPr>
        <p:spPr>
          <a:xfrm>
            <a:off x="376518" y="290456"/>
            <a:ext cx="10977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Why is degeneracy a  problem for the He atom and not for the one-dimensional harmonic oscillator?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58DFB29-7012-4196-A52F-8B4E93DBF4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279733"/>
              </p:ext>
            </p:extLst>
          </p:nvPr>
        </p:nvGraphicFramePr>
        <p:xfrm>
          <a:off x="1293607" y="1464834"/>
          <a:ext cx="5952460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3" imgW="4533840" imgH="2095200" progId="Equation.DSMT4">
                  <p:embed/>
                </p:oleObj>
              </mc:Choice>
              <mc:Fallback>
                <p:oleObj name="Equation" r:id="rId3" imgW="4533840" imgH="2095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3607" y="1464834"/>
                        <a:ext cx="5952460" cy="2751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F3EC88B-EE26-4EDC-B77C-F61B131A8DE2}"/>
              </a:ext>
            </a:extLst>
          </p:cNvPr>
          <p:cNvSpPr txBox="1"/>
          <p:nvPr/>
        </p:nvSpPr>
        <p:spPr>
          <a:xfrm>
            <a:off x="1381459" y="4794984"/>
            <a:ext cx="8106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</a:t>
            </a:r>
            <a:r>
              <a:rPr lang="en-US" sz="2400" b="1" dirty="0"/>
              <a:t>More discussion next time.  </a:t>
            </a:r>
          </a:p>
        </p:txBody>
      </p:sp>
    </p:spTree>
    <p:extLst>
      <p:ext uri="{BB962C8B-B14F-4D97-AF65-F5344CB8AC3E}">
        <p14:creationId xmlns:p14="http://schemas.microsoft.com/office/powerpoint/2010/main" val="231061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644520-2130-480F-B6CE-7BF16F45B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2D71AB-94A6-4281-8C38-037A71CE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D3D93-F120-4D2E-A64A-9DE0D39C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584107-EC13-4BF0-AA99-2DED52AE8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4" y="847922"/>
            <a:ext cx="12103216" cy="374514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667792D-A0E6-4004-BFB3-A7B6071C9EF5}"/>
              </a:ext>
            </a:extLst>
          </p:cNvPr>
          <p:cNvSpPr/>
          <p:nvPr/>
        </p:nvSpPr>
        <p:spPr>
          <a:xfrm>
            <a:off x="344245" y="2893807"/>
            <a:ext cx="11618259" cy="623944"/>
          </a:xfrm>
          <a:prstGeom prst="rect">
            <a:avLst/>
          </a:prstGeom>
          <a:solidFill>
            <a:srgbClr val="FFFF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6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626427-1204-47B9-86FE-6CC980AA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82D6D3-AB52-4A87-AD51-9447CEB7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F0000-D89E-4B38-92A4-DB4DAD259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103187-DA8F-408C-BF4F-506E8CE32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661" y="1823577"/>
            <a:ext cx="11066678" cy="270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81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659864"/>
              </p:ext>
            </p:extLst>
          </p:nvPr>
        </p:nvGraphicFramePr>
        <p:xfrm>
          <a:off x="5638800" y="2209801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3" imgW="914400" imgH="250560" progId="Equation.DSMT4">
                  <p:embed/>
                </p:oleObj>
              </mc:Choice>
              <mc:Fallback>
                <p:oleObj name="Equation" r:id="rId3" imgW="914400" imgH="2505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0" y="2209801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4232" y="422224"/>
            <a:ext cx="96487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Methods for finding approximate solutions to the time-independent Schrödinger equation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0614439"/>
              </p:ext>
            </p:extLst>
          </p:nvPr>
        </p:nvGraphicFramePr>
        <p:xfrm>
          <a:off x="3896825" y="1679421"/>
          <a:ext cx="2803525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5" imgW="1307880" imgH="647640" progId="Equation.DSMT4">
                  <p:embed/>
                </p:oleObj>
              </mc:Choice>
              <mc:Fallback>
                <p:oleObj name="Equation" r:id="rId5" imgW="1307880" imgH="6476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96825" y="1679421"/>
                        <a:ext cx="2803525" cy="1389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4C0B2F3-D126-4E20-8E6A-875FE8037767}"/>
              </a:ext>
            </a:extLst>
          </p:cNvPr>
          <p:cNvSpPr txBox="1"/>
          <p:nvPr/>
        </p:nvSpPr>
        <p:spPr>
          <a:xfrm>
            <a:off x="559398" y="1775012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Problem to solve –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For a Hamiltonian of the form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5C6B690-6955-4A0E-ADAB-625D720184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070730"/>
              </p:ext>
            </p:extLst>
          </p:nvPr>
        </p:nvGraphicFramePr>
        <p:xfrm>
          <a:off x="474232" y="3978973"/>
          <a:ext cx="1111885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7" imgW="4940280" imgH="774360" progId="Equation.DSMT4">
                  <p:embed/>
                </p:oleObj>
              </mc:Choice>
              <mc:Fallback>
                <p:oleObj name="Equation" r:id="rId7" imgW="49402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4232" y="3978973"/>
                        <a:ext cx="11118850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805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583844"/>
              </p:ext>
            </p:extLst>
          </p:nvPr>
        </p:nvGraphicFramePr>
        <p:xfrm>
          <a:off x="655143" y="383689"/>
          <a:ext cx="7783513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3" imgW="3632040" imgH="1536480" progId="Equation.DSMT4">
                  <p:embed/>
                </p:oleObj>
              </mc:Choice>
              <mc:Fallback>
                <p:oleObj name="Equation" r:id="rId3" imgW="3632040" imgH="1536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5143" y="383689"/>
                        <a:ext cx="7783513" cy="329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028475"/>
              </p:ext>
            </p:extLst>
          </p:nvPr>
        </p:nvGraphicFramePr>
        <p:xfrm>
          <a:off x="655143" y="3836744"/>
          <a:ext cx="9926638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5" imgW="6235560" imgH="1485720" progId="Equation.DSMT4">
                  <p:embed/>
                </p:oleObj>
              </mc:Choice>
              <mc:Fallback>
                <p:oleObj name="Equation" r:id="rId5" imgW="6235560" imgH="14857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5143" y="3836744"/>
                        <a:ext cx="9926638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0EE1566-D223-4647-9BB6-22CA04E8B709}"/>
              </a:ext>
            </a:extLst>
          </p:cNvPr>
          <p:cNvSpPr txBox="1"/>
          <p:nvPr/>
        </p:nvSpPr>
        <p:spPr>
          <a:xfrm>
            <a:off x="8832028" y="957431"/>
            <a:ext cx="30228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Note that since </a:t>
            </a:r>
            <a:r>
              <a:rPr lang="en-US" sz="2400" b="1" dirty="0">
                <a:latin typeface="Symbol" panose="05050102010706020507" pitchFamily="18" charset="2"/>
              </a:rPr>
              <a:t>e</a:t>
            </a:r>
            <a:r>
              <a:rPr lang="en-US" sz="2400" b="1" dirty="0"/>
              <a:t> is small, </a:t>
            </a:r>
            <a:r>
              <a:rPr lang="en-US" sz="2400" b="1" dirty="0">
                <a:latin typeface="Symbol" panose="05050102010706020507" pitchFamily="18" charset="2"/>
              </a:rPr>
              <a:t>e </a:t>
            </a:r>
            <a:r>
              <a:rPr lang="en-US" sz="2400" b="1" baseline="30000" dirty="0"/>
              <a:t>2</a:t>
            </a:r>
            <a:r>
              <a:rPr lang="en-US" sz="2400" b="1" dirty="0"/>
              <a:t>&lt;&lt;</a:t>
            </a:r>
            <a:r>
              <a:rPr lang="en-US" sz="2400" b="1" dirty="0">
                <a:latin typeface="Symbol" panose="05050102010706020507" pitchFamily="18" charset="2"/>
              </a:rPr>
              <a:t> 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21747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55143" y="383689"/>
          <a:ext cx="7783513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3" imgW="3632040" imgH="1536480" progId="Equation.DSMT4">
                  <p:embed/>
                </p:oleObj>
              </mc:Choice>
              <mc:Fallback>
                <p:oleObj name="Equation" r:id="rId3" imgW="3632040" imgH="1536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5143" y="383689"/>
                        <a:ext cx="7783513" cy="329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AA6F521-2C2A-49C4-9FDB-7EE5657E95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38617"/>
              </p:ext>
            </p:extLst>
          </p:nvPr>
        </p:nvGraphicFramePr>
        <p:xfrm>
          <a:off x="1663625" y="4335219"/>
          <a:ext cx="8599170" cy="1617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5" imgW="4800600" imgH="901440" progId="Equation.DSMT4">
                  <p:embed/>
                </p:oleObj>
              </mc:Choice>
              <mc:Fallback>
                <p:oleObj name="Equation" r:id="rId5" imgW="4800600" imgH="9014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63625" y="4335219"/>
                        <a:ext cx="8599170" cy="1617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A035618-7787-45C3-B013-CE6F76FB2A03}"/>
              </a:ext>
            </a:extLst>
          </p:cNvPr>
          <p:cNvSpPr txBox="1"/>
          <p:nvPr/>
        </p:nvSpPr>
        <p:spPr>
          <a:xfrm>
            <a:off x="959831" y="4491492"/>
            <a:ext cx="925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</a:t>
            </a:r>
            <a:endParaRPr lang="en-US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1F438D-C543-4E67-B1DC-6291F4D6B352}"/>
              </a:ext>
            </a:extLst>
          </p:cNvPr>
          <p:cNvSpPr txBox="1"/>
          <p:nvPr/>
        </p:nvSpPr>
        <p:spPr>
          <a:xfrm>
            <a:off x="225911" y="5923660"/>
            <a:ext cx="11127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Solve separately for each power of </a:t>
            </a:r>
            <a:r>
              <a:rPr lang="en-US" sz="2400" b="1" dirty="0">
                <a:latin typeface="Symbol" panose="05050102010706020507" pitchFamily="18" charset="2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818136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76300" y="4946298"/>
            <a:ext cx="26670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961583"/>
              </p:ext>
            </p:extLst>
          </p:nvPr>
        </p:nvGraphicFramePr>
        <p:xfrm>
          <a:off x="516815" y="345224"/>
          <a:ext cx="8077200" cy="3614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3" imgW="4800600" imgH="2145960" progId="Equation.DSMT4">
                  <p:embed/>
                </p:oleObj>
              </mc:Choice>
              <mc:Fallback>
                <p:oleObj name="Equation" r:id="rId3" imgW="4800600" imgH="21459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6815" y="345224"/>
                        <a:ext cx="8077200" cy="36147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356978"/>
              </p:ext>
            </p:extLst>
          </p:nvPr>
        </p:nvGraphicFramePr>
        <p:xfrm>
          <a:off x="516815" y="4231571"/>
          <a:ext cx="7710487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5" imgW="4673520" imgH="825480" progId="Equation.DSMT4">
                  <p:embed/>
                </p:oleObj>
              </mc:Choice>
              <mc:Fallback>
                <p:oleObj name="Equation" r:id="rId5" imgW="4673520" imgH="825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6815" y="4231571"/>
                        <a:ext cx="7710487" cy="1362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ACE1433-5B74-433C-B2D6-5B16B0D9EC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407360"/>
            <a:ext cx="1032286" cy="774215"/>
          </a:xfrm>
          <a:prstGeom prst="rect">
            <a:avLst/>
          </a:prstGeom>
        </p:spPr>
      </p:pic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968CD4C-8732-47A8-9175-9252F07CC5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8462616"/>
              </p:ext>
            </p:extLst>
          </p:nvPr>
        </p:nvGraphicFramePr>
        <p:xfrm>
          <a:off x="5233092" y="4946298"/>
          <a:ext cx="5840615" cy="1120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8" imgW="2781000" imgH="533160" progId="Equation.DSMT4">
                  <p:embed/>
                </p:oleObj>
              </mc:Choice>
              <mc:Fallback>
                <p:oleObj name="Equation" r:id="rId8" imgW="278100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233092" y="4946298"/>
                        <a:ext cx="5840615" cy="11201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9D865B9-BD53-4FB0-9FAA-083AC99FE942}"/>
              </a:ext>
            </a:extLst>
          </p:cNvPr>
          <p:cNvSpPr txBox="1"/>
          <p:nvPr/>
        </p:nvSpPr>
        <p:spPr>
          <a:xfrm>
            <a:off x="7137027" y="6022156"/>
            <a:ext cx="3827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Is this reasonable?</a:t>
            </a:r>
          </a:p>
        </p:txBody>
      </p:sp>
    </p:spTree>
    <p:extLst>
      <p:ext uri="{BB962C8B-B14F-4D97-AF65-F5344CB8AC3E}">
        <p14:creationId xmlns:p14="http://schemas.microsoft.com/office/powerpoint/2010/main" val="97805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25849" y="4487732"/>
            <a:ext cx="4495800" cy="1219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4830229"/>
              </p:ext>
            </p:extLst>
          </p:nvPr>
        </p:nvGraphicFramePr>
        <p:xfrm>
          <a:off x="990750" y="766987"/>
          <a:ext cx="8216900" cy="502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3" imgW="4940280" imgH="3022560" progId="Equation.DSMT4">
                  <p:embed/>
                </p:oleObj>
              </mc:Choice>
              <mc:Fallback>
                <p:oleObj name="Equation" r:id="rId3" imgW="4940280" imgH="30225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750" y="766987"/>
                        <a:ext cx="8216900" cy="5027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6998" y="197746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First order corrections -- continued</a:t>
            </a:r>
          </a:p>
        </p:txBody>
      </p:sp>
    </p:spTree>
    <p:extLst>
      <p:ext uri="{BB962C8B-B14F-4D97-AF65-F5344CB8AC3E}">
        <p14:creationId xmlns:p14="http://schemas.microsoft.com/office/powerpoint/2010/main" val="396696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133600" y="2362200"/>
            <a:ext cx="60960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1/12/2022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44216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Second order corrections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222373"/>
              </p:ext>
            </p:extLst>
          </p:nvPr>
        </p:nvGraphicFramePr>
        <p:xfrm>
          <a:off x="1760622" y="1148539"/>
          <a:ext cx="8450179" cy="2298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" imgW="5892480" imgH="1600200" progId="Equation.DSMT4">
                  <p:embed/>
                </p:oleObj>
              </mc:Choice>
              <mc:Fallback>
                <p:oleObj name="Equation" r:id="rId3" imgW="5892480" imgH="1600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0622" y="1148539"/>
                        <a:ext cx="8450179" cy="2298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160936"/>
              </p:ext>
            </p:extLst>
          </p:nvPr>
        </p:nvGraphicFramePr>
        <p:xfrm>
          <a:off x="2208213" y="3581400"/>
          <a:ext cx="69977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5" imgW="5918040" imgH="1739880" progId="Equation.DSMT4">
                  <p:embed/>
                </p:oleObj>
              </mc:Choice>
              <mc:Fallback>
                <p:oleObj name="Equation" r:id="rId5" imgW="5918040" imgH="17398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08213" y="3581400"/>
                        <a:ext cx="6997700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Up Arrow 9"/>
          <p:cNvSpPr/>
          <p:nvPr/>
        </p:nvSpPr>
        <p:spPr>
          <a:xfrm rot="20163249">
            <a:off x="8000999" y="5544493"/>
            <a:ext cx="4572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8537492" y="5638801"/>
            <a:ext cx="2282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Due to normalization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69C82E-4F45-4E5D-86A3-C1FEA633470C}"/>
              </a:ext>
            </a:extLst>
          </p:cNvPr>
          <p:cNvSpPr txBox="1"/>
          <p:nvPr/>
        </p:nvSpPr>
        <p:spPr>
          <a:xfrm>
            <a:off x="7756263" y="3350283"/>
            <a:ext cx="4249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(after considerable algebra --)</a:t>
            </a:r>
          </a:p>
        </p:txBody>
      </p:sp>
    </p:spTree>
    <p:extLst>
      <p:ext uri="{BB962C8B-B14F-4D97-AF65-F5344CB8AC3E}">
        <p14:creationId xmlns:p14="http://schemas.microsoft.com/office/powerpoint/2010/main" val="3389650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279</Words>
  <Application>Microsoft Office PowerPoint</Application>
  <PresentationFormat>Widescreen</PresentationFormat>
  <Paragraphs>77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Wingdings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86</cp:revision>
  <dcterms:created xsi:type="dcterms:W3CDTF">2020-01-06T21:28:26Z</dcterms:created>
  <dcterms:modified xsi:type="dcterms:W3CDTF">2022-01-12T03:10:11Z</dcterms:modified>
</cp:coreProperties>
</file>