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96" r:id="rId2"/>
    <p:sldId id="354" r:id="rId3"/>
    <p:sldId id="414" r:id="rId4"/>
    <p:sldId id="415" r:id="rId5"/>
    <p:sldId id="416" r:id="rId6"/>
    <p:sldId id="417" r:id="rId7"/>
    <p:sldId id="418" r:id="rId8"/>
    <p:sldId id="419" r:id="rId9"/>
    <p:sldId id="420" r:id="rId10"/>
    <p:sldId id="421" r:id="rId11"/>
    <p:sldId id="402" r:id="rId12"/>
    <p:sldId id="403" r:id="rId13"/>
    <p:sldId id="401" r:id="rId14"/>
    <p:sldId id="404" r:id="rId15"/>
    <p:sldId id="405" r:id="rId16"/>
    <p:sldId id="406" r:id="rId17"/>
    <p:sldId id="410" r:id="rId18"/>
    <p:sldId id="411" r:id="rId19"/>
    <p:sldId id="422" r:id="rId20"/>
    <p:sldId id="412" r:id="rId21"/>
    <p:sldId id="423" r:id="rId22"/>
    <p:sldId id="413" r:id="rId23"/>
    <p:sldId id="424" r:id="rId24"/>
    <p:sldId id="425" r:id="rId25"/>
    <p:sldId id="407" r:id="rId26"/>
    <p:sldId id="408" r:id="rId27"/>
    <p:sldId id="426" r:id="rId28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9710"/>
    <a:srgbClr val="DA32AA"/>
    <a:srgbClr val="FF0000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77" d="100"/>
          <a:sy n="77" d="100"/>
        </p:scale>
        <p:origin x="88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3/4/2022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161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587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7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1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hyperlink" Target="https://www.nist.gov/pml/data/results" TargetMode="Externa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3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304800"/>
            <a:ext cx="121158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</a:t>
            </a:r>
          </a:p>
          <a:p>
            <a:pPr algn="ctr"/>
            <a:r>
              <a:rPr lang="en-US" sz="3200" b="1" dirty="0"/>
              <a:t>12:00-12:50 PM  MWF  Olin 103</a:t>
            </a:r>
          </a:p>
          <a:p>
            <a:pPr algn="ctr"/>
            <a:endParaRPr lang="en-US" sz="2400" b="1" dirty="0"/>
          </a:p>
          <a:p>
            <a:pPr algn="ctr"/>
            <a:r>
              <a:rPr lang="en-US" sz="3200" b="1" dirty="0"/>
              <a:t>Plan for Lecture 20:</a:t>
            </a:r>
          </a:p>
          <a:p>
            <a:pPr algn="ctr"/>
            <a:r>
              <a:rPr lang="en-US" sz="3200" b="1" dirty="0">
                <a:solidFill>
                  <a:schemeClr val="folHlink"/>
                </a:solidFill>
              </a:rPr>
              <a:t>Dirac equation for hydrogen-like ions and other atoms</a:t>
            </a:r>
          </a:p>
          <a:p>
            <a:pPr marL="457200" lvl="2">
              <a:spcBef>
                <a:spcPct val="50000"/>
              </a:spcBef>
            </a:pPr>
            <a:r>
              <a:rPr lang="en-US" sz="2400" b="1" dirty="0">
                <a:solidFill>
                  <a:schemeClr val="folHlink"/>
                </a:solidFill>
              </a:rPr>
              <a:t>Chap. 16 in Carlson’s text – Supplemented with J. J. Sakurai, Advanced QM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Review of results for H-like ions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Generalization to approximate treatment of spherical atoms</a:t>
            </a:r>
          </a:p>
          <a:p>
            <a:pPr marL="971550" lvl="2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>
                <a:solidFill>
                  <a:schemeClr val="folHlink"/>
                </a:solidFill>
              </a:rPr>
              <a:t>Comparison with non-relativistic results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05406-F55A-4D08-8ACA-13EE20D1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28015A-2A78-49AB-B969-E170F7CE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58DB-31BA-47FC-8D40-C2A46CBB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0041FF1-5E00-437F-81B7-F357FACF2F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845720"/>
              </p:ext>
            </p:extLst>
          </p:nvPr>
        </p:nvGraphicFramePr>
        <p:xfrm>
          <a:off x="1066800" y="914400"/>
          <a:ext cx="8426084" cy="372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934" name="Equation" r:id="rId3" imgW="4800600" imgH="2120760" progId="Equation.DSMT4">
                  <p:embed/>
                </p:oleObj>
              </mc:Choice>
              <mc:Fallback>
                <p:oleObj name="Equation" r:id="rId3" imgW="4800600" imgH="21207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A0041FF1-5E00-437F-81B7-F357FACF2F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6800" y="914400"/>
                        <a:ext cx="8426084" cy="3725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95D8B7B-8BC6-4FA0-A03B-20921E303F06}"/>
              </a:ext>
            </a:extLst>
          </p:cNvPr>
          <p:cNvSpPr txBox="1"/>
          <p:nvPr/>
        </p:nvSpPr>
        <p:spPr>
          <a:xfrm>
            <a:off x="228600" y="136524"/>
            <a:ext cx="1036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Physical differences due to Dirac equation on the H-like ions</a:t>
            </a:r>
          </a:p>
        </p:txBody>
      </p:sp>
    </p:spTree>
    <p:extLst>
      <p:ext uri="{BB962C8B-B14F-4D97-AF65-F5344CB8AC3E}">
        <p14:creationId xmlns:p14="http://schemas.microsoft.com/office/powerpoint/2010/main" val="2125135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956769"/>
              </p:ext>
            </p:extLst>
          </p:nvPr>
        </p:nvGraphicFramePr>
        <p:xfrm>
          <a:off x="2133601" y="914401"/>
          <a:ext cx="8296275" cy="4840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7684" name="Equation" r:id="rId3" imgW="4762440" imgH="2781000" progId="Equation.DSMT4">
                  <p:embed/>
                </p:oleObj>
              </mc:Choice>
              <mc:Fallback>
                <p:oleObj name="Equation" r:id="rId3" imgW="4762440" imgH="278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1" y="914401"/>
                        <a:ext cx="8296275" cy="48402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718953" y="163948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</a:t>
            </a:r>
          </a:p>
        </p:txBody>
      </p:sp>
    </p:spTree>
    <p:extLst>
      <p:ext uri="{BB962C8B-B14F-4D97-AF65-F5344CB8AC3E}">
        <p14:creationId xmlns:p14="http://schemas.microsoft.com/office/powerpoint/2010/main" val="35836038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304801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details about ground state of H-like ion from Dirac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9715771"/>
              </p:ext>
            </p:extLst>
          </p:nvPr>
        </p:nvGraphicFramePr>
        <p:xfrm>
          <a:off x="5467350" y="1903413"/>
          <a:ext cx="1397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5" name="Equation" r:id="rId3" imgW="139680" imgH="228600" progId="Equation.DSMT4">
                  <p:embed/>
                </p:oleObj>
              </mc:Choice>
              <mc:Fallback>
                <p:oleObj name="Equation" r:id="rId3" imgW="1396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467350" y="1903413"/>
                        <a:ext cx="139700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4039630"/>
              </p:ext>
            </p:extLst>
          </p:nvPr>
        </p:nvGraphicFramePr>
        <p:xfrm>
          <a:off x="2133601" y="1409700"/>
          <a:ext cx="8359775" cy="498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76" name="Equation" r:id="rId5" imgW="5384520" imgH="3213000" progId="Equation.DSMT4">
                  <p:embed/>
                </p:oleObj>
              </mc:Choice>
              <mc:Fallback>
                <p:oleObj name="Equation" r:id="rId5" imgW="5384520" imgH="3213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33601" y="1409700"/>
                        <a:ext cx="8359775" cy="4986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89309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228601"/>
            <a:ext cx="853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Practical solution of radial portions of Dirac equation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3346638"/>
              </p:ext>
            </p:extLst>
          </p:nvPr>
        </p:nvGraphicFramePr>
        <p:xfrm>
          <a:off x="1981201" y="1174750"/>
          <a:ext cx="7456487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6662" name="Equation" r:id="rId3" imgW="4978080" imgH="3009600" progId="Equation.DSMT4">
                  <p:embed/>
                </p:oleObj>
              </mc:Choice>
              <mc:Fallback>
                <p:oleObj name="Equation" r:id="rId3" imgW="4978080" imgH="300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1" y="1174750"/>
                        <a:ext cx="7456487" cy="4508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6719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5315933"/>
              </p:ext>
            </p:extLst>
          </p:nvPr>
        </p:nvGraphicFramePr>
        <p:xfrm>
          <a:off x="1884566" y="1184998"/>
          <a:ext cx="8250035" cy="5139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23" name="Equation" r:id="rId3" imgW="6032160" imgH="3759120" progId="Equation.DSMT4">
                  <p:embed/>
                </p:oleObj>
              </mc:Choice>
              <mc:Fallback>
                <p:oleObj name="Equation" r:id="rId3" imgW="6032160" imgH="3759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84566" y="1184998"/>
                        <a:ext cx="8250035" cy="5139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981200" y="304801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general treatment of bound states of Fermi particle within spherical potential   </a:t>
            </a:r>
            <a:r>
              <a:rPr lang="en-US" sz="2400" i="1" dirty="0">
                <a:latin typeface="+mj-lt"/>
              </a:rPr>
              <a:t>V(r) </a:t>
            </a:r>
            <a:r>
              <a:rPr lang="en-US" sz="2400" dirty="0">
                <a:latin typeface="+mj-lt"/>
              </a:rPr>
              <a:t>-- continued</a:t>
            </a:r>
            <a:endParaRPr lang="en-US" sz="2400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16418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04801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general treatment of bound states of Fermi particle within spherical potential   </a:t>
            </a:r>
            <a:r>
              <a:rPr lang="en-US" sz="2400" i="1" dirty="0">
                <a:latin typeface="+mj-lt"/>
              </a:rPr>
              <a:t>V(r) </a:t>
            </a:r>
            <a:r>
              <a:rPr lang="en-US" sz="2400" dirty="0">
                <a:latin typeface="+mj-lt"/>
              </a:rPr>
              <a:t>-- continued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4678985"/>
              </p:ext>
            </p:extLst>
          </p:nvPr>
        </p:nvGraphicFramePr>
        <p:xfrm>
          <a:off x="1981200" y="1371600"/>
          <a:ext cx="8250238" cy="328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0745" name="Equation" r:id="rId3" imgW="6032160" imgH="2400120" progId="Equation.DSMT4">
                  <p:embed/>
                </p:oleObj>
              </mc:Choice>
              <mc:Fallback>
                <p:oleObj name="Equation" r:id="rId3" imgW="6032160" imgH="24001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1200" y="1371600"/>
                        <a:ext cx="8250238" cy="3282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4157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70364" y="48549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general treatment of bound states of Fermi particle within spherical potential   </a:t>
            </a:r>
            <a:r>
              <a:rPr lang="en-US" sz="2400" i="1" dirty="0">
                <a:latin typeface="+mj-lt"/>
              </a:rPr>
              <a:t>V(r) </a:t>
            </a:r>
            <a:r>
              <a:rPr lang="en-US" sz="2400" dirty="0">
                <a:latin typeface="+mj-lt"/>
              </a:rPr>
              <a:t>-- continued</a:t>
            </a:r>
            <a:endParaRPr lang="en-US" sz="2400" i="1" dirty="0">
              <a:latin typeface="+mj-lt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678844"/>
              </p:ext>
            </p:extLst>
          </p:nvPr>
        </p:nvGraphicFramePr>
        <p:xfrm>
          <a:off x="1980211" y="879546"/>
          <a:ext cx="4348163" cy="143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75" name="Equation" r:id="rId3" imgW="3200400" imgH="1054080" progId="Equation.DSMT4">
                  <p:embed/>
                </p:oleObj>
              </mc:Choice>
              <mc:Fallback>
                <p:oleObj name="Equation" r:id="rId3" imgW="320040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80211" y="879546"/>
                        <a:ext cx="4348163" cy="1431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574340"/>
              </p:ext>
            </p:extLst>
          </p:nvPr>
        </p:nvGraphicFramePr>
        <p:xfrm>
          <a:off x="2006929" y="2283687"/>
          <a:ext cx="6019800" cy="17175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76" name="Equation" r:id="rId5" imgW="4584600" imgH="1307880" progId="Equation.DSMT4">
                  <p:embed/>
                </p:oleObj>
              </mc:Choice>
              <mc:Fallback>
                <p:oleObj name="Equation" r:id="rId5" imgW="458460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06929" y="2283687"/>
                        <a:ext cx="6019800" cy="17175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9726041"/>
              </p:ext>
            </p:extLst>
          </p:nvPr>
        </p:nvGraphicFramePr>
        <p:xfrm>
          <a:off x="2098964" y="4089268"/>
          <a:ext cx="7388226" cy="2182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1877" name="Equation" r:id="rId7" imgW="5626080" imgH="1663560" progId="Equation.DSMT4">
                  <p:embed/>
                </p:oleObj>
              </mc:Choice>
              <mc:Fallback>
                <p:oleObj name="Equation" r:id="rId7" imgW="562608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098964" y="4089268"/>
                        <a:ext cx="7388226" cy="2182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0802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211877"/>
              </p:ext>
            </p:extLst>
          </p:nvPr>
        </p:nvGraphicFramePr>
        <p:xfrm>
          <a:off x="2133601" y="228600"/>
          <a:ext cx="6354763" cy="358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2782" name="Equation" r:id="rId3" imgW="4838400" imgH="2730240" progId="Equation.DSMT4">
                  <p:embed/>
                </p:oleObj>
              </mc:Choice>
              <mc:Fallback>
                <p:oleObj name="Equation" r:id="rId3" imgW="4838400" imgH="273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33601" y="228600"/>
                        <a:ext cx="6354763" cy="3582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051F624-6049-4633-8E73-A49C69F5A755}"/>
              </a:ext>
            </a:extLst>
          </p:cNvPr>
          <p:cNvSpPr txBox="1"/>
          <p:nvPr/>
        </p:nvSpPr>
        <p:spPr>
          <a:xfrm>
            <a:off x="2133601" y="4114800"/>
            <a:ext cx="85343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Note that eigenstates of </a:t>
            </a:r>
            <a:r>
              <a:rPr lang="en-US" sz="2400" i="1" dirty="0">
                <a:latin typeface="+mj-lt"/>
              </a:rPr>
              <a:t>J</a:t>
            </a:r>
            <a:r>
              <a:rPr lang="en-US" sz="2400" i="1" baseline="30000" dirty="0">
                <a:latin typeface="+mj-lt"/>
              </a:rPr>
              <a:t>2</a:t>
            </a:r>
            <a:r>
              <a:rPr lang="en-US" sz="2400" dirty="0">
                <a:latin typeface="+mj-lt"/>
              </a:rPr>
              <a:t> have a degeneracy of </a:t>
            </a:r>
            <a:r>
              <a:rPr lang="en-US" sz="2400" i="1" dirty="0">
                <a:latin typeface="+mj-lt"/>
              </a:rPr>
              <a:t>2J+1=2|</a:t>
            </a:r>
            <a:r>
              <a:rPr lang="en-US" sz="2400" i="1" dirty="0">
                <a:latin typeface="Symbol" panose="05050102010706020507" pitchFamily="18" charset="2"/>
              </a:rPr>
              <a:t>k</a:t>
            </a:r>
            <a:r>
              <a:rPr lang="en-US" sz="2400" i="1" dirty="0">
                <a:latin typeface="+mj-lt"/>
              </a:rPr>
              <a:t>|</a:t>
            </a:r>
          </a:p>
        </p:txBody>
      </p:sp>
    </p:spTree>
    <p:extLst>
      <p:ext uri="{BB962C8B-B14F-4D97-AF65-F5344CB8AC3E}">
        <p14:creationId xmlns:p14="http://schemas.microsoft.com/office/powerpoint/2010/main" val="29129796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95301" y="1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Example results for Au   (from an old code)</a:t>
            </a:r>
          </a:p>
          <a:p>
            <a:endParaRPr lang="en-US" sz="24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3052" y="376835"/>
            <a:ext cx="5824538" cy="602139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640136" y="415499"/>
            <a:ext cx="18713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(Ry units)</a:t>
            </a:r>
          </a:p>
        </p:txBody>
      </p:sp>
    </p:spTree>
    <p:extLst>
      <p:ext uri="{BB962C8B-B14F-4D97-AF65-F5344CB8AC3E}">
        <p14:creationId xmlns:p14="http://schemas.microsoft.com/office/powerpoint/2010/main" val="41974774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364FBC-8139-494C-A8FB-A99A61A51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C6DE25-3678-450C-8378-6A90C6B09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C87478-09C4-4CB5-A6BD-F37BE8331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3AF74F-02DF-4DA2-BF4E-3B2C6E06426E}"/>
              </a:ext>
            </a:extLst>
          </p:cNvPr>
          <p:cNvSpPr txBox="1"/>
          <p:nvPr/>
        </p:nvSpPr>
        <p:spPr>
          <a:xfrm>
            <a:off x="381000" y="228600"/>
            <a:ext cx="11353800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Numerical results for Au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n  </a:t>
            </a:r>
            <a:r>
              <a:rPr lang="en-US" sz="1400" dirty="0">
                <a:latin typeface="Symbol" panose="05050102010706020507" pitchFamily="18" charset="2"/>
              </a:rPr>
              <a:t>k</a:t>
            </a:r>
            <a:r>
              <a:rPr lang="en-US" sz="1400" dirty="0">
                <a:latin typeface="+mj-lt"/>
              </a:rPr>
              <a:t>   l           occupancy          E  (Ry)</a:t>
            </a: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1 -1   0      2.0000000E+00 -5.9233999E+03  1s</a:t>
            </a:r>
            <a:r>
              <a:rPr lang="en-US" sz="1400" baseline="-25000" dirty="0">
                <a:latin typeface="+mj-lt"/>
              </a:rPr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2 -1   0      2.0000000E+00 -1.0443790E+03   2</a:t>
            </a:r>
            <a:r>
              <a:rPr lang="en-US" sz="1400" dirty="0"/>
              <a:t>s</a:t>
            </a:r>
            <a:r>
              <a:rPr lang="en-US" sz="1400" baseline="-25000" dirty="0"/>
              <a:t>1/2</a:t>
            </a:r>
            <a:endParaRPr lang="en-US" sz="1400" dirty="0"/>
          </a:p>
          <a:p>
            <a:r>
              <a:rPr lang="en-US" sz="1400" dirty="0">
                <a:latin typeface="+mj-lt"/>
              </a:rPr>
              <a:t> 3 -1   0      2.0000000E+00 -2.4644922E+02   3</a:t>
            </a:r>
            <a:r>
              <a:rPr lang="en-US" sz="1400" dirty="0"/>
              <a:t>s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4 -1   0      2.0000000E+00 -5.3440459E+01   </a:t>
            </a:r>
            <a:r>
              <a:rPr lang="en-US" sz="1400" dirty="0"/>
              <a:t>4s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5 -1   0      2.0000000E+00 -7.9755620E+00   5</a:t>
            </a:r>
            <a:r>
              <a:rPr lang="en-US" sz="1400" dirty="0"/>
              <a:t>s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6 -1   0      1.0000000E+00 -4.4827053E-01    </a:t>
            </a:r>
            <a:r>
              <a:rPr lang="en-US" sz="1400" dirty="0"/>
              <a:t>6s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2  1   1      2.0000000E+00 -1.0016794E+03   </a:t>
            </a:r>
            <a:r>
              <a:rPr lang="en-US" sz="1400" dirty="0"/>
              <a:t>2p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3  1   1      2.0000000E+00 -2.2723354E+02   </a:t>
            </a:r>
            <a:r>
              <a:rPr lang="en-US" sz="1400" dirty="0"/>
              <a:t>3p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4  1   1      2.0000000E+00 -4.5251384E+01   </a:t>
            </a:r>
            <a:r>
              <a:rPr lang="en-US" sz="1400" dirty="0"/>
              <a:t>4p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5  1   1      2.0000000E+00 -5.3102330E+00   </a:t>
            </a:r>
            <a:r>
              <a:rPr lang="en-US" sz="1400" dirty="0"/>
              <a:t>5p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6  1   1      0.0000000E+00 -9.7322631E-02    </a:t>
            </a:r>
            <a:r>
              <a:rPr lang="en-US" sz="1400" dirty="0"/>
              <a:t>6p</a:t>
            </a:r>
            <a:r>
              <a:rPr lang="en-US" sz="1400" baseline="-25000" dirty="0"/>
              <a:t>1/2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2 -2   1      4.0000000E+00 -8.6688708E+02   </a:t>
            </a:r>
            <a:r>
              <a:rPr lang="en-US" sz="1400" dirty="0"/>
              <a:t>2p</a:t>
            </a:r>
            <a:r>
              <a:rPr lang="en-US" sz="1400" baseline="-25000" dirty="0"/>
              <a:t>3/2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3 -2   1      4.0000000E+00 -1.9749529E+02   3</a:t>
            </a:r>
            <a:r>
              <a:rPr lang="en-US" sz="1400" dirty="0"/>
              <a:t>p</a:t>
            </a:r>
            <a:r>
              <a:rPr lang="en-US" sz="1400" baseline="-25000" dirty="0"/>
              <a:t>3/2</a:t>
            </a:r>
          </a:p>
          <a:p>
            <a:r>
              <a:rPr lang="en-US" sz="1400" dirty="0">
                <a:latin typeface="+mj-lt"/>
              </a:rPr>
              <a:t> 4 -2   1      4.0000000E+00 -3.8101322E+01   4</a:t>
            </a:r>
            <a:r>
              <a:rPr lang="en-US" sz="1400" dirty="0"/>
              <a:t>p</a:t>
            </a:r>
            <a:r>
              <a:rPr lang="en-US" sz="1400" baseline="-25000" dirty="0"/>
              <a:t>3/2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5 -2   1      4.0000000E+00 -4.0844245E+00   5</a:t>
            </a:r>
            <a:r>
              <a:rPr lang="en-US" sz="1400" dirty="0"/>
              <a:t>p</a:t>
            </a:r>
            <a:r>
              <a:rPr lang="en-US" sz="1400" baseline="-25000" dirty="0"/>
              <a:t>3/2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6 -2   1      0.0000000E+00 -5.5597043E-02    6</a:t>
            </a:r>
            <a:r>
              <a:rPr lang="en-US" sz="1400" dirty="0"/>
              <a:t>p</a:t>
            </a:r>
            <a:r>
              <a:rPr lang="en-US" sz="1400" baseline="-25000" dirty="0"/>
              <a:t>3/2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3  2   2      4.0000000E+00 -1.6552601E+02   3d</a:t>
            </a:r>
            <a:r>
              <a:rPr lang="en-US" sz="1400" baseline="-25000" dirty="0">
                <a:latin typeface="+mj-lt"/>
              </a:rPr>
              <a:t>3</a:t>
            </a:r>
            <a:r>
              <a:rPr lang="en-US" sz="1400" baseline="-25000" dirty="0"/>
              <a:t>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4  2   2      4.0000000E+00 -2.4688226E+01   4</a:t>
            </a:r>
            <a:r>
              <a:rPr lang="en-US" sz="1400" dirty="0"/>
              <a:t>d</a:t>
            </a:r>
            <a:r>
              <a:rPr lang="en-US" sz="1400" baseline="-25000" dirty="0"/>
              <a:t>3/2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5  2   2      4.0000000E+00 -5.9413837E-01    5</a:t>
            </a:r>
            <a:r>
              <a:rPr lang="en-US" sz="1400" dirty="0"/>
              <a:t>d</a:t>
            </a:r>
            <a:r>
              <a:rPr lang="en-US" sz="1400" baseline="-25000" dirty="0"/>
              <a:t>3/2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3 -3   2      6.0000000E+00 -1.5913045E+02   </a:t>
            </a:r>
            <a:r>
              <a:rPr lang="en-US" sz="1400" dirty="0"/>
              <a:t>3d</a:t>
            </a:r>
            <a:r>
              <a:rPr lang="en-US" sz="1400" baseline="-25000" dirty="0"/>
              <a:t>5/2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4 -3   2      6.0000000E+00 -2.3356823E+01   </a:t>
            </a:r>
            <a:r>
              <a:rPr lang="en-US" sz="1400" dirty="0"/>
              <a:t>4d</a:t>
            </a:r>
            <a:r>
              <a:rPr lang="en-US" sz="1400" baseline="-25000" dirty="0"/>
              <a:t>5/2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5 -3   2      6.0000000E+00 -4.8110442E-01    </a:t>
            </a:r>
            <a:r>
              <a:rPr lang="en-US" sz="1400" dirty="0"/>
              <a:t>5d</a:t>
            </a:r>
            <a:r>
              <a:rPr lang="en-US" sz="1400" baseline="-25000" dirty="0"/>
              <a:t>5/2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4  3   3      6.0000000E+00 -6.1354099E+00   </a:t>
            </a:r>
            <a:r>
              <a:rPr lang="en-US" sz="1400" dirty="0"/>
              <a:t>4f</a:t>
            </a:r>
            <a:r>
              <a:rPr lang="en-US" sz="1400" baseline="-25000" dirty="0"/>
              <a:t>5/2</a:t>
            </a:r>
            <a:endParaRPr lang="en-US" sz="1400" dirty="0">
              <a:latin typeface="+mj-lt"/>
            </a:endParaRPr>
          </a:p>
          <a:p>
            <a:r>
              <a:rPr lang="en-US" sz="1400" dirty="0">
                <a:latin typeface="+mj-lt"/>
              </a:rPr>
              <a:t> 4 -4   3      8.0000000E+00 -5.8549892E+00   </a:t>
            </a:r>
            <a:r>
              <a:rPr lang="en-US" sz="1400" dirty="0"/>
              <a:t>4f</a:t>
            </a:r>
            <a:r>
              <a:rPr lang="en-US" sz="1400" baseline="-25000" dirty="0"/>
              <a:t>7/2</a:t>
            </a:r>
            <a:endParaRPr lang="en-US" sz="1400" dirty="0">
              <a:latin typeface="+mj-lt"/>
            </a:endParaRPr>
          </a:p>
          <a:p>
            <a:endParaRPr lang="en-US" sz="2400" dirty="0">
              <a:latin typeface="+mj-lt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ADF111C-975A-4A4C-8496-C3C999BC58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9400" y="838200"/>
            <a:ext cx="3081338" cy="4587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055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78915" y="21336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03C5D8F-8E61-495A-AE71-243E062121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15" y="876300"/>
            <a:ext cx="10726497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7507" y="63830"/>
            <a:ext cx="4695825" cy="357885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96491" y="60960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1s</a:t>
            </a:r>
            <a:r>
              <a:rPr lang="en-US" sz="2400" baseline="-25000" dirty="0">
                <a:latin typeface="+mj-lt"/>
              </a:rPr>
              <a:t>1/2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18707" y="1295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32AA"/>
                </a:solidFill>
                <a:latin typeface="+mj-lt"/>
              </a:rPr>
              <a:t>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74984" y="2699978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+mj-lt"/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848600" y="1526233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Au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0" y="2514601"/>
            <a:ext cx="4681538" cy="3585373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162800" y="281493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6s</a:t>
            </a:r>
            <a:r>
              <a:rPr lang="en-US" sz="2400" baseline="-25000" dirty="0">
                <a:latin typeface="+mj-lt"/>
              </a:rPr>
              <a:t>1/2</a:t>
            </a:r>
            <a:endParaRPr lang="en-US" sz="24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05600" y="418653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32AA"/>
                </a:solidFill>
                <a:latin typeface="+mj-lt"/>
              </a:rPr>
              <a:t>G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791200" y="33528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+mj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2402703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255C80-3E21-4A79-9A78-6549D3B393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CF22BB-DD9B-43AC-BF9B-3CCD63D67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587501-3950-4ED1-9D7E-76566084A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9345F1-10B7-492E-A78D-5354DD0CFF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91" y="1337605"/>
            <a:ext cx="5867400" cy="36480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9913E9E-57AD-4CFE-9978-BD5FA229E1E1}"/>
              </a:ext>
            </a:extLst>
          </p:cNvPr>
          <p:cNvSpPr txBox="1"/>
          <p:nvPr/>
        </p:nvSpPr>
        <p:spPr>
          <a:xfrm>
            <a:off x="2181087" y="2307102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1s</a:t>
            </a:r>
            <a:r>
              <a:rPr lang="en-US" sz="2400" baseline="-25000" dirty="0">
                <a:latin typeface="+mj-lt"/>
              </a:rPr>
              <a:t>1/2</a:t>
            </a:r>
            <a:endParaRPr lang="en-US" sz="24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779F1F-EAAD-4913-A876-DDD462878266}"/>
              </a:ext>
            </a:extLst>
          </p:cNvPr>
          <p:cNvSpPr txBox="1"/>
          <p:nvPr/>
        </p:nvSpPr>
        <p:spPr>
          <a:xfrm>
            <a:off x="1078610" y="1845437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32AA"/>
                </a:solidFill>
                <a:latin typeface="+mj-lt"/>
              </a:rPr>
              <a:t>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52DC25-95E7-46F0-A483-B9E884074FE4}"/>
              </a:ext>
            </a:extLst>
          </p:cNvPr>
          <p:cNvSpPr txBox="1"/>
          <p:nvPr/>
        </p:nvSpPr>
        <p:spPr>
          <a:xfrm>
            <a:off x="621410" y="32766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+mj-lt"/>
              </a:rPr>
              <a:t>F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B3D41FE-955D-4BA0-BADD-04B209DFB6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6061" y="1351892"/>
            <a:ext cx="5962650" cy="36195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17EEB5BF-58F5-4086-B362-DC88C53F49F0}"/>
              </a:ext>
            </a:extLst>
          </p:cNvPr>
          <p:cNvSpPr txBox="1"/>
          <p:nvPr/>
        </p:nvSpPr>
        <p:spPr>
          <a:xfrm>
            <a:off x="621410" y="136524"/>
            <a:ext cx="1103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Radial wavefunctions for Au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0D62DE-6F07-46ED-88DB-570F7DED44FD}"/>
              </a:ext>
            </a:extLst>
          </p:cNvPr>
          <p:cNvSpPr txBox="1"/>
          <p:nvPr/>
        </p:nvSpPr>
        <p:spPr>
          <a:xfrm>
            <a:off x="7112000" y="313182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+mj-lt"/>
              </a:rPr>
              <a:t>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B4B99F-35D4-4C62-8AC3-4963A9CC929D}"/>
              </a:ext>
            </a:extLst>
          </p:cNvPr>
          <p:cNvSpPr txBox="1"/>
          <p:nvPr/>
        </p:nvSpPr>
        <p:spPr>
          <a:xfrm>
            <a:off x="7803322" y="1816532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32AA"/>
                </a:solidFill>
                <a:latin typeface="+mj-lt"/>
              </a:rPr>
              <a:t>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3BB014-2058-4AF4-BEE4-C24B67181CA7}"/>
              </a:ext>
            </a:extLst>
          </p:cNvPr>
          <p:cNvSpPr txBox="1"/>
          <p:nvPr/>
        </p:nvSpPr>
        <p:spPr>
          <a:xfrm>
            <a:off x="8684592" y="2593426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6s</a:t>
            </a:r>
            <a:r>
              <a:rPr lang="en-US" sz="2400" baseline="-25000" dirty="0">
                <a:latin typeface="+mj-lt"/>
              </a:rPr>
              <a:t>1/2</a:t>
            </a:r>
            <a:endParaRPr lang="en-US" sz="2400" dirty="0"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BEC857-272B-4B0A-A886-F814BCFC8A43}"/>
              </a:ext>
            </a:extLst>
          </p:cNvPr>
          <p:cNvSpPr txBox="1"/>
          <p:nvPr/>
        </p:nvSpPr>
        <p:spPr>
          <a:xfrm>
            <a:off x="1371600" y="517713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 (Bohr)</a:t>
            </a:r>
            <a:endParaRPr lang="en-US" sz="2400" dirty="0">
              <a:latin typeface="+mj-lt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5B6CCA-8D06-4A09-9D7D-FDE27537540D}"/>
              </a:ext>
            </a:extLst>
          </p:cNvPr>
          <p:cNvSpPr txBox="1"/>
          <p:nvPr/>
        </p:nvSpPr>
        <p:spPr>
          <a:xfrm>
            <a:off x="7848600" y="5181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 </a:t>
            </a:r>
            <a:r>
              <a:rPr lang="en-US" sz="2400" dirty="0">
                <a:latin typeface="+mj-lt"/>
                <a:sym typeface="Wingdings" panose="05000000000000000000" pitchFamily="2" charset="2"/>
              </a:rPr>
              <a:t> (Bohr)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15010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1" y="457201"/>
            <a:ext cx="6498703" cy="50006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868751" y="152401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Au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14800" y="182880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32AA"/>
                </a:solidFill>
                <a:latin typeface="+mj-lt"/>
              </a:rPr>
              <a:t>G</a:t>
            </a:r>
            <a:r>
              <a:rPr lang="en-US" sz="2400" b="1" i="1" baseline="-25000" dirty="0">
                <a:solidFill>
                  <a:srgbClr val="DA32AA"/>
                </a:solidFill>
                <a:latin typeface="+mj-lt"/>
              </a:rPr>
              <a:t>4f5/2</a:t>
            </a:r>
            <a:endParaRPr lang="en-US" sz="2400" b="1" i="1" dirty="0">
              <a:solidFill>
                <a:srgbClr val="DA32AA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67200" y="220533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+mj-lt"/>
              </a:rPr>
              <a:t>G</a:t>
            </a:r>
            <a:r>
              <a:rPr lang="en-US" sz="2400" b="1" i="1" baseline="-25000" dirty="0">
                <a:solidFill>
                  <a:srgbClr val="00B050"/>
                </a:solidFill>
                <a:latin typeface="+mj-lt"/>
              </a:rPr>
              <a:t>4f7/2</a:t>
            </a:r>
            <a:endParaRPr lang="en-US" sz="2400" b="1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24200" y="388173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F0"/>
                </a:solidFill>
                <a:latin typeface="+mj-lt"/>
              </a:rPr>
              <a:t>F</a:t>
            </a:r>
            <a:r>
              <a:rPr lang="en-US" sz="2400" b="1" i="1" baseline="-25000" dirty="0">
                <a:solidFill>
                  <a:srgbClr val="00B0F0"/>
                </a:solidFill>
                <a:latin typeface="+mj-lt"/>
              </a:rPr>
              <a:t>4f5/2</a:t>
            </a:r>
            <a:endParaRPr lang="en-US" sz="2400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4110336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C000"/>
                </a:solidFill>
                <a:latin typeface="+mj-lt"/>
              </a:rPr>
              <a:t>F</a:t>
            </a:r>
            <a:r>
              <a:rPr lang="en-US" sz="2400" b="1" i="1" baseline="-25000" dirty="0">
                <a:solidFill>
                  <a:srgbClr val="FFC000"/>
                </a:solidFill>
                <a:latin typeface="+mj-lt"/>
              </a:rPr>
              <a:t>4f7/2</a:t>
            </a:r>
            <a:endParaRPr lang="en-US" sz="2400" b="1" i="1" dirty="0">
              <a:solidFill>
                <a:srgbClr val="FFC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553788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B1899-00A6-4F18-8A8F-5DA2026BD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617F5B-48CF-4917-965D-8B1AB9A2A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8F5279-2D8E-4703-906B-8AD900A92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05030A-E856-4E0D-8E77-D1AC8403B2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163028"/>
            <a:ext cx="8996362" cy="558394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A53B03-1D60-4F04-9921-C850FDDCD857}"/>
              </a:ext>
            </a:extLst>
          </p:cNvPr>
          <p:cNvSpPr txBox="1"/>
          <p:nvPr/>
        </p:nvSpPr>
        <p:spPr>
          <a:xfrm>
            <a:off x="2209800" y="1111023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32AA"/>
                </a:solidFill>
                <a:latin typeface="+mj-lt"/>
              </a:rPr>
              <a:t>G</a:t>
            </a:r>
            <a:r>
              <a:rPr lang="en-US" sz="2400" b="1" i="1" baseline="-25000" dirty="0">
                <a:solidFill>
                  <a:srgbClr val="DA32AA"/>
                </a:solidFill>
                <a:latin typeface="+mj-lt"/>
              </a:rPr>
              <a:t>5d3/2</a:t>
            </a:r>
            <a:endParaRPr lang="en-US" sz="2400" b="1" i="1" dirty="0">
              <a:solidFill>
                <a:srgbClr val="DA32AA"/>
              </a:solidFill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338C94-D35A-4730-8301-E667FAC51D13}"/>
              </a:ext>
            </a:extLst>
          </p:cNvPr>
          <p:cNvSpPr txBox="1"/>
          <p:nvPr/>
        </p:nvSpPr>
        <p:spPr>
          <a:xfrm>
            <a:off x="3505200" y="1526232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F0"/>
                </a:solidFill>
                <a:latin typeface="+mj-lt"/>
              </a:rPr>
              <a:t>G</a:t>
            </a:r>
            <a:r>
              <a:rPr lang="en-US" sz="2400" b="1" i="1" baseline="-25000" dirty="0">
                <a:solidFill>
                  <a:srgbClr val="00B0F0"/>
                </a:solidFill>
                <a:latin typeface="+mj-lt"/>
              </a:rPr>
              <a:t>5d5/2</a:t>
            </a:r>
            <a:endParaRPr lang="en-US" sz="2400" b="1" i="1" dirty="0">
              <a:solidFill>
                <a:srgbClr val="00B0F0"/>
              </a:solidFill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7CFB8C-07AD-4546-B5FF-95F5DB2A099B}"/>
              </a:ext>
            </a:extLst>
          </p:cNvPr>
          <p:cNvSpPr txBox="1"/>
          <p:nvPr/>
        </p:nvSpPr>
        <p:spPr>
          <a:xfrm>
            <a:off x="3505200" y="39624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+mj-lt"/>
              </a:rPr>
              <a:t>F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1814CF-9FBD-4AD7-9724-4FC6E8700423}"/>
              </a:ext>
            </a:extLst>
          </p:cNvPr>
          <p:cNvSpPr txBox="1"/>
          <p:nvPr/>
        </p:nvSpPr>
        <p:spPr>
          <a:xfrm>
            <a:off x="3454400" y="35007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9710"/>
                </a:solidFill>
                <a:latin typeface="+mj-lt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8718131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6F700D-8007-4354-9FDC-C8265A01A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C3E7FB-39E4-4BCC-8993-E9C64F8C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C83AA5-CA51-4B74-BA42-73DFAEB6D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E32036-0ACE-44A0-95DE-1237B9EE02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57200"/>
            <a:ext cx="7129462" cy="57553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A53D061-5D26-40BA-A370-C3ECF797F7ED}"/>
              </a:ext>
            </a:extLst>
          </p:cNvPr>
          <p:cNvSpPr txBox="1"/>
          <p:nvPr/>
        </p:nvSpPr>
        <p:spPr>
          <a:xfrm>
            <a:off x="2286000" y="4648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9710"/>
                </a:solidFill>
                <a:latin typeface="+mj-lt"/>
              </a:rPr>
              <a:t>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C33209-261B-4175-9B92-0DB167B2CCEA}"/>
              </a:ext>
            </a:extLst>
          </p:cNvPr>
          <p:cNvSpPr txBox="1"/>
          <p:nvPr/>
        </p:nvSpPr>
        <p:spPr>
          <a:xfrm>
            <a:off x="2739887" y="5280141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50"/>
                </a:solidFill>
                <a:latin typeface="+mj-lt"/>
              </a:rPr>
              <a:t>F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C4CD54-DA58-4C71-A150-BA2EBD526423}"/>
              </a:ext>
            </a:extLst>
          </p:cNvPr>
          <p:cNvSpPr txBox="1"/>
          <p:nvPr/>
        </p:nvSpPr>
        <p:spPr>
          <a:xfrm>
            <a:off x="2587487" y="1116194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DA32AA"/>
                </a:solidFill>
                <a:latin typeface="+mj-lt"/>
              </a:rPr>
              <a:t>G</a:t>
            </a:r>
            <a:r>
              <a:rPr lang="en-US" sz="2400" b="1" i="1" baseline="-25000" dirty="0">
                <a:solidFill>
                  <a:srgbClr val="DA32AA"/>
                </a:solidFill>
                <a:latin typeface="+mj-lt"/>
              </a:rPr>
              <a:t>4f5/2</a:t>
            </a:r>
            <a:endParaRPr lang="en-US" sz="2400" b="1" i="1" dirty="0">
              <a:solidFill>
                <a:srgbClr val="DA32AA"/>
              </a:solidFill>
              <a:latin typeface="+mj-lt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A1DF59-37D1-49D3-AECD-40F60AF9CF86}"/>
              </a:ext>
            </a:extLst>
          </p:cNvPr>
          <p:cNvSpPr txBox="1"/>
          <p:nvPr/>
        </p:nvSpPr>
        <p:spPr>
          <a:xfrm>
            <a:off x="3120887" y="2566227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B0F0"/>
                </a:solidFill>
                <a:latin typeface="+mj-lt"/>
              </a:rPr>
              <a:t>G</a:t>
            </a:r>
            <a:r>
              <a:rPr lang="en-US" sz="2400" b="1" i="1" baseline="-25000" dirty="0">
                <a:solidFill>
                  <a:srgbClr val="00B0F0"/>
                </a:solidFill>
                <a:latin typeface="+mj-lt"/>
              </a:rPr>
              <a:t>4f7/2</a:t>
            </a:r>
            <a:endParaRPr lang="en-US" sz="2400" b="1" i="1" dirty="0">
              <a:solidFill>
                <a:srgbClr val="00B0F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277292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81200" y="304800"/>
            <a:ext cx="792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More general treatment of bound states of Fermi particle within spherical potential   </a:t>
            </a:r>
            <a:r>
              <a:rPr lang="en-US" sz="2400" i="1" dirty="0">
                <a:latin typeface="+mj-lt"/>
              </a:rPr>
              <a:t>V(r) </a:t>
            </a:r>
            <a:r>
              <a:rPr lang="en-US" sz="2400" dirty="0">
                <a:latin typeface="+mj-lt"/>
              </a:rPr>
              <a:t>– continued</a:t>
            </a:r>
          </a:p>
          <a:p>
            <a:endParaRPr lang="en-US" sz="2400" i="1" dirty="0">
              <a:latin typeface="+mj-lt"/>
            </a:endParaRPr>
          </a:p>
          <a:p>
            <a:r>
              <a:rPr lang="en-US" sz="2400" dirty="0">
                <a:latin typeface="+mj-lt"/>
              </a:rPr>
              <a:t>Some sample results within density functional theory</a:t>
            </a:r>
          </a:p>
          <a:p>
            <a:r>
              <a:rPr lang="en-US" sz="2400" dirty="0">
                <a:latin typeface="+mj-lt"/>
              </a:rPr>
              <a:t>Ref. </a:t>
            </a:r>
            <a:r>
              <a:rPr lang="en-US" sz="2400" dirty="0">
                <a:latin typeface="+mj-lt"/>
                <a:hlinkClick r:id="rId2"/>
              </a:rPr>
              <a:t>https://www.nist.gov/pml/data/results</a:t>
            </a:r>
            <a:endParaRPr lang="en-US" sz="24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28702" y="2270786"/>
            <a:ext cx="1933575" cy="11334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81200" y="3886201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72451"/>
              </p:ext>
            </p:extLst>
          </p:nvPr>
        </p:nvGraphicFramePr>
        <p:xfrm>
          <a:off x="1524000" y="3810000"/>
          <a:ext cx="8229600" cy="1371600"/>
        </p:xfrm>
        <a:graphic>
          <a:graphicData uri="http://schemas.openxmlformats.org/drawingml/2006/table">
            <a:tbl>
              <a:tblPr/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1s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-30.305855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-30.314393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-1.322809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-1.326075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2p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-0.498034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-0.500040</a:t>
                      </a:r>
                      <a:br>
                        <a:rPr lang="en-US"/>
                      </a:br>
                      <a:r>
                        <a:rPr lang="en-US"/>
                        <a:t>-0.496232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92486" y="2304159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Energy unit is “</a:t>
            </a:r>
            <a:r>
              <a:rPr lang="en-US" sz="2400" dirty="0" err="1">
                <a:latin typeface="+mj-lt"/>
              </a:rPr>
              <a:t>Hartree</a:t>
            </a:r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  1H= 27.21138602 eV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276600" y="340723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Non-relativistic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77000" y="3424536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29600" y="3741717"/>
            <a:ext cx="990600" cy="14850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J=1/2</a:t>
            </a:r>
          </a:p>
          <a:p>
            <a:endParaRPr lang="en-US" sz="1050" dirty="0">
              <a:latin typeface="+mj-lt"/>
            </a:endParaRPr>
          </a:p>
          <a:p>
            <a:r>
              <a:rPr lang="en-US" dirty="0">
                <a:latin typeface="+mj-lt"/>
              </a:rPr>
              <a:t>J=1/2</a:t>
            </a:r>
          </a:p>
          <a:p>
            <a:endParaRPr lang="en-US" sz="800" dirty="0">
              <a:latin typeface="+mj-lt"/>
            </a:endParaRPr>
          </a:p>
          <a:p>
            <a:r>
              <a:rPr lang="en-US" dirty="0">
                <a:latin typeface="+mj-lt"/>
              </a:rPr>
              <a:t>J=1/2</a:t>
            </a:r>
          </a:p>
          <a:p>
            <a:r>
              <a:rPr lang="en-US" dirty="0">
                <a:latin typeface="+mj-lt"/>
              </a:rPr>
              <a:t>J=3/2</a:t>
            </a:r>
          </a:p>
        </p:txBody>
      </p:sp>
    </p:spTree>
    <p:extLst>
      <p:ext uri="{BB962C8B-B14F-4D97-AF65-F5344CB8AC3E}">
        <p14:creationId xmlns:p14="http://schemas.microsoft.com/office/powerpoint/2010/main" val="4486090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1" y="26719"/>
            <a:ext cx="2124075" cy="1295400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38276"/>
              </p:ext>
            </p:extLst>
          </p:nvPr>
        </p:nvGraphicFramePr>
        <p:xfrm>
          <a:off x="2012868" y="1810696"/>
          <a:ext cx="7273870" cy="4536980"/>
        </p:xfrm>
        <a:graphic>
          <a:graphicData uri="http://schemas.openxmlformats.org/drawingml/2006/table">
            <a:tbl>
              <a:tblPr/>
              <a:tblGrid>
                <a:gridCol w="1454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47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47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547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5745"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1s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-509.982989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-517.456410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2s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-66.285953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-68.209637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2p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-60.017328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-61.753188</a:t>
                      </a:r>
                      <a:br>
                        <a:rPr lang="en-US" sz="1600"/>
                      </a:br>
                      <a:r>
                        <a:rPr lang="en-US" sz="1600"/>
                        <a:t>-59.789712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3s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-9.315192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-9.639319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3p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-7.086634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-7.347319</a:t>
                      </a:r>
                      <a:br>
                        <a:rPr lang="en-US" sz="1600"/>
                      </a:br>
                      <a:r>
                        <a:rPr lang="en-US" sz="1600"/>
                        <a:t>-7.057577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3d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-3.074109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-3.032140</a:t>
                      </a:r>
                      <a:br>
                        <a:rPr lang="en-US" sz="1600"/>
                      </a:br>
                      <a:r>
                        <a:rPr lang="en-US" sz="1600"/>
                        <a:t>-2.984281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4s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-0.820574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-0.851373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5745"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4p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-0.346340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/>
                        <a:t>-0.361325</a:t>
                      </a:r>
                      <a:br>
                        <a:rPr lang="en-US" sz="1600"/>
                      </a:br>
                      <a:r>
                        <a:rPr lang="en-US" sz="1600"/>
                        <a:t>-0.33742</a:t>
                      </a:r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dirty="0"/>
                    </a:p>
                  </a:txBody>
                  <a:tcPr marL="80821" marR="80821" marT="40410" marB="4041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52800" y="12954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Non-relativistic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77000" y="1219201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Relativistic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29600" y="1905001"/>
            <a:ext cx="990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J=1/2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J=1/2</a:t>
            </a:r>
          </a:p>
          <a:p>
            <a:endParaRPr lang="en-US" sz="1000" dirty="0">
              <a:latin typeface="+mj-lt"/>
            </a:endParaRPr>
          </a:p>
          <a:p>
            <a:r>
              <a:rPr lang="en-US" dirty="0">
                <a:latin typeface="+mj-lt"/>
              </a:rPr>
              <a:t>J=1/2</a:t>
            </a:r>
          </a:p>
          <a:p>
            <a:r>
              <a:rPr lang="en-US" dirty="0">
                <a:latin typeface="+mj-lt"/>
              </a:rPr>
              <a:t>J=3/2</a:t>
            </a:r>
          </a:p>
          <a:p>
            <a:endParaRPr lang="en-US" sz="1000" dirty="0">
              <a:latin typeface="+mj-lt"/>
            </a:endParaRPr>
          </a:p>
          <a:p>
            <a:r>
              <a:rPr lang="en-US" dirty="0">
                <a:latin typeface="+mj-lt"/>
              </a:rPr>
              <a:t>J=1/2</a:t>
            </a:r>
          </a:p>
          <a:p>
            <a:endParaRPr lang="en-US" sz="1000" dirty="0">
              <a:latin typeface="+mj-lt"/>
            </a:endParaRPr>
          </a:p>
          <a:p>
            <a:r>
              <a:rPr lang="en-US" dirty="0">
                <a:latin typeface="+mj-lt"/>
              </a:rPr>
              <a:t>J=1/2</a:t>
            </a:r>
          </a:p>
          <a:p>
            <a:r>
              <a:rPr lang="en-US" dirty="0">
                <a:latin typeface="+mj-lt"/>
              </a:rPr>
              <a:t>J=3/2</a:t>
            </a:r>
          </a:p>
          <a:p>
            <a:endParaRPr lang="en-US" sz="800" dirty="0">
              <a:latin typeface="+mj-lt"/>
            </a:endParaRPr>
          </a:p>
          <a:p>
            <a:r>
              <a:rPr lang="en-US" dirty="0">
                <a:latin typeface="+mj-lt"/>
              </a:rPr>
              <a:t>J=3/2</a:t>
            </a:r>
          </a:p>
          <a:p>
            <a:r>
              <a:rPr lang="en-US" dirty="0">
                <a:latin typeface="+mj-lt"/>
              </a:rPr>
              <a:t>J=5/2</a:t>
            </a:r>
          </a:p>
          <a:p>
            <a:endParaRPr lang="en-US" sz="800" dirty="0">
              <a:latin typeface="+mj-lt"/>
            </a:endParaRPr>
          </a:p>
          <a:p>
            <a:r>
              <a:rPr lang="en-US" dirty="0">
                <a:latin typeface="+mj-lt"/>
              </a:rPr>
              <a:t>J=1/2</a:t>
            </a:r>
          </a:p>
          <a:p>
            <a:endParaRPr lang="en-US" sz="800" dirty="0">
              <a:latin typeface="+mj-lt"/>
            </a:endParaRPr>
          </a:p>
          <a:p>
            <a:r>
              <a:rPr lang="en-US" dirty="0">
                <a:latin typeface="+mj-lt"/>
              </a:rPr>
              <a:t>J=1/2</a:t>
            </a:r>
          </a:p>
          <a:p>
            <a:r>
              <a:rPr lang="en-US" dirty="0">
                <a:latin typeface="+mj-lt"/>
              </a:rPr>
              <a:t>J=3/2</a:t>
            </a:r>
          </a:p>
        </p:txBody>
      </p:sp>
    </p:spTree>
    <p:extLst>
      <p:ext uri="{BB962C8B-B14F-4D97-AF65-F5344CB8AC3E}">
        <p14:creationId xmlns:p14="http://schemas.microsoft.com/office/powerpoint/2010/main" val="6339273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1B18B9-FB6E-4E9D-B25A-DAD0FB931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529459-5EBB-4112-8CB1-898F1E21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6B0E1B-15DB-4281-81CF-F27248B61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B165C3A-7A30-4A8E-A115-BF3A13B36319}"/>
              </a:ext>
            </a:extLst>
          </p:cNvPr>
          <p:cNvSpPr txBox="1"/>
          <p:nvPr/>
        </p:nvSpPr>
        <p:spPr>
          <a:xfrm>
            <a:off x="381000" y="304800"/>
            <a:ext cx="1150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Comments on approximate relativistic effects  returning to free particle equations --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BE35325E-518A-46BD-BDE7-6D1658A09C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494302"/>
              </p:ext>
            </p:extLst>
          </p:nvPr>
        </p:nvGraphicFramePr>
        <p:xfrm>
          <a:off x="457200" y="1027112"/>
          <a:ext cx="8715375" cy="480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935" name="Equation" r:id="rId3" imgW="5943600" imgH="3276360" progId="Equation.DSMT4">
                  <p:embed/>
                </p:oleObj>
              </mc:Choice>
              <mc:Fallback>
                <p:oleObj name="Equation" r:id="rId3" imgW="5943600" imgH="3276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1027112"/>
                        <a:ext cx="8715375" cy="4803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0494349B-E8AC-4651-9C2F-741770B5A00B}"/>
              </a:ext>
            </a:extLst>
          </p:cNvPr>
          <p:cNvSpPr txBox="1"/>
          <p:nvPr/>
        </p:nvSpPr>
        <p:spPr>
          <a:xfrm>
            <a:off x="3708400" y="5756598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Spin-orbit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B994DA-E2B6-4BDF-8885-687598A2FD62}"/>
              </a:ext>
            </a:extLst>
          </p:cNvPr>
          <p:cNvSpPr txBox="1"/>
          <p:nvPr/>
        </p:nvSpPr>
        <p:spPr>
          <a:xfrm>
            <a:off x="6086061" y="5782503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>
                <a:latin typeface="+mj-lt"/>
              </a:rPr>
              <a:t>Darwin term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0563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01355"/>
            <a:ext cx="1181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a scalar, spherically symmetric  potential </a:t>
            </a:r>
            <a:r>
              <a:rPr lang="en-US" sz="2400" i="1" dirty="0">
                <a:latin typeface="+mj-lt"/>
              </a:rPr>
              <a:t>V(r)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2465317"/>
              </p:ext>
            </p:extLst>
          </p:nvPr>
        </p:nvGraphicFramePr>
        <p:xfrm>
          <a:off x="756871" y="704987"/>
          <a:ext cx="8489950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Equation" r:id="rId3" imgW="5740200" imgH="698400" progId="Equation.DSMT4">
                  <p:embed/>
                </p:oleObj>
              </mc:Choice>
              <mc:Fallback>
                <p:oleObj name="Equation" r:id="rId3" imgW="5740200" imgH="698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56871" y="704987"/>
                        <a:ext cx="8489950" cy="10334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033073"/>
              </p:ext>
            </p:extLst>
          </p:nvPr>
        </p:nvGraphicFramePr>
        <p:xfrm>
          <a:off x="2514600" y="4431136"/>
          <a:ext cx="9258300" cy="136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Equation" r:id="rId5" imgW="4749480" imgH="698400" progId="Equation.DSMT4">
                  <p:embed/>
                </p:oleObj>
              </mc:Choice>
              <mc:Fallback>
                <p:oleObj name="Equation" r:id="rId5" imgW="4749480" imgH="6984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14600" y="4431136"/>
                        <a:ext cx="9258300" cy="1362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0988061"/>
              </p:ext>
            </p:extLst>
          </p:nvPr>
        </p:nvGraphicFramePr>
        <p:xfrm>
          <a:off x="838200" y="2131159"/>
          <a:ext cx="8977313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" name="Equation" r:id="rId7" imgW="6476760" imgH="1511280" progId="Equation.DSMT4">
                  <p:embed/>
                </p:oleObj>
              </mc:Choice>
              <mc:Fallback>
                <p:oleObj name="Equation" r:id="rId7" imgW="6476760" imgH="1511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38200" y="2131159"/>
                        <a:ext cx="8977313" cy="2093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3031" y="4459714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We can </a:t>
            </a:r>
          </a:p>
          <a:p>
            <a:r>
              <a:rPr lang="en-US" sz="2400" dirty="0">
                <a:latin typeface="+mj-lt"/>
              </a:rPr>
              <a:t>show that:</a:t>
            </a:r>
          </a:p>
        </p:txBody>
      </p:sp>
    </p:spTree>
    <p:extLst>
      <p:ext uri="{BB962C8B-B14F-4D97-AF65-F5344CB8AC3E}">
        <p14:creationId xmlns:p14="http://schemas.microsoft.com/office/powerpoint/2010/main" val="9979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8B530A3B-3EFE-48A5-B28C-E463E268AF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6085585"/>
              </p:ext>
            </p:extLst>
          </p:nvPr>
        </p:nvGraphicFramePr>
        <p:xfrm>
          <a:off x="609600" y="381000"/>
          <a:ext cx="8299335" cy="289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3799" name="Equation" r:id="rId3" imgW="4660560" imgH="1625400" progId="Equation.DSMT4">
                  <p:embed/>
                </p:oleObj>
              </mc:Choice>
              <mc:Fallback>
                <p:oleObj name="Equation" r:id="rId3" imgW="4660560" imgH="16254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8B530A3B-3EFE-48A5-B28C-E463E268AF3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9600" y="381000"/>
                        <a:ext cx="8299335" cy="2895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6774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520762-374E-4B73-8BBC-5A771F65B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EE1197-7397-46D9-8A8B-6DCBBCF46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3086E3-8820-4318-84B3-525C1D262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E13321-8D92-45D5-A469-682310C5190A}"/>
              </a:ext>
            </a:extLst>
          </p:cNvPr>
          <p:cNvSpPr txBox="1"/>
          <p:nvPr/>
        </p:nvSpPr>
        <p:spPr>
          <a:xfrm>
            <a:off x="381000" y="228600"/>
            <a:ext cx="1028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allowed combinations of eigenvalues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97A082F-10EF-4802-A8B2-F44A9E19F9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246035"/>
              </p:ext>
            </p:extLst>
          </p:nvPr>
        </p:nvGraphicFramePr>
        <p:xfrm>
          <a:off x="823913" y="574675"/>
          <a:ext cx="7194550" cy="243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53" name="Equation" r:id="rId3" imgW="2171520" imgH="736560" progId="Equation.DSMT4">
                  <p:embed/>
                </p:oleObj>
              </mc:Choice>
              <mc:Fallback>
                <p:oleObj name="Equation" r:id="rId3" imgW="2171520" imgH="7365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97A082F-10EF-4802-A8B2-F44A9E19F9E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3913" y="574675"/>
                        <a:ext cx="7194550" cy="2439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E4D903E-7821-41AF-8F55-8470617E8F3A}"/>
              </a:ext>
            </a:extLst>
          </p:cNvPr>
          <p:cNvSpPr txBox="1"/>
          <p:nvPr/>
        </p:nvSpPr>
        <p:spPr>
          <a:xfrm>
            <a:off x="368808" y="3268091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Alternatively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5DD24E35-4EF1-49DC-A863-12FA15FE89B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203944"/>
              </p:ext>
            </p:extLst>
          </p:nvPr>
        </p:nvGraphicFramePr>
        <p:xfrm>
          <a:off x="1308068" y="3720612"/>
          <a:ext cx="6227762" cy="2088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4854" name="Equation" r:id="rId5" imgW="2120760" imgH="711000" progId="Equation.DSMT4">
                  <p:embed/>
                </p:oleObj>
              </mc:Choice>
              <mc:Fallback>
                <p:oleObj name="Equation" r:id="rId5" imgW="2120760" imgH="7110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5DD24E35-4EF1-49DC-A863-12FA15FE89B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08068" y="3720612"/>
                        <a:ext cx="6227762" cy="20883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2070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274981"/>
              </p:ext>
            </p:extLst>
          </p:nvPr>
        </p:nvGraphicFramePr>
        <p:xfrm>
          <a:off x="838200" y="336795"/>
          <a:ext cx="7632758" cy="896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20" name="Equation" r:id="rId3" imgW="5511600" imgH="647640" progId="Equation.DSMT4">
                  <p:embed/>
                </p:oleObj>
              </mc:Choice>
              <mc:Fallback>
                <p:oleObj name="Equation" r:id="rId3" imgW="5511600" imgH="647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336795"/>
                        <a:ext cx="7632758" cy="8969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9015771"/>
              </p:ext>
            </p:extLst>
          </p:nvPr>
        </p:nvGraphicFramePr>
        <p:xfrm>
          <a:off x="1295400" y="3019426"/>
          <a:ext cx="6086475" cy="333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21" name="Equation" r:id="rId5" imgW="4444920" imgH="2438280" progId="Equation.DSMT4">
                  <p:embed/>
                </p:oleObj>
              </mc:Choice>
              <mc:Fallback>
                <p:oleObj name="Equation" r:id="rId5" imgW="4444920" imgH="243828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5400" y="3019426"/>
                        <a:ext cx="6086475" cy="333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379883"/>
              </p:ext>
            </p:extLst>
          </p:nvPr>
        </p:nvGraphicFramePr>
        <p:xfrm>
          <a:off x="685800" y="1641780"/>
          <a:ext cx="8880475" cy="1077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922" name="Equation" r:id="rId7" imgW="5752800" imgH="698400" progId="Equation.DSMT4">
                  <p:embed/>
                </p:oleObj>
              </mc:Choice>
              <mc:Fallback>
                <p:oleObj name="Equation" r:id="rId7" imgW="5752800" imgH="6984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5800" y="1641780"/>
                        <a:ext cx="8880475" cy="1077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487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1866918"/>
              </p:ext>
            </p:extLst>
          </p:nvPr>
        </p:nvGraphicFramePr>
        <p:xfrm>
          <a:off x="914400" y="1828800"/>
          <a:ext cx="8296275" cy="41785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929" name="Equation" r:id="rId3" imgW="4762440" imgH="2400120" progId="Equation.DSMT4">
                  <p:embed/>
                </p:oleObj>
              </mc:Choice>
              <mc:Fallback>
                <p:oleObj name="Equation" r:id="rId3" imgW="4762440" imgH="240012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828800"/>
                        <a:ext cx="8296275" cy="417857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17A205D9-02A2-419E-8E72-EE380720EC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0890347"/>
              </p:ext>
            </p:extLst>
          </p:nvPr>
        </p:nvGraphicFramePr>
        <p:xfrm>
          <a:off x="304800" y="136570"/>
          <a:ext cx="7112000" cy="142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930" name="Equation" r:id="rId5" imgW="3162240" imgH="634680" progId="Equation.DSMT4">
                  <p:embed/>
                </p:oleObj>
              </mc:Choice>
              <mc:Fallback>
                <p:oleObj name="Equation" r:id="rId5" imgW="31622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04800" y="136570"/>
                        <a:ext cx="7112000" cy="1428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5FE82B0-349B-4EBD-A0E8-32F2539E07C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6397176"/>
              </p:ext>
            </p:extLst>
          </p:nvPr>
        </p:nvGraphicFramePr>
        <p:xfrm>
          <a:off x="8534400" y="375138"/>
          <a:ext cx="3505200" cy="1375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6931" name="Equation" r:id="rId7" imgW="2361960" imgH="927000" progId="Equation.DSMT4">
                  <p:embed/>
                </p:oleObj>
              </mc:Choice>
              <mc:Fallback>
                <p:oleObj name="Equation" r:id="rId7" imgW="2361960" imgH="927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34400" y="375138"/>
                        <a:ext cx="3505200" cy="13756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20466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484293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Comparison with Schr</a:t>
            </a:r>
            <a:r>
              <a:rPr lang="en-US" sz="2400" dirty="0"/>
              <a:t>ö</a:t>
            </a:r>
            <a:r>
              <a:rPr lang="en-US" sz="2400" dirty="0">
                <a:latin typeface="+mj-lt"/>
              </a:rPr>
              <a:t>dinger equation --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0464867"/>
              </p:ext>
            </p:extLst>
          </p:nvPr>
        </p:nvGraphicFramePr>
        <p:xfrm>
          <a:off x="1857375" y="1217613"/>
          <a:ext cx="2801938" cy="130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29" name="Equation" r:id="rId3" imgW="1993680" imgH="927000" progId="Equation.DSMT4">
                  <p:embed/>
                </p:oleObj>
              </mc:Choice>
              <mc:Fallback>
                <p:oleObj name="Equation" r:id="rId3" imgW="1993680" imgH="9270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57375" y="1217613"/>
                        <a:ext cx="2801938" cy="130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6499927"/>
              </p:ext>
            </p:extLst>
          </p:nvPr>
        </p:nvGraphicFramePr>
        <p:xfrm>
          <a:off x="5357563" y="1240782"/>
          <a:ext cx="4860925" cy="188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7930" name="Equation" r:id="rId5" imgW="3695400" imgH="1434960" progId="Equation.DSMT4">
                  <p:embed/>
                </p:oleObj>
              </mc:Choice>
              <mc:Fallback>
                <p:oleObj name="Equation" r:id="rId5" imgW="3695400" imgH="1434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57563" y="1240782"/>
                        <a:ext cx="4860925" cy="188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752600" y="21675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Dirac equation for electron in the field of  a H-like 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787236" y="3493273"/>
            <a:ext cx="54517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Schematic diagram: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286000" y="60960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6000" y="52578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86000" y="4572000"/>
            <a:ext cx="838200" cy="0"/>
          </a:xfrm>
          <a:prstGeom prst="line">
            <a:avLst/>
          </a:prstGeom>
          <a:ln w="508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38400" y="5715001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1s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154382" y="4834236"/>
            <a:ext cx="12746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2s,2p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99844" y="4149384"/>
            <a:ext cx="1686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70C0"/>
                </a:solidFill>
                <a:latin typeface="+mj-lt"/>
              </a:rPr>
              <a:t>3s,3p,3d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6019800" y="62484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885213" y="57867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1s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867400" y="44958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867400" y="46482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67400" y="52578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867400" y="54102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799614" y="51816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2s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,2p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81801" y="48768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2p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4343400"/>
            <a:ext cx="8382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6781801" y="44151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3s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,3p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81801" y="4114801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3p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r>
              <a:rPr lang="en-US" sz="2400" b="1" i="1" dirty="0">
                <a:solidFill>
                  <a:srgbClr val="FF0000"/>
                </a:solidFill>
                <a:latin typeface="+mj-lt"/>
              </a:rPr>
              <a:t>,3d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3/2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781801" y="3805536"/>
            <a:ext cx="24967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3d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5/2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F5B681C-4700-44BA-A819-38ADC773C0E3}"/>
              </a:ext>
            </a:extLst>
          </p:cNvPr>
          <p:cNvSpPr txBox="1"/>
          <p:nvPr/>
        </p:nvSpPr>
        <p:spPr>
          <a:xfrm>
            <a:off x="9169400" y="5943601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F92F3A9-A3D8-486C-8841-8D0E645F7E6D}"/>
              </a:ext>
            </a:extLst>
          </p:cNvPr>
          <p:cNvSpPr txBox="1"/>
          <p:nvPr/>
        </p:nvSpPr>
        <p:spPr>
          <a:xfrm>
            <a:off x="9144000" y="5345724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±</a:t>
            </a:r>
            <a:r>
              <a:rPr lang="en-US" dirty="0"/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F432DAE-6483-49B3-BA6B-ADA6822A6753}"/>
              </a:ext>
            </a:extLst>
          </p:cNvPr>
          <p:cNvSpPr txBox="1"/>
          <p:nvPr/>
        </p:nvSpPr>
        <p:spPr>
          <a:xfrm>
            <a:off x="9144000" y="50247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A53FAB-90AE-477F-A618-6819C1F2D2E2}"/>
              </a:ext>
            </a:extLst>
          </p:cNvPr>
          <p:cNvSpPr txBox="1"/>
          <p:nvPr/>
        </p:nvSpPr>
        <p:spPr>
          <a:xfrm>
            <a:off x="9210303" y="4495800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±</a:t>
            </a:r>
            <a:r>
              <a:rPr lang="en-US" dirty="0"/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61D1DCE-8A5C-4B3D-8B1C-E5614DF678CB}"/>
              </a:ext>
            </a:extLst>
          </p:cNvPr>
          <p:cNvSpPr txBox="1"/>
          <p:nvPr/>
        </p:nvSpPr>
        <p:spPr>
          <a:xfrm>
            <a:off x="9210303" y="4191000"/>
            <a:ext cx="10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±</a:t>
            </a:r>
            <a:r>
              <a:rPr lang="en-US" dirty="0"/>
              <a:t> 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8E53300-1C42-4128-A811-54D3C2DBDAF0}"/>
              </a:ext>
            </a:extLst>
          </p:cNvPr>
          <p:cNvSpPr txBox="1"/>
          <p:nvPr/>
        </p:nvSpPr>
        <p:spPr>
          <a:xfrm>
            <a:off x="9227888" y="3849184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Symbol" panose="05050102010706020507" pitchFamily="18" charset="2"/>
              </a:rPr>
              <a:t>k</a:t>
            </a:r>
            <a:r>
              <a:rPr lang="en-US" sz="2400" b="1" dirty="0">
                <a:solidFill>
                  <a:srgbClr val="FF0000"/>
                </a:solidFill>
                <a:latin typeface="+mj-lt"/>
              </a:rPr>
              <a:t>=-3</a:t>
            </a:r>
          </a:p>
        </p:txBody>
      </p:sp>
    </p:spTree>
    <p:extLst>
      <p:ext uri="{BB962C8B-B14F-4D97-AF65-F5344CB8AC3E}">
        <p14:creationId xmlns:p14="http://schemas.microsoft.com/office/powerpoint/2010/main" val="2689311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05406-F55A-4D08-8ACA-13EE20D115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3/04/2022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28015A-2A78-49AB-B969-E170F7CE6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 Spring 2022 -- Lecture 20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4F58DB-31BA-47FC-8D40-C2A46CBB9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0041FF1-5E00-437F-81B7-F357FACF2F7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7017110"/>
              </p:ext>
            </p:extLst>
          </p:nvPr>
        </p:nvGraphicFramePr>
        <p:xfrm>
          <a:off x="601362" y="939068"/>
          <a:ext cx="8021637" cy="417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4" name="Equation" r:id="rId3" imgW="6095880" imgH="3174840" progId="Equation.DSMT4">
                  <p:embed/>
                </p:oleObj>
              </mc:Choice>
              <mc:Fallback>
                <p:oleObj name="Equation" r:id="rId3" imgW="6095880" imgH="31748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1362" y="939068"/>
                        <a:ext cx="8021637" cy="417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95D8B7B-8BC6-4FA0-A03B-20921E303F06}"/>
              </a:ext>
            </a:extLst>
          </p:cNvPr>
          <p:cNvSpPr txBox="1"/>
          <p:nvPr/>
        </p:nvSpPr>
        <p:spPr>
          <a:xfrm>
            <a:off x="228600" y="136524"/>
            <a:ext cx="1036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Physical differences due to Dirac equation on the H-like 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7B8A8D-DAE6-44CA-9FA2-39B08DEBD4AB}"/>
              </a:ext>
            </a:extLst>
          </p:cNvPr>
          <p:cNvSpPr txBox="1"/>
          <p:nvPr/>
        </p:nvSpPr>
        <p:spPr>
          <a:xfrm>
            <a:off x="8034638" y="912167"/>
            <a:ext cx="34877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anose="05050102010706020507" pitchFamily="18" charset="2"/>
              </a:rPr>
              <a:t>a</a:t>
            </a:r>
            <a:r>
              <a:rPr lang="en-US" sz="2400" b="1" baseline="30000" dirty="0">
                <a:latin typeface="Symbol" panose="05050102010706020507" pitchFamily="18" charset="2"/>
              </a:rPr>
              <a:t>-1</a:t>
            </a:r>
            <a:r>
              <a:rPr lang="en-US" sz="2400" b="1" dirty="0">
                <a:latin typeface="+mj-lt"/>
              </a:rPr>
              <a:t>=</a:t>
            </a:r>
            <a:r>
              <a:rPr lang="en-US" sz="2400" b="1" dirty="0"/>
              <a:t>137.035999084</a:t>
            </a:r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mc</a:t>
            </a:r>
            <a:r>
              <a:rPr lang="en-US" sz="2400" b="1" baseline="30000" dirty="0">
                <a:latin typeface="+mj-lt"/>
              </a:rPr>
              <a:t>2</a:t>
            </a:r>
            <a:r>
              <a:rPr lang="en-US" sz="2400" b="1" dirty="0">
                <a:latin typeface="+mj-lt"/>
              </a:rPr>
              <a:t>=510998.950 eV</a:t>
            </a:r>
          </a:p>
        </p:txBody>
      </p:sp>
    </p:spTree>
    <p:extLst>
      <p:ext uri="{BB962C8B-B14F-4D97-AF65-F5344CB8AC3E}">
        <p14:creationId xmlns:p14="http://schemas.microsoft.com/office/powerpoint/2010/main" val="1067509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22298</TotalTime>
  <Words>1030</Words>
  <Application>Microsoft Office PowerPoint</Application>
  <PresentationFormat>Widescreen</PresentationFormat>
  <Paragraphs>255</Paragraphs>
  <Slides>27</Slides>
  <Notes>3</Notes>
  <HiddenSlides>3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Symbol</vt:lpstr>
      <vt:lpstr>Office Theme</vt:lpstr>
      <vt:lpstr>Equation</vt:lpstr>
      <vt:lpstr>MathType 7.0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1149</cp:revision>
  <cp:lastPrinted>2020-02-21T06:08:51Z</cp:lastPrinted>
  <dcterms:created xsi:type="dcterms:W3CDTF">2012-01-10T18:32:24Z</dcterms:created>
  <dcterms:modified xsi:type="dcterms:W3CDTF">2022-03-04T15:43:56Z</dcterms:modified>
</cp:coreProperties>
</file>