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02" r:id="rId12"/>
    <p:sldId id="403" r:id="rId13"/>
    <p:sldId id="401" r:id="rId14"/>
    <p:sldId id="404" r:id="rId15"/>
    <p:sldId id="405" r:id="rId16"/>
    <p:sldId id="406" r:id="rId17"/>
    <p:sldId id="410" r:id="rId18"/>
    <p:sldId id="411" r:id="rId19"/>
    <p:sldId id="422" r:id="rId20"/>
    <p:sldId id="412" r:id="rId21"/>
    <p:sldId id="423" r:id="rId22"/>
    <p:sldId id="413" r:id="rId23"/>
    <p:sldId id="424" r:id="rId24"/>
    <p:sldId id="425" r:id="rId25"/>
    <p:sldId id="407" r:id="rId26"/>
    <p:sldId id="408" r:id="rId27"/>
    <p:sldId id="426" r:id="rId2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710"/>
    <a:srgbClr val="DA32AA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8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hyperlink" Target="https://www.nist.gov/pml/data/results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04800"/>
            <a:ext cx="12115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</a:t>
            </a:r>
          </a:p>
          <a:p>
            <a:pPr algn="ctr"/>
            <a:r>
              <a:rPr lang="en-US" sz="3200" b="1" dirty="0"/>
              <a:t>12:00-12:50 PM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20:</a:t>
            </a:r>
          </a:p>
          <a:p>
            <a:pPr algn="ctr"/>
            <a:r>
              <a:rPr lang="en-US" sz="3200" b="1" dirty="0">
                <a:solidFill>
                  <a:schemeClr val="folHlink"/>
                </a:solidFill>
              </a:rPr>
              <a:t>Dirac equation for hydrogen-like ions and other atoms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Chap. 16 in Carlson’s text – Supplemented with J. J. Sakurai, Advanced QM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Review of results for H-like 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Generalization to approximate treatment of spherical atoms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Comparison with non-relativistic results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05406-F55A-4D08-8ACA-13EE20D1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8015A-2A78-49AB-B969-E170F7CE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58DB-31BA-47FC-8D40-C2A46CBB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0041FF1-5E00-437F-81B7-F357FACF2F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845720"/>
              </p:ext>
            </p:extLst>
          </p:nvPr>
        </p:nvGraphicFramePr>
        <p:xfrm>
          <a:off x="1066800" y="914400"/>
          <a:ext cx="8426084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34" name="Equation" r:id="rId3" imgW="4800600" imgH="2120760" progId="Equation.DSMT4">
                  <p:embed/>
                </p:oleObj>
              </mc:Choice>
              <mc:Fallback>
                <p:oleObj name="Equation" r:id="rId3" imgW="4800600" imgH="2120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0041FF1-5E00-437F-81B7-F357FACF2F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914400"/>
                        <a:ext cx="8426084" cy="3725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5D8B7B-8BC6-4FA0-A03B-20921E303F06}"/>
              </a:ext>
            </a:extLst>
          </p:cNvPr>
          <p:cNvSpPr txBox="1"/>
          <p:nvPr/>
        </p:nvSpPr>
        <p:spPr>
          <a:xfrm>
            <a:off x="228600" y="136524"/>
            <a:ext cx="1036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differences due to Dirac equation on the H-like ions</a:t>
            </a:r>
          </a:p>
        </p:txBody>
      </p:sp>
    </p:spTree>
    <p:extLst>
      <p:ext uri="{BB962C8B-B14F-4D97-AF65-F5344CB8AC3E}">
        <p14:creationId xmlns:p14="http://schemas.microsoft.com/office/powerpoint/2010/main" val="212513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6769"/>
              </p:ext>
            </p:extLst>
          </p:nvPr>
        </p:nvGraphicFramePr>
        <p:xfrm>
          <a:off x="2133601" y="914401"/>
          <a:ext cx="8296275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84" name="Equation" r:id="rId3" imgW="4762440" imgH="2781000" progId="Equation.DSMT4">
                  <p:embed/>
                </p:oleObj>
              </mc:Choice>
              <mc:Fallback>
                <p:oleObj name="Equation" r:id="rId3" imgW="4762440" imgH="27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1" y="914401"/>
                        <a:ext cx="8296275" cy="4840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8953" y="16394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</p:spTree>
    <p:extLst>
      <p:ext uri="{BB962C8B-B14F-4D97-AF65-F5344CB8AC3E}">
        <p14:creationId xmlns:p14="http://schemas.microsoft.com/office/powerpoint/2010/main" val="358360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ground state of H-like ion from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715771"/>
              </p:ext>
            </p:extLst>
          </p:nvPr>
        </p:nvGraphicFramePr>
        <p:xfrm>
          <a:off x="5467350" y="1903413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5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7350" y="1903413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39630"/>
              </p:ext>
            </p:extLst>
          </p:nvPr>
        </p:nvGraphicFramePr>
        <p:xfrm>
          <a:off x="2133601" y="1409700"/>
          <a:ext cx="8359775" cy="498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6" name="Equation" r:id="rId5" imgW="5384520" imgH="3213000" progId="Equation.DSMT4">
                  <p:embed/>
                </p:oleObj>
              </mc:Choice>
              <mc:Fallback>
                <p:oleObj name="Equation" r:id="rId5" imgW="5384520" imgH="321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1" y="1409700"/>
                        <a:ext cx="8359775" cy="498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30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Practical solution of radial portions of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46638"/>
              </p:ext>
            </p:extLst>
          </p:nvPr>
        </p:nvGraphicFramePr>
        <p:xfrm>
          <a:off x="1981201" y="1174750"/>
          <a:ext cx="7456487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62" name="Equation" r:id="rId3" imgW="4978080" imgH="3009600" progId="Equation.DSMT4">
                  <p:embed/>
                </p:oleObj>
              </mc:Choice>
              <mc:Fallback>
                <p:oleObj name="Equation" r:id="rId3" imgW="497808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1174750"/>
                        <a:ext cx="7456487" cy="450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71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315933"/>
              </p:ext>
            </p:extLst>
          </p:nvPr>
        </p:nvGraphicFramePr>
        <p:xfrm>
          <a:off x="1884566" y="1184998"/>
          <a:ext cx="8250035" cy="5139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23" name="Equation" r:id="rId3" imgW="6032160" imgH="3759120" progId="Equation.DSMT4">
                  <p:embed/>
                </p:oleObj>
              </mc:Choice>
              <mc:Fallback>
                <p:oleObj name="Equation" r:id="rId3" imgW="6032160" imgH="3759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4566" y="1184998"/>
                        <a:ext cx="8250035" cy="5139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-- continued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641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-- continued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78985"/>
              </p:ext>
            </p:extLst>
          </p:nvPr>
        </p:nvGraphicFramePr>
        <p:xfrm>
          <a:off x="1981200" y="1371600"/>
          <a:ext cx="8250238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45" name="Equation" r:id="rId3" imgW="6032160" imgH="2400120" progId="Equation.DSMT4">
                  <p:embed/>
                </p:oleObj>
              </mc:Choice>
              <mc:Fallback>
                <p:oleObj name="Equation" r:id="rId3" imgW="603216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371600"/>
                        <a:ext cx="8250238" cy="328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157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0364" y="48549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-- continued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678844"/>
              </p:ext>
            </p:extLst>
          </p:nvPr>
        </p:nvGraphicFramePr>
        <p:xfrm>
          <a:off x="1980211" y="879546"/>
          <a:ext cx="434816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75" name="Equation" r:id="rId3" imgW="3200400" imgH="1054080" progId="Equation.DSMT4">
                  <p:embed/>
                </p:oleObj>
              </mc:Choice>
              <mc:Fallback>
                <p:oleObj name="Equation" r:id="rId3" imgW="320040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0211" y="879546"/>
                        <a:ext cx="4348163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574340"/>
              </p:ext>
            </p:extLst>
          </p:nvPr>
        </p:nvGraphicFramePr>
        <p:xfrm>
          <a:off x="2006929" y="2283687"/>
          <a:ext cx="6019800" cy="1717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76" name="Equation" r:id="rId5" imgW="4584600" imgH="1307880" progId="Equation.DSMT4">
                  <p:embed/>
                </p:oleObj>
              </mc:Choice>
              <mc:Fallback>
                <p:oleObj name="Equation" r:id="rId5" imgW="458460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6929" y="2283687"/>
                        <a:ext cx="6019800" cy="1717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26041"/>
              </p:ext>
            </p:extLst>
          </p:nvPr>
        </p:nvGraphicFramePr>
        <p:xfrm>
          <a:off x="2098964" y="4089268"/>
          <a:ext cx="7388226" cy="218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77" name="Equation" r:id="rId7" imgW="5626080" imgH="1663560" progId="Equation.DSMT4">
                  <p:embed/>
                </p:oleObj>
              </mc:Choice>
              <mc:Fallback>
                <p:oleObj name="Equation" r:id="rId7" imgW="56260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98964" y="4089268"/>
                        <a:ext cx="7388226" cy="218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802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211877"/>
              </p:ext>
            </p:extLst>
          </p:nvPr>
        </p:nvGraphicFramePr>
        <p:xfrm>
          <a:off x="2133601" y="228600"/>
          <a:ext cx="6354763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82" name="Equation" r:id="rId3" imgW="4838400" imgH="2730240" progId="Equation.DSMT4">
                  <p:embed/>
                </p:oleObj>
              </mc:Choice>
              <mc:Fallback>
                <p:oleObj name="Equation" r:id="rId3" imgW="483840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1" y="228600"/>
                        <a:ext cx="6354763" cy="358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051F624-6049-4633-8E73-A49C69F5A755}"/>
              </a:ext>
            </a:extLst>
          </p:cNvPr>
          <p:cNvSpPr txBox="1"/>
          <p:nvPr/>
        </p:nvSpPr>
        <p:spPr>
          <a:xfrm>
            <a:off x="2133601" y="4114800"/>
            <a:ext cx="853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eigenstates of </a:t>
            </a:r>
            <a:r>
              <a:rPr lang="en-US" sz="2400" i="1" dirty="0">
                <a:latin typeface="+mj-lt"/>
              </a:rPr>
              <a:t>J</a:t>
            </a:r>
            <a:r>
              <a:rPr lang="en-US" sz="2400" i="1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have a degeneracy of </a:t>
            </a:r>
            <a:r>
              <a:rPr lang="en-US" sz="2400" i="1" dirty="0">
                <a:latin typeface="+mj-lt"/>
              </a:rPr>
              <a:t>2J+1=2|</a:t>
            </a:r>
            <a:r>
              <a:rPr lang="en-US" sz="2400" i="1" dirty="0">
                <a:latin typeface="Symbol" panose="05050102010706020507" pitchFamily="18" charset="2"/>
              </a:rPr>
              <a:t>k</a:t>
            </a:r>
            <a:r>
              <a:rPr lang="en-US" sz="2400" i="1" dirty="0">
                <a:latin typeface="+mj-lt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912979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5301" y="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results for Au   (from an old code)</a:t>
            </a:r>
          </a:p>
          <a:p>
            <a:endParaRPr lang="en-US" sz="24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052" y="376835"/>
            <a:ext cx="5824538" cy="60213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40136" y="415499"/>
            <a:ext cx="187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(Ry units)</a:t>
            </a:r>
          </a:p>
        </p:txBody>
      </p:sp>
    </p:spTree>
    <p:extLst>
      <p:ext uri="{BB962C8B-B14F-4D97-AF65-F5344CB8AC3E}">
        <p14:creationId xmlns:p14="http://schemas.microsoft.com/office/powerpoint/2010/main" val="4197477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64FBC-8139-494C-A8FB-A99A61A5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C6DE25-3678-450C-8378-6A90C6B0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87478-09C4-4CB5-A6BD-F37BE833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3AF74F-02DF-4DA2-BF4E-3B2C6E06426E}"/>
              </a:ext>
            </a:extLst>
          </p:cNvPr>
          <p:cNvSpPr txBox="1"/>
          <p:nvPr/>
        </p:nvSpPr>
        <p:spPr>
          <a:xfrm>
            <a:off x="381000" y="228600"/>
            <a:ext cx="11353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Numerical results for Au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n  </a:t>
            </a:r>
            <a:r>
              <a:rPr lang="en-US" sz="1400" dirty="0">
                <a:latin typeface="Symbol" panose="05050102010706020507" pitchFamily="18" charset="2"/>
              </a:rPr>
              <a:t>k</a:t>
            </a:r>
            <a:r>
              <a:rPr lang="en-US" sz="1400" dirty="0">
                <a:latin typeface="+mj-lt"/>
              </a:rPr>
              <a:t>   l           occupancy          E  (Ry)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1 -1   0      2.0000000E+00 -5.9233999E+03  1s</a:t>
            </a:r>
            <a:r>
              <a:rPr lang="en-US" sz="1400" baseline="-25000" dirty="0">
                <a:latin typeface="+mj-lt"/>
              </a:rPr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2 -1   0      2.0000000E+00 -1.0443790E+03   2</a:t>
            </a:r>
            <a:r>
              <a:rPr lang="en-US" sz="1400" dirty="0"/>
              <a:t>s</a:t>
            </a:r>
            <a:r>
              <a:rPr lang="en-US" sz="1400" baseline="-25000" dirty="0"/>
              <a:t>1/2</a:t>
            </a:r>
            <a:endParaRPr lang="en-US" sz="1400" dirty="0"/>
          </a:p>
          <a:p>
            <a:r>
              <a:rPr lang="en-US" sz="1400" dirty="0">
                <a:latin typeface="+mj-lt"/>
              </a:rPr>
              <a:t> 3 -1   0      2.0000000E+00 -2.4644922E+02   3</a:t>
            </a:r>
            <a:r>
              <a:rPr lang="en-US" sz="1400" dirty="0"/>
              <a:t>s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4 -1   0      2.0000000E+00 -5.3440459E+01   </a:t>
            </a:r>
            <a:r>
              <a:rPr lang="en-US" sz="1400" dirty="0"/>
              <a:t>4s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5 -1   0      2.0000000E+00 -7.9755620E+00   5</a:t>
            </a:r>
            <a:r>
              <a:rPr lang="en-US" sz="1400" dirty="0"/>
              <a:t>s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6 -1   0      1.0000000E+00 -4.4827053E-01    </a:t>
            </a:r>
            <a:r>
              <a:rPr lang="en-US" sz="1400" dirty="0"/>
              <a:t>6s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2  1   1      2.0000000E+00 -1.0016794E+03   </a:t>
            </a:r>
            <a:r>
              <a:rPr lang="en-US" sz="1400" dirty="0"/>
              <a:t>2p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3  1   1      2.0000000E+00 -2.2723354E+02   </a:t>
            </a:r>
            <a:r>
              <a:rPr lang="en-US" sz="1400" dirty="0"/>
              <a:t>3p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4  1   1      2.0000000E+00 -4.5251384E+01   </a:t>
            </a:r>
            <a:r>
              <a:rPr lang="en-US" sz="1400" dirty="0"/>
              <a:t>4p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5  1   1      2.0000000E+00 -5.3102330E+00   </a:t>
            </a:r>
            <a:r>
              <a:rPr lang="en-US" sz="1400" dirty="0"/>
              <a:t>5p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6  1   1      0.0000000E+00 -9.7322631E-02    </a:t>
            </a:r>
            <a:r>
              <a:rPr lang="en-US" sz="1400" dirty="0"/>
              <a:t>6p</a:t>
            </a:r>
            <a:r>
              <a:rPr lang="en-US" sz="1400" baseline="-25000" dirty="0"/>
              <a:t>1/2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2 -2   1      4.0000000E+00 -8.6688708E+02   </a:t>
            </a:r>
            <a:r>
              <a:rPr lang="en-US" sz="1400" dirty="0"/>
              <a:t>2p</a:t>
            </a:r>
            <a:r>
              <a:rPr lang="en-US" sz="1400" baseline="-25000" dirty="0"/>
              <a:t>3/2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3 -2   1      4.0000000E+00 -1.9749529E+02   3</a:t>
            </a:r>
            <a:r>
              <a:rPr lang="en-US" sz="1400" dirty="0"/>
              <a:t>p</a:t>
            </a:r>
            <a:r>
              <a:rPr lang="en-US" sz="1400" baseline="-25000" dirty="0"/>
              <a:t>3/2</a:t>
            </a:r>
          </a:p>
          <a:p>
            <a:r>
              <a:rPr lang="en-US" sz="1400" dirty="0">
                <a:latin typeface="+mj-lt"/>
              </a:rPr>
              <a:t> 4 -2   1      4.0000000E+00 -3.8101322E+01   4</a:t>
            </a:r>
            <a:r>
              <a:rPr lang="en-US" sz="1400" dirty="0"/>
              <a:t>p</a:t>
            </a:r>
            <a:r>
              <a:rPr lang="en-US" sz="1400" baseline="-25000" dirty="0"/>
              <a:t>3/2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5 -2   1      4.0000000E+00 -4.0844245E+00   5</a:t>
            </a:r>
            <a:r>
              <a:rPr lang="en-US" sz="1400" dirty="0"/>
              <a:t>p</a:t>
            </a:r>
            <a:r>
              <a:rPr lang="en-US" sz="1400" baseline="-25000" dirty="0"/>
              <a:t>3/2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6 -2   1      0.0000000E+00 -5.5597043E-02    6</a:t>
            </a:r>
            <a:r>
              <a:rPr lang="en-US" sz="1400" dirty="0"/>
              <a:t>p</a:t>
            </a:r>
            <a:r>
              <a:rPr lang="en-US" sz="1400" baseline="-25000" dirty="0"/>
              <a:t>3/2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3  2   2      4.0000000E+00 -1.6552601E+02   3d</a:t>
            </a:r>
            <a:r>
              <a:rPr lang="en-US" sz="1400" baseline="-25000" dirty="0">
                <a:latin typeface="+mj-lt"/>
              </a:rPr>
              <a:t>3</a:t>
            </a:r>
            <a:r>
              <a:rPr lang="en-US" sz="1400" baseline="-25000" dirty="0"/>
              <a:t>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4  2   2      4.0000000E+00 -2.4688226E+01   4</a:t>
            </a:r>
            <a:r>
              <a:rPr lang="en-US" sz="1400" dirty="0"/>
              <a:t>d</a:t>
            </a:r>
            <a:r>
              <a:rPr lang="en-US" sz="1400" baseline="-25000" dirty="0"/>
              <a:t>3/2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5  2   2      4.0000000E+00 -5.9413837E-01    5</a:t>
            </a:r>
            <a:r>
              <a:rPr lang="en-US" sz="1400" dirty="0"/>
              <a:t>d</a:t>
            </a:r>
            <a:r>
              <a:rPr lang="en-US" sz="1400" baseline="-25000" dirty="0"/>
              <a:t>3/2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3 -3   2      6.0000000E+00 -1.5913045E+02   </a:t>
            </a:r>
            <a:r>
              <a:rPr lang="en-US" sz="1400" dirty="0"/>
              <a:t>3d</a:t>
            </a:r>
            <a:r>
              <a:rPr lang="en-US" sz="1400" baseline="-25000" dirty="0"/>
              <a:t>5/2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4 -3   2      6.0000000E+00 -2.3356823E+01   </a:t>
            </a:r>
            <a:r>
              <a:rPr lang="en-US" sz="1400" dirty="0"/>
              <a:t>4d</a:t>
            </a:r>
            <a:r>
              <a:rPr lang="en-US" sz="1400" baseline="-25000" dirty="0"/>
              <a:t>5/2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5 -3   2      6.0000000E+00 -4.8110442E-01    </a:t>
            </a:r>
            <a:r>
              <a:rPr lang="en-US" sz="1400" dirty="0"/>
              <a:t>5d</a:t>
            </a:r>
            <a:r>
              <a:rPr lang="en-US" sz="1400" baseline="-25000" dirty="0"/>
              <a:t>5/2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4  3   3      6.0000000E+00 -6.1354099E+00   </a:t>
            </a:r>
            <a:r>
              <a:rPr lang="en-US" sz="1400" dirty="0"/>
              <a:t>4f</a:t>
            </a:r>
            <a:r>
              <a:rPr lang="en-US" sz="1400" baseline="-25000" dirty="0"/>
              <a:t>5/2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 4 -4   3      8.0000000E+00 -5.8549892E+00   </a:t>
            </a:r>
            <a:r>
              <a:rPr lang="en-US" sz="1400" dirty="0"/>
              <a:t>4f</a:t>
            </a:r>
            <a:r>
              <a:rPr lang="en-US" sz="1400" baseline="-25000" dirty="0"/>
              <a:t>7/2</a:t>
            </a:r>
            <a:endParaRPr lang="en-US" sz="1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DF111C-975A-4A4C-8496-C3C999BC5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838200"/>
            <a:ext cx="3081338" cy="45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5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78915" y="2133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3C5D8F-8E61-495A-AE71-243E06212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15" y="876300"/>
            <a:ext cx="1072649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507" y="63830"/>
            <a:ext cx="4695825" cy="35788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96491" y="60960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1s</a:t>
            </a:r>
            <a:r>
              <a:rPr lang="en-US" sz="2400" baseline="-25000" dirty="0">
                <a:latin typeface="+mj-lt"/>
              </a:rPr>
              <a:t>1/2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8707" y="1295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4984" y="269997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1526233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2514601"/>
            <a:ext cx="4681538" cy="3585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62800" y="281493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6s</a:t>
            </a:r>
            <a:r>
              <a:rPr lang="en-US" sz="2400" baseline="-25000" dirty="0">
                <a:latin typeface="+mj-lt"/>
              </a:rPr>
              <a:t>1/2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41865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33528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02703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55C80-3E21-4A79-9A78-6549D3B3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CF22BB-DD9B-43AC-BF9B-3CCD63D6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87501-3950-4ED1-9D7E-76566084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9345F1-10B7-492E-A78D-5354DD0CF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91" y="1337605"/>
            <a:ext cx="5867400" cy="3648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913E9E-57AD-4CFE-9978-BD5FA229E1E1}"/>
              </a:ext>
            </a:extLst>
          </p:cNvPr>
          <p:cNvSpPr txBox="1"/>
          <p:nvPr/>
        </p:nvSpPr>
        <p:spPr>
          <a:xfrm>
            <a:off x="2181087" y="2307102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1s</a:t>
            </a:r>
            <a:r>
              <a:rPr lang="en-US" sz="2400" baseline="-25000" dirty="0">
                <a:latin typeface="+mj-lt"/>
              </a:rPr>
              <a:t>1/2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779F1F-EAAD-4913-A876-DDD462878266}"/>
              </a:ext>
            </a:extLst>
          </p:cNvPr>
          <p:cNvSpPr txBox="1"/>
          <p:nvPr/>
        </p:nvSpPr>
        <p:spPr>
          <a:xfrm>
            <a:off x="1078610" y="184543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52DC25-95E7-46F0-A483-B9E884074FE4}"/>
              </a:ext>
            </a:extLst>
          </p:cNvPr>
          <p:cNvSpPr txBox="1"/>
          <p:nvPr/>
        </p:nvSpPr>
        <p:spPr>
          <a:xfrm>
            <a:off x="621410" y="3276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3D41FE-955D-4BA0-BADD-04B209DFB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061" y="1351892"/>
            <a:ext cx="5962650" cy="3619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7EEB5BF-58F5-4086-B362-DC88C53F49F0}"/>
              </a:ext>
            </a:extLst>
          </p:cNvPr>
          <p:cNvSpPr txBox="1"/>
          <p:nvPr/>
        </p:nvSpPr>
        <p:spPr>
          <a:xfrm>
            <a:off x="621410" y="136524"/>
            <a:ext cx="1103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Radial wavefunctions for Au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0D62DE-6F07-46ED-88DB-570F7DED44FD}"/>
              </a:ext>
            </a:extLst>
          </p:cNvPr>
          <p:cNvSpPr txBox="1"/>
          <p:nvPr/>
        </p:nvSpPr>
        <p:spPr>
          <a:xfrm>
            <a:off x="7112000" y="313182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B4B99F-35D4-4C62-8AC3-4963A9CC929D}"/>
              </a:ext>
            </a:extLst>
          </p:cNvPr>
          <p:cNvSpPr txBox="1"/>
          <p:nvPr/>
        </p:nvSpPr>
        <p:spPr>
          <a:xfrm>
            <a:off x="7803322" y="181653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3BB014-2058-4AF4-BEE4-C24B67181CA7}"/>
              </a:ext>
            </a:extLst>
          </p:cNvPr>
          <p:cNvSpPr txBox="1"/>
          <p:nvPr/>
        </p:nvSpPr>
        <p:spPr>
          <a:xfrm>
            <a:off x="8684592" y="259342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6s</a:t>
            </a:r>
            <a:r>
              <a:rPr lang="en-US" sz="2400" baseline="-25000" dirty="0">
                <a:latin typeface="+mj-lt"/>
              </a:rPr>
              <a:t>1/2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BEC857-272B-4B0A-A886-F814BCFC8A43}"/>
              </a:ext>
            </a:extLst>
          </p:cNvPr>
          <p:cNvSpPr txBox="1"/>
          <p:nvPr/>
        </p:nvSpPr>
        <p:spPr>
          <a:xfrm>
            <a:off x="1371600" y="51771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(Bohr)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5B6CCA-8D06-4A09-9D7D-FDE27537540D}"/>
              </a:ext>
            </a:extLst>
          </p:cNvPr>
          <p:cNvSpPr txBox="1"/>
          <p:nvPr/>
        </p:nvSpPr>
        <p:spPr>
          <a:xfrm>
            <a:off x="7848600" y="5181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(Bohr)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5010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457201"/>
            <a:ext cx="6498703" cy="5000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68751" y="15240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8288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DA32AA"/>
                </a:solidFill>
                <a:latin typeface="+mj-lt"/>
              </a:rPr>
              <a:t>4f5/2</a:t>
            </a:r>
            <a:endParaRPr lang="en-US" sz="2400" b="1" i="1" dirty="0">
              <a:solidFill>
                <a:srgbClr val="DA32AA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22053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00B050"/>
                </a:solidFill>
                <a:latin typeface="+mj-lt"/>
              </a:rPr>
              <a:t>4f7/2</a:t>
            </a:r>
            <a:endParaRPr lang="en-US" sz="24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38817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+mj-lt"/>
              </a:rPr>
              <a:t>F</a:t>
            </a:r>
            <a:r>
              <a:rPr lang="en-US" sz="2400" b="1" i="1" baseline="-25000" dirty="0">
                <a:solidFill>
                  <a:srgbClr val="00B0F0"/>
                </a:solidFill>
                <a:latin typeface="+mj-lt"/>
              </a:rPr>
              <a:t>4f5/2</a:t>
            </a:r>
            <a:endParaRPr lang="en-US" sz="2400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41103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C000"/>
                </a:solidFill>
                <a:latin typeface="+mj-lt"/>
              </a:rPr>
              <a:t>F</a:t>
            </a:r>
            <a:r>
              <a:rPr lang="en-US" sz="2400" b="1" i="1" baseline="-25000" dirty="0">
                <a:solidFill>
                  <a:srgbClr val="FFC000"/>
                </a:solidFill>
                <a:latin typeface="+mj-lt"/>
              </a:rPr>
              <a:t>4f7/2</a:t>
            </a:r>
            <a:endParaRPr lang="en-US" sz="2400" b="1" i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5378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B1899-00A6-4F18-8A8F-5DA2026B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617F5B-48CF-4917-965D-8B1AB9A2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F5279-2D8E-4703-906B-8AD900A92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5030A-E856-4E0D-8E77-D1AC8403B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3028"/>
            <a:ext cx="8996362" cy="55839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A53B03-1D60-4F04-9921-C850FDDCD857}"/>
              </a:ext>
            </a:extLst>
          </p:cNvPr>
          <p:cNvSpPr txBox="1"/>
          <p:nvPr/>
        </p:nvSpPr>
        <p:spPr>
          <a:xfrm>
            <a:off x="2209800" y="111102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DA32AA"/>
                </a:solidFill>
                <a:latin typeface="+mj-lt"/>
              </a:rPr>
              <a:t>5d3/2</a:t>
            </a:r>
            <a:endParaRPr lang="en-US" sz="2400" b="1" i="1" dirty="0">
              <a:solidFill>
                <a:srgbClr val="DA32AA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38C94-D35A-4730-8301-E667FAC51D13}"/>
              </a:ext>
            </a:extLst>
          </p:cNvPr>
          <p:cNvSpPr txBox="1"/>
          <p:nvPr/>
        </p:nvSpPr>
        <p:spPr>
          <a:xfrm>
            <a:off x="3505200" y="1526232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00B0F0"/>
                </a:solidFill>
                <a:latin typeface="+mj-lt"/>
              </a:rPr>
              <a:t>5d5/2</a:t>
            </a:r>
            <a:endParaRPr lang="en-US" sz="2400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7CFB8C-07AD-4546-B5FF-95F5DB2A099B}"/>
              </a:ext>
            </a:extLst>
          </p:cNvPr>
          <p:cNvSpPr txBox="1"/>
          <p:nvPr/>
        </p:nvSpPr>
        <p:spPr>
          <a:xfrm>
            <a:off x="35052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1814CF-9FBD-4AD7-9724-4FC6E8700423}"/>
              </a:ext>
            </a:extLst>
          </p:cNvPr>
          <p:cNvSpPr txBox="1"/>
          <p:nvPr/>
        </p:nvSpPr>
        <p:spPr>
          <a:xfrm>
            <a:off x="3454400" y="35007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9710"/>
                </a:solidFill>
                <a:latin typeface="+mj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871813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F700D-8007-4354-9FDC-C8265A01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3E7FB-39E4-4BCC-8993-E9C64F8C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3AA5-CA51-4B74-BA42-73DFAEB6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E32036-0ACE-44A0-95DE-1237B9EE0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7129462" cy="57553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53D061-5D26-40BA-A370-C3ECF797F7ED}"/>
              </a:ext>
            </a:extLst>
          </p:cNvPr>
          <p:cNvSpPr txBox="1"/>
          <p:nvPr/>
        </p:nvSpPr>
        <p:spPr>
          <a:xfrm>
            <a:off x="2286000" y="4648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9710"/>
                </a:solidFill>
                <a:latin typeface="+mj-lt"/>
              </a:rPr>
              <a:t>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C33209-261B-4175-9B92-0DB167B2CCEA}"/>
              </a:ext>
            </a:extLst>
          </p:cNvPr>
          <p:cNvSpPr txBox="1"/>
          <p:nvPr/>
        </p:nvSpPr>
        <p:spPr>
          <a:xfrm>
            <a:off x="2739887" y="528014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4CD54-DA58-4C71-A150-BA2EBD526423}"/>
              </a:ext>
            </a:extLst>
          </p:cNvPr>
          <p:cNvSpPr txBox="1"/>
          <p:nvPr/>
        </p:nvSpPr>
        <p:spPr>
          <a:xfrm>
            <a:off x="2587487" y="111619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DA32AA"/>
                </a:solidFill>
                <a:latin typeface="+mj-lt"/>
              </a:rPr>
              <a:t>4f5/2</a:t>
            </a:r>
            <a:endParaRPr lang="en-US" sz="2400" b="1" i="1" dirty="0">
              <a:solidFill>
                <a:srgbClr val="DA32AA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1DF59-37D1-49D3-AECD-40F60AF9CF86}"/>
              </a:ext>
            </a:extLst>
          </p:cNvPr>
          <p:cNvSpPr txBox="1"/>
          <p:nvPr/>
        </p:nvSpPr>
        <p:spPr>
          <a:xfrm>
            <a:off x="3120887" y="256622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00B0F0"/>
                </a:solidFill>
                <a:latin typeface="+mj-lt"/>
              </a:rPr>
              <a:t>4f7/2</a:t>
            </a:r>
            <a:endParaRPr lang="en-US" sz="2400" b="1" i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7729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– continued</a:t>
            </a:r>
          </a:p>
          <a:p>
            <a:endParaRPr lang="en-US" sz="2400" i="1" dirty="0">
              <a:latin typeface="+mj-lt"/>
            </a:endParaRPr>
          </a:p>
          <a:p>
            <a:r>
              <a:rPr lang="en-US" sz="2400" dirty="0">
                <a:latin typeface="+mj-lt"/>
              </a:rPr>
              <a:t>Some sample results within density functional theory</a:t>
            </a:r>
          </a:p>
          <a:p>
            <a:r>
              <a:rPr lang="en-US" sz="2400" dirty="0">
                <a:latin typeface="+mj-lt"/>
              </a:rPr>
              <a:t>Ref. </a:t>
            </a:r>
            <a:r>
              <a:rPr lang="en-US" sz="2400" dirty="0">
                <a:latin typeface="+mj-lt"/>
                <a:hlinkClick r:id="rId2"/>
              </a:rPr>
              <a:t>https://www.nist.gov/pml/data/results</a:t>
            </a:r>
            <a:endParaRPr lang="en-US" sz="2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702" y="2270786"/>
            <a:ext cx="1933575" cy="1133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388620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72451"/>
              </p:ext>
            </p:extLst>
          </p:nvPr>
        </p:nvGraphicFramePr>
        <p:xfrm>
          <a:off x="1524000" y="3810000"/>
          <a:ext cx="8229600" cy="13716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-30.305855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-30.314393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-1.322809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-1.326075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-0.498034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-0.500040</a:t>
                      </a:r>
                      <a:br>
                        <a:rPr lang="en-US"/>
                      </a:br>
                      <a:r>
                        <a:rPr lang="en-US"/>
                        <a:t>-0.496232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92486" y="2304159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unit is “</a:t>
            </a:r>
            <a:r>
              <a:rPr lang="en-US" sz="2400" dirty="0" err="1">
                <a:latin typeface="+mj-lt"/>
              </a:rPr>
              <a:t>Hartree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1H= 27.21138602 eV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600" y="340723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342453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29600" y="3741717"/>
            <a:ext cx="990600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J=1/2</a:t>
            </a:r>
          </a:p>
          <a:p>
            <a:endParaRPr lang="en-US" sz="105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</p:txBody>
      </p:sp>
    </p:spTree>
    <p:extLst>
      <p:ext uri="{BB962C8B-B14F-4D97-AF65-F5344CB8AC3E}">
        <p14:creationId xmlns:p14="http://schemas.microsoft.com/office/powerpoint/2010/main" val="448609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26719"/>
            <a:ext cx="2124075" cy="1295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8276"/>
              </p:ext>
            </p:extLst>
          </p:nvPr>
        </p:nvGraphicFramePr>
        <p:xfrm>
          <a:off x="2012868" y="1810696"/>
          <a:ext cx="7273870" cy="4536980"/>
        </p:xfrm>
        <a:graphic>
          <a:graphicData uri="http://schemas.openxmlformats.org/drawingml/2006/table">
            <a:tbl>
              <a:tblPr/>
              <a:tblGrid>
                <a:gridCol w="145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1s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-509.982989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-517.456410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2s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-66.285953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-68.209637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2p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-60.017328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-61.753188</a:t>
                      </a:r>
                      <a:br>
                        <a:rPr lang="en-US" sz="1600"/>
                      </a:br>
                      <a:r>
                        <a:rPr lang="en-US" sz="1600"/>
                        <a:t>-59.789712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-9.315192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-9.639319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3p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-7.086634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-7.347319</a:t>
                      </a:r>
                      <a:br>
                        <a:rPr lang="en-US" sz="1600"/>
                      </a:br>
                      <a:r>
                        <a:rPr lang="en-US" sz="1600"/>
                        <a:t>-7.057577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3d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-3.074109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-3.032140</a:t>
                      </a:r>
                      <a:br>
                        <a:rPr lang="en-US" sz="1600"/>
                      </a:br>
                      <a:r>
                        <a:rPr lang="en-US" sz="1600"/>
                        <a:t>-2.984281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4s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-0.820574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-0.851373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4p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-0.346340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-0.361325</a:t>
                      </a:r>
                      <a:br>
                        <a:rPr lang="en-US" sz="1600"/>
                      </a:br>
                      <a:r>
                        <a:rPr lang="en-US" sz="1600"/>
                        <a:t>-0.33742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800" y="12954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2192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905001"/>
            <a:ext cx="99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J=1/2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10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  <a:p>
            <a:endParaRPr lang="en-US" sz="10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10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J=3/2</a:t>
            </a:r>
          </a:p>
          <a:p>
            <a:r>
              <a:rPr lang="en-US" dirty="0">
                <a:latin typeface="+mj-lt"/>
              </a:rPr>
              <a:t>J=5/2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</p:txBody>
      </p:sp>
    </p:spTree>
    <p:extLst>
      <p:ext uri="{BB962C8B-B14F-4D97-AF65-F5344CB8AC3E}">
        <p14:creationId xmlns:p14="http://schemas.microsoft.com/office/powerpoint/2010/main" val="633927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B18B9-FB6E-4E9D-B25A-DAD0FB93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29459-5EBB-4112-8CB1-898F1E21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B0E1B-15DB-4281-81CF-F27248B61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165C3A-7A30-4A8E-A115-BF3A13B36319}"/>
              </a:ext>
            </a:extLst>
          </p:cNvPr>
          <p:cNvSpPr txBox="1"/>
          <p:nvPr/>
        </p:nvSpPr>
        <p:spPr>
          <a:xfrm>
            <a:off x="381000" y="304800"/>
            <a:ext cx="1150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approximate relativistic effects  returning to free particle equations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35325E-518A-46BD-BDE7-6D1658A09C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494302"/>
              </p:ext>
            </p:extLst>
          </p:nvPr>
        </p:nvGraphicFramePr>
        <p:xfrm>
          <a:off x="457200" y="1027112"/>
          <a:ext cx="8715375" cy="480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35" name="Equation" r:id="rId3" imgW="5943600" imgH="3276360" progId="Equation.DSMT4">
                  <p:embed/>
                </p:oleObj>
              </mc:Choice>
              <mc:Fallback>
                <p:oleObj name="Equation" r:id="rId3" imgW="594360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027112"/>
                        <a:ext cx="8715375" cy="480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94349B-E8AC-4651-9C2F-741770B5A00B}"/>
              </a:ext>
            </a:extLst>
          </p:cNvPr>
          <p:cNvSpPr txBox="1"/>
          <p:nvPr/>
        </p:nvSpPr>
        <p:spPr>
          <a:xfrm>
            <a:off x="3708400" y="575659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Spin-orbit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B994DA-E2B6-4BDF-8885-687598A2FD62}"/>
              </a:ext>
            </a:extLst>
          </p:cNvPr>
          <p:cNvSpPr txBox="1"/>
          <p:nvPr/>
        </p:nvSpPr>
        <p:spPr>
          <a:xfrm>
            <a:off x="6086061" y="578250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Darwin term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56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355"/>
            <a:ext cx="118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a scalar, spherically symmetric  potential </a:t>
            </a:r>
            <a:r>
              <a:rPr lang="en-US" sz="2400" i="1" dirty="0">
                <a:latin typeface="+mj-lt"/>
              </a:rPr>
              <a:t>V(r)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65317"/>
              </p:ext>
            </p:extLst>
          </p:nvPr>
        </p:nvGraphicFramePr>
        <p:xfrm>
          <a:off x="756871" y="704987"/>
          <a:ext cx="84899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3" imgW="5740200" imgH="698400" progId="Equation.DSMT4">
                  <p:embed/>
                </p:oleObj>
              </mc:Choice>
              <mc:Fallback>
                <p:oleObj name="Equation" r:id="rId3" imgW="574020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6871" y="704987"/>
                        <a:ext cx="8489950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33073"/>
              </p:ext>
            </p:extLst>
          </p:nvPr>
        </p:nvGraphicFramePr>
        <p:xfrm>
          <a:off x="2514600" y="4431136"/>
          <a:ext cx="92583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5" imgW="4749480" imgH="698400" progId="Equation.DSMT4">
                  <p:embed/>
                </p:oleObj>
              </mc:Choice>
              <mc:Fallback>
                <p:oleObj name="Equation" r:id="rId5" imgW="4749480" imgH="698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4431136"/>
                        <a:ext cx="92583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988061"/>
              </p:ext>
            </p:extLst>
          </p:nvPr>
        </p:nvGraphicFramePr>
        <p:xfrm>
          <a:off x="838200" y="2131159"/>
          <a:ext cx="89773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7" imgW="6476760" imgH="1511280" progId="Equation.DSMT4">
                  <p:embed/>
                </p:oleObj>
              </mc:Choice>
              <mc:Fallback>
                <p:oleObj name="Equation" r:id="rId7" imgW="6476760" imgH="1511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131159"/>
                        <a:ext cx="8977313" cy="209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3031" y="4459714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can </a:t>
            </a:r>
          </a:p>
          <a:p>
            <a:r>
              <a:rPr lang="en-US" sz="2400" dirty="0">
                <a:latin typeface="+mj-lt"/>
              </a:rPr>
              <a:t>show that:</a:t>
            </a:r>
          </a:p>
        </p:txBody>
      </p:sp>
    </p:spTree>
    <p:extLst>
      <p:ext uri="{BB962C8B-B14F-4D97-AF65-F5344CB8AC3E}">
        <p14:creationId xmlns:p14="http://schemas.microsoft.com/office/powerpoint/2010/main" val="997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530A3B-3EFE-48A5-B28C-E463E268A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085585"/>
              </p:ext>
            </p:extLst>
          </p:nvPr>
        </p:nvGraphicFramePr>
        <p:xfrm>
          <a:off x="609600" y="381000"/>
          <a:ext cx="829933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99" name="Equation" r:id="rId3" imgW="4660560" imgH="1625400" progId="Equation.DSMT4">
                  <p:embed/>
                </p:oleObj>
              </mc:Choice>
              <mc:Fallback>
                <p:oleObj name="Equation" r:id="rId3" imgW="4660560" imgH="1625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530A3B-3EFE-48A5-B28C-E463E268AF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81000"/>
                        <a:ext cx="8299335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77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20762-374E-4B73-8BBC-5A771F65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E1197-7397-46D9-8A8B-6DCBBCF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086E3-8820-4318-84B3-525C1D26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13321-8D92-45D5-A469-682310C5190A}"/>
              </a:ext>
            </a:extLst>
          </p:cNvPr>
          <p:cNvSpPr txBox="1"/>
          <p:nvPr/>
        </p:nvSpPr>
        <p:spPr>
          <a:xfrm>
            <a:off x="3810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allowed combinations of eigenvalues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97A082F-10EF-4802-A8B2-F44A9E19F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6035"/>
              </p:ext>
            </p:extLst>
          </p:nvPr>
        </p:nvGraphicFramePr>
        <p:xfrm>
          <a:off x="823913" y="574675"/>
          <a:ext cx="7194550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53" name="Equation" r:id="rId3" imgW="2171520" imgH="736560" progId="Equation.DSMT4">
                  <p:embed/>
                </p:oleObj>
              </mc:Choice>
              <mc:Fallback>
                <p:oleObj name="Equation" r:id="rId3" imgW="2171520" imgH="736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97A082F-10EF-4802-A8B2-F44A9E19F9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913" y="574675"/>
                        <a:ext cx="7194550" cy="243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E4D903E-7821-41AF-8F55-8470617E8F3A}"/>
              </a:ext>
            </a:extLst>
          </p:cNvPr>
          <p:cNvSpPr txBox="1"/>
          <p:nvPr/>
        </p:nvSpPr>
        <p:spPr>
          <a:xfrm>
            <a:off x="368808" y="326809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Alternatively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DD24E35-4EF1-49DC-A863-12FA15FE89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203944"/>
              </p:ext>
            </p:extLst>
          </p:nvPr>
        </p:nvGraphicFramePr>
        <p:xfrm>
          <a:off x="1308068" y="3720612"/>
          <a:ext cx="6227762" cy="208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54" name="Equation" r:id="rId5" imgW="2120760" imgH="711000" progId="Equation.DSMT4">
                  <p:embed/>
                </p:oleObj>
              </mc:Choice>
              <mc:Fallback>
                <p:oleObj name="Equation" r:id="rId5" imgW="2120760" imgH="711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DD24E35-4EF1-49DC-A863-12FA15FE89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068" y="3720612"/>
                        <a:ext cx="6227762" cy="208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07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74981"/>
              </p:ext>
            </p:extLst>
          </p:nvPr>
        </p:nvGraphicFramePr>
        <p:xfrm>
          <a:off x="838200" y="336795"/>
          <a:ext cx="763275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20" name="Equation" r:id="rId3" imgW="5511600" imgH="647640" progId="Equation.DSMT4">
                  <p:embed/>
                </p:oleObj>
              </mc:Choice>
              <mc:Fallback>
                <p:oleObj name="Equation" r:id="rId3" imgW="5511600" imgH="647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36795"/>
                        <a:ext cx="7632758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015771"/>
              </p:ext>
            </p:extLst>
          </p:nvPr>
        </p:nvGraphicFramePr>
        <p:xfrm>
          <a:off x="1295400" y="3019426"/>
          <a:ext cx="6086475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21" name="Equation" r:id="rId5" imgW="4444920" imgH="2438280" progId="Equation.DSMT4">
                  <p:embed/>
                </p:oleObj>
              </mc:Choice>
              <mc:Fallback>
                <p:oleObj name="Equation" r:id="rId5" imgW="4444920" imgH="2438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3019426"/>
                        <a:ext cx="6086475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79883"/>
              </p:ext>
            </p:extLst>
          </p:nvPr>
        </p:nvGraphicFramePr>
        <p:xfrm>
          <a:off x="685800" y="1641780"/>
          <a:ext cx="88804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22" name="Equation" r:id="rId7" imgW="5752800" imgH="698400" progId="Equation.DSMT4">
                  <p:embed/>
                </p:oleObj>
              </mc:Choice>
              <mc:Fallback>
                <p:oleObj name="Equation" r:id="rId7" imgW="5752800" imgH="6984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1641780"/>
                        <a:ext cx="8880475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48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866918"/>
              </p:ext>
            </p:extLst>
          </p:nvPr>
        </p:nvGraphicFramePr>
        <p:xfrm>
          <a:off x="914400" y="1828800"/>
          <a:ext cx="8296275" cy="417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29" name="Equation" r:id="rId3" imgW="4762440" imgH="2400120" progId="Equation.DSMT4">
                  <p:embed/>
                </p:oleObj>
              </mc:Choice>
              <mc:Fallback>
                <p:oleObj name="Equation" r:id="rId3" imgW="4762440" imgH="24001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8296275" cy="41785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7A205D9-02A2-419E-8E72-EE380720EC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890347"/>
              </p:ext>
            </p:extLst>
          </p:nvPr>
        </p:nvGraphicFramePr>
        <p:xfrm>
          <a:off x="304800" y="136570"/>
          <a:ext cx="7112000" cy="142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30" name="Equation" r:id="rId5" imgW="3162240" imgH="634680" progId="Equation.DSMT4">
                  <p:embed/>
                </p:oleObj>
              </mc:Choice>
              <mc:Fallback>
                <p:oleObj name="Equation" r:id="rId5" imgW="31622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36570"/>
                        <a:ext cx="7112000" cy="142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5FE82B0-349B-4EBD-A0E8-32F2539E07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97176"/>
              </p:ext>
            </p:extLst>
          </p:nvPr>
        </p:nvGraphicFramePr>
        <p:xfrm>
          <a:off x="8534400" y="375138"/>
          <a:ext cx="3505200" cy="137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31" name="Equation" r:id="rId7" imgW="2361960" imgH="927000" progId="Equation.DSMT4">
                  <p:embed/>
                </p:oleObj>
              </mc:Choice>
              <mc:Fallback>
                <p:oleObj name="Equation" r:id="rId7" imgW="236196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4400" y="375138"/>
                        <a:ext cx="3505200" cy="1375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204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8429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with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 equation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464867"/>
              </p:ext>
            </p:extLst>
          </p:nvPr>
        </p:nvGraphicFramePr>
        <p:xfrm>
          <a:off x="1857375" y="1217613"/>
          <a:ext cx="280193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29" name="Equation" r:id="rId3" imgW="1993680" imgH="927000" progId="Equation.DSMT4">
                  <p:embed/>
                </p:oleObj>
              </mc:Choice>
              <mc:Fallback>
                <p:oleObj name="Equation" r:id="rId3" imgW="199368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375" y="1217613"/>
                        <a:ext cx="2801938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499927"/>
              </p:ext>
            </p:extLst>
          </p:nvPr>
        </p:nvGraphicFramePr>
        <p:xfrm>
          <a:off x="5357563" y="1240782"/>
          <a:ext cx="48609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30" name="Equation" r:id="rId5" imgW="3695400" imgH="1434960" progId="Equation.DSMT4">
                  <p:embed/>
                </p:oleObj>
              </mc:Choice>
              <mc:Fallback>
                <p:oleObj name="Equation" r:id="rId5" imgW="3695400" imgH="1434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7563" y="1240782"/>
                        <a:ext cx="4860925" cy="188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7236" y="3493273"/>
            <a:ext cx="545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Schematic diagram: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6096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52578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572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5715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1s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382" y="4834236"/>
            <a:ext cx="127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2s,2p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9844" y="4149384"/>
            <a:ext cx="168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3s,3p,3d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019800" y="6248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85213" y="57867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1s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67400" y="4495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4648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5257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5410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99614" y="51816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1" y="4876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867400" y="4343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1" y="44151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1" y="4114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1" y="38055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5/2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5B681C-4700-44BA-A819-38ADC773C0E3}"/>
              </a:ext>
            </a:extLst>
          </p:cNvPr>
          <p:cNvSpPr txBox="1"/>
          <p:nvPr/>
        </p:nvSpPr>
        <p:spPr>
          <a:xfrm>
            <a:off x="9169400" y="59436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92F3A9-A3D8-486C-8841-8D0E645F7E6D}"/>
              </a:ext>
            </a:extLst>
          </p:cNvPr>
          <p:cNvSpPr txBox="1"/>
          <p:nvPr/>
        </p:nvSpPr>
        <p:spPr>
          <a:xfrm>
            <a:off x="9144000" y="5345724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±</a:t>
            </a:r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432DAE-6483-49B3-BA6B-ADA6822A6753}"/>
              </a:ext>
            </a:extLst>
          </p:cNvPr>
          <p:cNvSpPr txBox="1"/>
          <p:nvPr/>
        </p:nvSpPr>
        <p:spPr>
          <a:xfrm>
            <a:off x="9144000" y="5024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A53FAB-90AE-477F-A618-6819C1F2D2E2}"/>
              </a:ext>
            </a:extLst>
          </p:cNvPr>
          <p:cNvSpPr txBox="1"/>
          <p:nvPr/>
        </p:nvSpPr>
        <p:spPr>
          <a:xfrm>
            <a:off x="9210303" y="44958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±</a:t>
            </a:r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1D1DCE-8A5C-4B3D-8B1C-E5614DF678CB}"/>
              </a:ext>
            </a:extLst>
          </p:cNvPr>
          <p:cNvSpPr txBox="1"/>
          <p:nvPr/>
        </p:nvSpPr>
        <p:spPr>
          <a:xfrm>
            <a:off x="9210303" y="41910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±</a:t>
            </a:r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E53300-1C42-4128-A811-54D3C2DBDAF0}"/>
              </a:ext>
            </a:extLst>
          </p:cNvPr>
          <p:cNvSpPr txBox="1"/>
          <p:nvPr/>
        </p:nvSpPr>
        <p:spPr>
          <a:xfrm>
            <a:off x="9227888" y="384918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=-3</a:t>
            </a:r>
          </a:p>
        </p:txBody>
      </p:sp>
    </p:spTree>
    <p:extLst>
      <p:ext uri="{BB962C8B-B14F-4D97-AF65-F5344CB8AC3E}">
        <p14:creationId xmlns:p14="http://schemas.microsoft.com/office/powerpoint/2010/main" val="268931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05406-F55A-4D08-8ACA-13EE20D1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3/04/2022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8015A-2A78-49AB-B969-E170F7CE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58DB-31BA-47FC-8D40-C2A46CBB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0041FF1-5E00-437F-81B7-F357FACF2F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017110"/>
              </p:ext>
            </p:extLst>
          </p:nvPr>
        </p:nvGraphicFramePr>
        <p:xfrm>
          <a:off x="601362" y="939068"/>
          <a:ext cx="8021637" cy="417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4" name="Equation" r:id="rId3" imgW="6095880" imgH="3174840" progId="Equation.DSMT4">
                  <p:embed/>
                </p:oleObj>
              </mc:Choice>
              <mc:Fallback>
                <p:oleObj name="Equation" r:id="rId3" imgW="6095880" imgH="31748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362" y="939068"/>
                        <a:ext cx="8021637" cy="417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5D8B7B-8BC6-4FA0-A03B-20921E303F06}"/>
              </a:ext>
            </a:extLst>
          </p:cNvPr>
          <p:cNvSpPr txBox="1"/>
          <p:nvPr/>
        </p:nvSpPr>
        <p:spPr>
          <a:xfrm>
            <a:off x="228600" y="136524"/>
            <a:ext cx="1036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differences due to Dirac equation on the H-like 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B8A8D-DAE6-44CA-9FA2-39B08DEBD4AB}"/>
              </a:ext>
            </a:extLst>
          </p:cNvPr>
          <p:cNvSpPr txBox="1"/>
          <p:nvPr/>
        </p:nvSpPr>
        <p:spPr>
          <a:xfrm>
            <a:off x="8034638" y="912167"/>
            <a:ext cx="3487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anose="05050102010706020507" pitchFamily="18" charset="2"/>
              </a:rPr>
              <a:t>a</a:t>
            </a:r>
            <a:r>
              <a:rPr lang="en-US" sz="2400" b="1" baseline="30000" dirty="0">
                <a:latin typeface="Symbol" panose="05050102010706020507" pitchFamily="18" charset="2"/>
              </a:rPr>
              <a:t>-1</a:t>
            </a:r>
            <a:r>
              <a:rPr lang="en-US" sz="2400" b="1" dirty="0">
                <a:latin typeface="+mj-lt"/>
              </a:rPr>
              <a:t>=</a:t>
            </a:r>
            <a:r>
              <a:rPr lang="en-US" sz="2400" b="1" dirty="0"/>
              <a:t>137.035999084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mc</a:t>
            </a:r>
            <a:r>
              <a:rPr lang="en-US" sz="2400" b="1" baseline="30000" dirty="0">
                <a:latin typeface="+mj-lt"/>
              </a:rPr>
              <a:t>2</a:t>
            </a:r>
            <a:r>
              <a:rPr lang="en-US" sz="2400" b="1" dirty="0">
                <a:latin typeface="+mj-lt"/>
              </a:rPr>
              <a:t>=510998.950 eV</a:t>
            </a:r>
          </a:p>
        </p:txBody>
      </p:sp>
    </p:spTree>
    <p:extLst>
      <p:ext uri="{BB962C8B-B14F-4D97-AF65-F5344CB8AC3E}">
        <p14:creationId xmlns:p14="http://schemas.microsoft.com/office/powerpoint/2010/main" val="106750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22298</TotalTime>
  <Words>1030</Words>
  <Application>Microsoft Office PowerPoint</Application>
  <PresentationFormat>Widescreen</PresentationFormat>
  <Paragraphs>255</Paragraphs>
  <Slides>27</Slides>
  <Notes>3</Notes>
  <HiddenSlides>3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1149</cp:revision>
  <cp:lastPrinted>2020-02-21T06:08:51Z</cp:lastPrinted>
  <dcterms:created xsi:type="dcterms:W3CDTF">2012-01-10T18:32:24Z</dcterms:created>
  <dcterms:modified xsi:type="dcterms:W3CDTF">2022-03-04T15:43:56Z</dcterms:modified>
</cp:coreProperties>
</file>