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11" r:id="rId3"/>
    <p:sldId id="321" r:id="rId4"/>
    <p:sldId id="306" r:id="rId5"/>
    <p:sldId id="307" r:id="rId6"/>
    <p:sldId id="308" r:id="rId7"/>
    <p:sldId id="309" r:id="rId8"/>
    <p:sldId id="310" r:id="rId9"/>
    <p:sldId id="322" r:id="rId10"/>
    <p:sldId id="312" r:id="rId11"/>
    <p:sldId id="313" r:id="rId12"/>
    <p:sldId id="314" r:id="rId13"/>
    <p:sldId id="315" r:id="rId14"/>
    <p:sldId id="316" r:id="rId15"/>
    <p:sldId id="317" r:id="rId16"/>
    <p:sldId id="318" r:id="rId17"/>
    <p:sldId id="319" r:id="rId18"/>
    <p:sldId id="320" r:id="rId19"/>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70" d="100"/>
          <a:sy n="70" d="100"/>
        </p:scale>
        <p:origin x="269" y="5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42" d="100"/>
        <a:sy n="42" d="100"/>
      </p:scale>
      <p:origin x="0" y="0"/>
    </p:cViewPr>
  </p:sorterViewPr>
  <p:notesViewPr>
    <p:cSldViewPr snapToGrid="0">
      <p:cViewPr varScale="1">
        <p:scale>
          <a:sx n="59" d="100"/>
          <a:sy n="59" d="100"/>
        </p:scale>
        <p:origin x="2362"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A0A23424-DEE1-474C-8CA6-8FF7DF8EAB4D}" type="datetimeFigureOut">
              <a:rPr lang="en-US" smtClean="0"/>
              <a:t>3/24/2022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8AA7A49-0F1F-4A7C-AF9C-8903C4070582}" type="slidenum">
              <a:rPr lang="en-US" smtClean="0"/>
              <a:t>‹#›</a:t>
            </a:fld>
            <a:endParaRPr lang="en-US"/>
          </a:p>
        </p:txBody>
      </p:sp>
    </p:spTree>
    <p:extLst>
      <p:ext uri="{BB962C8B-B14F-4D97-AF65-F5344CB8AC3E}">
        <p14:creationId xmlns:p14="http://schemas.microsoft.com/office/powerpoint/2010/main" val="82595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next few lectures, we will consider the “quantization” of the electromagnetic field, inspired by the detailed results of the analysis of the one dimensional harmonic oscillator.</a:t>
            </a:r>
          </a:p>
        </p:txBody>
      </p:sp>
      <p:sp>
        <p:nvSpPr>
          <p:cNvPr id="4" name="Slide Number Placeholder 3"/>
          <p:cNvSpPr>
            <a:spLocks noGrp="1"/>
          </p:cNvSpPr>
          <p:nvPr>
            <p:ph type="sldNum" sz="quarter" idx="5"/>
          </p:nvPr>
        </p:nvSpPr>
        <p:spPr/>
        <p:txBody>
          <a:bodyPr/>
          <a:lstStyle/>
          <a:p>
            <a:fld id="{38AA7A49-0F1F-4A7C-AF9C-8903C4070582}" type="slidenum">
              <a:rPr lang="en-US" smtClean="0"/>
              <a:t>1</a:t>
            </a:fld>
            <a:endParaRPr lang="en-US"/>
          </a:p>
        </p:txBody>
      </p:sp>
    </p:spTree>
    <p:extLst>
      <p:ext uri="{BB962C8B-B14F-4D97-AF65-F5344CB8AC3E}">
        <p14:creationId xmlns:p14="http://schemas.microsoft.com/office/powerpoint/2010/main" val="3636641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 to the matter at hand – we need to consider electromagnetic waves and therefore need to review classical</a:t>
            </a:r>
            <a:r>
              <a:rPr lang="en-US" baseline="0" dirty="0"/>
              <a:t> electromagnetic theory.</a:t>
            </a:r>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12</a:t>
            </a:fld>
            <a:endParaRPr lang="en-US"/>
          </a:p>
        </p:txBody>
      </p:sp>
    </p:spTree>
    <p:extLst>
      <p:ext uri="{BB962C8B-B14F-4D97-AF65-F5344CB8AC3E}">
        <p14:creationId xmlns:p14="http://schemas.microsoft.com/office/powerpoint/2010/main" val="2920820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Ultimately, we will need the Hamiltonian for electromagnetic phenomena, and this will come for the electromagnetic field energy.     It is convenient to express this in terms of the vector potential.</a:t>
            </a:r>
          </a:p>
        </p:txBody>
      </p:sp>
      <p:sp>
        <p:nvSpPr>
          <p:cNvPr id="4" name="Slide Number Placeholder 3"/>
          <p:cNvSpPr>
            <a:spLocks noGrp="1"/>
          </p:cNvSpPr>
          <p:nvPr>
            <p:ph type="sldNum" sz="quarter" idx="5"/>
          </p:nvPr>
        </p:nvSpPr>
        <p:spPr/>
        <p:txBody>
          <a:bodyPr/>
          <a:lstStyle/>
          <a:p>
            <a:fld id="{38AA7A49-0F1F-4A7C-AF9C-8903C4070582}" type="slidenum">
              <a:rPr lang="en-US" smtClean="0"/>
              <a:t>13</a:t>
            </a:fld>
            <a:endParaRPr lang="en-US"/>
          </a:p>
        </p:txBody>
      </p:sp>
    </p:spTree>
    <p:extLst>
      <p:ext uri="{BB962C8B-B14F-4D97-AF65-F5344CB8AC3E}">
        <p14:creationId xmlns:p14="http://schemas.microsoft.com/office/powerpoint/2010/main" val="374074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are interested in the electromagnetic waves far from their sources.</a:t>
            </a:r>
          </a:p>
        </p:txBody>
      </p:sp>
      <p:sp>
        <p:nvSpPr>
          <p:cNvPr id="4" name="Slide Number Placeholder 3"/>
          <p:cNvSpPr>
            <a:spLocks noGrp="1"/>
          </p:cNvSpPr>
          <p:nvPr>
            <p:ph type="sldNum" sz="quarter" idx="5"/>
          </p:nvPr>
        </p:nvSpPr>
        <p:spPr/>
        <p:txBody>
          <a:bodyPr/>
          <a:lstStyle/>
          <a:p>
            <a:fld id="{38AA7A49-0F1F-4A7C-AF9C-8903C4070582}" type="slidenum">
              <a:rPr lang="en-US" smtClean="0"/>
              <a:t>14</a:t>
            </a:fld>
            <a:endParaRPr lang="en-US"/>
          </a:p>
        </p:txBody>
      </p:sp>
    </p:spTree>
    <p:extLst>
      <p:ext uri="{BB962C8B-B14F-4D97-AF65-F5344CB8AC3E}">
        <p14:creationId xmlns:p14="http://schemas.microsoft.com/office/powerpoint/2010/main" val="1809115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equation here is expressed purely in terms of the vector potential.</a:t>
            </a:r>
          </a:p>
        </p:txBody>
      </p:sp>
      <p:sp>
        <p:nvSpPr>
          <p:cNvPr id="4" name="Slide Number Placeholder 3"/>
          <p:cNvSpPr>
            <a:spLocks noGrp="1"/>
          </p:cNvSpPr>
          <p:nvPr>
            <p:ph type="sldNum" sz="quarter" idx="5"/>
          </p:nvPr>
        </p:nvSpPr>
        <p:spPr/>
        <p:txBody>
          <a:bodyPr/>
          <a:lstStyle/>
          <a:p>
            <a:fld id="{38AA7A49-0F1F-4A7C-AF9C-8903C4070582}" type="slidenum">
              <a:rPr lang="en-US" smtClean="0"/>
              <a:t>15</a:t>
            </a:fld>
            <a:endParaRPr lang="en-US"/>
          </a:p>
        </p:txBody>
      </p:sp>
    </p:spTree>
    <p:extLst>
      <p:ext uri="{BB962C8B-B14F-4D97-AF65-F5344CB8AC3E}">
        <p14:creationId xmlns:p14="http://schemas.microsoft.com/office/powerpoint/2010/main" val="724001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equations for the vector potential,</a:t>
            </a:r>
            <a:r>
              <a:rPr lang="en-US" baseline="0" dirty="0"/>
              <a:t> we find that there are two plane wave solutions with two different polarizations as indicated by the index </a:t>
            </a:r>
            <a:r>
              <a:rPr lang="en-US" baseline="0" dirty="0">
                <a:latin typeface="Symbol" panose="05050102010706020507" pitchFamily="18" charset="2"/>
              </a:rPr>
              <a:t>sigma.</a:t>
            </a:r>
            <a:endParaRPr lang="en-US" dirty="0">
              <a:latin typeface="Symbol" panose="05050102010706020507" pitchFamily="18" charset="2"/>
            </a:endParaRPr>
          </a:p>
        </p:txBody>
      </p:sp>
      <p:sp>
        <p:nvSpPr>
          <p:cNvPr id="4" name="Slide Number Placeholder 3"/>
          <p:cNvSpPr>
            <a:spLocks noGrp="1"/>
          </p:cNvSpPr>
          <p:nvPr>
            <p:ph type="sldNum" sz="quarter" idx="5"/>
          </p:nvPr>
        </p:nvSpPr>
        <p:spPr/>
        <p:txBody>
          <a:bodyPr/>
          <a:lstStyle/>
          <a:p>
            <a:fld id="{38AA7A49-0F1F-4A7C-AF9C-8903C4070582}" type="slidenum">
              <a:rPr lang="en-US" smtClean="0"/>
              <a:t>16</a:t>
            </a:fld>
            <a:endParaRPr lang="en-US"/>
          </a:p>
        </p:txBody>
      </p:sp>
    </p:spTree>
    <p:extLst>
      <p:ext uri="{BB962C8B-B14F-4D97-AF65-F5344CB8AC3E}">
        <p14:creationId xmlns:p14="http://schemas.microsoft.com/office/powerpoint/2010/main" val="346529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should make sure that you</a:t>
            </a:r>
            <a:r>
              <a:rPr lang="en-US" baseline="0" dirty="0"/>
              <a:t> are in agreement with the derivation of these equations.</a:t>
            </a:r>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17</a:t>
            </a:fld>
            <a:endParaRPr lang="en-US"/>
          </a:p>
        </p:txBody>
      </p:sp>
    </p:spTree>
    <p:extLst>
      <p:ext uri="{BB962C8B-B14F-4D97-AF65-F5344CB8AC3E}">
        <p14:creationId xmlns:p14="http://schemas.microsoft.com/office/powerpoint/2010/main" val="35394781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a:t>
            </a:r>
            <a:r>
              <a:rPr lang="en-US" baseline="0" dirty="0"/>
              <a:t> time we will consider the experimental evidence that motivated consider of a quantized field and use the analogy with the Harmonic oscillator formalism to deduce the form of </a:t>
            </a:r>
            <a:r>
              <a:rPr lang="en-US" baseline="0"/>
              <a:t>the quantization.</a:t>
            </a:r>
            <a:endParaRPr lang="en-US"/>
          </a:p>
        </p:txBody>
      </p:sp>
      <p:sp>
        <p:nvSpPr>
          <p:cNvPr id="4" name="Slide Number Placeholder 3"/>
          <p:cNvSpPr>
            <a:spLocks noGrp="1"/>
          </p:cNvSpPr>
          <p:nvPr>
            <p:ph type="sldNum" sz="quarter" idx="5"/>
          </p:nvPr>
        </p:nvSpPr>
        <p:spPr/>
        <p:txBody>
          <a:bodyPr/>
          <a:lstStyle/>
          <a:p>
            <a:fld id="{38AA7A49-0F1F-4A7C-AF9C-8903C4070582}" type="slidenum">
              <a:rPr lang="en-US" smtClean="0"/>
              <a:t>18</a:t>
            </a:fld>
            <a:endParaRPr lang="en-US"/>
          </a:p>
        </p:txBody>
      </p:sp>
    </p:spTree>
    <p:extLst>
      <p:ext uri="{BB962C8B-B14F-4D97-AF65-F5344CB8AC3E}">
        <p14:creationId xmlns:p14="http://schemas.microsoft.com/office/powerpoint/2010/main" val="690320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there is one homework problem which hopefully you will be able to complete before the next lecture.</a:t>
            </a:r>
          </a:p>
        </p:txBody>
      </p:sp>
      <p:sp>
        <p:nvSpPr>
          <p:cNvPr id="4" name="Slide Number Placeholder 3"/>
          <p:cNvSpPr>
            <a:spLocks noGrp="1"/>
          </p:cNvSpPr>
          <p:nvPr>
            <p:ph type="sldNum" sz="quarter" idx="5"/>
          </p:nvPr>
        </p:nvSpPr>
        <p:spPr/>
        <p:txBody>
          <a:bodyPr/>
          <a:lstStyle/>
          <a:p>
            <a:fld id="{38AA7A49-0F1F-4A7C-AF9C-8903C4070582}" type="slidenum">
              <a:rPr lang="en-US" smtClean="0"/>
              <a:t>2</a:t>
            </a:fld>
            <a:endParaRPr lang="en-US"/>
          </a:p>
        </p:txBody>
      </p:sp>
    </p:spTree>
    <p:extLst>
      <p:ext uri="{BB962C8B-B14F-4D97-AF65-F5344CB8AC3E}">
        <p14:creationId xmlns:p14="http://schemas.microsoft.com/office/powerpoint/2010/main" val="2937998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like harmonic oscillators?</a:t>
            </a:r>
          </a:p>
        </p:txBody>
      </p:sp>
      <p:sp>
        <p:nvSpPr>
          <p:cNvPr id="4" name="Slide Number Placeholder 3"/>
          <p:cNvSpPr>
            <a:spLocks noGrp="1"/>
          </p:cNvSpPr>
          <p:nvPr>
            <p:ph type="sldNum" sz="quarter" idx="5"/>
          </p:nvPr>
        </p:nvSpPr>
        <p:spPr/>
        <p:txBody>
          <a:bodyPr/>
          <a:lstStyle/>
          <a:p>
            <a:fld id="{38AA7A49-0F1F-4A7C-AF9C-8903C4070582}" type="slidenum">
              <a:rPr lang="en-US" smtClean="0"/>
              <a:t>4</a:t>
            </a:fld>
            <a:endParaRPr lang="en-US"/>
          </a:p>
        </p:txBody>
      </p:sp>
    </p:spTree>
    <p:extLst>
      <p:ext uri="{BB962C8B-B14F-4D97-AF65-F5344CB8AC3E}">
        <p14:creationId xmlns:p14="http://schemas.microsoft.com/office/powerpoint/2010/main" val="3567877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material is covered in Chapter V of your textbook.    Presumably, you have previously derived</a:t>
            </a:r>
            <a:r>
              <a:rPr lang="en-US" baseline="0" dirty="0"/>
              <a:t> these equations.   Are they still true?    At this point the operators a and a</a:t>
            </a:r>
            <a:r>
              <a:rPr lang="en-US" sz="1200" kern="1200" dirty="0">
                <a:solidFill>
                  <a:schemeClr val="tx1"/>
                </a:solidFill>
                <a:latin typeface="+mn-lt"/>
                <a:ea typeface="+mn-ea"/>
                <a:cs typeface="+mn-cs"/>
              </a:rPr>
              <a:t>†  seem to be “cute” curiosities?</a:t>
            </a:r>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5</a:t>
            </a:fld>
            <a:endParaRPr lang="en-US"/>
          </a:p>
        </p:txBody>
      </p:sp>
    </p:spTree>
    <p:extLst>
      <p:ext uri="{BB962C8B-B14F-4D97-AF65-F5344CB8AC3E}">
        <p14:creationId xmlns:p14="http://schemas.microsoft.com/office/powerpoint/2010/main" val="997088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convenient to evaluate</a:t>
            </a:r>
            <a:r>
              <a:rPr lang="en-US" baseline="0" dirty="0"/>
              <a:t> the position and momentum operators in the basis of energy eigenstates of the harmonic oscillator denoted by the integer </a:t>
            </a:r>
            <a:r>
              <a:rPr lang="en-US" i="1" baseline="0" dirty="0"/>
              <a:t>n</a:t>
            </a:r>
            <a:r>
              <a:rPr lang="en-US" baseline="0" dirty="0"/>
              <a:t>.</a:t>
            </a:r>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6</a:t>
            </a:fld>
            <a:endParaRPr lang="en-US"/>
          </a:p>
        </p:txBody>
      </p:sp>
    </p:spTree>
    <p:extLst>
      <p:ext uri="{BB962C8B-B14F-4D97-AF65-F5344CB8AC3E}">
        <p14:creationId xmlns:p14="http://schemas.microsoft.com/office/powerpoint/2010/main" val="3219850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 and </a:t>
            </a:r>
            <a:r>
              <a:rPr lang="en-US" baseline="0" dirty="0"/>
              <a:t>a</a:t>
            </a:r>
            <a:r>
              <a:rPr lang="en-US" sz="1200" kern="1200" dirty="0">
                <a:solidFill>
                  <a:schemeClr val="tx1"/>
                </a:solidFill>
                <a:latin typeface="+mn-lt"/>
                <a:ea typeface="+mn-ea"/>
                <a:cs typeface="+mn-cs"/>
              </a:rPr>
              <a:t>†  operators can also be evaluated in this basis.</a:t>
            </a:r>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7</a:t>
            </a:fld>
            <a:endParaRPr lang="en-US"/>
          </a:p>
        </p:txBody>
      </p:sp>
    </p:spTree>
    <p:extLst>
      <p:ext uri="{BB962C8B-B14F-4D97-AF65-F5344CB8AC3E}">
        <p14:creationId xmlns:p14="http://schemas.microsoft.com/office/powerpoint/2010/main" val="3332687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results are</a:t>
            </a:r>
            <a:r>
              <a:rPr lang="en-US" baseline="0" dirty="0"/>
              <a:t> derived in detail in Chapter V.    Make sure that they make sense to you.</a:t>
            </a:r>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8</a:t>
            </a:fld>
            <a:endParaRPr lang="en-US"/>
          </a:p>
        </p:txBody>
      </p:sp>
    </p:spTree>
    <p:extLst>
      <p:ext uri="{BB962C8B-B14F-4D97-AF65-F5344CB8AC3E}">
        <p14:creationId xmlns:p14="http://schemas.microsoft.com/office/powerpoint/2010/main" val="1060007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relations on this slide have no new information, but lead to a different way of thinking of the eigenstates of our system.    In particular, the last equation shows that you build up a state with </a:t>
            </a:r>
            <a:r>
              <a:rPr lang="en-US" i="1" baseline="0" dirty="0"/>
              <a:t>n</a:t>
            </a:r>
            <a:r>
              <a:rPr lang="en-US" baseline="0" dirty="0"/>
              <a:t> phonons from state with 0 phonons.  Ultimately, this leads to mapping  the |0&gt; phonon state with “vacuum” and implies that you can create an </a:t>
            </a:r>
            <a:r>
              <a:rPr lang="en-US" i="1" baseline="0" dirty="0"/>
              <a:t>n</a:t>
            </a:r>
            <a:r>
              <a:rPr lang="en-US" baseline="0" dirty="0"/>
              <a:t> phonon state out of vacuum.</a:t>
            </a:r>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10</a:t>
            </a:fld>
            <a:endParaRPr lang="en-US"/>
          </a:p>
        </p:txBody>
      </p:sp>
    </p:spTree>
    <p:extLst>
      <p:ext uri="{BB962C8B-B14F-4D97-AF65-F5344CB8AC3E}">
        <p14:creationId xmlns:p14="http://schemas.microsoft.com/office/powerpoint/2010/main" val="1966580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a:t>
            </a:r>
            <a:r>
              <a:rPr lang="en-US" baseline="0" dirty="0"/>
              <a:t> to now we have considered an isolated harmonic oscillator.     The ideas can be extended to consideration of multiple independent and non-interacting modes at once.    The formalism has some very interesting properties that we will use in this chapter and in several other chapters as well.</a:t>
            </a:r>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11</a:t>
            </a:fld>
            <a:endParaRPr lang="en-US"/>
          </a:p>
        </p:txBody>
      </p:sp>
    </p:spTree>
    <p:extLst>
      <p:ext uri="{BB962C8B-B14F-4D97-AF65-F5344CB8AC3E}">
        <p14:creationId xmlns:p14="http://schemas.microsoft.com/office/powerpoint/2010/main" val="2456087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4F497-A5E9-4C61-8DD2-C675360628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46D2AD-FD3F-43BF-948D-3FA989879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BA076A-EA06-4A71-94CC-203804D2ED10}"/>
              </a:ext>
            </a:extLst>
          </p:cNvPr>
          <p:cNvSpPr>
            <a:spLocks noGrp="1"/>
          </p:cNvSpPr>
          <p:nvPr>
            <p:ph type="dt" sz="half" idx="10"/>
          </p:nvPr>
        </p:nvSpPr>
        <p:spPr/>
        <p:txBody>
          <a:bodyPr/>
          <a:lstStyle/>
          <a:p>
            <a:r>
              <a:rPr lang="en-US"/>
              <a:t>3/25/2022</a:t>
            </a:r>
          </a:p>
        </p:txBody>
      </p:sp>
      <p:sp>
        <p:nvSpPr>
          <p:cNvPr id="5" name="Footer Placeholder 4">
            <a:extLst>
              <a:ext uri="{FF2B5EF4-FFF2-40B4-BE49-F238E27FC236}">
                <a16:creationId xmlns:a16="http://schemas.microsoft.com/office/drawing/2014/main" id="{D3720456-84EA-4916-948F-73ABC5ACB2FF}"/>
              </a:ext>
            </a:extLst>
          </p:cNvPr>
          <p:cNvSpPr>
            <a:spLocks noGrp="1"/>
          </p:cNvSpPr>
          <p:nvPr>
            <p:ph type="ftr" sz="quarter" idx="11"/>
          </p:nvPr>
        </p:nvSpPr>
        <p:spPr/>
        <p:txBody>
          <a:bodyPr/>
          <a:lstStyle/>
          <a:p>
            <a:r>
              <a:rPr lang="en-US"/>
              <a:t>PHY 742 -- Spring 2022 -- Lecture 21</a:t>
            </a:r>
          </a:p>
        </p:txBody>
      </p:sp>
      <p:sp>
        <p:nvSpPr>
          <p:cNvPr id="6" name="Slide Number Placeholder 5">
            <a:extLst>
              <a:ext uri="{FF2B5EF4-FFF2-40B4-BE49-F238E27FC236}">
                <a16:creationId xmlns:a16="http://schemas.microsoft.com/office/drawing/2014/main" id="{D6313371-8CAE-4B0B-92C7-900AD7639914}"/>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24299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42F82-780C-4CBB-83B1-349660859D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CDEA14-E7D1-46B1-98BA-F527B011DA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FCA7C-20A0-4DEA-8387-33C305D96F2F}"/>
              </a:ext>
            </a:extLst>
          </p:cNvPr>
          <p:cNvSpPr>
            <a:spLocks noGrp="1"/>
          </p:cNvSpPr>
          <p:nvPr>
            <p:ph type="dt" sz="half" idx="10"/>
          </p:nvPr>
        </p:nvSpPr>
        <p:spPr/>
        <p:txBody>
          <a:bodyPr/>
          <a:lstStyle/>
          <a:p>
            <a:r>
              <a:rPr lang="en-US"/>
              <a:t>3/25/2022</a:t>
            </a:r>
          </a:p>
        </p:txBody>
      </p:sp>
      <p:sp>
        <p:nvSpPr>
          <p:cNvPr id="5" name="Footer Placeholder 4">
            <a:extLst>
              <a:ext uri="{FF2B5EF4-FFF2-40B4-BE49-F238E27FC236}">
                <a16:creationId xmlns:a16="http://schemas.microsoft.com/office/drawing/2014/main" id="{55A1930C-54CC-4E2D-AD9A-1FC85887B208}"/>
              </a:ext>
            </a:extLst>
          </p:cNvPr>
          <p:cNvSpPr>
            <a:spLocks noGrp="1"/>
          </p:cNvSpPr>
          <p:nvPr>
            <p:ph type="ftr" sz="quarter" idx="11"/>
          </p:nvPr>
        </p:nvSpPr>
        <p:spPr/>
        <p:txBody>
          <a:bodyPr/>
          <a:lstStyle/>
          <a:p>
            <a:r>
              <a:rPr lang="en-US"/>
              <a:t>PHY 742 -- Spring 2022 -- Lecture 21</a:t>
            </a:r>
          </a:p>
        </p:txBody>
      </p:sp>
      <p:sp>
        <p:nvSpPr>
          <p:cNvPr id="6" name="Slide Number Placeholder 5">
            <a:extLst>
              <a:ext uri="{FF2B5EF4-FFF2-40B4-BE49-F238E27FC236}">
                <a16:creationId xmlns:a16="http://schemas.microsoft.com/office/drawing/2014/main" id="{C811DD32-0F83-4F7F-B0E2-FB45EBB5221C}"/>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1108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B64B19-F58C-45FB-9E9A-385B7805C9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8362D9-1E9E-442E-B047-AE1614678E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ABC61B-863C-44FC-9331-94BA55168CB2}"/>
              </a:ext>
            </a:extLst>
          </p:cNvPr>
          <p:cNvSpPr>
            <a:spLocks noGrp="1"/>
          </p:cNvSpPr>
          <p:nvPr>
            <p:ph type="dt" sz="half" idx="10"/>
          </p:nvPr>
        </p:nvSpPr>
        <p:spPr/>
        <p:txBody>
          <a:bodyPr/>
          <a:lstStyle/>
          <a:p>
            <a:r>
              <a:rPr lang="en-US"/>
              <a:t>3/25/2022</a:t>
            </a:r>
          </a:p>
        </p:txBody>
      </p:sp>
      <p:sp>
        <p:nvSpPr>
          <p:cNvPr id="5" name="Footer Placeholder 4">
            <a:extLst>
              <a:ext uri="{FF2B5EF4-FFF2-40B4-BE49-F238E27FC236}">
                <a16:creationId xmlns:a16="http://schemas.microsoft.com/office/drawing/2014/main" id="{C755744F-E4BA-459D-AE6B-2DB3880329B8}"/>
              </a:ext>
            </a:extLst>
          </p:cNvPr>
          <p:cNvSpPr>
            <a:spLocks noGrp="1"/>
          </p:cNvSpPr>
          <p:nvPr>
            <p:ph type="ftr" sz="quarter" idx="11"/>
          </p:nvPr>
        </p:nvSpPr>
        <p:spPr/>
        <p:txBody>
          <a:bodyPr/>
          <a:lstStyle/>
          <a:p>
            <a:r>
              <a:rPr lang="en-US"/>
              <a:t>PHY 742 -- Spring 2022 -- Lecture 21</a:t>
            </a:r>
          </a:p>
        </p:txBody>
      </p:sp>
      <p:sp>
        <p:nvSpPr>
          <p:cNvPr id="6" name="Slide Number Placeholder 5">
            <a:extLst>
              <a:ext uri="{FF2B5EF4-FFF2-40B4-BE49-F238E27FC236}">
                <a16:creationId xmlns:a16="http://schemas.microsoft.com/office/drawing/2014/main" id="{22BB1BC9-9855-4C70-9B5C-BB8F4E0BC9F8}"/>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3009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B4966-86B8-402E-9BA2-D33BBA94F4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AEFEC4-D09E-4544-A694-598E7A5746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9B898-250C-4875-A787-14FF5F01E2B3}"/>
              </a:ext>
            </a:extLst>
          </p:cNvPr>
          <p:cNvSpPr>
            <a:spLocks noGrp="1"/>
          </p:cNvSpPr>
          <p:nvPr>
            <p:ph type="dt" sz="half" idx="10"/>
          </p:nvPr>
        </p:nvSpPr>
        <p:spPr/>
        <p:txBody>
          <a:bodyPr/>
          <a:lstStyle/>
          <a:p>
            <a:r>
              <a:rPr lang="en-US"/>
              <a:t>3/25/2022</a:t>
            </a:r>
          </a:p>
        </p:txBody>
      </p:sp>
      <p:sp>
        <p:nvSpPr>
          <p:cNvPr id="5" name="Footer Placeholder 4">
            <a:extLst>
              <a:ext uri="{FF2B5EF4-FFF2-40B4-BE49-F238E27FC236}">
                <a16:creationId xmlns:a16="http://schemas.microsoft.com/office/drawing/2014/main" id="{0F9C07F1-A9AF-4115-81A3-41F014A716E4}"/>
              </a:ext>
            </a:extLst>
          </p:cNvPr>
          <p:cNvSpPr>
            <a:spLocks noGrp="1"/>
          </p:cNvSpPr>
          <p:nvPr>
            <p:ph type="ftr" sz="quarter" idx="11"/>
          </p:nvPr>
        </p:nvSpPr>
        <p:spPr/>
        <p:txBody>
          <a:bodyPr/>
          <a:lstStyle/>
          <a:p>
            <a:r>
              <a:rPr lang="en-US"/>
              <a:t>PHY 742 -- Spring 2022 -- Lecture 21</a:t>
            </a:r>
          </a:p>
        </p:txBody>
      </p:sp>
      <p:sp>
        <p:nvSpPr>
          <p:cNvPr id="6" name="Slide Number Placeholder 5">
            <a:extLst>
              <a:ext uri="{FF2B5EF4-FFF2-40B4-BE49-F238E27FC236}">
                <a16:creationId xmlns:a16="http://schemas.microsoft.com/office/drawing/2014/main" id="{2567EA63-35CE-409D-9D63-32B81544264E}"/>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17981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426A-932B-4595-B736-145AA31AC7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CE67A1-6A7E-4ED6-A372-E099402FF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362875-98FD-4ABB-8AD4-DFEFF55CBD0A}"/>
              </a:ext>
            </a:extLst>
          </p:cNvPr>
          <p:cNvSpPr>
            <a:spLocks noGrp="1"/>
          </p:cNvSpPr>
          <p:nvPr>
            <p:ph type="dt" sz="half" idx="10"/>
          </p:nvPr>
        </p:nvSpPr>
        <p:spPr/>
        <p:txBody>
          <a:bodyPr/>
          <a:lstStyle/>
          <a:p>
            <a:r>
              <a:rPr lang="en-US"/>
              <a:t>3/25/2022</a:t>
            </a:r>
          </a:p>
        </p:txBody>
      </p:sp>
      <p:sp>
        <p:nvSpPr>
          <p:cNvPr id="5" name="Footer Placeholder 4">
            <a:extLst>
              <a:ext uri="{FF2B5EF4-FFF2-40B4-BE49-F238E27FC236}">
                <a16:creationId xmlns:a16="http://schemas.microsoft.com/office/drawing/2014/main" id="{FA058357-845B-446B-8911-32E50D49019A}"/>
              </a:ext>
            </a:extLst>
          </p:cNvPr>
          <p:cNvSpPr>
            <a:spLocks noGrp="1"/>
          </p:cNvSpPr>
          <p:nvPr>
            <p:ph type="ftr" sz="quarter" idx="11"/>
          </p:nvPr>
        </p:nvSpPr>
        <p:spPr/>
        <p:txBody>
          <a:bodyPr/>
          <a:lstStyle/>
          <a:p>
            <a:r>
              <a:rPr lang="en-US"/>
              <a:t>PHY 742 -- Spring 2022 -- Lecture 21</a:t>
            </a:r>
          </a:p>
        </p:txBody>
      </p:sp>
      <p:sp>
        <p:nvSpPr>
          <p:cNvPr id="6" name="Slide Number Placeholder 5">
            <a:extLst>
              <a:ext uri="{FF2B5EF4-FFF2-40B4-BE49-F238E27FC236}">
                <a16:creationId xmlns:a16="http://schemas.microsoft.com/office/drawing/2014/main" id="{36326E2F-E54B-44CF-848B-031A2CD0B52A}"/>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54931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B750-F87B-4D5D-93E1-9BCF781A7C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6538C5-2D6C-4EC4-AAF1-25E97921C0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C9D746-A70C-482F-ACB8-1C85222D11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29C9B4-5CD2-496E-AFD8-37C676DA3D70}"/>
              </a:ext>
            </a:extLst>
          </p:cNvPr>
          <p:cNvSpPr>
            <a:spLocks noGrp="1"/>
          </p:cNvSpPr>
          <p:nvPr>
            <p:ph type="dt" sz="half" idx="10"/>
          </p:nvPr>
        </p:nvSpPr>
        <p:spPr/>
        <p:txBody>
          <a:bodyPr/>
          <a:lstStyle/>
          <a:p>
            <a:r>
              <a:rPr lang="en-US"/>
              <a:t>3/25/2022</a:t>
            </a:r>
          </a:p>
        </p:txBody>
      </p:sp>
      <p:sp>
        <p:nvSpPr>
          <p:cNvPr id="6" name="Footer Placeholder 5">
            <a:extLst>
              <a:ext uri="{FF2B5EF4-FFF2-40B4-BE49-F238E27FC236}">
                <a16:creationId xmlns:a16="http://schemas.microsoft.com/office/drawing/2014/main" id="{2B9446BC-5FDD-46BB-B5D7-3AD40708BE89}"/>
              </a:ext>
            </a:extLst>
          </p:cNvPr>
          <p:cNvSpPr>
            <a:spLocks noGrp="1"/>
          </p:cNvSpPr>
          <p:nvPr>
            <p:ph type="ftr" sz="quarter" idx="11"/>
          </p:nvPr>
        </p:nvSpPr>
        <p:spPr/>
        <p:txBody>
          <a:bodyPr/>
          <a:lstStyle/>
          <a:p>
            <a:r>
              <a:rPr lang="en-US"/>
              <a:t>PHY 742 -- Spring 2022 -- Lecture 21</a:t>
            </a:r>
          </a:p>
        </p:txBody>
      </p:sp>
      <p:sp>
        <p:nvSpPr>
          <p:cNvPr id="7" name="Slide Number Placeholder 6">
            <a:extLst>
              <a:ext uri="{FF2B5EF4-FFF2-40B4-BE49-F238E27FC236}">
                <a16:creationId xmlns:a16="http://schemas.microsoft.com/office/drawing/2014/main" id="{3F7616E5-0507-413E-82EA-2076FA70C99D}"/>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726507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33AF-C970-4ECB-989D-B542CE1B16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E7BCB3-987A-40D1-A6D5-A48316199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2525F2-7FC0-4E85-8FC3-402AC58C7C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F0E247-922C-44FB-9CB7-51F25F74D1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408B50-67A0-4FAE-A622-70849C5320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ABA142-702D-4CC2-8501-1E9277B0DB1A}"/>
              </a:ext>
            </a:extLst>
          </p:cNvPr>
          <p:cNvSpPr>
            <a:spLocks noGrp="1"/>
          </p:cNvSpPr>
          <p:nvPr>
            <p:ph type="dt" sz="half" idx="10"/>
          </p:nvPr>
        </p:nvSpPr>
        <p:spPr/>
        <p:txBody>
          <a:bodyPr/>
          <a:lstStyle/>
          <a:p>
            <a:r>
              <a:rPr lang="en-US"/>
              <a:t>3/25/2022</a:t>
            </a:r>
          </a:p>
        </p:txBody>
      </p:sp>
      <p:sp>
        <p:nvSpPr>
          <p:cNvPr id="8" name="Footer Placeholder 7">
            <a:extLst>
              <a:ext uri="{FF2B5EF4-FFF2-40B4-BE49-F238E27FC236}">
                <a16:creationId xmlns:a16="http://schemas.microsoft.com/office/drawing/2014/main" id="{5A8FB12D-80AB-4488-A8B7-BBB0385D3A16}"/>
              </a:ext>
            </a:extLst>
          </p:cNvPr>
          <p:cNvSpPr>
            <a:spLocks noGrp="1"/>
          </p:cNvSpPr>
          <p:nvPr>
            <p:ph type="ftr" sz="quarter" idx="11"/>
          </p:nvPr>
        </p:nvSpPr>
        <p:spPr/>
        <p:txBody>
          <a:bodyPr/>
          <a:lstStyle/>
          <a:p>
            <a:r>
              <a:rPr lang="en-US"/>
              <a:t>PHY 742 -- Spring 2022 -- Lecture 21</a:t>
            </a:r>
          </a:p>
        </p:txBody>
      </p:sp>
      <p:sp>
        <p:nvSpPr>
          <p:cNvPr id="9" name="Slide Number Placeholder 8">
            <a:extLst>
              <a:ext uri="{FF2B5EF4-FFF2-40B4-BE49-F238E27FC236}">
                <a16:creationId xmlns:a16="http://schemas.microsoft.com/office/drawing/2014/main" id="{9EC94D60-AA5A-4D8A-A333-D0FED73F6C61}"/>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37722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62D50-2F3A-4587-8A19-DC4243C8F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ABA41-A056-42C9-A088-800CC1D397D7}"/>
              </a:ext>
            </a:extLst>
          </p:cNvPr>
          <p:cNvSpPr>
            <a:spLocks noGrp="1"/>
          </p:cNvSpPr>
          <p:nvPr>
            <p:ph type="dt" sz="half" idx="10"/>
          </p:nvPr>
        </p:nvSpPr>
        <p:spPr/>
        <p:txBody>
          <a:bodyPr/>
          <a:lstStyle/>
          <a:p>
            <a:r>
              <a:rPr lang="en-US"/>
              <a:t>3/25/2022</a:t>
            </a:r>
          </a:p>
        </p:txBody>
      </p:sp>
      <p:sp>
        <p:nvSpPr>
          <p:cNvPr id="4" name="Footer Placeholder 3">
            <a:extLst>
              <a:ext uri="{FF2B5EF4-FFF2-40B4-BE49-F238E27FC236}">
                <a16:creationId xmlns:a16="http://schemas.microsoft.com/office/drawing/2014/main" id="{C87E1D39-223B-4998-A81D-710C884F4C89}"/>
              </a:ext>
            </a:extLst>
          </p:cNvPr>
          <p:cNvSpPr>
            <a:spLocks noGrp="1"/>
          </p:cNvSpPr>
          <p:nvPr>
            <p:ph type="ftr" sz="quarter" idx="11"/>
          </p:nvPr>
        </p:nvSpPr>
        <p:spPr/>
        <p:txBody>
          <a:bodyPr/>
          <a:lstStyle/>
          <a:p>
            <a:r>
              <a:rPr lang="en-US"/>
              <a:t>PHY 742 -- Spring 2022 -- Lecture 21</a:t>
            </a:r>
          </a:p>
        </p:txBody>
      </p:sp>
      <p:sp>
        <p:nvSpPr>
          <p:cNvPr id="5" name="Slide Number Placeholder 4">
            <a:extLst>
              <a:ext uri="{FF2B5EF4-FFF2-40B4-BE49-F238E27FC236}">
                <a16:creationId xmlns:a16="http://schemas.microsoft.com/office/drawing/2014/main" id="{D1CADD9E-80D2-4757-8007-42751614F5A3}"/>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25376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4EF3C-E48B-4AC6-B15D-22858F99D4AC}"/>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20D0E2EB-58F1-4CF9-9B45-B064D8476928}"/>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F2E4210C-D144-4FD2-BF0A-A7ECA5ACF46F}"/>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84732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235D-6259-4874-A199-79A2BD3F7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5A14D0-11E6-4E4B-A212-F41E7331D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4D400D-2F5C-4029-9008-8512F5863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1C6CB-DFB1-409F-B80F-9407F13E448D}"/>
              </a:ext>
            </a:extLst>
          </p:cNvPr>
          <p:cNvSpPr>
            <a:spLocks noGrp="1"/>
          </p:cNvSpPr>
          <p:nvPr>
            <p:ph type="dt" sz="half" idx="10"/>
          </p:nvPr>
        </p:nvSpPr>
        <p:spPr/>
        <p:txBody>
          <a:bodyPr/>
          <a:lstStyle/>
          <a:p>
            <a:r>
              <a:rPr lang="en-US"/>
              <a:t>3/25/2022</a:t>
            </a:r>
          </a:p>
        </p:txBody>
      </p:sp>
      <p:sp>
        <p:nvSpPr>
          <p:cNvPr id="6" name="Footer Placeholder 5">
            <a:extLst>
              <a:ext uri="{FF2B5EF4-FFF2-40B4-BE49-F238E27FC236}">
                <a16:creationId xmlns:a16="http://schemas.microsoft.com/office/drawing/2014/main" id="{766BE28C-1731-4E1D-89CC-D4A856D51395}"/>
              </a:ext>
            </a:extLst>
          </p:cNvPr>
          <p:cNvSpPr>
            <a:spLocks noGrp="1"/>
          </p:cNvSpPr>
          <p:nvPr>
            <p:ph type="ftr" sz="quarter" idx="11"/>
          </p:nvPr>
        </p:nvSpPr>
        <p:spPr/>
        <p:txBody>
          <a:bodyPr/>
          <a:lstStyle/>
          <a:p>
            <a:r>
              <a:rPr lang="en-US"/>
              <a:t>PHY 742 -- Spring 2022 -- Lecture 21</a:t>
            </a:r>
          </a:p>
        </p:txBody>
      </p:sp>
      <p:sp>
        <p:nvSpPr>
          <p:cNvPr id="7" name="Slide Number Placeholder 6">
            <a:extLst>
              <a:ext uri="{FF2B5EF4-FFF2-40B4-BE49-F238E27FC236}">
                <a16:creationId xmlns:a16="http://schemas.microsoft.com/office/drawing/2014/main" id="{F24FF162-F1B8-43E9-BD62-336C3F8D0B30}"/>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419926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D9440-5B84-4CA3-902B-C99D5BAB7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20380B-5F54-4F29-BA68-9613EA6231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2F114C-DEF1-43DA-A018-A61AF27A4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97CDD-6591-467E-923D-293A51F6E595}"/>
              </a:ext>
            </a:extLst>
          </p:cNvPr>
          <p:cNvSpPr>
            <a:spLocks noGrp="1"/>
          </p:cNvSpPr>
          <p:nvPr>
            <p:ph type="dt" sz="half" idx="10"/>
          </p:nvPr>
        </p:nvSpPr>
        <p:spPr/>
        <p:txBody>
          <a:bodyPr/>
          <a:lstStyle/>
          <a:p>
            <a:r>
              <a:rPr lang="en-US"/>
              <a:t>3/25/2022</a:t>
            </a:r>
          </a:p>
        </p:txBody>
      </p:sp>
      <p:sp>
        <p:nvSpPr>
          <p:cNvPr id="6" name="Footer Placeholder 5">
            <a:extLst>
              <a:ext uri="{FF2B5EF4-FFF2-40B4-BE49-F238E27FC236}">
                <a16:creationId xmlns:a16="http://schemas.microsoft.com/office/drawing/2014/main" id="{1E5180B6-B6AF-4100-977C-AC48DA7DFB93}"/>
              </a:ext>
            </a:extLst>
          </p:cNvPr>
          <p:cNvSpPr>
            <a:spLocks noGrp="1"/>
          </p:cNvSpPr>
          <p:nvPr>
            <p:ph type="ftr" sz="quarter" idx="11"/>
          </p:nvPr>
        </p:nvSpPr>
        <p:spPr/>
        <p:txBody>
          <a:bodyPr/>
          <a:lstStyle/>
          <a:p>
            <a:r>
              <a:rPr lang="en-US"/>
              <a:t>PHY 742 -- Spring 2022 -- Lecture 21</a:t>
            </a:r>
          </a:p>
        </p:txBody>
      </p:sp>
      <p:sp>
        <p:nvSpPr>
          <p:cNvPr id="7" name="Slide Number Placeholder 6">
            <a:extLst>
              <a:ext uri="{FF2B5EF4-FFF2-40B4-BE49-F238E27FC236}">
                <a16:creationId xmlns:a16="http://schemas.microsoft.com/office/drawing/2014/main" id="{4C54C474-8B60-40C8-ACE4-281D5011C399}"/>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47577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F154E4-EDE7-4E73-B225-27E5C3F15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127A49-5253-483C-9D89-6D937A6A6E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A01EE-0329-4A25-84CE-5D5DAADD6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3/25/2022</a:t>
            </a:r>
          </a:p>
        </p:txBody>
      </p:sp>
      <p:sp>
        <p:nvSpPr>
          <p:cNvPr id="5" name="Footer Placeholder 4">
            <a:extLst>
              <a:ext uri="{FF2B5EF4-FFF2-40B4-BE49-F238E27FC236}">
                <a16:creationId xmlns:a16="http://schemas.microsoft.com/office/drawing/2014/main" id="{2879FA77-9731-43EB-8CD9-E11E4ECB21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742 -- Spring 2022 -- Lecture 21</a:t>
            </a:r>
          </a:p>
        </p:txBody>
      </p:sp>
      <p:sp>
        <p:nvSpPr>
          <p:cNvPr id="6" name="Slide Number Placeholder 5">
            <a:extLst>
              <a:ext uri="{FF2B5EF4-FFF2-40B4-BE49-F238E27FC236}">
                <a16:creationId xmlns:a16="http://schemas.microsoft.com/office/drawing/2014/main" id="{73EF8594-0A26-4B86-A475-59313F23E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FF32D-176F-4F5B-8878-5D48FB6FF26A}" type="slidenum">
              <a:rPr lang="en-US" smtClean="0"/>
              <a:t>‹#›</a:t>
            </a:fld>
            <a:endParaRPr lang="en-US"/>
          </a:p>
        </p:txBody>
      </p:sp>
    </p:spTree>
    <p:extLst>
      <p:ext uri="{BB962C8B-B14F-4D97-AF65-F5344CB8AC3E}">
        <p14:creationId xmlns:p14="http://schemas.microsoft.com/office/powerpoint/2010/main" val="1822840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3.w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14.wmf"/><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6.wmf"/><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9.bin"/><Relationship Id="rId5" Type="http://schemas.openxmlformats.org/officeDocument/2006/relationships/image" Target="../media/image17.wmf"/><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image" Target="../media/image19.wmf"/><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3.bin"/><Relationship Id="rId5" Type="http://schemas.openxmlformats.org/officeDocument/2006/relationships/image" Target="../media/image21.wmf"/><Relationship Id="rId4" Type="http://schemas.openxmlformats.org/officeDocument/2006/relationships/oleObject" Target="../embeddings/oleObject12.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27.wmf"/><Relationship Id="rId3" Type="http://schemas.openxmlformats.org/officeDocument/2006/relationships/notesSlide" Target="../notesSlides/notesSlide14.xml"/><Relationship Id="rId7" Type="http://schemas.openxmlformats.org/officeDocument/2006/relationships/image" Target="../media/image24.wmf"/><Relationship Id="rId12"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5.bin"/><Relationship Id="rId11" Type="http://schemas.openxmlformats.org/officeDocument/2006/relationships/image" Target="../media/image26.wmf"/><Relationship Id="rId5" Type="http://schemas.openxmlformats.org/officeDocument/2006/relationships/image" Target="../media/image23.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25.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notesSlide" Target="../notesSlides/notesSlide15.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0.bin"/><Relationship Id="rId5" Type="http://schemas.openxmlformats.org/officeDocument/2006/relationships/image" Target="../media/image28.wmf"/><Relationship Id="rId4" Type="http://schemas.openxmlformats.org/officeDocument/2006/relationships/oleObject" Target="../embeddings/oleObject19.bin"/><Relationship Id="rId9" Type="http://schemas.openxmlformats.org/officeDocument/2006/relationships/image" Target="../media/image30.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4.xml"/><Relationship Id="rId7"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3.wmf"/><Relationship Id="rId10" Type="http://schemas.openxmlformats.org/officeDocument/2006/relationships/image" Target="../media/image4.wmf"/><Relationship Id="rId4" Type="http://schemas.openxmlformats.org/officeDocument/2006/relationships/oleObject" Target="../embeddings/oleObject1.bin"/><Relationship Id="rId9"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2.w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4BDF17C-E82C-4B81-A5F8-25A9209377FF}"/>
              </a:ext>
            </a:extLst>
          </p:cNvPr>
          <p:cNvSpPr>
            <a:spLocks noGrp="1"/>
          </p:cNvSpPr>
          <p:nvPr>
            <p:ph type="dt" sz="half" idx="10"/>
          </p:nvPr>
        </p:nvSpPr>
        <p:spPr/>
        <p:txBody>
          <a:bodyPr/>
          <a:lstStyle/>
          <a:p>
            <a:r>
              <a:rPr lang="en-US"/>
              <a:t>3/25/2022</a:t>
            </a:r>
          </a:p>
        </p:txBody>
      </p:sp>
      <p:sp>
        <p:nvSpPr>
          <p:cNvPr id="5" name="Footer Placeholder 4">
            <a:extLst>
              <a:ext uri="{FF2B5EF4-FFF2-40B4-BE49-F238E27FC236}">
                <a16:creationId xmlns:a16="http://schemas.microsoft.com/office/drawing/2014/main" id="{C2D94DB1-3467-40A8-BA89-DE9108A662DF}"/>
              </a:ext>
            </a:extLst>
          </p:cNvPr>
          <p:cNvSpPr>
            <a:spLocks noGrp="1"/>
          </p:cNvSpPr>
          <p:nvPr>
            <p:ph type="ftr" sz="quarter" idx="11"/>
          </p:nvPr>
        </p:nvSpPr>
        <p:spPr/>
        <p:txBody>
          <a:bodyPr/>
          <a:lstStyle/>
          <a:p>
            <a:r>
              <a:rPr lang="en-US"/>
              <a:t>PHY 742 -- Spring 2022 -- Lecture 21</a:t>
            </a:r>
          </a:p>
        </p:txBody>
      </p:sp>
      <p:sp>
        <p:nvSpPr>
          <p:cNvPr id="6" name="Slide Number Placeholder 5">
            <a:extLst>
              <a:ext uri="{FF2B5EF4-FFF2-40B4-BE49-F238E27FC236}">
                <a16:creationId xmlns:a16="http://schemas.microsoft.com/office/drawing/2014/main" id="{7FB6E637-08E0-4D49-9E0B-D8B5E5D0312A}"/>
              </a:ext>
            </a:extLst>
          </p:cNvPr>
          <p:cNvSpPr>
            <a:spLocks noGrp="1"/>
          </p:cNvSpPr>
          <p:nvPr>
            <p:ph type="sldNum" sz="quarter" idx="12"/>
          </p:nvPr>
        </p:nvSpPr>
        <p:spPr/>
        <p:txBody>
          <a:bodyPr/>
          <a:lstStyle/>
          <a:p>
            <a:fld id="{E23FF32D-176F-4F5B-8878-5D48FB6FF26A}" type="slidenum">
              <a:rPr lang="en-US" smtClean="0"/>
              <a:t>1</a:t>
            </a:fld>
            <a:endParaRPr lang="en-US"/>
          </a:p>
        </p:txBody>
      </p:sp>
      <p:sp>
        <p:nvSpPr>
          <p:cNvPr id="7" name="TextBox 6">
            <a:extLst>
              <a:ext uri="{FF2B5EF4-FFF2-40B4-BE49-F238E27FC236}">
                <a16:creationId xmlns:a16="http://schemas.microsoft.com/office/drawing/2014/main" id="{7ADFEB32-EBCA-4FF9-87C1-9C7CDFA7CAA0}"/>
              </a:ext>
            </a:extLst>
          </p:cNvPr>
          <p:cNvSpPr txBox="1"/>
          <p:nvPr/>
        </p:nvSpPr>
        <p:spPr>
          <a:xfrm>
            <a:off x="260808" y="136525"/>
            <a:ext cx="11670384" cy="1569660"/>
          </a:xfrm>
          <a:prstGeom prst="rect">
            <a:avLst/>
          </a:prstGeom>
          <a:noFill/>
        </p:spPr>
        <p:txBody>
          <a:bodyPr wrap="square" rtlCol="0">
            <a:spAutoFit/>
          </a:bodyPr>
          <a:lstStyle/>
          <a:p>
            <a:pPr algn="ctr"/>
            <a:r>
              <a:rPr lang="en-US" sz="3200" b="1" dirty="0"/>
              <a:t>PHY 742 Quantum Mechanics II</a:t>
            </a:r>
          </a:p>
          <a:p>
            <a:pPr algn="ctr"/>
            <a:r>
              <a:rPr lang="en-US" sz="3200" b="1" dirty="0"/>
              <a:t>12-12:50 PM  MWF  in Olin 103</a:t>
            </a:r>
          </a:p>
          <a:p>
            <a:pPr algn="ctr"/>
            <a:endParaRPr lang="en-US" sz="3200" b="1" dirty="0"/>
          </a:p>
        </p:txBody>
      </p:sp>
      <p:sp>
        <p:nvSpPr>
          <p:cNvPr id="8" name="TextBox 7">
            <a:extLst>
              <a:ext uri="{FF2B5EF4-FFF2-40B4-BE49-F238E27FC236}">
                <a16:creationId xmlns:a16="http://schemas.microsoft.com/office/drawing/2014/main" id="{BEACAB1C-FE86-41A1-866F-CAF434231243}"/>
              </a:ext>
            </a:extLst>
          </p:cNvPr>
          <p:cNvSpPr txBox="1"/>
          <p:nvPr/>
        </p:nvSpPr>
        <p:spPr>
          <a:xfrm>
            <a:off x="238028" y="1820822"/>
            <a:ext cx="11972040" cy="4924425"/>
          </a:xfrm>
          <a:prstGeom prst="rect">
            <a:avLst/>
          </a:prstGeom>
          <a:noFill/>
        </p:spPr>
        <p:txBody>
          <a:bodyPr wrap="square" rtlCol="0">
            <a:spAutoFit/>
          </a:bodyPr>
          <a:lstStyle/>
          <a:p>
            <a:pPr algn="ctr"/>
            <a:r>
              <a:rPr lang="en-US" sz="3200" b="1" dirty="0">
                <a:solidFill>
                  <a:srgbClr val="7030A0"/>
                </a:solidFill>
              </a:rPr>
              <a:t>Plan for Lecture 21</a:t>
            </a:r>
          </a:p>
          <a:p>
            <a:pPr algn="ctr"/>
            <a:endParaRPr lang="en-US" sz="1000" b="1" dirty="0">
              <a:solidFill>
                <a:srgbClr val="7030A0"/>
              </a:solidFill>
            </a:endParaRPr>
          </a:p>
          <a:p>
            <a:pPr algn="ctr"/>
            <a:r>
              <a:rPr lang="en-US" sz="3200" b="1" dirty="0">
                <a:solidFill>
                  <a:srgbClr val="7030A0"/>
                </a:solidFill>
              </a:rPr>
              <a:t>Quantization of the Electromagnetic fields</a:t>
            </a:r>
          </a:p>
          <a:p>
            <a:pPr algn="ctr"/>
            <a:endParaRPr lang="en-US" sz="3200" b="1" dirty="0">
              <a:solidFill>
                <a:srgbClr val="7030A0"/>
              </a:solidFill>
            </a:endParaRPr>
          </a:p>
          <a:p>
            <a:r>
              <a:rPr lang="en-US" sz="2400" b="1" dirty="0">
                <a:solidFill>
                  <a:srgbClr val="7030A0"/>
                </a:solidFill>
              </a:rPr>
              <a:t>Review the “raising” and “lowering” operators presented in Professor Carlson’s textbook in Chapter 5: The Harmonic Oscillators and Chapter 17: Quantizing Electromagnetic Fields. </a:t>
            </a:r>
          </a:p>
          <a:p>
            <a:endParaRPr lang="en-US" sz="2400" b="1" dirty="0">
              <a:solidFill>
                <a:srgbClr val="7030A0"/>
              </a:solidFill>
            </a:endParaRPr>
          </a:p>
          <a:p>
            <a:pPr marL="457200" indent="-457200">
              <a:buAutoNum type="arabicPeriod"/>
            </a:pPr>
            <a:r>
              <a:rPr lang="en-US" sz="2400" b="1" dirty="0"/>
              <a:t>Review of the harmonic oscillator</a:t>
            </a:r>
          </a:p>
          <a:p>
            <a:pPr marL="457200" indent="-457200">
              <a:buAutoNum type="arabicPeriod"/>
            </a:pPr>
            <a:r>
              <a:rPr lang="en-US" sz="2400" b="1" dirty="0"/>
              <a:t>Particle creation and annihilation operator formalism</a:t>
            </a:r>
          </a:p>
          <a:p>
            <a:pPr marL="457200" indent="-457200">
              <a:buAutoNum type="arabicPeriod"/>
            </a:pPr>
            <a:r>
              <a:rPr lang="en-US" sz="2400" b="1" dirty="0"/>
              <a:t>Hamiltonian for the electromagnetic fields</a:t>
            </a:r>
          </a:p>
          <a:p>
            <a:pPr algn="ctr"/>
            <a:endParaRPr lang="en-US" sz="3200" b="1" dirty="0">
              <a:solidFill>
                <a:srgbClr val="7030A0"/>
              </a:solidFill>
            </a:endParaRPr>
          </a:p>
          <a:p>
            <a:pPr algn="ctr"/>
            <a:endParaRPr lang="en-US" sz="3200" b="1" dirty="0">
              <a:solidFill>
                <a:srgbClr val="C00000"/>
              </a:solidFill>
            </a:endParaRPr>
          </a:p>
        </p:txBody>
      </p:sp>
    </p:spTree>
    <p:extLst>
      <p:ext uri="{BB962C8B-B14F-4D97-AF65-F5344CB8AC3E}">
        <p14:creationId xmlns:p14="http://schemas.microsoft.com/office/powerpoint/2010/main" val="2178258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43629C-F321-4059-8EA3-A525998321BA}"/>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F51BAAE3-61D4-4731-A019-696CD6E823F9}"/>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1821E4CC-E919-4535-B9DC-9B15AE6C6943}"/>
              </a:ext>
            </a:extLst>
          </p:cNvPr>
          <p:cNvSpPr>
            <a:spLocks noGrp="1"/>
          </p:cNvSpPr>
          <p:nvPr>
            <p:ph type="sldNum" sz="quarter" idx="12"/>
          </p:nvPr>
        </p:nvSpPr>
        <p:spPr/>
        <p:txBody>
          <a:bodyPr/>
          <a:lstStyle/>
          <a:p>
            <a:fld id="{E23FF32D-176F-4F5B-8878-5D48FB6FF26A}" type="slidenum">
              <a:rPr lang="en-US" smtClean="0"/>
              <a:t>10</a:t>
            </a:fld>
            <a:endParaRPr lang="en-US"/>
          </a:p>
        </p:txBody>
      </p:sp>
      <p:sp>
        <p:nvSpPr>
          <p:cNvPr id="5" name="TextBox 4">
            <a:extLst>
              <a:ext uri="{FF2B5EF4-FFF2-40B4-BE49-F238E27FC236}">
                <a16:creationId xmlns:a16="http://schemas.microsoft.com/office/drawing/2014/main" id="{A0B8A436-A40C-4D4B-A1AA-A9ED6B7EB557}"/>
              </a:ext>
            </a:extLst>
          </p:cNvPr>
          <p:cNvSpPr txBox="1"/>
          <p:nvPr/>
        </p:nvSpPr>
        <p:spPr>
          <a:xfrm>
            <a:off x="586409" y="188843"/>
            <a:ext cx="10595113" cy="830997"/>
          </a:xfrm>
          <a:prstGeom prst="rect">
            <a:avLst/>
          </a:prstGeom>
          <a:noFill/>
        </p:spPr>
        <p:txBody>
          <a:bodyPr wrap="square" rtlCol="0">
            <a:spAutoFit/>
          </a:bodyPr>
          <a:lstStyle/>
          <a:p>
            <a:pPr algn="l"/>
            <a:r>
              <a:rPr lang="en-US" sz="2400" b="1" dirty="0"/>
              <a:t>How does this beautiful formalism lead to the notion of creation and annihilation operators?</a:t>
            </a:r>
          </a:p>
        </p:txBody>
      </p:sp>
      <p:graphicFrame>
        <p:nvGraphicFramePr>
          <p:cNvPr id="6" name="Object 5">
            <a:extLst>
              <a:ext uri="{FF2B5EF4-FFF2-40B4-BE49-F238E27FC236}">
                <a16:creationId xmlns:a16="http://schemas.microsoft.com/office/drawing/2014/main" id="{B0F860CF-2E7B-432E-A34E-FA758A411C7E}"/>
              </a:ext>
            </a:extLst>
          </p:cNvPr>
          <p:cNvGraphicFramePr>
            <a:graphicFrameLocks noChangeAspect="1"/>
          </p:cNvGraphicFramePr>
          <p:nvPr>
            <p:extLst>
              <p:ext uri="{D42A27DB-BD31-4B8C-83A1-F6EECF244321}">
                <p14:modId xmlns:p14="http://schemas.microsoft.com/office/powerpoint/2010/main" val="2999195211"/>
              </p:ext>
            </p:extLst>
          </p:nvPr>
        </p:nvGraphicFramePr>
        <p:xfrm>
          <a:off x="295275" y="1411426"/>
          <a:ext cx="11896725" cy="3411537"/>
        </p:xfrm>
        <a:graphic>
          <a:graphicData uri="http://schemas.openxmlformats.org/presentationml/2006/ole">
            <mc:AlternateContent xmlns:mc="http://schemas.openxmlformats.org/markup-compatibility/2006">
              <mc:Choice xmlns:v="urn:schemas-microsoft-com:vml" Requires="v">
                <p:oleObj spid="_x0000_s162860" name="Equation" r:id="rId4" imgW="5181480" imgH="1485720" progId="Equation.DSMT4">
                  <p:embed/>
                </p:oleObj>
              </mc:Choice>
              <mc:Fallback>
                <p:oleObj name="Equation" r:id="rId4" imgW="5181480" imgH="1485720" progId="Equation.DSMT4">
                  <p:embed/>
                  <p:pic>
                    <p:nvPicPr>
                      <p:cNvPr id="0" name=""/>
                      <p:cNvPicPr/>
                      <p:nvPr/>
                    </p:nvPicPr>
                    <p:blipFill>
                      <a:blip r:embed="rId5"/>
                      <a:stretch>
                        <a:fillRect/>
                      </a:stretch>
                    </p:blipFill>
                    <p:spPr>
                      <a:xfrm>
                        <a:off x="295275" y="1411426"/>
                        <a:ext cx="11896725" cy="3411537"/>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DEABD15E-EF53-465B-8A39-B69A9B6304EA}"/>
              </a:ext>
            </a:extLst>
          </p:cNvPr>
          <p:cNvSpPr txBox="1"/>
          <p:nvPr/>
        </p:nvSpPr>
        <p:spPr>
          <a:xfrm>
            <a:off x="6506817" y="3888685"/>
            <a:ext cx="5546035" cy="830997"/>
          </a:xfrm>
          <a:prstGeom prst="rect">
            <a:avLst/>
          </a:prstGeom>
          <a:noFill/>
        </p:spPr>
        <p:txBody>
          <a:bodyPr wrap="square" rtlCol="0">
            <a:spAutoFit/>
          </a:bodyPr>
          <a:lstStyle/>
          <a:p>
            <a:pPr algn="l"/>
            <a:r>
              <a:rPr lang="en-US" sz="2400" b="1" dirty="0">
                <a:sym typeface="Wingdings" panose="05000000000000000000" pitchFamily="2" charset="2"/>
              </a:rPr>
              <a:t></a:t>
            </a:r>
            <a:r>
              <a:rPr lang="en-US" sz="2400" b="1" dirty="0"/>
              <a:t>We can “create” any phonon state from the ground state with this operator.</a:t>
            </a:r>
          </a:p>
        </p:txBody>
      </p:sp>
    </p:spTree>
    <p:extLst>
      <p:ext uri="{BB962C8B-B14F-4D97-AF65-F5344CB8AC3E}">
        <p14:creationId xmlns:p14="http://schemas.microsoft.com/office/powerpoint/2010/main" val="1937028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673682-A406-4026-B8A9-1087FA367A30}"/>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1EDA0BA1-6B1C-4557-A3B6-5B5BCD242B73}"/>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49704091-71F4-4CE6-9F06-0BAC2126F4C3}"/>
              </a:ext>
            </a:extLst>
          </p:cNvPr>
          <p:cNvSpPr>
            <a:spLocks noGrp="1"/>
          </p:cNvSpPr>
          <p:nvPr>
            <p:ph type="sldNum" sz="quarter" idx="12"/>
          </p:nvPr>
        </p:nvSpPr>
        <p:spPr/>
        <p:txBody>
          <a:bodyPr/>
          <a:lstStyle/>
          <a:p>
            <a:fld id="{E23FF32D-176F-4F5B-8878-5D48FB6FF26A}" type="slidenum">
              <a:rPr lang="en-US" smtClean="0"/>
              <a:t>11</a:t>
            </a:fld>
            <a:endParaRPr lang="en-US"/>
          </a:p>
        </p:txBody>
      </p:sp>
      <p:sp>
        <p:nvSpPr>
          <p:cNvPr id="5" name="TextBox 4">
            <a:extLst>
              <a:ext uri="{FF2B5EF4-FFF2-40B4-BE49-F238E27FC236}">
                <a16:creationId xmlns:a16="http://schemas.microsoft.com/office/drawing/2014/main" id="{CA7FC7D3-81A1-4511-B8E3-03AAA3FA7E52}"/>
              </a:ext>
            </a:extLst>
          </p:cNvPr>
          <p:cNvSpPr txBox="1"/>
          <p:nvPr/>
        </p:nvSpPr>
        <p:spPr>
          <a:xfrm>
            <a:off x="566530" y="238539"/>
            <a:ext cx="10614992" cy="461665"/>
          </a:xfrm>
          <a:prstGeom prst="rect">
            <a:avLst/>
          </a:prstGeom>
          <a:noFill/>
        </p:spPr>
        <p:txBody>
          <a:bodyPr wrap="square" rtlCol="0">
            <a:spAutoFit/>
          </a:bodyPr>
          <a:lstStyle/>
          <a:p>
            <a:pPr algn="l"/>
            <a:r>
              <a:rPr lang="en-US" sz="2400" b="1" dirty="0"/>
              <a:t>Extension of these ideas to multiple independent harmonic oscillator modes </a:t>
            </a:r>
          </a:p>
        </p:txBody>
      </p:sp>
      <p:graphicFrame>
        <p:nvGraphicFramePr>
          <p:cNvPr id="6" name="Object 5">
            <a:extLst>
              <a:ext uri="{FF2B5EF4-FFF2-40B4-BE49-F238E27FC236}">
                <a16:creationId xmlns:a16="http://schemas.microsoft.com/office/drawing/2014/main" id="{21CA27C9-D7F3-4B4A-BD65-46F1E6D17A71}"/>
              </a:ext>
            </a:extLst>
          </p:cNvPr>
          <p:cNvGraphicFramePr>
            <a:graphicFrameLocks noChangeAspect="1"/>
          </p:cNvGraphicFramePr>
          <p:nvPr>
            <p:extLst>
              <p:ext uri="{D42A27DB-BD31-4B8C-83A1-F6EECF244321}">
                <p14:modId xmlns:p14="http://schemas.microsoft.com/office/powerpoint/2010/main" val="2291359832"/>
              </p:ext>
            </p:extLst>
          </p:nvPr>
        </p:nvGraphicFramePr>
        <p:xfrm>
          <a:off x="651841" y="771761"/>
          <a:ext cx="11289822" cy="3019770"/>
        </p:xfrm>
        <a:graphic>
          <a:graphicData uri="http://schemas.openxmlformats.org/presentationml/2006/ole">
            <mc:AlternateContent xmlns:mc="http://schemas.openxmlformats.org/markup-compatibility/2006">
              <mc:Choice xmlns:v="urn:schemas-microsoft-com:vml" Requires="v">
                <p:oleObj spid="_x0000_s163909" name="Equation" r:id="rId4" imgW="4178160" imgH="1117440" progId="Equation.DSMT4">
                  <p:embed/>
                </p:oleObj>
              </mc:Choice>
              <mc:Fallback>
                <p:oleObj name="Equation" r:id="rId4" imgW="4178160" imgH="1117440" progId="Equation.DSMT4">
                  <p:embed/>
                  <p:pic>
                    <p:nvPicPr>
                      <p:cNvPr id="0" name=""/>
                      <p:cNvPicPr/>
                      <p:nvPr/>
                    </p:nvPicPr>
                    <p:blipFill>
                      <a:blip r:embed="rId5"/>
                      <a:stretch>
                        <a:fillRect/>
                      </a:stretch>
                    </p:blipFill>
                    <p:spPr>
                      <a:xfrm>
                        <a:off x="651841" y="771761"/>
                        <a:ext cx="11289822" cy="301977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44616F32-4C45-47F1-B84C-580D58CE9431}"/>
              </a:ext>
            </a:extLst>
          </p:cNvPr>
          <p:cNvGraphicFramePr>
            <a:graphicFrameLocks noChangeAspect="1"/>
          </p:cNvGraphicFramePr>
          <p:nvPr>
            <p:extLst>
              <p:ext uri="{D42A27DB-BD31-4B8C-83A1-F6EECF244321}">
                <p14:modId xmlns:p14="http://schemas.microsoft.com/office/powerpoint/2010/main" val="3664319762"/>
              </p:ext>
            </p:extLst>
          </p:nvPr>
        </p:nvGraphicFramePr>
        <p:xfrm>
          <a:off x="566530" y="3791531"/>
          <a:ext cx="10202278" cy="1621389"/>
        </p:xfrm>
        <a:graphic>
          <a:graphicData uri="http://schemas.openxmlformats.org/presentationml/2006/ole">
            <mc:AlternateContent xmlns:mc="http://schemas.openxmlformats.org/markup-compatibility/2006">
              <mc:Choice xmlns:v="urn:schemas-microsoft-com:vml" Requires="v">
                <p:oleObj spid="_x0000_s163910" name="Equation" r:id="rId6" imgW="5194080" imgH="825480" progId="Equation.DSMT4">
                  <p:embed/>
                </p:oleObj>
              </mc:Choice>
              <mc:Fallback>
                <p:oleObj name="Equation" r:id="rId6" imgW="5194080" imgH="825480" progId="Equation.DSMT4">
                  <p:embed/>
                  <p:pic>
                    <p:nvPicPr>
                      <p:cNvPr id="0" name=""/>
                      <p:cNvPicPr/>
                      <p:nvPr/>
                    </p:nvPicPr>
                    <p:blipFill>
                      <a:blip r:embed="rId7"/>
                      <a:stretch>
                        <a:fillRect/>
                      </a:stretch>
                    </p:blipFill>
                    <p:spPr>
                      <a:xfrm>
                        <a:off x="566530" y="3791531"/>
                        <a:ext cx="10202278" cy="1621389"/>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7F48698F-236D-4595-AE21-BD0631B2F672}"/>
              </a:ext>
            </a:extLst>
          </p:cNvPr>
          <p:cNvSpPr txBox="1"/>
          <p:nvPr/>
        </p:nvSpPr>
        <p:spPr>
          <a:xfrm>
            <a:off x="568389" y="5525353"/>
            <a:ext cx="11623611" cy="830997"/>
          </a:xfrm>
          <a:prstGeom prst="rect">
            <a:avLst/>
          </a:prstGeom>
          <a:noFill/>
        </p:spPr>
        <p:txBody>
          <a:bodyPr wrap="square" rtlCol="0">
            <a:spAutoFit/>
          </a:bodyPr>
          <a:lstStyle/>
          <a:p>
            <a:pPr algn="l"/>
            <a:r>
              <a:rPr lang="en-US" sz="2400" b="1" dirty="0"/>
              <a:t>Later, we will see how this formalism has the capability of keeping track of symmetry/</a:t>
            </a:r>
            <a:r>
              <a:rPr lang="en-US" sz="2400" b="1" dirty="0" err="1"/>
              <a:t>antisymmetry</a:t>
            </a:r>
            <a:r>
              <a:rPr lang="en-US" sz="2400" b="1" dirty="0"/>
              <a:t> properties of multi particle systems.</a:t>
            </a:r>
          </a:p>
        </p:txBody>
      </p:sp>
      <p:sp>
        <p:nvSpPr>
          <p:cNvPr id="9" name="TextBox 8">
            <a:extLst>
              <a:ext uri="{FF2B5EF4-FFF2-40B4-BE49-F238E27FC236}">
                <a16:creationId xmlns:a16="http://schemas.microsoft.com/office/drawing/2014/main" id="{6E36E15F-0A02-43B7-95EA-1EA7D9AC3D5D}"/>
              </a:ext>
            </a:extLst>
          </p:cNvPr>
          <p:cNvSpPr txBox="1"/>
          <p:nvPr/>
        </p:nvSpPr>
        <p:spPr>
          <a:xfrm>
            <a:off x="5049078" y="771761"/>
            <a:ext cx="6977896" cy="830997"/>
          </a:xfrm>
          <a:prstGeom prst="rect">
            <a:avLst/>
          </a:prstGeom>
          <a:noFill/>
        </p:spPr>
        <p:txBody>
          <a:bodyPr wrap="square" rtlCol="0">
            <a:spAutoFit/>
          </a:bodyPr>
          <a:lstStyle/>
          <a:p>
            <a:pPr algn="l"/>
            <a:r>
              <a:rPr lang="en-US" sz="2400" b="1" dirty="0"/>
              <a:t>Here </a:t>
            </a:r>
            <a:r>
              <a:rPr lang="en-US" sz="2400" b="1" i="1" dirty="0"/>
              <a:t>1,2,..i,j…</a:t>
            </a:r>
            <a:r>
              <a:rPr lang="en-US" sz="2400" b="1" dirty="0"/>
              <a:t> denotes an arbitrary index referencing distinct modes.</a:t>
            </a:r>
          </a:p>
        </p:txBody>
      </p:sp>
    </p:spTree>
    <p:extLst>
      <p:ext uri="{BB962C8B-B14F-4D97-AF65-F5344CB8AC3E}">
        <p14:creationId xmlns:p14="http://schemas.microsoft.com/office/powerpoint/2010/main" val="614774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8158BD-943F-401C-9BDB-7E565BB1CF48}"/>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6E0CE867-92A1-419B-BB22-1E5F11958479}"/>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4810ED6E-7CD4-41D5-B691-FF12398A591E}"/>
              </a:ext>
            </a:extLst>
          </p:cNvPr>
          <p:cNvSpPr>
            <a:spLocks noGrp="1"/>
          </p:cNvSpPr>
          <p:nvPr>
            <p:ph type="sldNum" sz="quarter" idx="12"/>
          </p:nvPr>
        </p:nvSpPr>
        <p:spPr/>
        <p:txBody>
          <a:bodyPr/>
          <a:lstStyle/>
          <a:p>
            <a:fld id="{E23FF32D-176F-4F5B-8878-5D48FB6FF26A}" type="slidenum">
              <a:rPr lang="en-US" smtClean="0"/>
              <a:t>12</a:t>
            </a:fld>
            <a:endParaRPr lang="en-US"/>
          </a:p>
        </p:txBody>
      </p:sp>
      <p:sp>
        <p:nvSpPr>
          <p:cNvPr id="5" name="Rectangle 4">
            <a:extLst>
              <a:ext uri="{FF2B5EF4-FFF2-40B4-BE49-F238E27FC236}">
                <a16:creationId xmlns:a16="http://schemas.microsoft.com/office/drawing/2014/main" id="{FB98434E-92D6-43D4-81F9-D37558D8D24C}"/>
              </a:ext>
            </a:extLst>
          </p:cNvPr>
          <p:cNvSpPr/>
          <p:nvPr/>
        </p:nvSpPr>
        <p:spPr>
          <a:xfrm>
            <a:off x="2388704" y="196480"/>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6" name="Object 5">
            <a:extLst>
              <a:ext uri="{FF2B5EF4-FFF2-40B4-BE49-F238E27FC236}">
                <a16:creationId xmlns:a16="http://schemas.microsoft.com/office/drawing/2014/main" id="{AFE309C3-AAEE-4F4C-975C-494CB663C281}"/>
              </a:ext>
            </a:extLst>
          </p:cNvPr>
          <p:cNvGraphicFramePr>
            <a:graphicFrameLocks noChangeAspect="1"/>
          </p:cNvGraphicFramePr>
          <p:nvPr>
            <p:extLst>
              <p:ext uri="{D42A27DB-BD31-4B8C-83A1-F6EECF244321}">
                <p14:modId xmlns:p14="http://schemas.microsoft.com/office/powerpoint/2010/main" val="183588031"/>
              </p:ext>
            </p:extLst>
          </p:nvPr>
        </p:nvGraphicFramePr>
        <p:xfrm>
          <a:off x="2083904" y="1196010"/>
          <a:ext cx="7961313" cy="5221288"/>
        </p:xfrm>
        <a:graphic>
          <a:graphicData uri="http://schemas.openxmlformats.org/presentationml/2006/ole">
            <mc:AlternateContent xmlns:mc="http://schemas.openxmlformats.org/markup-compatibility/2006">
              <mc:Choice xmlns:v="urn:schemas-microsoft-com:vml" Requires="v">
                <p:oleObj spid="_x0000_s164896" name="数式" r:id="rId4" imgW="2946240" imgH="1930320" progId="Equation.3">
                  <p:embed/>
                </p:oleObj>
              </mc:Choice>
              <mc:Fallback>
                <p:oleObj name="数式" r:id="rId4" imgW="2946240" imgH="1930320" progId="Equation.3">
                  <p:embed/>
                  <p:pic>
                    <p:nvPicPr>
                      <p:cNvPr id="6" name="Object 5"/>
                      <p:cNvPicPr>
                        <a:picLocks noChangeAspect="1" noChangeArrowheads="1"/>
                      </p:cNvPicPr>
                      <p:nvPr/>
                    </p:nvPicPr>
                    <p:blipFill>
                      <a:blip r:embed="rId5"/>
                      <a:srcRect/>
                      <a:stretch>
                        <a:fillRect/>
                      </a:stretch>
                    </p:blipFill>
                    <p:spPr bwMode="auto">
                      <a:xfrm>
                        <a:off x="2083904" y="1196010"/>
                        <a:ext cx="7961313" cy="52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74612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70D56D-6BEE-4EB9-AD71-0AA99CD4E882}"/>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BDBD2793-22C9-46A8-963B-7E785646A0B8}"/>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D45068F3-A154-4745-8378-DDB03FDA0F94}"/>
              </a:ext>
            </a:extLst>
          </p:cNvPr>
          <p:cNvSpPr>
            <a:spLocks noGrp="1"/>
          </p:cNvSpPr>
          <p:nvPr>
            <p:ph type="sldNum" sz="quarter" idx="12"/>
          </p:nvPr>
        </p:nvSpPr>
        <p:spPr/>
        <p:txBody>
          <a:bodyPr/>
          <a:lstStyle/>
          <a:p>
            <a:fld id="{E23FF32D-176F-4F5B-8878-5D48FB6FF26A}" type="slidenum">
              <a:rPr lang="en-US" smtClean="0"/>
              <a:t>13</a:t>
            </a:fld>
            <a:endParaRPr lang="en-US"/>
          </a:p>
        </p:txBody>
      </p:sp>
      <p:sp>
        <p:nvSpPr>
          <p:cNvPr id="5" name="TextBox 4">
            <a:extLst>
              <a:ext uri="{FF2B5EF4-FFF2-40B4-BE49-F238E27FC236}">
                <a16:creationId xmlns:a16="http://schemas.microsoft.com/office/drawing/2014/main" id="{5A1033FE-807A-4B8C-BB49-230AF73D7596}"/>
              </a:ext>
            </a:extLst>
          </p:cNvPr>
          <p:cNvSpPr txBox="1"/>
          <p:nvPr/>
        </p:nvSpPr>
        <p:spPr>
          <a:xfrm>
            <a:off x="683685" y="327991"/>
            <a:ext cx="5412315" cy="461665"/>
          </a:xfrm>
          <a:prstGeom prst="rect">
            <a:avLst/>
          </a:prstGeom>
          <a:noFill/>
        </p:spPr>
        <p:txBody>
          <a:bodyPr wrap="none" rtlCol="0">
            <a:spAutoFit/>
          </a:bodyPr>
          <a:lstStyle/>
          <a:p>
            <a:pPr algn="l"/>
            <a:r>
              <a:rPr lang="en-US" sz="2400" b="1" dirty="0"/>
              <a:t>Recall the electromagnetic field energy --</a:t>
            </a:r>
          </a:p>
        </p:txBody>
      </p:sp>
      <p:graphicFrame>
        <p:nvGraphicFramePr>
          <p:cNvPr id="6" name="Object 5">
            <a:extLst>
              <a:ext uri="{FF2B5EF4-FFF2-40B4-BE49-F238E27FC236}">
                <a16:creationId xmlns:a16="http://schemas.microsoft.com/office/drawing/2014/main" id="{E05D4CCA-B974-4FF5-B080-6F8B8620BD8E}"/>
              </a:ext>
            </a:extLst>
          </p:cNvPr>
          <p:cNvGraphicFramePr>
            <a:graphicFrameLocks noChangeAspect="1"/>
          </p:cNvGraphicFramePr>
          <p:nvPr>
            <p:extLst>
              <p:ext uri="{D42A27DB-BD31-4B8C-83A1-F6EECF244321}">
                <p14:modId xmlns:p14="http://schemas.microsoft.com/office/powerpoint/2010/main" val="2930828016"/>
              </p:ext>
            </p:extLst>
          </p:nvPr>
        </p:nvGraphicFramePr>
        <p:xfrm>
          <a:off x="1559891" y="789656"/>
          <a:ext cx="6822798" cy="1137133"/>
        </p:xfrm>
        <a:graphic>
          <a:graphicData uri="http://schemas.openxmlformats.org/presentationml/2006/ole">
            <mc:AlternateContent xmlns:mc="http://schemas.openxmlformats.org/markup-compatibility/2006">
              <mc:Choice xmlns:v="urn:schemas-microsoft-com:vml" Requires="v">
                <p:oleObj spid="_x0000_s165961" name="Equation" r:id="rId4" imgW="2361960" imgH="393480" progId="Equation.DSMT4">
                  <p:embed/>
                </p:oleObj>
              </mc:Choice>
              <mc:Fallback>
                <p:oleObj name="Equation" r:id="rId4" imgW="2361960" imgH="393480" progId="Equation.DSMT4">
                  <p:embed/>
                  <p:pic>
                    <p:nvPicPr>
                      <p:cNvPr id="0" name=""/>
                      <p:cNvPicPr/>
                      <p:nvPr/>
                    </p:nvPicPr>
                    <p:blipFill>
                      <a:blip r:embed="rId5"/>
                      <a:stretch>
                        <a:fillRect/>
                      </a:stretch>
                    </p:blipFill>
                    <p:spPr>
                      <a:xfrm>
                        <a:off x="1559891" y="789656"/>
                        <a:ext cx="6822798" cy="1137133"/>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E1BA79EA-B186-4F67-955D-95B14B38BE4A}"/>
              </a:ext>
            </a:extLst>
          </p:cNvPr>
          <p:cNvGraphicFramePr>
            <a:graphicFrameLocks noChangeAspect="1"/>
          </p:cNvGraphicFramePr>
          <p:nvPr>
            <p:extLst>
              <p:ext uri="{D42A27DB-BD31-4B8C-83A1-F6EECF244321}">
                <p14:modId xmlns:p14="http://schemas.microsoft.com/office/powerpoint/2010/main" val="970129289"/>
              </p:ext>
            </p:extLst>
          </p:nvPr>
        </p:nvGraphicFramePr>
        <p:xfrm>
          <a:off x="754805" y="2615565"/>
          <a:ext cx="11152187" cy="3943350"/>
        </p:xfrm>
        <a:graphic>
          <a:graphicData uri="http://schemas.openxmlformats.org/presentationml/2006/ole">
            <mc:AlternateContent xmlns:mc="http://schemas.openxmlformats.org/markup-compatibility/2006">
              <mc:Choice xmlns:v="urn:schemas-microsoft-com:vml" Requires="v">
                <p:oleObj spid="_x0000_s165962" name="Equation" r:id="rId6" imgW="5029200" imgH="1777680" progId="Equation.DSMT4">
                  <p:embed/>
                </p:oleObj>
              </mc:Choice>
              <mc:Fallback>
                <p:oleObj name="Equation" r:id="rId6" imgW="5029200" imgH="1777680" progId="Equation.DSMT4">
                  <p:embed/>
                  <p:pic>
                    <p:nvPicPr>
                      <p:cNvPr id="8" name="Object 7"/>
                      <p:cNvPicPr>
                        <a:picLocks noChangeAspect="1" noChangeArrowheads="1"/>
                      </p:cNvPicPr>
                      <p:nvPr/>
                    </p:nvPicPr>
                    <p:blipFill>
                      <a:blip r:embed="rId7"/>
                      <a:srcRect/>
                      <a:stretch>
                        <a:fillRect/>
                      </a:stretch>
                    </p:blipFill>
                    <p:spPr bwMode="auto">
                      <a:xfrm>
                        <a:off x="754805" y="2615565"/>
                        <a:ext cx="11152187" cy="3943350"/>
                      </a:xfrm>
                      <a:prstGeom prst="rect">
                        <a:avLst/>
                      </a:prstGeom>
                      <a:noFill/>
                      <a:ln>
                        <a:noFill/>
                      </a:ln>
                    </p:spPr>
                  </p:pic>
                </p:oleObj>
              </mc:Fallback>
            </mc:AlternateContent>
          </a:graphicData>
        </a:graphic>
      </p:graphicFrame>
      <p:sp>
        <p:nvSpPr>
          <p:cNvPr id="11" name="TextBox 10">
            <a:extLst>
              <a:ext uri="{FF2B5EF4-FFF2-40B4-BE49-F238E27FC236}">
                <a16:creationId xmlns:a16="http://schemas.microsoft.com/office/drawing/2014/main" id="{0697ED7E-67DC-4525-ACEF-D65BC8201EFE}"/>
              </a:ext>
            </a:extLst>
          </p:cNvPr>
          <p:cNvSpPr txBox="1"/>
          <p:nvPr/>
        </p:nvSpPr>
        <p:spPr>
          <a:xfrm>
            <a:off x="571925" y="1786810"/>
            <a:ext cx="8959119" cy="830997"/>
          </a:xfrm>
          <a:prstGeom prst="rect">
            <a:avLst/>
          </a:prstGeom>
          <a:noFill/>
        </p:spPr>
        <p:txBody>
          <a:bodyPr wrap="none" rtlCol="0">
            <a:spAutoFit/>
          </a:bodyPr>
          <a:lstStyle/>
          <a:p>
            <a:pPr algn="l"/>
            <a:r>
              <a:rPr lang="en-US" sz="2400" b="1" dirty="0"/>
              <a:t>It will be convenient to express Maxwell’s equations and the </a:t>
            </a:r>
          </a:p>
          <a:p>
            <a:pPr algn="l"/>
            <a:r>
              <a:rPr lang="en-US" sz="2400" b="1" dirty="0"/>
              <a:t>electromagnetic field energy in terms of scalar and vector potentials:</a:t>
            </a:r>
          </a:p>
        </p:txBody>
      </p:sp>
    </p:spTree>
    <p:extLst>
      <p:ext uri="{BB962C8B-B14F-4D97-AF65-F5344CB8AC3E}">
        <p14:creationId xmlns:p14="http://schemas.microsoft.com/office/powerpoint/2010/main" val="4067598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F2A1D2-F6F0-4982-ABE2-E1D9F5571E55}"/>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DF7C1AF8-2A47-479C-8ED0-61E5BD528AC4}"/>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018F38D4-16CB-4591-A38C-9D9BF2D44AA8}"/>
              </a:ext>
            </a:extLst>
          </p:cNvPr>
          <p:cNvSpPr>
            <a:spLocks noGrp="1"/>
          </p:cNvSpPr>
          <p:nvPr>
            <p:ph type="sldNum" sz="quarter" idx="12"/>
          </p:nvPr>
        </p:nvSpPr>
        <p:spPr/>
        <p:txBody>
          <a:bodyPr/>
          <a:lstStyle/>
          <a:p>
            <a:fld id="{E23FF32D-176F-4F5B-8878-5D48FB6FF26A}" type="slidenum">
              <a:rPr lang="en-US" smtClean="0"/>
              <a:t>14</a:t>
            </a:fld>
            <a:endParaRPr lang="en-US"/>
          </a:p>
        </p:txBody>
      </p:sp>
      <p:graphicFrame>
        <p:nvGraphicFramePr>
          <p:cNvPr id="5" name="Object 4">
            <a:extLst>
              <a:ext uri="{FF2B5EF4-FFF2-40B4-BE49-F238E27FC236}">
                <a16:creationId xmlns:a16="http://schemas.microsoft.com/office/drawing/2014/main" id="{99FB0D91-4651-4D85-AB74-E8DC48E01E20}"/>
              </a:ext>
            </a:extLst>
          </p:cNvPr>
          <p:cNvGraphicFramePr>
            <a:graphicFrameLocks noChangeAspect="1"/>
          </p:cNvGraphicFramePr>
          <p:nvPr>
            <p:extLst>
              <p:ext uri="{D42A27DB-BD31-4B8C-83A1-F6EECF244321}">
                <p14:modId xmlns:p14="http://schemas.microsoft.com/office/powerpoint/2010/main" val="67388775"/>
              </p:ext>
            </p:extLst>
          </p:nvPr>
        </p:nvGraphicFramePr>
        <p:xfrm>
          <a:off x="722451" y="463343"/>
          <a:ext cx="8616950" cy="4113212"/>
        </p:xfrm>
        <a:graphic>
          <a:graphicData uri="http://schemas.openxmlformats.org/presentationml/2006/ole">
            <mc:AlternateContent xmlns:mc="http://schemas.openxmlformats.org/markup-compatibility/2006">
              <mc:Choice xmlns:v="urn:schemas-microsoft-com:vml" Requires="v">
                <p:oleObj spid="_x0000_s166966" name="Equation" r:id="rId4" imgW="3886200" imgH="1854000" progId="Equation.DSMT4">
                  <p:embed/>
                </p:oleObj>
              </mc:Choice>
              <mc:Fallback>
                <p:oleObj name="Equation" r:id="rId4" imgW="3886200" imgH="1854000" progId="Equation.DSMT4">
                  <p:embed/>
                  <p:pic>
                    <p:nvPicPr>
                      <p:cNvPr id="10" name="Object 9">
                        <a:extLst>
                          <a:ext uri="{FF2B5EF4-FFF2-40B4-BE49-F238E27FC236}">
                            <a16:creationId xmlns:a16="http://schemas.microsoft.com/office/drawing/2014/main" id="{E1BA79EA-B186-4F67-955D-95B14B38BE4A}"/>
                          </a:ext>
                        </a:extLst>
                      </p:cNvPr>
                      <p:cNvPicPr>
                        <a:picLocks noChangeAspect="1" noChangeArrowheads="1"/>
                      </p:cNvPicPr>
                      <p:nvPr/>
                    </p:nvPicPr>
                    <p:blipFill>
                      <a:blip r:embed="rId5"/>
                      <a:srcRect/>
                      <a:stretch>
                        <a:fillRect/>
                      </a:stretch>
                    </p:blipFill>
                    <p:spPr bwMode="auto">
                      <a:xfrm>
                        <a:off x="722451" y="463343"/>
                        <a:ext cx="8616950" cy="4113212"/>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6A071C50-8262-4985-8CB5-73BEBDB491FC}"/>
              </a:ext>
            </a:extLst>
          </p:cNvPr>
          <p:cNvSpPr txBox="1"/>
          <p:nvPr/>
        </p:nvSpPr>
        <p:spPr>
          <a:xfrm>
            <a:off x="308113" y="136525"/>
            <a:ext cx="11469757" cy="461665"/>
          </a:xfrm>
          <a:prstGeom prst="rect">
            <a:avLst/>
          </a:prstGeom>
          <a:noFill/>
        </p:spPr>
        <p:txBody>
          <a:bodyPr wrap="square" rtlCol="0">
            <a:spAutoFit/>
          </a:bodyPr>
          <a:lstStyle/>
          <a:p>
            <a:pPr algn="l"/>
            <a:r>
              <a:rPr lang="en-US" sz="2400" b="1" dirty="0"/>
              <a:t>Further manipulations of Maxwell’s equations in terms of scalar and vector potentials --</a:t>
            </a:r>
          </a:p>
        </p:txBody>
      </p:sp>
      <p:sp>
        <p:nvSpPr>
          <p:cNvPr id="7" name="Left Brace 6">
            <a:extLst>
              <a:ext uri="{FF2B5EF4-FFF2-40B4-BE49-F238E27FC236}">
                <a16:creationId xmlns:a16="http://schemas.microsoft.com/office/drawing/2014/main" id="{C14942B3-2EFA-4F85-A815-B3422FB97E5A}"/>
              </a:ext>
            </a:extLst>
          </p:cNvPr>
          <p:cNvSpPr/>
          <p:nvPr/>
        </p:nvSpPr>
        <p:spPr>
          <a:xfrm rot="16200000">
            <a:off x="7525239" y="3576246"/>
            <a:ext cx="365124" cy="2097157"/>
          </a:xfrm>
          <a:prstGeom prst="leftBrac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1502F6D3-D527-4AF6-B264-93687B782788}"/>
              </a:ext>
            </a:extLst>
          </p:cNvPr>
          <p:cNvSpPr txBox="1"/>
          <p:nvPr/>
        </p:nvSpPr>
        <p:spPr>
          <a:xfrm>
            <a:off x="7429977" y="4900257"/>
            <a:ext cx="3538331" cy="461665"/>
          </a:xfrm>
          <a:prstGeom prst="rect">
            <a:avLst/>
          </a:prstGeom>
          <a:noFill/>
        </p:spPr>
        <p:txBody>
          <a:bodyPr wrap="square" rtlCol="0">
            <a:spAutoFit/>
          </a:bodyPr>
          <a:lstStyle/>
          <a:p>
            <a:pPr algn="l"/>
            <a:r>
              <a:rPr lang="en-US" sz="2400" b="1" dirty="0"/>
              <a:t>zero in Lorenz gauge</a:t>
            </a:r>
          </a:p>
        </p:txBody>
      </p:sp>
      <p:graphicFrame>
        <p:nvGraphicFramePr>
          <p:cNvPr id="9" name="Object 8">
            <a:extLst>
              <a:ext uri="{FF2B5EF4-FFF2-40B4-BE49-F238E27FC236}">
                <a16:creationId xmlns:a16="http://schemas.microsoft.com/office/drawing/2014/main" id="{C0E63F17-F1F2-413B-9794-52F5ED0810F3}"/>
              </a:ext>
            </a:extLst>
          </p:cNvPr>
          <p:cNvGraphicFramePr>
            <a:graphicFrameLocks noChangeAspect="1"/>
          </p:cNvGraphicFramePr>
          <p:nvPr>
            <p:extLst>
              <p:ext uri="{D42A27DB-BD31-4B8C-83A1-F6EECF244321}">
                <p14:modId xmlns:p14="http://schemas.microsoft.com/office/powerpoint/2010/main" val="3881164157"/>
              </p:ext>
            </p:extLst>
          </p:nvPr>
        </p:nvGraphicFramePr>
        <p:xfrm>
          <a:off x="1196008" y="5429872"/>
          <a:ext cx="5951919" cy="926478"/>
        </p:xfrm>
        <a:graphic>
          <a:graphicData uri="http://schemas.openxmlformats.org/presentationml/2006/ole">
            <mc:AlternateContent xmlns:mc="http://schemas.openxmlformats.org/markup-compatibility/2006">
              <mc:Choice xmlns:v="urn:schemas-microsoft-com:vml" Requires="v">
                <p:oleObj spid="_x0000_s166967" name="Equation" r:id="rId6" imgW="2692080" imgH="419040" progId="Equation.DSMT4">
                  <p:embed/>
                </p:oleObj>
              </mc:Choice>
              <mc:Fallback>
                <p:oleObj name="Equation" r:id="rId6" imgW="2692080" imgH="419040" progId="Equation.DSMT4">
                  <p:embed/>
                  <p:pic>
                    <p:nvPicPr>
                      <p:cNvPr id="0" name=""/>
                      <p:cNvPicPr/>
                      <p:nvPr/>
                    </p:nvPicPr>
                    <p:blipFill>
                      <a:blip r:embed="rId7"/>
                      <a:stretch>
                        <a:fillRect/>
                      </a:stretch>
                    </p:blipFill>
                    <p:spPr>
                      <a:xfrm>
                        <a:off x="1196008" y="5429872"/>
                        <a:ext cx="5951919" cy="926478"/>
                      </a:xfrm>
                      <a:prstGeom prst="rect">
                        <a:avLst/>
                      </a:prstGeom>
                    </p:spPr>
                  </p:pic>
                </p:oleObj>
              </mc:Fallback>
            </mc:AlternateContent>
          </a:graphicData>
        </a:graphic>
      </p:graphicFrame>
    </p:spTree>
    <p:extLst>
      <p:ext uri="{BB962C8B-B14F-4D97-AF65-F5344CB8AC3E}">
        <p14:creationId xmlns:p14="http://schemas.microsoft.com/office/powerpoint/2010/main" val="2435086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2F7966-A1EA-4CAE-BEA2-2D8AE4DEC99F}"/>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3C7A9F75-EC4C-45B5-8DD3-395B7396E042}"/>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3D702DD2-B5BD-451D-8A92-5C2873118EDE}"/>
              </a:ext>
            </a:extLst>
          </p:cNvPr>
          <p:cNvSpPr>
            <a:spLocks noGrp="1"/>
          </p:cNvSpPr>
          <p:nvPr>
            <p:ph type="sldNum" sz="quarter" idx="12"/>
          </p:nvPr>
        </p:nvSpPr>
        <p:spPr/>
        <p:txBody>
          <a:bodyPr/>
          <a:lstStyle/>
          <a:p>
            <a:fld id="{E23FF32D-176F-4F5B-8878-5D48FB6FF26A}" type="slidenum">
              <a:rPr lang="en-US" smtClean="0"/>
              <a:t>15</a:t>
            </a:fld>
            <a:endParaRPr lang="en-US"/>
          </a:p>
        </p:txBody>
      </p:sp>
      <p:graphicFrame>
        <p:nvGraphicFramePr>
          <p:cNvPr id="5" name="Object 4">
            <a:extLst>
              <a:ext uri="{FF2B5EF4-FFF2-40B4-BE49-F238E27FC236}">
                <a16:creationId xmlns:a16="http://schemas.microsoft.com/office/drawing/2014/main" id="{AC9F476F-A0D9-457A-94B9-934B6A2E588D}"/>
              </a:ext>
            </a:extLst>
          </p:cNvPr>
          <p:cNvGraphicFramePr>
            <a:graphicFrameLocks noChangeAspect="1"/>
          </p:cNvGraphicFramePr>
          <p:nvPr>
            <p:extLst>
              <p:ext uri="{D42A27DB-BD31-4B8C-83A1-F6EECF244321}">
                <p14:modId xmlns:p14="http://schemas.microsoft.com/office/powerpoint/2010/main" val="1678803295"/>
              </p:ext>
            </p:extLst>
          </p:nvPr>
        </p:nvGraphicFramePr>
        <p:xfrm>
          <a:off x="1145760" y="598190"/>
          <a:ext cx="8705265" cy="2657682"/>
        </p:xfrm>
        <a:graphic>
          <a:graphicData uri="http://schemas.openxmlformats.org/presentationml/2006/ole">
            <mc:AlternateContent xmlns:mc="http://schemas.openxmlformats.org/markup-compatibility/2006">
              <mc:Choice xmlns:v="urn:schemas-microsoft-com:vml" Requires="v">
                <p:oleObj spid="_x0000_s167992" name="Equation" r:id="rId4" imgW="4076640" imgH="1244520" progId="Equation.DSMT4">
                  <p:embed/>
                </p:oleObj>
              </mc:Choice>
              <mc:Fallback>
                <p:oleObj name="Equation" r:id="rId4" imgW="4076640" imgH="1244520" progId="Equation.DSMT4">
                  <p:embed/>
                  <p:pic>
                    <p:nvPicPr>
                      <p:cNvPr id="0" name=""/>
                      <p:cNvPicPr/>
                      <p:nvPr/>
                    </p:nvPicPr>
                    <p:blipFill>
                      <a:blip r:embed="rId5"/>
                      <a:stretch>
                        <a:fillRect/>
                      </a:stretch>
                    </p:blipFill>
                    <p:spPr>
                      <a:xfrm>
                        <a:off x="1145760" y="598190"/>
                        <a:ext cx="8705265" cy="2657682"/>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53C203F3-9E90-428C-819C-320F656C37B9}"/>
              </a:ext>
            </a:extLst>
          </p:cNvPr>
          <p:cNvSpPr txBox="1"/>
          <p:nvPr/>
        </p:nvSpPr>
        <p:spPr>
          <a:xfrm>
            <a:off x="228600" y="136525"/>
            <a:ext cx="8382000" cy="461665"/>
          </a:xfrm>
          <a:prstGeom prst="rect">
            <a:avLst/>
          </a:prstGeom>
          <a:noFill/>
        </p:spPr>
        <p:txBody>
          <a:bodyPr wrap="square" rtlCol="0">
            <a:spAutoFit/>
          </a:bodyPr>
          <a:lstStyle/>
          <a:p>
            <a:pPr algn="l"/>
            <a:r>
              <a:rPr lang="en-US" sz="2400" b="1" dirty="0"/>
              <a:t>Equations within the Lorenz gauge --</a:t>
            </a:r>
          </a:p>
        </p:txBody>
      </p:sp>
      <p:graphicFrame>
        <p:nvGraphicFramePr>
          <p:cNvPr id="7" name="Object 6">
            <a:extLst>
              <a:ext uri="{FF2B5EF4-FFF2-40B4-BE49-F238E27FC236}">
                <a16:creationId xmlns:a16="http://schemas.microsoft.com/office/drawing/2014/main" id="{1A827EAD-DE33-4B14-80CB-DAC070DC9900}"/>
              </a:ext>
            </a:extLst>
          </p:cNvPr>
          <p:cNvGraphicFramePr>
            <a:graphicFrameLocks noChangeAspect="1"/>
          </p:cNvGraphicFramePr>
          <p:nvPr>
            <p:extLst>
              <p:ext uri="{D42A27DB-BD31-4B8C-83A1-F6EECF244321}">
                <p14:modId xmlns:p14="http://schemas.microsoft.com/office/powerpoint/2010/main" val="2291460779"/>
              </p:ext>
            </p:extLst>
          </p:nvPr>
        </p:nvGraphicFramePr>
        <p:xfrm>
          <a:off x="822325" y="3698875"/>
          <a:ext cx="6762750" cy="2746375"/>
        </p:xfrm>
        <a:graphic>
          <a:graphicData uri="http://schemas.openxmlformats.org/presentationml/2006/ole">
            <mc:AlternateContent xmlns:mc="http://schemas.openxmlformats.org/markup-compatibility/2006">
              <mc:Choice xmlns:v="urn:schemas-microsoft-com:vml" Requires="v">
                <p:oleObj spid="_x0000_s167993" name="Equation" r:id="rId6" imgW="2844720" imgH="1155600" progId="Equation.DSMT4">
                  <p:embed/>
                </p:oleObj>
              </mc:Choice>
              <mc:Fallback>
                <p:oleObj name="Equation" r:id="rId6" imgW="2844720" imgH="1155600" progId="Equation.DSMT4">
                  <p:embed/>
                  <p:pic>
                    <p:nvPicPr>
                      <p:cNvPr id="6" name="Object 5">
                        <a:extLst>
                          <a:ext uri="{FF2B5EF4-FFF2-40B4-BE49-F238E27FC236}">
                            <a16:creationId xmlns:a16="http://schemas.microsoft.com/office/drawing/2014/main" id="{E05D4CCA-B974-4FF5-B080-6F8B8620BD8E}"/>
                          </a:ext>
                        </a:extLst>
                      </p:cNvPr>
                      <p:cNvPicPr/>
                      <p:nvPr/>
                    </p:nvPicPr>
                    <p:blipFill>
                      <a:blip r:embed="rId7"/>
                      <a:stretch>
                        <a:fillRect/>
                      </a:stretch>
                    </p:blipFill>
                    <p:spPr>
                      <a:xfrm>
                        <a:off x="822325" y="3698875"/>
                        <a:ext cx="6762750" cy="2746375"/>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0D9DF550-29A4-474A-90F2-DD6EE43E0B2C}"/>
              </a:ext>
            </a:extLst>
          </p:cNvPr>
          <p:cNvSpPr txBox="1"/>
          <p:nvPr/>
        </p:nvSpPr>
        <p:spPr>
          <a:xfrm>
            <a:off x="1145760" y="2794207"/>
            <a:ext cx="10458411" cy="461665"/>
          </a:xfrm>
          <a:prstGeom prst="rect">
            <a:avLst/>
          </a:prstGeom>
          <a:noFill/>
        </p:spPr>
        <p:txBody>
          <a:bodyPr wrap="square" rtlCol="0">
            <a:spAutoFit/>
          </a:bodyPr>
          <a:lstStyle/>
          <a:p>
            <a:pPr algn="l"/>
            <a:r>
              <a:rPr lang="en-US" sz="2400" b="1" dirty="0"/>
              <a:t>Note that this is one of many possible choices and it turns out to be convenient.</a:t>
            </a:r>
          </a:p>
        </p:txBody>
      </p:sp>
    </p:spTree>
    <p:extLst>
      <p:ext uri="{BB962C8B-B14F-4D97-AF65-F5344CB8AC3E}">
        <p14:creationId xmlns:p14="http://schemas.microsoft.com/office/powerpoint/2010/main" val="239707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DB09DB-3CB6-457E-B934-FCDB2C10D7BA}"/>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64B5E932-C3C9-4305-BE3F-F626AB23C142}"/>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1FAC9F32-84DD-4612-B7D3-4BAD763701F6}"/>
              </a:ext>
            </a:extLst>
          </p:cNvPr>
          <p:cNvSpPr>
            <a:spLocks noGrp="1"/>
          </p:cNvSpPr>
          <p:nvPr>
            <p:ph type="sldNum" sz="quarter" idx="12"/>
          </p:nvPr>
        </p:nvSpPr>
        <p:spPr/>
        <p:txBody>
          <a:bodyPr/>
          <a:lstStyle/>
          <a:p>
            <a:fld id="{E23FF32D-176F-4F5B-8878-5D48FB6FF26A}" type="slidenum">
              <a:rPr lang="en-US" smtClean="0"/>
              <a:t>16</a:t>
            </a:fld>
            <a:endParaRPr lang="en-US"/>
          </a:p>
        </p:txBody>
      </p:sp>
      <p:sp>
        <p:nvSpPr>
          <p:cNvPr id="5" name="TextBox 4">
            <a:extLst>
              <a:ext uri="{FF2B5EF4-FFF2-40B4-BE49-F238E27FC236}">
                <a16:creationId xmlns:a16="http://schemas.microsoft.com/office/drawing/2014/main" id="{AF4619A8-6A4E-4D31-BF2D-0FE5DC52C8DC}"/>
              </a:ext>
            </a:extLst>
          </p:cNvPr>
          <p:cNvSpPr txBox="1"/>
          <p:nvPr/>
        </p:nvSpPr>
        <p:spPr>
          <a:xfrm>
            <a:off x="347870" y="159026"/>
            <a:ext cx="10595113" cy="461665"/>
          </a:xfrm>
          <a:prstGeom prst="rect">
            <a:avLst/>
          </a:prstGeom>
          <a:noFill/>
        </p:spPr>
        <p:txBody>
          <a:bodyPr wrap="square" rtlCol="0">
            <a:spAutoFit/>
          </a:bodyPr>
          <a:lstStyle/>
          <a:p>
            <a:pPr algn="l"/>
            <a:r>
              <a:rPr lang="en-US" sz="2400" b="1" dirty="0"/>
              <a:t>Plane wave solutions to electromagnetic waves in terms of vector potentials</a:t>
            </a:r>
          </a:p>
        </p:txBody>
      </p:sp>
      <p:graphicFrame>
        <p:nvGraphicFramePr>
          <p:cNvPr id="6" name="Object 5">
            <a:extLst>
              <a:ext uri="{FF2B5EF4-FFF2-40B4-BE49-F238E27FC236}">
                <a16:creationId xmlns:a16="http://schemas.microsoft.com/office/drawing/2014/main" id="{14B76830-BE49-4CBF-9144-8FC0530B4E87}"/>
              </a:ext>
            </a:extLst>
          </p:cNvPr>
          <p:cNvGraphicFramePr>
            <a:graphicFrameLocks noChangeAspect="1"/>
          </p:cNvGraphicFramePr>
          <p:nvPr>
            <p:extLst>
              <p:ext uri="{D42A27DB-BD31-4B8C-83A1-F6EECF244321}">
                <p14:modId xmlns:p14="http://schemas.microsoft.com/office/powerpoint/2010/main" val="666836483"/>
              </p:ext>
            </p:extLst>
          </p:nvPr>
        </p:nvGraphicFramePr>
        <p:xfrm>
          <a:off x="344488" y="479425"/>
          <a:ext cx="6921500" cy="2708275"/>
        </p:xfrm>
        <a:graphic>
          <a:graphicData uri="http://schemas.openxmlformats.org/presentationml/2006/ole">
            <mc:AlternateContent xmlns:mc="http://schemas.openxmlformats.org/markup-compatibility/2006">
              <mc:Choice xmlns:v="urn:schemas-microsoft-com:vml" Requires="v">
                <p:oleObj spid="_x0000_s169077" name="Equation" r:id="rId4" imgW="2920680" imgH="1143000" progId="Equation.DSMT4">
                  <p:embed/>
                </p:oleObj>
              </mc:Choice>
              <mc:Fallback>
                <p:oleObj name="Equation" r:id="rId4" imgW="2920680" imgH="1143000" progId="Equation.DSMT4">
                  <p:embed/>
                  <p:pic>
                    <p:nvPicPr>
                      <p:cNvPr id="5" name="Object 4">
                        <a:extLst>
                          <a:ext uri="{FF2B5EF4-FFF2-40B4-BE49-F238E27FC236}">
                            <a16:creationId xmlns:a16="http://schemas.microsoft.com/office/drawing/2014/main" id="{AC9F476F-A0D9-457A-94B9-934B6A2E588D}"/>
                          </a:ext>
                        </a:extLst>
                      </p:cNvPr>
                      <p:cNvPicPr/>
                      <p:nvPr/>
                    </p:nvPicPr>
                    <p:blipFill>
                      <a:blip r:embed="rId5"/>
                      <a:stretch>
                        <a:fillRect/>
                      </a:stretch>
                    </p:blipFill>
                    <p:spPr>
                      <a:xfrm>
                        <a:off x="344488" y="479425"/>
                        <a:ext cx="6921500" cy="2708275"/>
                      </a:xfrm>
                      <a:prstGeom prst="rect">
                        <a:avLst/>
                      </a:prstGeom>
                    </p:spPr>
                  </p:pic>
                </p:oleObj>
              </mc:Fallback>
            </mc:AlternateContent>
          </a:graphicData>
        </a:graphic>
      </p:graphicFrame>
      <p:cxnSp>
        <p:nvCxnSpPr>
          <p:cNvPr id="8" name="Straight Arrow Connector 7">
            <a:extLst>
              <a:ext uri="{FF2B5EF4-FFF2-40B4-BE49-F238E27FC236}">
                <a16:creationId xmlns:a16="http://schemas.microsoft.com/office/drawing/2014/main" id="{A23A33DF-53DC-44B2-B0E3-312712A89DAA}"/>
              </a:ext>
            </a:extLst>
          </p:cNvPr>
          <p:cNvCxnSpPr/>
          <p:nvPr/>
        </p:nvCxnSpPr>
        <p:spPr>
          <a:xfrm flipV="1">
            <a:off x="9180442" y="1509553"/>
            <a:ext cx="407505" cy="53671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66E3D6FA-53EB-4733-8372-10D2DAF2AE00}"/>
              </a:ext>
            </a:extLst>
          </p:cNvPr>
          <p:cNvCxnSpPr>
            <a:cxnSpLocks/>
          </p:cNvCxnSpPr>
          <p:nvPr/>
        </p:nvCxnSpPr>
        <p:spPr>
          <a:xfrm flipH="1" flipV="1">
            <a:off x="8526117" y="2004899"/>
            <a:ext cx="654324" cy="350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B9D0EA1-EBC7-432F-A99F-A14AFE6FBE1B}"/>
              </a:ext>
            </a:extLst>
          </p:cNvPr>
          <p:cNvCxnSpPr>
            <a:cxnSpLocks/>
          </p:cNvCxnSpPr>
          <p:nvPr/>
        </p:nvCxnSpPr>
        <p:spPr>
          <a:xfrm>
            <a:off x="9180442" y="2039926"/>
            <a:ext cx="0" cy="58400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7" name="Object 16">
            <a:extLst>
              <a:ext uri="{FF2B5EF4-FFF2-40B4-BE49-F238E27FC236}">
                <a16:creationId xmlns:a16="http://schemas.microsoft.com/office/drawing/2014/main" id="{82144DBA-4309-449B-AC04-8578AD857A8B}"/>
              </a:ext>
            </a:extLst>
          </p:cNvPr>
          <p:cNvGraphicFramePr>
            <a:graphicFrameLocks noChangeAspect="1"/>
          </p:cNvGraphicFramePr>
          <p:nvPr>
            <p:extLst>
              <p:ext uri="{D42A27DB-BD31-4B8C-83A1-F6EECF244321}">
                <p14:modId xmlns:p14="http://schemas.microsoft.com/office/powerpoint/2010/main" val="1826401533"/>
              </p:ext>
            </p:extLst>
          </p:nvPr>
        </p:nvGraphicFramePr>
        <p:xfrm>
          <a:off x="9412771" y="1590844"/>
          <a:ext cx="350354" cy="414055"/>
        </p:xfrm>
        <a:graphic>
          <a:graphicData uri="http://schemas.openxmlformats.org/presentationml/2006/ole">
            <mc:AlternateContent xmlns:mc="http://schemas.openxmlformats.org/markup-compatibility/2006">
              <mc:Choice xmlns:v="urn:schemas-microsoft-com:vml" Requires="v">
                <p:oleObj spid="_x0000_s169078" name="Equation" r:id="rId6" imgW="139680" imgH="164880" progId="Equation.DSMT4">
                  <p:embed/>
                </p:oleObj>
              </mc:Choice>
              <mc:Fallback>
                <p:oleObj name="Equation" r:id="rId6" imgW="139680" imgH="164880" progId="Equation.DSMT4">
                  <p:embed/>
                  <p:pic>
                    <p:nvPicPr>
                      <p:cNvPr id="0" name=""/>
                      <p:cNvPicPr/>
                      <p:nvPr/>
                    </p:nvPicPr>
                    <p:blipFill>
                      <a:blip r:embed="rId7"/>
                      <a:stretch>
                        <a:fillRect/>
                      </a:stretch>
                    </p:blipFill>
                    <p:spPr>
                      <a:xfrm>
                        <a:off x="9412771" y="1590844"/>
                        <a:ext cx="350354" cy="414055"/>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id="{4B15077A-EC1A-4481-8669-F7A828F83220}"/>
              </a:ext>
            </a:extLst>
          </p:cNvPr>
          <p:cNvGraphicFramePr>
            <a:graphicFrameLocks noChangeAspect="1"/>
          </p:cNvGraphicFramePr>
          <p:nvPr>
            <p:extLst>
              <p:ext uri="{D42A27DB-BD31-4B8C-83A1-F6EECF244321}">
                <p14:modId xmlns:p14="http://schemas.microsoft.com/office/powerpoint/2010/main" val="804393179"/>
              </p:ext>
            </p:extLst>
          </p:nvPr>
        </p:nvGraphicFramePr>
        <p:xfrm>
          <a:off x="8003553" y="1641299"/>
          <a:ext cx="406400" cy="457200"/>
        </p:xfrm>
        <a:graphic>
          <a:graphicData uri="http://schemas.openxmlformats.org/presentationml/2006/ole">
            <mc:AlternateContent xmlns:mc="http://schemas.openxmlformats.org/markup-compatibility/2006">
              <mc:Choice xmlns:v="urn:schemas-microsoft-com:vml" Requires="v">
                <p:oleObj spid="_x0000_s169079" name="Equation" r:id="rId8" imgW="203040" imgH="228600" progId="Equation.DSMT4">
                  <p:embed/>
                </p:oleObj>
              </mc:Choice>
              <mc:Fallback>
                <p:oleObj name="Equation" r:id="rId8" imgW="203040" imgH="228600" progId="Equation.DSMT4">
                  <p:embed/>
                  <p:pic>
                    <p:nvPicPr>
                      <p:cNvPr id="0" name=""/>
                      <p:cNvPicPr/>
                      <p:nvPr/>
                    </p:nvPicPr>
                    <p:blipFill>
                      <a:blip r:embed="rId9"/>
                      <a:stretch>
                        <a:fillRect/>
                      </a:stretch>
                    </p:blipFill>
                    <p:spPr>
                      <a:xfrm>
                        <a:off x="8003553" y="1641299"/>
                        <a:ext cx="406400" cy="457200"/>
                      </a:xfrm>
                      <a:prstGeom prst="rect">
                        <a:avLst/>
                      </a:prstGeom>
                    </p:spPr>
                  </p:pic>
                </p:oleObj>
              </mc:Fallback>
            </mc:AlternateContent>
          </a:graphicData>
        </a:graphic>
      </p:graphicFrame>
      <p:graphicFrame>
        <p:nvGraphicFramePr>
          <p:cNvPr id="19" name="Object 18">
            <a:extLst>
              <a:ext uri="{FF2B5EF4-FFF2-40B4-BE49-F238E27FC236}">
                <a16:creationId xmlns:a16="http://schemas.microsoft.com/office/drawing/2014/main" id="{5B7B2BB2-3D74-4938-B608-AD8FB5A154EE}"/>
              </a:ext>
            </a:extLst>
          </p:cNvPr>
          <p:cNvGraphicFramePr>
            <a:graphicFrameLocks noChangeAspect="1"/>
          </p:cNvGraphicFramePr>
          <p:nvPr>
            <p:extLst>
              <p:ext uri="{D42A27DB-BD31-4B8C-83A1-F6EECF244321}">
                <p14:modId xmlns:p14="http://schemas.microsoft.com/office/powerpoint/2010/main" val="2574361550"/>
              </p:ext>
            </p:extLst>
          </p:nvPr>
        </p:nvGraphicFramePr>
        <p:xfrm>
          <a:off x="9226550" y="2657683"/>
          <a:ext cx="407504" cy="431475"/>
        </p:xfrm>
        <a:graphic>
          <a:graphicData uri="http://schemas.openxmlformats.org/presentationml/2006/ole">
            <mc:AlternateContent xmlns:mc="http://schemas.openxmlformats.org/markup-compatibility/2006">
              <mc:Choice xmlns:v="urn:schemas-microsoft-com:vml" Requires="v">
                <p:oleObj spid="_x0000_s169080" name="Equation" r:id="rId10" imgW="215640" imgH="228600" progId="Equation.DSMT4">
                  <p:embed/>
                </p:oleObj>
              </mc:Choice>
              <mc:Fallback>
                <p:oleObj name="Equation" r:id="rId10" imgW="215640" imgH="228600" progId="Equation.DSMT4">
                  <p:embed/>
                  <p:pic>
                    <p:nvPicPr>
                      <p:cNvPr id="0" name=""/>
                      <p:cNvPicPr/>
                      <p:nvPr/>
                    </p:nvPicPr>
                    <p:blipFill>
                      <a:blip r:embed="rId11"/>
                      <a:stretch>
                        <a:fillRect/>
                      </a:stretch>
                    </p:blipFill>
                    <p:spPr>
                      <a:xfrm>
                        <a:off x="9226550" y="2657683"/>
                        <a:ext cx="407504" cy="431475"/>
                      </a:xfrm>
                      <a:prstGeom prst="rect">
                        <a:avLst/>
                      </a:prstGeom>
                    </p:spPr>
                  </p:pic>
                </p:oleObj>
              </mc:Fallback>
            </mc:AlternateContent>
          </a:graphicData>
        </a:graphic>
      </p:graphicFrame>
      <p:sp>
        <p:nvSpPr>
          <p:cNvPr id="20" name="TextBox 19">
            <a:extLst>
              <a:ext uri="{FF2B5EF4-FFF2-40B4-BE49-F238E27FC236}">
                <a16:creationId xmlns:a16="http://schemas.microsoft.com/office/drawing/2014/main" id="{4590018D-5C73-4C6D-9797-86879B38C34A}"/>
              </a:ext>
            </a:extLst>
          </p:cNvPr>
          <p:cNvSpPr txBox="1"/>
          <p:nvPr/>
        </p:nvSpPr>
        <p:spPr>
          <a:xfrm>
            <a:off x="9866383" y="1869899"/>
            <a:ext cx="2087216" cy="1200329"/>
          </a:xfrm>
          <a:prstGeom prst="rect">
            <a:avLst/>
          </a:prstGeom>
          <a:noFill/>
        </p:spPr>
        <p:txBody>
          <a:bodyPr wrap="square" rtlCol="0">
            <a:spAutoFit/>
          </a:bodyPr>
          <a:lstStyle/>
          <a:p>
            <a:pPr algn="l"/>
            <a:r>
              <a:rPr lang="en-US" sz="2400" b="1" dirty="0"/>
              <a:t>3 mutually perpendicular vectors</a:t>
            </a:r>
          </a:p>
        </p:txBody>
      </p:sp>
      <p:graphicFrame>
        <p:nvGraphicFramePr>
          <p:cNvPr id="21" name="Object 20">
            <a:extLst>
              <a:ext uri="{FF2B5EF4-FFF2-40B4-BE49-F238E27FC236}">
                <a16:creationId xmlns:a16="http://schemas.microsoft.com/office/drawing/2014/main" id="{E12F903E-7D89-4C86-B73C-FB3C4A99B257}"/>
              </a:ext>
            </a:extLst>
          </p:cNvPr>
          <p:cNvGraphicFramePr>
            <a:graphicFrameLocks noChangeAspect="1"/>
          </p:cNvGraphicFramePr>
          <p:nvPr>
            <p:extLst>
              <p:ext uri="{D42A27DB-BD31-4B8C-83A1-F6EECF244321}">
                <p14:modId xmlns:p14="http://schemas.microsoft.com/office/powerpoint/2010/main" val="3887990463"/>
              </p:ext>
            </p:extLst>
          </p:nvPr>
        </p:nvGraphicFramePr>
        <p:xfrm>
          <a:off x="390068" y="3944340"/>
          <a:ext cx="7297063" cy="2000353"/>
        </p:xfrm>
        <a:graphic>
          <a:graphicData uri="http://schemas.openxmlformats.org/presentationml/2006/ole">
            <mc:AlternateContent xmlns:mc="http://schemas.openxmlformats.org/markup-compatibility/2006">
              <mc:Choice xmlns:v="urn:schemas-microsoft-com:vml" Requires="v">
                <p:oleObj spid="_x0000_s169081" name="Equation" r:id="rId12" imgW="3288960" imgH="901440" progId="Equation.DSMT4">
                  <p:embed/>
                </p:oleObj>
              </mc:Choice>
              <mc:Fallback>
                <p:oleObj name="Equation" r:id="rId12" imgW="3288960" imgH="901440" progId="Equation.DSMT4">
                  <p:embed/>
                  <p:pic>
                    <p:nvPicPr>
                      <p:cNvPr id="0" name=""/>
                      <p:cNvPicPr/>
                      <p:nvPr/>
                    </p:nvPicPr>
                    <p:blipFill>
                      <a:blip r:embed="rId13"/>
                      <a:stretch>
                        <a:fillRect/>
                      </a:stretch>
                    </p:blipFill>
                    <p:spPr>
                      <a:xfrm>
                        <a:off x="390068" y="3944340"/>
                        <a:ext cx="7297063" cy="2000353"/>
                      </a:xfrm>
                      <a:prstGeom prst="rect">
                        <a:avLst/>
                      </a:prstGeom>
                    </p:spPr>
                  </p:pic>
                </p:oleObj>
              </mc:Fallback>
            </mc:AlternateContent>
          </a:graphicData>
        </a:graphic>
      </p:graphicFrame>
      <p:sp>
        <p:nvSpPr>
          <p:cNvPr id="15" name="Arrow: Up 14">
            <a:extLst>
              <a:ext uri="{FF2B5EF4-FFF2-40B4-BE49-F238E27FC236}">
                <a16:creationId xmlns:a16="http://schemas.microsoft.com/office/drawing/2014/main" id="{0B53830D-F07A-4EB2-9A81-DCBABE30F363}"/>
              </a:ext>
            </a:extLst>
          </p:cNvPr>
          <p:cNvSpPr/>
          <p:nvPr/>
        </p:nvSpPr>
        <p:spPr>
          <a:xfrm>
            <a:off x="9223397" y="3117429"/>
            <a:ext cx="453611" cy="56616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Up 15">
            <a:extLst>
              <a:ext uri="{FF2B5EF4-FFF2-40B4-BE49-F238E27FC236}">
                <a16:creationId xmlns:a16="http://schemas.microsoft.com/office/drawing/2014/main" id="{A462BFFF-D4E4-4B46-BBDB-6939C8E831D7}"/>
              </a:ext>
            </a:extLst>
          </p:cNvPr>
          <p:cNvSpPr/>
          <p:nvPr/>
        </p:nvSpPr>
        <p:spPr>
          <a:xfrm>
            <a:off x="8019608" y="2151740"/>
            <a:ext cx="453611" cy="56616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9D6252DE-4CB4-48EB-9F49-E8625649F4B7}"/>
              </a:ext>
            </a:extLst>
          </p:cNvPr>
          <p:cNvSpPr txBox="1"/>
          <p:nvPr/>
        </p:nvSpPr>
        <p:spPr>
          <a:xfrm>
            <a:off x="8864620" y="3944340"/>
            <a:ext cx="2979041" cy="830997"/>
          </a:xfrm>
          <a:prstGeom prst="rect">
            <a:avLst/>
          </a:prstGeom>
          <a:noFill/>
        </p:spPr>
        <p:txBody>
          <a:bodyPr wrap="square" rtlCol="0">
            <a:spAutoFit/>
          </a:bodyPr>
          <a:lstStyle/>
          <a:p>
            <a:pPr algn="l"/>
            <a:r>
              <a:rPr lang="en-US" sz="2400" b="1" dirty="0"/>
              <a:t>These are unit polarization vectors.</a:t>
            </a:r>
          </a:p>
        </p:txBody>
      </p:sp>
    </p:spTree>
    <p:extLst>
      <p:ext uri="{BB962C8B-B14F-4D97-AF65-F5344CB8AC3E}">
        <p14:creationId xmlns:p14="http://schemas.microsoft.com/office/powerpoint/2010/main" val="2168041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166B84-0E5E-43D0-A7B1-EC03841747AB}"/>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CBFB137E-6148-462E-BBC5-3A15CA116EE3}"/>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22D2224E-5B86-4681-8B3F-621675AC0560}"/>
              </a:ext>
            </a:extLst>
          </p:cNvPr>
          <p:cNvSpPr>
            <a:spLocks noGrp="1"/>
          </p:cNvSpPr>
          <p:nvPr>
            <p:ph type="sldNum" sz="quarter" idx="12"/>
          </p:nvPr>
        </p:nvSpPr>
        <p:spPr/>
        <p:txBody>
          <a:bodyPr/>
          <a:lstStyle/>
          <a:p>
            <a:fld id="{E23FF32D-176F-4F5B-8878-5D48FB6FF26A}" type="slidenum">
              <a:rPr lang="en-US" smtClean="0"/>
              <a:t>17</a:t>
            </a:fld>
            <a:endParaRPr lang="en-US"/>
          </a:p>
        </p:txBody>
      </p:sp>
      <p:sp>
        <p:nvSpPr>
          <p:cNvPr id="5" name="TextBox 4">
            <a:extLst>
              <a:ext uri="{FF2B5EF4-FFF2-40B4-BE49-F238E27FC236}">
                <a16:creationId xmlns:a16="http://schemas.microsoft.com/office/drawing/2014/main" id="{C9E7333C-9066-41D2-8CE1-07652447AA88}"/>
              </a:ext>
            </a:extLst>
          </p:cNvPr>
          <p:cNvSpPr txBox="1"/>
          <p:nvPr/>
        </p:nvSpPr>
        <p:spPr>
          <a:xfrm>
            <a:off x="546652" y="288235"/>
            <a:ext cx="9511748" cy="461665"/>
          </a:xfrm>
          <a:prstGeom prst="rect">
            <a:avLst/>
          </a:prstGeom>
          <a:noFill/>
        </p:spPr>
        <p:txBody>
          <a:bodyPr wrap="square" rtlCol="0">
            <a:spAutoFit/>
          </a:bodyPr>
          <a:lstStyle/>
          <a:p>
            <a:pPr algn="l"/>
            <a:r>
              <a:rPr lang="en-US" sz="2400" b="1" dirty="0"/>
              <a:t>General form of vector potential as a superposition of plane waves:</a:t>
            </a:r>
          </a:p>
        </p:txBody>
      </p:sp>
      <p:graphicFrame>
        <p:nvGraphicFramePr>
          <p:cNvPr id="6" name="Object 5">
            <a:extLst>
              <a:ext uri="{FF2B5EF4-FFF2-40B4-BE49-F238E27FC236}">
                <a16:creationId xmlns:a16="http://schemas.microsoft.com/office/drawing/2014/main" id="{783F1C90-CD34-4AD0-9C32-50C0ABCFBA09}"/>
              </a:ext>
            </a:extLst>
          </p:cNvPr>
          <p:cNvGraphicFramePr>
            <a:graphicFrameLocks noChangeAspect="1"/>
          </p:cNvGraphicFramePr>
          <p:nvPr>
            <p:extLst>
              <p:ext uri="{D42A27DB-BD31-4B8C-83A1-F6EECF244321}">
                <p14:modId xmlns:p14="http://schemas.microsoft.com/office/powerpoint/2010/main" val="3344140872"/>
              </p:ext>
            </p:extLst>
          </p:nvPr>
        </p:nvGraphicFramePr>
        <p:xfrm>
          <a:off x="1065743" y="749900"/>
          <a:ext cx="8261137" cy="2185748"/>
        </p:xfrm>
        <a:graphic>
          <a:graphicData uri="http://schemas.openxmlformats.org/presentationml/2006/ole">
            <mc:AlternateContent xmlns:mc="http://schemas.openxmlformats.org/markup-compatibility/2006">
              <mc:Choice xmlns:v="urn:schemas-microsoft-com:vml" Requires="v">
                <p:oleObj spid="_x0000_s170051" name="Equation" r:id="rId4" imgW="3314520" imgH="876240" progId="Equation.DSMT4">
                  <p:embed/>
                </p:oleObj>
              </mc:Choice>
              <mc:Fallback>
                <p:oleObj name="Equation" r:id="rId4" imgW="3314520" imgH="876240" progId="Equation.DSMT4">
                  <p:embed/>
                  <p:pic>
                    <p:nvPicPr>
                      <p:cNvPr id="6" name="Object 5">
                        <a:extLst>
                          <a:ext uri="{FF2B5EF4-FFF2-40B4-BE49-F238E27FC236}">
                            <a16:creationId xmlns:a16="http://schemas.microsoft.com/office/drawing/2014/main" id="{14B76830-BE49-4CBF-9144-8FC0530B4E87}"/>
                          </a:ext>
                        </a:extLst>
                      </p:cNvPr>
                      <p:cNvPicPr/>
                      <p:nvPr/>
                    </p:nvPicPr>
                    <p:blipFill>
                      <a:blip r:embed="rId5"/>
                      <a:stretch>
                        <a:fillRect/>
                      </a:stretch>
                    </p:blipFill>
                    <p:spPr>
                      <a:xfrm>
                        <a:off x="1065743" y="749900"/>
                        <a:ext cx="8261137" cy="218574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B1AE3A4C-1CA5-4375-A321-8418EB1D65C6}"/>
              </a:ext>
            </a:extLst>
          </p:cNvPr>
          <p:cNvGraphicFramePr>
            <a:graphicFrameLocks noChangeAspect="1"/>
          </p:cNvGraphicFramePr>
          <p:nvPr>
            <p:extLst>
              <p:ext uri="{D42A27DB-BD31-4B8C-83A1-F6EECF244321}">
                <p14:modId xmlns:p14="http://schemas.microsoft.com/office/powerpoint/2010/main" val="260967547"/>
              </p:ext>
            </p:extLst>
          </p:nvPr>
        </p:nvGraphicFramePr>
        <p:xfrm>
          <a:off x="1065743" y="2950265"/>
          <a:ext cx="8890000" cy="3619500"/>
        </p:xfrm>
        <a:graphic>
          <a:graphicData uri="http://schemas.openxmlformats.org/presentationml/2006/ole">
            <mc:AlternateContent xmlns:mc="http://schemas.openxmlformats.org/markup-compatibility/2006">
              <mc:Choice xmlns:v="urn:schemas-microsoft-com:vml" Requires="v">
                <p:oleObj spid="_x0000_s170052" name="Equation" r:id="rId6" imgW="4025880" imgH="1638000" progId="Equation.DSMT4">
                  <p:embed/>
                </p:oleObj>
              </mc:Choice>
              <mc:Fallback>
                <p:oleObj name="Equation" r:id="rId6" imgW="4025880" imgH="1638000" progId="Equation.DSMT4">
                  <p:embed/>
                  <p:pic>
                    <p:nvPicPr>
                      <p:cNvPr id="0" name=""/>
                      <p:cNvPicPr/>
                      <p:nvPr/>
                    </p:nvPicPr>
                    <p:blipFill>
                      <a:blip r:embed="rId7"/>
                      <a:stretch>
                        <a:fillRect/>
                      </a:stretch>
                    </p:blipFill>
                    <p:spPr>
                      <a:xfrm>
                        <a:off x="1065743" y="2950265"/>
                        <a:ext cx="8890000" cy="36195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BF6A338-5B06-4688-8440-85A66692C68A}"/>
              </a:ext>
            </a:extLst>
          </p:cNvPr>
          <p:cNvGraphicFramePr>
            <a:graphicFrameLocks noChangeAspect="1"/>
          </p:cNvGraphicFramePr>
          <p:nvPr>
            <p:extLst>
              <p:ext uri="{D42A27DB-BD31-4B8C-83A1-F6EECF244321}">
                <p14:modId xmlns:p14="http://schemas.microsoft.com/office/powerpoint/2010/main" val="2545855514"/>
              </p:ext>
            </p:extLst>
          </p:nvPr>
        </p:nvGraphicFramePr>
        <p:xfrm>
          <a:off x="6850806" y="5752176"/>
          <a:ext cx="4033800" cy="711847"/>
        </p:xfrm>
        <a:graphic>
          <a:graphicData uri="http://schemas.openxmlformats.org/presentationml/2006/ole">
            <mc:AlternateContent xmlns:mc="http://schemas.openxmlformats.org/markup-compatibility/2006">
              <mc:Choice xmlns:v="urn:schemas-microsoft-com:vml" Requires="v">
                <p:oleObj spid="_x0000_s170053" name="Equation" r:id="rId8" imgW="2590560" imgH="457200" progId="Equation.DSMT4">
                  <p:embed/>
                </p:oleObj>
              </mc:Choice>
              <mc:Fallback>
                <p:oleObj name="Equation" r:id="rId8" imgW="2590560" imgH="457200" progId="Equation.DSMT4">
                  <p:embed/>
                  <p:pic>
                    <p:nvPicPr>
                      <p:cNvPr id="0" name=""/>
                      <p:cNvPicPr/>
                      <p:nvPr/>
                    </p:nvPicPr>
                    <p:blipFill>
                      <a:blip r:embed="rId9"/>
                      <a:stretch>
                        <a:fillRect/>
                      </a:stretch>
                    </p:blipFill>
                    <p:spPr>
                      <a:xfrm>
                        <a:off x="6850806" y="5752176"/>
                        <a:ext cx="4033800" cy="711847"/>
                      </a:xfrm>
                      <a:prstGeom prst="rect">
                        <a:avLst/>
                      </a:prstGeom>
                    </p:spPr>
                  </p:pic>
                </p:oleObj>
              </mc:Fallback>
            </mc:AlternateContent>
          </a:graphicData>
        </a:graphic>
      </p:graphicFrame>
    </p:spTree>
    <p:extLst>
      <p:ext uri="{BB962C8B-B14F-4D97-AF65-F5344CB8AC3E}">
        <p14:creationId xmlns:p14="http://schemas.microsoft.com/office/powerpoint/2010/main" val="2960497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5978A1-DFB7-4F2B-B426-67C49B1BF673}"/>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ADEECAD5-2808-4074-820A-0EA96FFA02A7}"/>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588CFF5B-C8FD-4603-A0C4-604B2E77A0EE}"/>
              </a:ext>
            </a:extLst>
          </p:cNvPr>
          <p:cNvSpPr>
            <a:spLocks noGrp="1"/>
          </p:cNvSpPr>
          <p:nvPr>
            <p:ph type="sldNum" sz="quarter" idx="12"/>
          </p:nvPr>
        </p:nvSpPr>
        <p:spPr/>
        <p:txBody>
          <a:bodyPr/>
          <a:lstStyle/>
          <a:p>
            <a:fld id="{E23FF32D-176F-4F5B-8878-5D48FB6FF26A}" type="slidenum">
              <a:rPr lang="en-US" smtClean="0"/>
              <a:t>18</a:t>
            </a:fld>
            <a:endParaRPr lang="en-US"/>
          </a:p>
        </p:txBody>
      </p:sp>
      <p:sp>
        <p:nvSpPr>
          <p:cNvPr id="5" name="TextBox 4">
            <a:extLst>
              <a:ext uri="{FF2B5EF4-FFF2-40B4-BE49-F238E27FC236}">
                <a16:creationId xmlns:a16="http://schemas.microsoft.com/office/drawing/2014/main" id="{44D22B70-76C3-4A22-AB08-4A57FDB8E62D}"/>
              </a:ext>
            </a:extLst>
          </p:cNvPr>
          <p:cNvSpPr txBox="1"/>
          <p:nvPr/>
        </p:nvSpPr>
        <p:spPr>
          <a:xfrm>
            <a:off x="838200" y="795130"/>
            <a:ext cx="8408505" cy="1200329"/>
          </a:xfrm>
          <a:prstGeom prst="rect">
            <a:avLst/>
          </a:prstGeom>
          <a:noFill/>
        </p:spPr>
        <p:txBody>
          <a:bodyPr wrap="square" rtlCol="0">
            <a:spAutoFit/>
          </a:bodyPr>
          <a:lstStyle/>
          <a:p>
            <a:pPr algn="l"/>
            <a:r>
              <a:rPr lang="en-US" sz="2400" b="1" dirty="0"/>
              <a:t>Up to now, we have treated classical electromagnetic waves.  Next time, we will consider the quantum treatment of   the electromagnetic field energy </a:t>
            </a:r>
            <a:r>
              <a:rPr lang="en-US" sz="2400" b="1" dirty="0">
                <a:sym typeface="Wingdings" panose="05000000000000000000" pitchFamily="2" charset="2"/>
              </a:rPr>
              <a:t> electromagnetic Hamiltonian</a:t>
            </a:r>
            <a:endParaRPr lang="en-US" sz="2400" b="1" dirty="0"/>
          </a:p>
        </p:txBody>
      </p:sp>
    </p:spTree>
    <p:extLst>
      <p:ext uri="{BB962C8B-B14F-4D97-AF65-F5344CB8AC3E}">
        <p14:creationId xmlns:p14="http://schemas.microsoft.com/office/powerpoint/2010/main" val="2027648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95C25C-C88C-4811-9C74-1B1A8DE91F49}"/>
              </a:ext>
            </a:extLst>
          </p:cNvPr>
          <p:cNvPicPr>
            <a:picLocks noChangeAspect="1"/>
          </p:cNvPicPr>
          <p:nvPr/>
        </p:nvPicPr>
        <p:blipFill>
          <a:blip r:embed="rId3"/>
          <a:stretch>
            <a:fillRect/>
          </a:stretch>
        </p:blipFill>
        <p:spPr>
          <a:xfrm>
            <a:off x="1018761" y="1052512"/>
            <a:ext cx="9944100" cy="2779259"/>
          </a:xfrm>
          <a:prstGeom prst="rect">
            <a:avLst/>
          </a:prstGeom>
        </p:spPr>
      </p:pic>
      <p:sp>
        <p:nvSpPr>
          <p:cNvPr id="2" name="Date Placeholder 1">
            <a:extLst>
              <a:ext uri="{FF2B5EF4-FFF2-40B4-BE49-F238E27FC236}">
                <a16:creationId xmlns:a16="http://schemas.microsoft.com/office/drawing/2014/main" id="{45759A77-10D0-4645-853C-1FD8D7E77D71}"/>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B0C135A1-FA1B-452A-96EB-A13C22EA91DB}"/>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E6F2CA88-BBA3-471C-98EC-FF0C6F9CF878}"/>
              </a:ext>
            </a:extLst>
          </p:cNvPr>
          <p:cNvSpPr>
            <a:spLocks noGrp="1"/>
          </p:cNvSpPr>
          <p:nvPr>
            <p:ph type="sldNum" sz="quarter" idx="12"/>
          </p:nvPr>
        </p:nvSpPr>
        <p:spPr/>
        <p:txBody>
          <a:bodyPr/>
          <a:lstStyle/>
          <a:p>
            <a:fld id="{E23FF32D-176F-4F5B-8878-5D48FB6FF26A}" type="slidenum">
              <a:rPr lang="en-US" smtClean="0"/>
              <a:t>2</a:t>
            </a:fld>
            <a:endParaRPr lang="en-US"/>
          </a:p>
        </p:txBody>
      </p:sp>
      <p:sp>
        <p:nvSpPr>
          <p:cNvPr id="6" name="Rectangle 5">
            <a:extLst>
              <a:ext uri="{FF2B5EF4-FFF2-40B4-BE49-F238E27FC236}">
                <a16:creationId xmlns:a16="http://schemas.microsoft.com/office/drawing/2014/main" id="{454DAB41-5537-4C65-AC21-9E6CEB113799}"/>
              </a:ext>
            </a:extLst>
          </p:cNvPr>
          <p:cNvSpPr/>
          <p:nvPr/>
        </p:nvSpPr>
        <p:spPr>
          <a:xfrm>
            <a:off x="1205948" y="3396905"/>
            <a:ext cx="9780104" cy="365125"/>
          </a:xfrm>
          <a:prstGeom prst="rect">
            <a:avLst/>
          </a:prstGeom>
          <a:solidFill>
            <a:srgbClr val="FFFF00">
              <a:alpha val="2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1920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E78E18-B62D-4DA3-9B68-AECBA59DD669}"/>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25D20900-526F-40A7-A60B-42A8BF1449E7}"/>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3372A4A2-1889-456D-978B-E3E920AB3A05}"/>
              </a:ext>
            </a:extLst>
          </p:cNvPr>
          <p:cNvSpPr>
            <a:spLocks noGrp="1"/>
          </p:cNvSpPr>
          <p:nvPr>
            <p:ph type="sldNum" sz="quarter" idx="12"/>
          </p:nvPr>
        </p:nvSpPr>
        <p:spPr/>
        <p:txBody>
          <a:bodyPr/>
          <a:lstStyle/>
          <a:p>
            <a:fld id="{E23FF32D-176F-4F5B-8878-5D48FB6FF26A}" type="slidenum">
              <a:rPr lang="en-US" smtClean="0"/>
              <a:t>3</a:t>
            </a:fld>
            <a:endParaRPr lang="en-US"/>
          </a:p>
        </p:txBody>
      </p:sp>
      <p:pic>
        <p:nvPicPr>
          <p:cNvPr id="5" name="Picture 4">
            <a:extLst>
              <a:ext uri="{FF2B5EF4-FFF2-40B4-BE49-F238E27FC236}">
                <a16:creationId xmlns:a16="http://schemas.microsoft.com/office/drawing/2014/main" id="{7D683BD7-029D-4C01-9BF4-2387729C36B2}"/>
              </a:ext>
            </a:extLst>
          </p:cNvPr>
          <p:cNvPicPr>
            <a:picLocks noChangeAspect="1"/>
          </p:cNvPicPr>
          <p:nvPr/>
        </p:nvPicPr>
        <p:blipFill>
          <a:blip r:embed="rId2"/>
          <a:stretch>
            <a:fillRect/>
          </a:stretch>
        </p:blipFill>
        <p:spPr>
          <a:xfrm>
            <a:off x="394607" y="1392011"/>
            <a:ext cx="11163300" cy="3626304"/>
          </a:xfrm>
          <a:prstGeom prst="rect">
            <a:avLst/>
          </a:prstGeom>
        </p:spPr>
      </p:pic>
    </p:spTree>
    <p:extLst>
      <p:ext uri="{BB962C8B-B14F-4D97-AF65-F5344CB8AC3E}">
        <p14:creationId xmlns:p14="http://schemas.microsoft.com/office/powerpoint/2010/main" val="400246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2EB477-12D3-4E41-9AE5-9C2D50341411}"/>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82DBD67D-C6C4-4E20-AC18-2ECC2CFD0529}"/>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1C4B6256-F3F5-462B-A694-3C8F03CAE981}"/>
              </a:ext>
            </a:extLst>
          </p:cNvPr>
          <p:cNvSpPr>
            <a:spLocks noGrp="1"/>
          </p:cNvSpPr>
          <p:nvPr>
            <p:ph type="sldNum" sz="quarter" idx="12"/>
          </p:nvPr>
        </p:nvSpPr>
        <p:spPr/>
        <p:txBody>
          <a:bodyPr/>
          <a:lstStyle/>
          <a:p>
            <a:fld id="{E23FF32D-176F-4F5B-8878-5D48FB6FF26A}" type="slidenum">
              <a:rPr lang="en-US" smtClean="0"/>
              <a:t>4</a:t>
            </a:fld>
            <a:endParaRPr lang="en-US"/>
          </a:p>
        </p:txBody>
      </p:sp>
      <p:sp>
        <p:nvSpPr>
          <p:cNvPr id="5" name="TextBox 4">
            <a:extLst>
              <a:ext uri="{FF2B5EF4-FFF2-40B4-BE49-F238E27FC236}">
                <a16:creationId xmlns:a16="http://schemas.microsoft.com/office/drawing/2014/main" id="{9C07CA6E-38C2-4AB8-A65D-B72020B2CDC7}"/>
              </a:ext>
            </a:extLst>
          </p:cNvPr>
          <p:cNvSpPr txBox="1"/>
          <p:nvPr/>
        </p:nvSpPr>
        <p:spPr>
          <a:xfrm>
            <a:off x="414779" y="301658"/>
            <a:ext cx="10416619" cy="2677656"/>
          </a:xfrm>
          <a:prstGeom prst="rect">
            <a:avLst/>
          </a:prstGeom>
          <a:noFill/>
        </p:spPr>
        <p:txBody>
          <a:bodyPr wrap="square" rtlCol="0">
            <a:spAutoFit/>
          </a:bodyPr>
          <a:lstStyle/>
          <a:p>
            <a:pPr algn="l"/>
            <a:r>
              <a:rPr lang="en-US" sz="2400" b="1" dirty="0"/>
              <a:t>Review of the harmonic oscillator   --</a:t>
            </a:r>
          </a:p>
          <a:p>
            <a:pPr algn="l"/>
            <a:r>
              <a:rPr lang="en-US" sz="2400" b="1" dirty="0"/>
              <a:t>            Why?</a:t>
            </a:r>
          </a:p>
          <a:p>
            <a:pPr marL="1828800" lvl="3" indent="-457200">
              <a:buFont typeface="+mj-lt"/>
              <a:buAutoNum type="arabicPeriod"/>
            </a:pPr>
            <a:r>
              <a:rPr lang="en-US" sz="2400" b="1" dirty="0"/>
              <a:t>We like harmonic oscillators?</a:t>
            </a:r>
          </a:p>
          <a:p>
            <a:pPr marL="1828800" lvl="3" indent="-457200">
              <a:buFont typeface="+mj-lt"/>
              <a:buAutoNum type="arabicPeriod"/>
            </a:pPr>
            <a:r>
              <a:rPr lang="en-US" sz="2400" b="1" dirty="0"/>
              <a:t>All of physics can be mapped into harmonic oscillators?</a:t>
            </a:r>
          </a:p>
          <a:p>
            <a:pPr marL="1828800" lvl="3" indent="-457200">
              <a:buFont typeface="+mj-lt"/>
              <a:buAutoNum type="arabicPeriod"/>
            </a:pPr>
            <a:r>
              <a:rPr lang="en-US" sz="2400" b="1" dirty="0"/>
              <a:t>Physicists only know how to solve harmonic oscillator problems?</a:t>
            </a:r>
          </a:p>
          <a:p>
            <a:pPr marL="1828800" lvl="3" indent="-457200">
              <a:buFont typeface="+mj-lt"/>
              <a:buAutoNum type="arabicPeriod"/>
            </a:pPr>
            <a:r>
              <a:rPr lang="en-US" sz="2400" b="1" dirty="0"/>
              <a:t>Harmonic oscillators inspire a new way of thinking about quantum mechanics?</a:t>
            </a:r>
          </a:p>
        </p:txBody>
      </p:sp>
    </p:spTree>
    <p:extLst>
      <p:ext uri="{BB962C8B-B14F-4D97-AF65-F5344CB8AC3E}">
        <p14:creationId xmlns:p14="http://schemas.microsoft.com/office/powerpoint/2010/main" val="3936860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3/25/2022</a:t>
            </a:r>
          </a:p>
        </p:txBody>
      </p:sp>
      <p:sp>
        <p:nvSpPr>
          <p:cNvPr id="3" name="Footer Placeholder 2"/>
          <p:cNvSpPr>
            <a:spLocks noGrp="1"/>
          </p:cNvSpPr>
          <p:nvPr>
            <p:ph type="ftr" sz="quarter" idx="11"/>
          </p:nvPr>
        </p:nvSpPr>
        <p:spPr/>
        <p:txBody>
          <a:bodyPr/>
          <a:lstStyle/>
          <a:p>
            <a:r>
              <a:rPr lang="en-US"/>
              <a:t>PHY 742 -- Spring 2022 -- Lecture 21</a:t>
            </a:r>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a:p>
        </p:txBody>
      </p:sp>
      <p:sp>
        <p:nvSpPr>
          <p:cNvPr id="5" name="TextBox 4"/>
          <p:cNvSpPr txBox="1"/>
          <p:nvPr/>
        </p:nvSpPr>
        <p:spPr>
          <a:xfrm>
            <a:off x="1905000" y="228601"/>
            <a:ext cx="7620000" cy="461665"/>
          </a:xfrm>
          <a:prstGeom prst="rect">
            <a:avLst/>
          </a:prstGeom>
          <a:noFill/>
        </p:spPr>
        <p:txBody>
          <a:bodyPr wrap="square" rtlCol="0">
            <a:spAutoFit/>
          </a:bodyPr>
          <a:lstStyle/>
          <a:p>
            <a:r>
              <a:rPr lang="en-US" sz="2400" dirty="0">
                <a:latin typeface="+mj-lt"/>
              </a:rPr>
              <a:t>One-dimensional harmonic oscillator</a:t>
            </a:r>
          </a:p>
        </p:txBody>
      </p:sp>
      <p:graphicFrame>
        <p:nvGraphicFramePr>
          <p:cNvPr id="6" name="Object 5"/>
          <p:cNvGraphicFramePr>
            <a:graphicFrameLocks noChangeAspect="1"/>
          </p:cNvGraphicFramePr>
          <p:nvPr>
            <p:extLst>
              <p:ext uri="{D42A27DB-BD31-4B8C-83A1-F6EECF244321}">
                <p14:modId xmlns:p14="http://schemas.microsoft.com/office/powerpoint/2010/main" val="1684121232"/>
              </p:ext>
            </p:extLst>
          </p:nvPr>
        </p:nvGraphicFramePr>
        <p:xfrm>
          <a:off x="2362201" y="690265"/>
          <a:ext cx="6103937" cy="1138238"/>
        </p:xfrm>
        <a:graphic>
          <a:graphicData uri="http://schemas.openxmlformats.org/presentationml/2006/ole">
            <mc:AlternateContent xmlns:mc="http://schemas.openxmlformats.org/markup-compatibility/2006">
              <mc:Choice xmlns:v="urn:schemas-microsoft-com:vml" Requires="v">
                <p:oleObj spid="_x0000_s1124" name="Equation" r:id="rId4" imgW="3746160" imgH="698400" progId="Equation.DSMT4">
                  <p:embed/>
                </p:oleObj>
              </mc:Choice>
              <mc:Fallback>
                <p:oleObj name="Equation" r:id="rId4" imgW="3746160" imgH="698400" progId="Equation.DSMT4">
                  <p:embed/>
                  <p:pic>
                    <p:nvPicPr>
                      <p:cNvPr id="6" name="Object 5"/>
                      <p:cNvPicPr/>
                      <p:nvPr/>
                    </p:nvPicPr>
                    <p:blipFill>
                      <a:blip r:embed="rId5"/>
                      <a:stretch>
                        <a:fillRect/>
                      </a:stretch>
                    </p:blipFill>
                    <p:spPr>
                      <a:xfrm>
                        <a:off x="2362201" y="690265"/>
                        <a:ext cx="6103937" cy="1138238"/>
                      </a:xfrm>
                      <a:prstGeom prst="rect">
                        <a:avLst/>
                      </a:prstGeom>
                    </p:spPr>
                  </p:pic>
                </p:oleObj>
              </mc:Fallback>
            </mc:AlternateContent>
          </a:graphicData>
        </a:graphic>
      </p:graphicFrame>
      <p:pic>
        <p:nvPicPr>
          <p:cNvPr id="7" name="Picture 6"/>
          <p:cNvPicPr>
            <a:picLocks noChangeAspect="1"/>
          </p:cNvPicPr>
          <p:nvPr/>
        </p:nvPicPr>
        <p:blipFill>
          <a:blip r:embed="rId6"/>
          <a:stretch>
            <a:fillRect/>
          </a:stretch>
        </p:blipFill>
        <p:spPr>
          <a:xfrm>
            <a:off x="2553855" y="2596553"/>
            <a:ext cx="4457700" cy="1143000"/>
          </a:xfrm>
          <a:prstGeom prst="rect">
            <a:avLst/>
          </a:prstGeom>
        </p:spPr>
      </p:pic>
      <p:sp>
        <p:nvSpPr>
          <p:cNvPr id="8" name="TextBox 7"/>
          <p:cNvSpPr txBox="1"/>
          <p:nvPr/>
        </p:nvSpPr>
        <p:spPr>
          <a:xfrm>
            <a:off x="1943100" y="2245709"/>
            <a:ext cx="1905000" cy="457200"/>
          </a:xfrm>
          <a:prstGeom prst="rect">
            <a:avLst/>
          </a:prstGeom>
          <a:noFill/>
        </p:spPr>
        <p:txBody>
          <a:bodyPr wrap="square" rtlCol="0">
            <a:spAutoFit/>
          </a:bodyPr>
          <a:lstStyle/>
          <a:p>
            <a:r>
              <a:rPr lang="en-US" sz="2400" dirty="0">
                <a:latin typeface="+mj-lt"/>
              </a:rPr>
              <a:t>Define:</a:t>
            </a:r>
          </a:p>
        </p:txBody>
      </p:sp>
      <p:pic>
        <p:nvPicPr>
          <p:cNvPr id="9" name="Picture 8"/>
          <p:cNvPicPr>
            <a:picLocks noChangeAspect="1"/>
          </p:cNvPicPr>
          <p:nvPr/>
        </p:nvPicPr>
        <p:blipFill>
          <a:blip r:embed="rId7"/>
          <a:stretch>
            <a:fillRect/>
          </a:stretch>
        </p:blipFill>
        <p:spPr>
          <a:xfrm>
            <a:off x="2553855" y="3631006"/>
            <a:ext cx="4629150" cy="1152525"/>
          </a:xfrm>
          <a:prstGeom prst="rect">
            <a:avLst/>
          </a:prstGeom>
        </p:spPr>
      </p:pic>
      <p:pic>
        <p:nvPicPr>
          <p:cNvPr id="11" name="Picture 10"/>
          <p:cNvPicPr>
            <a:picLocks noChangeAspect="1"/>
          </p:cNvPicPr>
          <p:nvPr/>
        </p:nvPicPr>
        <p:blipFill>
          <a:blip r:embed="rId8"/>
          <a:stretch>
            <a:fillRect/>
          </a:stretch>
        </p:blipFill>
        <p:spPr>
          <a:xfrm>
            <a:off x="8610600" y="2435689"/>
            <a:ext cx="1524000" cy="781050"/>
          </a:xfrm>
          <a:prstGeom prst="rect">
            <a:avLst/>
          </a:prstGeom>
        </p:spPr>
      </p:pic>
      <p:sp>
        <p:nvSpPr>
          <p:cNvPr id="12" name="TextBox 11"/>
          <p:cNvSpPr txBox="1"/>
          <p:nvPr/>
        </p:nvSpPr>
        <p:spPr>
          <a:xfrm>
            <a:off x="8345055" y="2204858"/>
            <a:ext cx="2209800" cy="461665"/>
          </a:xfrm>
          <a:prstGeom prst="rect">
            <a:avLst/>
          </a:prstGeom>
          <a:noFill/>
        </p:spPr>
        <p:txBody>
          <a:bodyPr wrap="square" rtlCol="0">
            <a:spAutoFit/>
          </a:bodyPr>
          <a:lstStyle/>
          <a:p>
            <a:r>
              <a:rPr lang="en-US" sz="2400" dirty="0">
                <a:latin typeface="+mj-lt"/>
              </a:rPr>
              <a:t>Note that:</a:t>
            </a:r>
          </a:p>
        </p:txBody>
      </p:sp>
      <p:graphicFrame>
        <p:nvGraphicFramePr>
          <p:cNvPr id="13" name="Object 12"/>
          <p:cNvGraphicFramePr>
            <a:graphicFrameLocks noChangeAspect="1"/>
          </p:cNvGraphicFramePr>
          <p:nvPr>
            <p:extLst>
              <p:ext uri="{D42A27DB-BD31-4B8C-83A1-F6EECF244321}">
                <p14:modId xmlns:p14="http://schemas.microsoft.com/office/powerpoint/2010/main" val="4126934152"/>
              </p:ext>
            </p:extLst>
          </p:nvPr>
        </p:nvGraphicFramePr>
        <p:xfrm>
          <a:off x="2235200" y="5051425"/>
          <a:ext cx="7588250" cy="1320800"/>
        </p:xfrm>
        <a:graphic>
          <a:graphicData uri="http://schemas.openxmlformats.org/presentationml/2006/ole">
            <mc:AlternateContent xmlns:mc="http://schemas.openxmlformats.org/markup-compatibility/2006">
              <mc:Choice xmlns:v="urn:schemas-microsoft-com:vml" Requires="v">
                <p:oleObj spid="_x0000_s1125" name="Equation" r:id="rId9" imgW="5473440" imgH="952200" progId="Equation.DSMT4">
                  <p:embed/>
                </p:oleObj>
              </mc:Choice>
              <mc:Fallback>
                <p:oleObj name="Equation" r:id="rId9" imgW="5473440" imgH="952200" progId="Equation.DSMT4">
                  <p:embed/>
                  <p:pic>
                    <p:nvPicPr>
                      <p:cNvPr id="13" name="Object 12"/>
                      <p:cNvPicPr/>
                      <p:nvPr/>
                    </p:nvPicPr>
                    <p:blipFill>
                      <a:blip r:embed="rId10"/>
                      <a:stretch>
                        <a:fillRect/>
                      </a:stretch>
                    </p:blipFill>
                    <p:spPr>
                      <a:xfrm>
                        <a:off x="2235200" y="5051425"/>
                        <a:ext cx="7588250" cy="1320800"/>
                      </a:xfrm>
                      <a:prstGeom prst="rect">
                        <a:avLst/>
                      </a:prstGeom>
                    </p:spPr>
                  </p:pic>
                </p:oleObj>
              </mc:Fallback>
            </mc:AlternateContent>
          </a:graphicData>
        </a:graphic>
      </p:graphicFrame>
    </p:spTree>
    <p:extLst>
      <p:ext uri="{BB962C8B-B14F-4D97-AF65-F5344CB8AC3E}">
        <p14:creationId xmlns:p14="http://schemas.microsoft.com/office/powerpoint/2010/main" val="2830164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3/25/2022</a:t>
            </a:r>
          </a:p>
        </p:txBody>
      </p:sp>
      <p:sp>
        <p:nvSpPr>
          <p:cNvPr id="3" name="Footer Placeholder 2"/>
          <p:cNvSpPr>
            <a:spLocks noGrp="1"/>
          </p:cNvSpPr>
          <p:nvPr>
            <p:ph type="ftr" sz="quarter" idx="11"/>
          </p:nvPr>
        </p:nvSpPr>
        <p:spPr/>
        <p:txBody>
          <a:bodyPr/>
          <a:lstStyle/>
          <a:p>
            <a:r>
              <a:rPr lang="en-US"/>
              <a:t>PHY 742 -- Spring 2022 -- Lecture 21</a:t>
            </a:r>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a:p>
        </p:txBody>
      </p:sp>
      <p:sp>
        <p:nvSpPr>
          <p:cNvPr id="5" name="TextBox 4"/>
          <p:cNvSpPr txBox="1"/>
          <p:nvPr/>
        </p:nvSpPr>
        <p:spPr>
          <a:xfrm>
            <a:off x="1981200" y="304801"/>
            <a:ext cx="8077200" cy="1200329"/>
          </a:xfrm>
          <a:prstGeom prst="rect">
            <a:avLst/>
          </a:prstGeom>
          <a:noFill/>
        </p:spPr>
        <p:txBody>
          <a:bodyPr wrap="square" rtlCol="0">
            <a:spAutoFit/>
          </a:bodyPr>
          <a:lstStyle/>
          <a:p>
            <a:r>
              <a:rPr lang="en-US" sz="2400" dirty="0">
                <a:latin typeface="+mj-lt"/>
              </a:rPr>
              <a:t>Representation of the position and momentum operators in terms of the energy </a:t>
            </a:r>
            <a:r>
              <a:rPr lang="en-US" sz="2400" dirty="0" err="1">
                <a:latin typeface="+mj-lt"/>
              </a:rPr>
              <a:t>eigenstates</a:t>
            </a:r>
            <a:r>
              <a:rPr lang="en-US" sz="2400" dirty="0">
                <a:latin typeface="+mj-lt"/>
              </a:rPr>
              <a:t> of the harmonic oscillator:</a:t>
            </a:r>
          </a:p>
        </p:txBody>
      </p:sp>
      <p:pic>
        <p:nvPicPr>
          <p:cNvPr id="6" name="Picture 5"/>
          <p:cNvPicPr>
            <a:picLocks noChangeAspect="1"/>
          </p:cNvPicPr>
          <p:nvPr/>
        </p:nvPicPr>
        <p:blipFill>
          <a:blip r:embed="rId3"/>
          <a:stretch>
            <a:fillRect/>
          </a:stretch>
        </p:blipFill>
        <p:spPr>
          <a:xfrm>
            <a:off x="3657600" y="1143000"/>
            <a:ext cx="5105400" cy="2656892"/>
          </a:xfrm>
          <a:prstGeom prst="rect">
            <a:avLst/>
          </a:prstGeom>
        </p:spPr>
      </p:pic>
      <p:pic>
        <p:nvPicPr>
          <p:cNvPr id="7" name="Picture 6"/>
          <p:cNvPicPr>
            <a:picLocks noChangeAspect="1"/>
          </p:cNvPicPr>
          <p:nvPr/>
        </p:nvPicPr>
        <p:blipFill>
          <a:blip r:embed="rId4"/>
          <a:stretch>
            <a:fillRect/>
          </a:stretch>
        </p:blipFill>
        <p:spPr>
          <a:xfrm>
            <a:off x="3657601" y="3988714"/>
            <a:ext cx="5334855" cy="2116250"/>
          </a:xfrm>
          <a:prstGeom prst="rect">
            <a:avLst/>
          </a:prstGeom>
        </p:spPr>
      </p:pic>
      <p:sp>
        <p:nvSpPr>
          <p:cNvPr id="8" name="TextBox 7"/>
          <p:cNvSpPr txBox="1"/>
          <p:nvPr/>
        </p:nvSpPr>
        <p:spPr>
          <a:xfrm>
            <a:off x="5105400" y="1066801"/>
            <a:ext cx="4495800" cy="461665"/>
          </a:xfrm>
          <a:prstGeom prst="rect">
            <a:avLst/>
          </a:prstGeom>
          <a:noFill/>
        </p:spPr>
        <p:txBody>
          <a:bodyPr wrap="square" rtlCol="0">
            <a:spAutoFit/>
          </a:bodyPr>
          <a:lstStyle/>
          <a:p>
            <a:r>
              <a:rPr lang="en-US" sz="2400" i="1" dirty="0">
                <a:latin typeface="+mj-lt"/>
              </a:rPr>
              <a:t>n=  0    1      2     3   …..</a:t>
            </a:r>
          </a:p>
        </p:txBody>
      </p:sp>
    </p:spTree>
    <p:extLst>
      <p:ext uri="{BB962C8B-B14F-4D97-AF65-F5344CB8AC3E}">
        <p14:creationId xmlns:p14="http://schemas.microsoft.com/office/powerpoint/2010/main" val="346311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3/25/2022</a:t>
            </a:r>
          </a:p>
        </p:txBody>
      </p:sp>
      <p:sp>
        <p:nvSpPr>
          <p:cNvPr id="3" name="Footer Placeholder 2"/>
          <p:cNvSpPr>
            <a:spLocks noGrp="1"/>
          </p:cNvSpPr>
          <p:nvPr>
            <p:ph type="ftr" sz="quarter" idx="11"/>
          </p:nvPr>
        </p:nvSpPr>
        <p:spPr/>
        <p:txBody>
          <a:bodyPr/>
          <a:lstStyle/>
          <a:p>
            <a:r>
              <a:rPr lang="en-US"/>
              <a:t>PHY 742 -- Spring 2022 -- Lecture 21</a:t>
            </a:r>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a:p>
        </p:txBody>
      </p:sp>
      <p:sp>
        <p:nvSpPr>
          <p:cNvPr id="5" name="TextBox 4"/>
          <p:cNvSpPr txBox="1"/>
          <p:nvPr/>
        </p:nvSpPr>
        <p:spPr>
          <a:xfrm>
            <a:off x="1981200" y="304801"/>
            <a:ext cx="8077200" cy="830997"/>
          </a:xfrm>
          <a:prstGeom prst="rect">
            <a:avLst/>
          </a:prstGeom>
          <a:noFill/>
        </p:spPr>
        <p:txBody>
          <a:bodyPr wrap="square" rtlCol="0">
            <a:spAutoFit/>
          </a:bodyPr>
          <a:lstStyle/>
          <a:p>
            <a:r>
              <a:rPr lang="en-US" sz="2400" b="1" dirty="0"/>
              <a:t>Representation of the raising and lowering operators in terms of the energy </a:t>
            </a:r>
            <a:r>
              <a:rPr lang="en-US" sz="2400" b="1" dirty="0" err="1"/>
              <a:t>eigenstates</a:t>
            </a:r>
            <a:r>
              <a:rPr lang="en-US" sz="2400" b="1" dirty="0"/>
              <a:t> of the harmonic oscillator:</a:t>
            </a:r>
          </a:p>
        </p:txBody>
      </p:sp>
      <p:pic>
        <p:nvPicPr>
          <p:cNvPr id="6" name="Picture 5"/>
          <p:cNvPicPr>
            <a:picLocks noChangeAspect="1"/>
          </p:cNvPicPr>
          <p:nvPr/>
        </p:nvPicPr>
        <p:blipFill rotWithShape="1">
          <a:blip r:embed="rId3"/>
          <a:srcRect t="7095" b="5800"/>
          <a:stretch/>
        </p:blipFill>
        <p:spPr>
          <a:xfrm>
            <a:off x="2895600" y="1135797"/>
            <a:ext cx="5638800" cy="2895600"/>
          </a:xfrm>
          <a:prstGeom prst="rect">
            <a:avLst/>
          </a:prstGeom>
        </p:spPr>
      </p:pic>
      <p:pic>
        <p:nvPicPr>
          <p:cNvPr id="7" name="Picture 6"/>
          <p:cNvPicPr>
            <a:picLocks noChangeAspect="1"/>
          </p:cNvPicPr>
          <p:nvPr/>
        </p:nvPicPr>
        <p:blipFill>
          <a:blip r:embed="rId4"/>
          <a:stretch>
            <a:fillRect/>
          </a:stretch>
        </p:blipFill>
        <p:spPr>
          <a:xfrm>
            <a:off x="4371976" y="4031397"/>
            <a:ext cx="4772025" cy="2362200"/>
          </a:xfrm>
          <a:prstGeom prst="rect">
            <a:avLst/>
          </a:prstGeom>
        </p:spPr>
      </p:pic>
    </p:spTree>
    <p:extLst>
      <p:ext uri="{BB962C8B-B14F-4D97-AF65-F5344CB8AC3E}">
        <p14:creationId xmlns:p14="http://schemas.microsoft.com/office/powerpoint/2010/main" val="2407755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3/25/2022</a:t>
            </a:r>
          </a:p>
        </p:txBody>
      </p:sp>
      <p:sp>
        <p:nvSpPr>
          <p:cNvPr id="3" name="Footer Placeholder 2"/>
          <p:cNvSpPr>
            <a:spLocks noGrp="1"/>
          </p:cNvSpPr>
          <p:nvPr>
            <p:ph type="ftr" sz="quarter" idx="11"/>
          </p:nvPr>
        </p:nvSpPr>
        <p:spPr/>
        <p:txBody>
          <a:bodyPr/>
          <a:lstStyle/>
          <a:p>
            <a:r>
              <a:rPr lang="en-US"/>
              <a:t>PHY 742 -- Spring 2022 -- Lecture 21</a:t>
            </a:r>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497540909"/>
              </p:ext>
            </p:extLst>
          </p:nvPr>
        </p:nvGraphicFramePr>
        <p:xfrm>
          <a:off x="2222490" y="533401"/>
          <a:ext cx="7747021" cy="3665537"/>
        </p:xfrm>
        <a:graphic>
          <a:graphicData uri="http://schemas.openxmlformats.org/presentationml/2006/ole">
            <mc:AlternateContent xmlns:mc="http://schemas.openxmlformats.org/markup-compatibility/2006">
              <mc:Choice xmlns:v="urn:schemas-microsoft-com:vml" Requires="v">
                <p:oleObj spid="_x0000_s161841" name="Equation" r:id="rId4" imgW="3784320" imgH="1790640" progId="Equation.DSMT4">
                  <p:embed/>
                </p:oleObj>
              </mc:Choice>
              <mc:Fallback>
                <p:oleObj name="Equation" r:id="rId4" imgW="3784320" imgH="1790640" progId="Equation.DSMT4">
                  <p:embed/>
                  <p:pic>
                    <p:nvPicPr>
                      <p:cNvPr id="5" name="Object 4"/>
                      <p:cNvPicPr/>
                      <p:nvPr/>
                    </p:nvPicPr>
                    <p:blipFill>
                      <a:blip r:embed="rId5"/>
                      <a:stretch>
                        <a:fillRect/>
                      </a:stretch>
                    </p:blipFill>
                    <p:spPr>
                      <a:xfrm>
                        <a:off x="2222490" y="533401"/>
                        <a:ext cx="7747021" cy="3665537"/>
                      </a:xfrm>
                      <a:prstGeom prst="rect">
                        <a:avLst/>
                      </a:prstGeom>
                    </p:spPr>
                  </p:pic>
                </p:oleObj>
              </mc:Fallback>
            </mc:AlternateContent>
          </a:graphicData>
        </a:graphic>
      </p:graphicFrame>
    </p:spTree>
    <p:extLst>
      <p:ext uri="{BB962C8B-B14F-4D97-AF65-F5344CB8AC3E}">
        <p14:creationId xmlns:p14="http://schemas.microsoft.com/office/powerpoint/2010/main" val="978182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4474E0-026E-403E-84A1-E2F2C1C94ECD}"/>
              </a:ext>
            </a:extLst>
          </p:cNvPr>
          <p:cNvSpPr>
            <a:spLocks noGrp="1"/>
          </p:cNvSpPr>
          <p:nvPr>
            <p:ph type="dt" sz="half" idx="10"/>
          </p:nvPr>
        </p:nvSpPr>
        <p:spPr/>
        <p:txBody>
          <a:bodyPr/>
          <a:lstStyle/>
          <a:p>
            <a:r>
              <a:rPr lang="en-US"/>
              <a:t>3/25/2022</a:t>
            </a:r>
          </a:p>
        </p:txBody>
      </p:sp>
      <p:sp>
        <p:nvSpPr>
          <p:cNvPr id="3" name="Footer Placeholder 2">
            <a:extLst>
              <a:ext uri="{FF2B5EF4-FFF2-40B4-BE49-F238E27FC236}">
                <a16:creationId xmlns:a16="http://schemas.microsoft.com/office/drawing/2014/main" id="{60BFF37C-6340-4547-BF40-2513AD8FDA87}"/>
              </a:ext>
            </a:extLst>
          </p:cNvPr>
          <p:cNvSpPr>
            <a:spLocks noGrp="1"/>
          </p:cNvSpPr>
          <p:nvPr>
            <p:ph type="ftr" sz="quarter" idx="11"/>
          </p:nvPr>
        </p:nvSpPr>
        <p:spPr/>
        <p:txBody>
          <a:bodyPr/>
          <a:lstStyle/>
          <a:p>
            <a:r>
              <a:rPr lang="en-US"/>
              <a:t>PHY 742 -- Spring 2022 -- Lecture 21</a:t>
            </a:r>
          </a:p>
        </p:txBody>
      </p:sp>
      <p:sp>
        <p:nvSpPr>
          <p:cNvPr id="4" name="Slide Number Placeholder 3">
            <a:extLst>
              <a:ext uri="{FF2B5EF4-FFF2-40B4-BE49-F238E27FC236}">
                <a16:creationId xmlns:a16="http://schemas.microsoft.com/office/drawing/2014/main" id="{4AC4C770-444C-4826-9F50-A17BC07D0B71}"/>
              </a:ext>
            </a:extLst>
          </p:cNvPr>
          <p:cNvSpPr>
            <a:spLocks noGrp="1"/>
          </p:cNvSpPr>
          <p:nvPr>
            <p:ph type="sldNum" sz="quarter" idx="12"/>
          </p:nvPr>
        </p:nvSpPr>
        <p:spPr/>
        <p:txBody>
          <a:bodyPr/>
          <a:lstStyle/>
          <a:p>
            <a:fld id="{E23FF32D-176F-4F5B-8878-5D48FB6FF26A}" type="slidenum">
              <a:rPr lang="en-US" smtClean="0"/>
              <a:t>9</a:t>
            </a:fld>
            <a:endParaRPr lang="en-US"/>
          </a:p>
        </p:txBody>
      </p:sp>
      <p:sp>
        <p:nvSpPr>
          <p:cNvPr id="5" name="TextBox 4">
            <a:extLst>
              <a:ext uri="{FF2B5EF4-FFF2-40B4-BE49-F238E27FC236}">
                <a16:creationId xmlns:a16="http://schemas.microsoft.com/office/drawing/2014/main" id="{AE43474F-046C-4EEA-9265-F455BAF47217}"/>
              </a:ext>
            </a:extLst>
          </p:cNvPr>
          <p:cNvSpPr txBox="1"/>
          <p:nvPr/>
        </p:nvSpPr>
        <p:spPr>
          <a:xfrm>
            <a:off x="391886" y="0"/>
            <a:ext cx="10842171" cy="5816977"/>
          </a:xfrm>
          <a:prstGeom prst="rect">
            <a:avLst/>
          </a:prstGeom>
          <a:noFill/>
        </p:spPr>
        <p:txBody>
          <a:bodyPr wrap="square" rtlCol="0">
            <a:spAutoFit/>
          </a:bodyPr>
          <a:lstStyle/>
          <a:p>
            <a:pPr algn="l"/>
            <a:r>
              <a:rPr lang="en-US" sz="2400" b="1" dirty="0"/>
              <a:t>Contributing to the discussion –</a:t>
            </a:r>
          </a:p>
          <a:p>
            <a:pPr lvl="1"/>
            <a:r>
              <a:rPr lang="en-US" sz="2400" b="1" dirty="0"/>
              <a:t>The creation and annihilation operators within the harmonic oscillator formalism seem to have been introduced by mathematical logic and found to have very interesting properties.    In fact, as shown in Chapter 5, starting from the creation and annihilation operators, one can deduce the Harmonic Oscillator spectrum.    These operators do not by themselves represent physical quantities and therefore do not “have” to be Hermitian.   The matrix form of X and P in the basis of |n&gt; is just one of many ways to represent these operators.</a:t>
            </a:r>
          </a:p>
          <a:p>
            <a:pPr lvl="1"/>
            <a:endParaRPr lang="en-US" sz="2400" b="1" dirty="0"/>
          </a:p>
          <a:p>
            <a:r>
              <a:rPr lang="en-US" sz="2400" b="1" dirty="0"/>
              <a:t>Further comments --    </a:t>
            </a:r>
          </a:p>
          <a:p>
            <a:pPr lvl="1"/>
            <a:r>
              <a:rPr lang="en-US" sz="2400" b="1" dirty="0"/>
              <a:t>The harmonic oscillator states clearly have an associated quantum number </a:t>
            </a:r>
            <a:r>
              <a:rPr lang="en-US" sz="2400" b="1" i="1" dirty="0"/>
              <a:t>n.  </a:t>
            </a:r>
            <a:r>
              <a:rPr lang="en-US" sz="2400" b="1" dirty="0"/>
              <a:t>It is convenient to call </a:t>
            </a:r>
            <a:r>
              <a:rPr lang="en-US" sz="2400" b="1" i="1" dirty="0"/>
              <a:t>n</a:t>
            </a:r>
            <a:r>
              <a:rPr lang="en-US" sz="2400" b="1" dirty="0"/>
              <a:t> a “phonon number” for the moment.    We will generalize this notion in the context of electromagnetic fields.</a:t>
            </a:r>
            <a:endParaRPr lang="en-US" sz="2400" b="1" i="1" dirty="0"/>
          </a:p>
          <a:p>
            <a:br>
              <a:rPr lang="en-US" dirty="0"/>
            </a:br>
            <a:endParaRPr lang="en-US" dirty="0"/>
          </a:p>
          <a:p>
            <a:endParaRPr lang="en-US" sz="2400" b="1" dirty="0"/>
          </a:p>
        </p:txBody>
      </p:sp>
    </p:spTree>
    <p:extLst>
      <p:ext uri="{BB962C8B-B14F-4D97-AF65-F5344CB8AC3E}">
        <p14:creationId xmlns:p14="http://schemas.microsoft.com/office/powerpoint/2010/main" val="35337858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81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2400" b="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10777</TotalTime>
  <Words>1159</Words>
  <Application>Microsoft Office PowerPoint</Application>
  <PresentationFormat>Widescreen</PresentationFormat>
  <Paragraphs>133</Paragraphs>
  <Slides>18</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5" baseType="lpstr">
      <vt:lpstr>Arial</vt:lpstr>
      <vt:lpstr>Calibri</vt:lpstr>
      <vt:lpstr>Calibri Light</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Holzwarth, Natalie</dc:creator>
  <cp:lastModifiedBy>Holzwarth, Natalie</cp:lastModifiedBy>
  <cp:revision>569</cp:revision>
  <cp:lastPrinted>2020-03-21T22:12:01Z</cp:lastPrinted>
  <dcterms:created xsi:type="dcterms:W3CDTF">2020-01-06T21:28:26Z</dcterms:created>
  <dcterms:modified xsi:type="dcterms:W3CDTF">2022-03-25T03:56:09Z</dcterms:modified>
</cp:coreProperties>
</file>