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11" r:id="rId3"/>
    <p:sldId id="327" r:id="rId4"/>
    <p:sldId id="317" r:id="rId5"/>
    <p:sldId id="318" r:id="rId6"/>
    <p:sldId id="319" r:id="rId7"/>
    <p:sldId id="320" r:id="rId8"/>
    <p:sldId id="328" r:id="rId9"/>
    <p:sldId id="329" r:id="rId10"/>
    <p:sldId id="321" r:id="rId11"/>
    <p:sldId id="322" r:id="rId12"/>
    <p:sldId id="330" r:id="rId13"/>
    <p:sldId id="310" r:id="rId14"/>
    <p:sldId id="323" r:id="rId15"/>
    <p:sldId id="324" r:id="rId16"/>
    <p:sldId id="331" r:id="rId17"/>
    <p:sldId id="325" r:id="rId18"/>
    <p:sldId id="326" r:id="rId1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1" d="100"/>
          <a:sy n="61" d="100"/>
        </p:scale>
        <p:origin x="62" y="3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42" d="100"/>
        <a:sy n="42" d="100"/>
      </p:scale>
      <p:origin x="0" y="0"/>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3/26/2022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Historically, the notion of quantized radiation in the form of photons came very early in the development of quantum theory.     Our task is to see how this quantization can be derived from the classical equations of Electrodynamics.</a:t>
            </a:r>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vector potential, we can also write expressions for the electric and magnetic fields.</a:t>
            </a:r>
          </a:p>
        </p:txBody>
      </p:sp>
      <p:sp>
        <p:nvSpPr>
          <p:cNvPr id="4" name="Slide Number Placeholder 3"/>
          <p:cNvSpPr>
            <a:spLocks noGrp="1"/>
          </p:cNvSpPr>
          <p:nvPr>
            <p:ph type="sldNum" sz="quarter" idx="5"/>
          </p:nvPr>
        </p:nvSpPr>
        <p:spPr/>
        <p:txBody>
          <a:bodyPr/>
          <a:lstStyle/>
          <a:p>
            <a:fld id="{38AA7A49-0F1F-4A7C-AF9C-8903C4070582}" type="slidenum">
              <a:rPr lang="en-US" smtClean="0"/>
              <a:t>14</a:t>
            </a:fld>
            <a:endParaRPr lang="en-US"/>
          </a:p>
        </p:txBody>
      </p:sp>
    </p:spTree>
    <p:extLst>
      <p:ext uri="{BB962C8B-B14F-4D97-AF65-F5344CB8AC3E}">
        <p14:creationId xmlns:p14="http://schemas.microsoft.com/office/powerpoint/2010/main" val="3299625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think is going to happen?</a:t>
            </a:r>
          </a:p>
        </p:txBody>
      </p:sp>
      <p:sp>
        <p:nvSpPr>
          <p:cNvPr id="4" name="Slide Number Placeholder 3"/>
          <p:cNvSpPr>
            <a:spLocks noGrp="1"/>
          </p:cNvSpPr>
          <p:nvPr>
            <p:ph type="sldNum" sz="quarter" idx="5"/>
          </p:nvPr>
        </p:nvSpPr>
        <p:spPr/>
        <p:txBody>
          <a:bodyPr/>
          <a:lstStyle/>
          <a:p>
            <a:fld id="{38AA7A49-0F1F-4A7C-AF9C-8903C4070582}" type="slidenum">
              <a:rPr lang="en-US" smtClean="0"/>
              <a:t>15</a:t>
            </a:fld>
            <a:endParaRPr lang="en-US"/>
          </a:p>
        </p:txBody>
      </p:sp>
    </p:spTree>
    <p:extLst>
      <p:ext uri="{BB962C8B-B14F-4D97-AF65-F5344CB8AC3E}">
        <p14:creationId xmlns:p14="http://schemas.microsoft.com/office/powerpoint/2010/main" val="2098672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paper, the notion of a “coherent” state was introduced.    As we will see, the expectation values of the electric and magnetic fields are non-zero for a system in a coherent state.</a:t>
            </a:r>
          </a:p>
        </p:txBody>
      </p:sp>
      <p:sp>
        <p:nvSpPr>
          <p:cNvPr id="4" name="Slide Number Placeholder 3"/>
          <p:cNvSpPr>
            <a:spLocks noGrp="1"/>
          </p:cNvSpPr>
          <p:nvPr>
            <p:ph type="sldNum" sz="quarter" idx="5"/>
          </p:nvPr>
        </p:nvSpPr>
        <p:spPr/>
        <p:txBody>
          <a:bodyPr/>
          <a:lstStyle/>
          <a:p>
            <a:fld id="{38AA7A49-0F1F-4A7C-AF9C-8903C4070582}" type="slidenum">
              <a:rPr lang="en-US" smtClean="0"/>
              <a:t>17</a:t>
            </a:fld>
            <a:endParaRPr lang="en-US"/>
          </a:p>
        </p:txBody>
      </p:sp>
    </p:spTree>
    <p:extLst>
      <p:ext uri="{BB962C8B-B14F-4D97-AF65-F5344CB8AC3E}">
        <p14:creationId xmlns:p14="http://schemas.microsoft.com/office/powerpoint/2010/main" val="702745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prove these identities </a:t>
            </a:r>
            <a:r>
              <a:rPr lang="en-US"/>
              <a:t>(for HW #18).</a:t>
            </a:r>
          </a:p>
        </p:txBody>
      </p:sp>
      <p:sp>
        <p:nvSpPr>
          <p:cNvPr id="4" name="Slide Number Placeholder 3"/>
          <p:cNvSpPr>
            <a:spLocks noGrp="1"/>
          </p:cNvSpPr>
          <p:nvPr>
            <p:ph type="sldNum" sz="quarter" idx="5"/>
          </p:nvPr>
        </p:nvSpPr>
        <p:spPr/>
        <p:txBody>
          <a:bodyPr/>
          <a:lstStyle/>
          <a:p>
            <a:fld id="{38AA7A49-0F1F-4A7C-AF9C-8903C4070582}" type="slidenum">
              <a:rPr lang="en-US" smtClean="0"/>
              <a:t>18</a:t>
            </a:fld>
            <a:endParaRPr lang="en-US"/>
          </a:p>
        </p:txBody>
      </p:sp>
    </p:spTree>
    <p:extLst>
      <p:ext uri="{BB962C8B-B14F-4D97-AF65-F5344CB8AC3E}">
        <p14:creationId xmlns:p14="http://schemas.microsoft.com/office/powerpoint/2010/main" val="529009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altered schedule.   Note that there is one homework problem which hopefully you will be able to complete before the next lecture.</a:t>
            </a:r>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equation here is expressed purely in terms of the vector potential.</a:t>
            </a:r>
          </a:p>
        </p:txBody>
      </p:sp>
      <p:sp>
        <p:nvSpPr>
          <p:cNvPr id="4" name="Slide Number Placeholder 3"/>
          <p:cNvSpPr>
            <a:spLocks noGrp="1"/>
          </p:cNvSpPr>
          <p:nvPr>
            <p:ph type="sldNum" sz="quarter" idx="5"/>
          </p:nvPr>
        </p:nvSpPr>
        <p:spPr/>
        <p:txBody>
          <a:bodyPr/>
          <a:lstStyle/>
          <a:p>
            <a:fld id="{38AA7A49-0F1F-4A7C-AF9C-8903C4070582}" type="slidenum">
              <a:rPr lang="en-US" smtClean="0"/>
              <a:t>4</a:t>
            </a:fld>
            <a:endParaRPr lang="en-US"/>
          </a:p>
        </p:txBody>
      </p:sp>
    </p:spTree>
    <p:extLst>
      <p:ext uri="{BB962C8B-B14F-4D97-AF65-F5344CB8AC3E}">
        <p14:creationId xmlns:p14="http://schemas.microsoft.com/office/powerpoint/2010/main" val="724001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equations for the vector potential,</a:t>
            </a:r>
            <a:r>
              <a:rPr lang="en-US" baseline="0" dirty="0"/>
              <a:t> we find that there are two plane wave solutions with two different polarizations as indicated by the index </a:t>
            </a:r>
            <a:r>
              <a:rPr lang="en-US" baseline="0" dirty="0">
                <a:latin typeface="Symbol" panose="05050102010706020507" pitchFamily="18" charset="2"/>
              </a:rPr>
              <a:t>sigma.</a:t>
            </a:r>
            <a:endParaRPr lang="en-US" dirty="0">
              <a:latin typeface="Symbol" panose="05050102010706020507" pitchFamily="18" charset="2"/>
            </a:endParaRPr>
          </a:p>
        </p:txBody>
      </p:sp>
      <p:sp>
        <p:nvSpPr>
          <p:cNvPr id="4" name="Slide Number Placeholder 3"/>
          <p:cNvSpPr>
            <a:spLocks noGrp="1"/>
          </p:cNvSpPr>
          <p:nvPr>
            <p:ph type="sldNum" sz="quarter" idx="5"/>
          </p:nvPr>
        </p:nvSpPr>
        <p:spPr/>
        <p:txBody>
          <a:bodyPr/>
          <a:lstStyle/>
          <a:p>
            <a:fld id="{38AA7A49-0F1F-4A7C-AF9C-8903C4070582}" type="slidenum">
              <a:rPr lang="en-US" smtClean="0"/>
              <a:t>5</a:t>
            </a:fld>
            <a:endParaRPr lang="en-US"/>
          </a:p>
        </p:txBody>
      </p:sp>
    </p:spTree>
    <p:extLst>
      <p:ext uri="{BB962C8B-B14F-4D97-AF65-F5344CB8AC3E}">
        <p14:creationId xmlns:p14="http://schemas.microsoft.com/office/powerpoint/2010/main" val="346529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plane wave terms, we can simplify the form of the energy of the electromagnetic field.</a:t>
            </a:r>
          </a:p>
        </p:txBody>
      </p:sp>
      <p:sp>
        <p:nvSpPr>
          <p:cNvPr id="4" name="Slide Number Placeholder 3"/>
          <p:cNvSpPr>
            <a:spLocks noGrp="1"/>
          </p:cNvSpPr>
          <p:nvPr>
            <p:ph type="sldNum" sz="quarter" idx="5"/>
          </p:nvPr>
        </p:nvSpPr>
        <p:spPr/>
        <p:txBody>
          <a:bodyPr/>
          <a:lstStyle/>
          <a:p>
            <a:fld id="{38AA7A49-0F1F-4A7C-AF9C-8903C4070582}" type="slidenum">
              <a:rPr lang="en-US" smtClean="0"/>
              <a:t>6</a:t>
            </a:fld>
            <a:endParaRPr lang="en-US"/>
          </a:p>
        </p:txBody>
      </p:sp>
    </p:spTree>
    <p:extLst>
      <p:ext uri="{BB962C8B-B14F-4D97-AF65-F5344CB8AC3E}">
        <p14:creationId xmlns:p14="http://schemas.microsoft.com/office/powerpoint/2010/main" val="3539478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details of the derivation.</a:t>
            </a:r>
          </a:p>
        </p:txBody>
      </p:sp>
      <p:sp>
        <p:nvSpPr>
          <p:cNvPr id="4" name="Slide Number Placeholder 3"/>
          <p:cNvSpPr>
            <a:spLocks noGrp="1"/>
          </p:cNvSpPr>
          <p:nvPr>
            <p:ph type="sldNum" sz="quarter" idx="5"/>
          </p:nvPr>
        </p:nvSpPr>
        <p:spPr/>
        <p:txBody>
          <a:bodyPr/>
          <a:lstStyle/>
          <a:p>
            <a:fld id="{38AA7A49-0F1F-4A7C-AF9C-8903C4070582}" type="slidenum">
              <a:rPr lang="en-US" smtClean="0"/>
              <a:t>7</a:t>
            </a:fld>
            <a:endParaRPr lang="en-US"/>
          </a:p>
        </p:txBody>
      </p:sp>
    </p:spTree>
    <p:extLst>
      <p:ext uri="{BB962C8B-B14F-4D97-AF65-F5344CB8AC3E}">
        <p14:creationId xmlns:p14="http://schemas.microsoft.com/office/powerpoint/2010/main" val="690320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how the EM field energy can be quantized, thinking in terms of the analogy of these equations to those of the Harmonic oscillator.    We introduce a normalization factor and the creation and annihilation operators.</a:t>
            </a:r>
          </a:p>
        </p:txBody>
      </p:sp>
      <p:sp>
        <p:nvSpPr>
          <p:cNvPr id="4" name="Slide Number Placeholder 3"/>
          <p:cNvSpPr>
            <a:spLocks noGrp="1"/>
          </p:cNvSpPr>
          <p:nvPr>
            <p:ph type="sldNum" sz="quarter" idx="5"/>
          </p:nvPr>
        </p:nvSpPr>
        <p:spPr/>
        <p:txBody>
          <a:bodyPr/>
          <a:lstStyle/>
          <a:p>
            <a:fld id="{38AA7A49-0F1F-4A7C-AF9C-8903C4070582}" type="slidenum">
              <a:rPr lang="en-US" smtClean="0"/>
              <a:t>10</a:t>
            </a:fld>
            <a:endParaRPr lang="en-US"/>
          </a:p>
        </p:txBody>
      </p:sp>
    </p:spTree>
    <p:extLst>
      <p:ext uri="{BB962C8B-B14F-4D97-AF65-F5344CB8AC3E}">
        <p14:creationId xmlns:p14="http://schemas.microsoft.com/office/powerpoint/2010/main" val="3188012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the commutation relations for the creation and annihilation operators.        At the end, we do arrive at an expression that is very much like that of the Harmonic oscillator.    However, in this case, the constant term causes trouble because it represents an uncontrolled energy.      No problem.   If it is unphysical it is strategically  removed.   Unfortunately, it will come back to bother us on occasion…</a:t>
            </a:r>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404693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these definitions of the vector potential amplitudes, we can now write an expression for the quantum mechanical form of the vector potential.</a:t>
            </a:r>
          </a:p>
        </p:txBody>
      </p:sp>
      <p:sp>
        <p:nvSpPr>
          <p:cNvPr id="4" name="Slide Number Placeholder 3"/>
          <p:cNvSpPr>
            <a:spLocks noGrp="1"/>
          </p:cNvSpPr>
          <p:nvPr>
            <p:ph type="sldNum" sz="quarter" idx="5"/>
          </p:nvPr>
        </p:nvSpPr>
        <p:spPr/>
        <p:txBody>
          <a:bodyPr/>
          <a:lstStyle/>
          <a:p>
            <a:fld id="{38AA7A49-0F1F-4A7C-AF9C-8903C4070582}" type="slidenum">
              <a:rPr lang="en-US" smtClean="0"/>
              <a:t>13</a:t>
            </a:fld>
            <a:endParaRPr lang="en-US"/>
          </a:p>
        </p:txBody>
      </p:sp>
    </p:spTree>
    <p:extLst>
      <p:ext uri="{BB962C8B-B14F-4D97-AF65-F5344CB8AC3E}">
        <p14:creationId xmlns:p14="http://schemas.microsoft.com/office/powerpoint/2010/main" val="1060007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3/28/2022</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2022 -- Lecture 22</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3/28/2022</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2022 -- Lecture 22</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3/28/2022</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2022 -- Lecture 22</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3/28/2022</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2022 -- Lecture 22</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3/28/2022</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2022 -- Lecture 22</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3/28/2022</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2022 -- Lecture 22</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3/28/2022</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2022 -- Lecture 22</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3/28/2022</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2022 -- Lecture 22</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3/28/2022</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2022 -- Lecture 22</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3/28/2022</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2022 -- Lecture 22</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3/28/2022</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2022 -- Lecture 22</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2.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3.wmf"/><Relationship Id="rId4" Type="http://schemas.openxmlformats.org/officeDocument/2006/relationships/oleObject" Target="../embeddings/oleObject19.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8.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9.wmf"/><Relationship Id="rId3" Type="http://schemas.openxmlformats.org/officeDocument/2006/relationships/notesSlide" Target="../notesSlides/notesSlide4.xml"/><Relationship Id="rId7" Type="http://schemas.openxmlformats.org/officeDocument/2006/relationships/image" Target="../media/image6.wmf"/><Relationship Id="rId12"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7.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5.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 Id="rId9" Type="http://schemas.openxmlformats.org/officeDocument/2006/relationships/image" Target="../media/image12.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6.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 Id="rId9" Type="http://schemas.openxmlformats.org/officeDocument/2006/relationships/image" Target="../media/image15.wmf"/></Relationships>
</file>

<file path=ppt/slides/_rels/slide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3/28/2022</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2022 -- Lecture 22</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569660"/>
          </a:xfrm>
          <a:prstGeom prst="rect">
            <a:avLst/>
          </a:prstGeom>
          <a:noFill/>
        </p:spPr>
        <p:txBody>
          <a:bodyPr wrap="square" rtlCol="0">
            <a:spAutoFit/>
          </a:bodyPr>
          <a:lstStyle/>
          <a:p>
            <a:pPr algn="ctr"/>
            <a:r>
              <a:rPr lang="en-US" sz="3200" b="1" dirty="0"/>
              <a:t>PHY 742 Quantum Mechanics II</a:t>
            </a:r>
          </a:p>
          <a:p>
            <a:pPr algn="ctr"/>
            <a:r>
              <a:rPr lang="en-US" sz="3200" b="1" dirty="0"/>
              <a:t>12-12:50 PM  MWF  in Olin 103</a:t>
            </a:r>
          </a:p>
          <a:p>
            <a:pPr algn="ctr"/>
            <a:endParaRPr lang="en-US" sz="3200" b="1" dirty="0"/>
          </a:p>
        </p:txBody>
      </p:sp>
      <p:sp>
        <p:nvSpPr>
          <p:cNvPr id="8" name="TextBox 7">
            <a:extLst>
              <a:ext uri="{FF2B5EF4-FFF2-40B4-BE49-F238E27FC236}">
                <a16:creationId xmlns:a16="http://schemas.microsoft.com/office/drawing/2014/main" id="{BEACAB1C-FE86-41A1-866F-CAF434231243}"/>
              </a:ext>
            </a:extLst>
          </p:cNvPr>
          <p:cNvSpPr txBox="1"/>
          <p:nvPr/>
        </p:nvSpPr>
        <p:spPr>
          <a:xfrm>
            <a:off x="238028" y="1820822"/>
            <a:ext cx="11972040" cy="4924425"/>
          </a:xfrm>
          <a:prstGeom prst="rect">
            <a:avLst/>
          </a:prstGeom>
          <a:noFill/>
        </p:spPr>
        <p:txBody>
          <a:bodyPr wrap="square" rtlCol="0">
            <a:spAutoFit/>
          </a:bodyPr>
          <a:lstStyle/>
          <a:p>
            <a:pPr algn="ctr"/>
            <a:r>
              <a:rPr lang="en-US" sz="3200" b="1" dirty="0">
                <a:solidFill>
                  <a:srgbClr val="7030A0"/>
                </a:solidFill>
              </a:rPr>
              <a:t>Plan for Lecture 22</a:t>
            </a:r>
          </a:p>
          <a:p>
            <a:pPr algn="ctr"/>
            <a:endParaRPr lang="en-US" sz="1000" b="1" dirty="0">
              <a:solidFill>
                <a:srgbClr val="7030A0"/>
              </a:solidFill>
            </a:endParaRPr>
          </a:p>
          <a:p>
            <a:pPr algn="ctr"/>
            <a:r>
              <a:rPr lang="en-US" sz="3200" b="1" dirty="0">
                <a:solidFill>
                  <a:srgbClr val="7030A0"/>
                </a:solidFill>
              </a:rPr>
              <a:t>Quantization of the Electromagnetic fields</a:t>
            </a:r>
          </a:p>
          <a:p>
            <a:pPr algn="ctr"/>
            <a:endParaRPr lang="en-US" sz="3200" b="1" dirty="0">
              <a:solidFill>
                <a:srgbClr val="7030A0"/>
              </a:solidFill>
            </a:endParaRPr>
          </a:p>
          <a:p>
            <a:r>
              <a:rPr lang="en-US" sz="2400" b="1" dirty="0">
                <a:solidFill>
                  <a:srgbClr val="7030A0"/>
                </a:solidFill>
              </a:rPr>
              <a:t>Read Chapter 17: Quantizing Electromagnetic Fields from Professor Carlson’s. </a:t>
            </a:r>
          </a:p>
          <a:p>
            <a:endParaRPr lang="en-US" sz="2400" b="1" dirty="0">
              <a:solidFill>
                <a:srgbClr val="7030A0"/>
              </a:solidFill>
            </a:endParaRPr>
          </a:p>
          <a:p>
            <a:pPr marL="457200" indent="-457200">
              <a:buAutoNum type="arabicPeriod"/>
            </a:pPr>
            <a:r>
              <a:rPr lang="en-US" sz="2400" b="1" dirty="0"/>
              <a:t>Classical Hamiltonian for the electromagnetic fields</a:t>
            </a:r>
          </a:p>
          <a:p>
            <a:pPr marL="457200" indent="-457200">
              <a:buAutoNum type="arabicPeriod"/>
            </a:pPr>
            <a:r>
              <a:rPr lang="en-US" sz="2400" b="1" dirty="0"/>
              <a:t>Quantum Hamiltonian for the electromagnetic fields</a:t>
            </a:r>
          </a:p>
          <a:p>
            <a:pPr marL="457200" indent="-457200">
              <a:buAutoNum type="arabicPeriod"/>
            </a:pPr>
            <a:r>
              <a:rPr lang="en-US" sz="2400" b="1" dirty="0"/>
              <a:t>Photon eigenstates</a:t>
            </a:r>
          </a:p>
          <a:p>
            <a:pPr marL="457200" indent="-457200">
              <a:buAutoNum type="arabicPeriod"/>
            </a:pPr>
            <a:endParaRPr lang="en-US" sz="2400" b="1" dirty="0"/>
          </a:p>
          <a:p>
            <a:pPr algn="ctr"/>
            <a:endParaRPr lang="en-US" sz="3200" b="1" dirty="0">
              <a:solidFill>
                <a:srgbClr val="7030A0"/>
              </a:solidFill>
            </a:endParaRPr>
          </a:p>
          <a:p>
            <a:pPr algn="ctr"/>
            <a:endParaRPr lang="en-US" sz="3200" b="1" dirty="0">
              <a:solidFill>
                <a:srgbClr val="C00000"/>
              </a:solidFill>
            </a:endParaRP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62B377-AD48-413C-9951-AB2BC04CE750}"/>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FB13B717-0871-42E6-8B91-6F5DF696C96D}"/>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CBDF2C0A-B59C-4484-9FC8-A682942D95B3}"/>
              </a:ext>
            </a:extLst>
          </p:cNvPr>
          <p:cNvSpPr>
            <a:spLocks noGrp="1"/>
          </p:cNvSpPr>
          <p:nvPr>
            <p:ph type="sldNum" sz="quarter" idx="12"/>
          </p:nvPr>
        </p:nvSpPr>
        <p:spPr/>
        <p:txBody>
          <a:bodyPr/>
          <a:lstStyle/>
          <a:p>
            <a:fld id="{E23FF32D-176F-4F5B-8878-5D48FB6FF26A}" type="slidenum">
              <a:rPr lang="en-US" smtClean="0"/>
              <a:t>10</a:t>
            </a:fld>
            <a:endParaRPr lang="en-US"/>
          </a:p>
        </p:txBody>
      </p:sp>
      <p:graphicFrame>
        <p:nvGraphicFramePr>
          <p:cNvPr id="5" name="Object 4">
            <a:extLst>
              <a:ext uri="{FF2B5EF4-FFF2-40B4-BE49-F238E27FC236}">
                <a16:creationId xmlns:a16="http://schemas.microsoft.com/office/drawing/2014/main" id="{2C1E41D8-653F-4550-B2B4-B0700434B624}"/>
              </a:ext>
            </a:extLst>
          </p:cNvPr>
          <p:cNvGraphicFramePr>
            <a:graphicFrameLocks noChangeAspect="1"/>
          </p:cNvGraphicFramePr>
          <p:nvPr>
            <p:extLst>
              <p:ext uri="{D42A27DB-BD31-4B8C-83A1-F6EECF244321}">
                <p14:modId xmlns:p14="http://schemas.microsoft.com/office/powerpoint/2010/main" val="2690025620"/>
              </p:ext>
            </p:extLst>
          </p:nvPr>
        </p:nvGraphicFramePr>
        <p:xfrm>
          <a:off x="413359" y="136525"/>
          <a:ext cx="7459663" cy="1855788"/>
        </p:xfrm>
        <a:graphic>
          <a:graphicData uri="http://schemas.openxmlformats.org/presentationml/2006/ole">
            <mc:AlternateContent xmlns:mc="http://schemas.openxmlformats.org/markup-compatibility/2006">
              <mc:Choice xmlns:v="urn:schemas-microsoft-com:vml" Requires="v">
                <p:oleObj spid="_x0000_s172092" name="Equation" r:id="rId4" imgW="3517560" imgH="876240" progId="Equation.DSMT4">
                  <p:embed/>
                </p:oleObj>
              </mc:Choice>
              <mc:Fallback>
                <p:oleObj name="Equation" r:id="rId4" imgW="3517560" imgH="876240" progId="Equation.DSMT4">
                  <p:embed/>
                  <p:pic>
                    <p:nvPicPr>
                      <p:cNvPr id="9" name="Object 8">
                        <a:extLst>
                          <a:ext uri="{FF2B5EF4-FFF2-40B4-BE49-F238E27FC236}">
                            <a16:creationId xmlns:a16="http://schemas.microsoft.com/office/drawing/2014/main" id="{F41AC227-5ACF-4C11-ABC5-F985D9AA15E4}"/>
                          </a:ext>
                        </a:extLst>
                      </p:cNvPr>
                      <p:cNvPicPr/>
                      <p:nvPr/>
                    </p:nvPicPr>
                    <p:blipFill>
                      <a:blip r:embed="rId5"/>
                      <a:stretch>
                        <a:fillRect/>
                      </a:stretch>
                    </p:blipFill>
                    <p:spPr>
                      <a:xfrm>
                        <a:off x="413359" y="136525"/>
                        <a:ext cx="7459663" cy="185578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4EB93EC-A86E-41D2-B7E1-A4A4D63831B7}"/>
              </a:ext>
            </a:extLst>
          </p:cNvPr>
          <p:cNvSpPr txBox="1"/>
          <p:nvPr/>
        </p:nvSpPr>
        <p:spPr>
          <a:xfrm>
            <a:off x="413359" y="2321341"/>
            <a:ext cx="8197241" cy="461665"/>
          </a:xfrm>
          <a:prstGeom prst="rect">
            <a:avLst/>
          </a:prstGeom>
          <a:noFill/>
        </p:spPr>
        <p:txBody>
          <a:bodyPr wrap="square" rtlCol="0">
            <a:spAutoFit/>
          </a:bodyPr>
          <a:lstStyle/>
          <a:p>
            <a:pPr algn="l"/>
            <a:r>
              <a:rPr lang="en-US" sz="2400" b="1" dirty="0"/>
              <a:t>Big leap --</a:t>
            </a:r>
          </a:p>
        </p:txBody>
      </p:sp>
      <p:graphicFrame>
        <p:nvGraphicFramePr>
          <p:cNvPr id="7" name="Object 6">
            <a:extLst>
              <a:ext uri="{FF2B5EF4-FFF2-40B4-BE49-F238E27FC236}">
                <a16:creationId xmlns:a16="http://schemas.microsoft.com/office/drawing/2014/main" id="{73DE2C9D-6A07-477F-BF2E-CA5539EA5F8F}"/>
              </a:ext>
            </a:extLst>
          </p:cNvPr>
          <p:cNvGraphicFramePr>
            <a:graphicFrameLocks noChangeAspect="1"/>
          </p:cNvGraphicFramePr>
          <p:nvPr>
            <p:extLst>
              <p:ext uri="{D42A27DB-BD31-4B8C-83A1-F6EECF244321}">
                <p14:modId xmlns:p14="http://schemas.microsoft.com/office/powerpoint/2010/main" val="272699112"/>
              </p:ext>
            </p:extLst>
          </p:nvPr>
        </p:nvGraphicFramePr>
        <p:xfrm>
          <a:off x="2993798" y="2206625"/>
          <a:ext cx="7902575" cy="4149725"/>
        </p:xfrm>
        <a:graphic>
          <a:graphicData uri="http://schemas.openxmlformats.org/presentationml/2006/ole">
            <mc:AlternateContent xmlns:mc="http://schemas.openxmlformats.org/markup-compatibility/2006">
              <mc:Choice xmlns:v="urn:schemas-microsoft-com:vml" Requires="v">
                <p:oleObj spid="_x0000_s172093" name="Equation" r:id="rId6" imgW="3530520" imgH="1854000" progId="Equation.DSMT4">
                  <p:embed/>
                </p:oleObj>
              </mc:Choice>
              <mc:Fallback>
                <p:oleObj name="Equation" r:id="rId6" imgW="3530520" imgH="1854000" progId="Equation.DSMT4">
                  <p:embed/>
                  <p:pic>
                    <p:nvPicPr>
                      <p:cNvPr id="0" name=""/>
                      <p:cNvPicPr/>
                      <p:nvPr/>
                    </p:nvPicPr>
                    <p:blipFill>
                      <a:blip r:embed="rId7"/>
                      <a:stretch>
                        <a:fillRect/>
                      </a:stretch>
                    </p:blipFill>
                    <p:spPr>
                      <a:xfrm>
                        <a:off x="2993798" y="2206625"/>
                        <a:ext cx="7902575" cy="4149725"/>
                      </a:xfrm>
                      <a:prstGeom prst="rect">
                        <a:avLst/>
                      </a:prstGeom>
                    </p:spPr>
                  </p:pic>
                </p:oleObj>
              </mc:Fallback>
            </mc:AlternateContent>
          </a:graphicData>
        </a:graphic>
      </p:graphicFrame>
    </p:spTree>
    <p:extLst>
      <p:ext uri="{BB962C8B-B14F-4D97-AF65-F5344CB8AC3E}">
        <p14:creationId xmlns:p14="http://schemas.microsoft.com/office/powerpoint/2010/main" val="4181069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D77A82-C3BE-43B8-8C05-AC3D0F8CF3D5}"/>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35909F0E-B323-4A59-B7C3-C1EE59813350}"/>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950498DD-2132-4B3E-A97F-35048B5E0E66}"/>
              </a:ext>
            </a:extLst>
          </p:cNvPr>
          <p:cNvSpPr>
            <a:spLocks noGrp="1"/>
          </p:cNvSpPr>
          <p:nvPr>
            <p:ph type="sldNum" sz="quarter" idx="12"/>
          </p:nvPr>
        </p:nvSpPr>
        <p:spPr/>
        <p:txBody>
          <a:bodyPr/>
          <a:lstStyle/>
          <a:p>
            <a:fld id="{E23FF32D-176F-4F5B-8878-5D48FB6FF26A}" type="slidenum">
              <a:rPr lang="en-US" smtClean="0"/>
              <a:t>11</a:t>
            </a:fld>
            <a:endParaRPr lang="en-US"/>
          </a:p>
        </p:txBody>
      </p:sp>
      <p:graphicFrame>
        <p:nvGraphicFramePr>
          <p:cNvPr id="5" name="Object 4">
            <a:extLst>
              <a:ext uri="{FF2B5EF4-FFF2-40B4-BE49-F238E27FC236}">
                <a16:creationId xmlns:a16="http://schemas.microsoft.com/office/drawing/2014/main" id="{D81F3F3B-1036-42A3-9BAA-7DC4E1994C59}"/>
              </a:ext>
            </a:extLst>
          </p:cNvPr>
          <p:cNvGraphicFramePr>
            <a:graphicFrameLocks noChangeAspect="1"/>
          </p:cNvGraphicFramePr>
          <p:nvPr>
            <p:extLst>
              <p:ext uri="{D42A27DB-BD31-4B8C-83A1-F6EECF244321}">
                <p14:modId xmlns:p14="http://schemas.microsoft.com/office/powerpoint/2010/main" val="1849710127"/>
              </p:ext>
            </p:extLst>
          </p:nvPr>
        </p:nvGraphicFramePr>
        <p:xfrm>
          <a:off x="838200" y="547233"/>
          <a:ext cx="10972800" cy="5145087"/>
        </p:xfrm>
        <a:graphic>
          <a:graphicData uri="http://schemas.openxmlformats.org/presentationml/2006/ole">
            <mc:AlternateContent xmlns:mc="http://schemas.openxmlformats.org/markup-compatibility/2006">
              <mc:Choice xmlns:v="urn:schemas-microsoft-com:vml" Requires="v">
                <p:oleObj spid="_x0000_s173085" name="Equation" r:id="rId4" imgW="4902120" imgH="2298600" progId="Equation.DSMT4">
                  <p:embed/>
                </p:oleObj>
              </mc:Choice>
              <mc:Fallback>
                <p:oleObj name="Equation" r:id="rId4" imgW="4902120" imgH="2298600" progId="Equation.DSMT4">
                  <p:embed/>
                  <p:pic>
                    <p:nvPicPr>
                      <p:cNvPr id="7" name="Object 6">
                        <a:extLst>
                          <a:ext uri="{FF2B5EF4-FFF2-40B4-BE49-F238E27FC236}">
                            <a16:creationId xmlns:a16="http://schemas.microsoft.com/office/drawing/2014/main" id="{73DE2C9D-6A07-477F-BF2E-CA5539EA5F8F}"/>
                          </a:ext>
                        </a:extLst>
                      </p:cNvPr>
                      <p:cNvPicPr/>
                      <p:nvPr/>
                    </p:nvPicPr>
                    <p:blipFill>
                      <a:blip r:embed="rId5"/>
                      <a:stretch>
                        <a:fillRect/>
                      </a:stretch>
                    </p:blipFill>
                    <p:spPr>
                      <a:xfrm>
                        <a:off x="838200" y="547233"/>
                        <a:ext cx="10972800" cy="5145087"/>
                      </a:xfrm>
                      <a:prstGeom prst="rect">
                        <a:avLst/>
                      </a:prstGeom>
                    </p:spPr>
                  </p:pic>
                </p:oleObj>
              </mc:Fallback>
            </mc:AlternateContent>
          </a:graphicData>
        </a:graphic>
      </p:graphicFrame>
      <p:sp>
        <p:nvSpPr>
          <p:cNvPr id="6" name="Oval 5">
            <a:extLst>
              <a:ext uri="{FF2B5EF4-FFF2-40B4-BE49-F238E27FC236}">
                <a16:creationId xmlns:a16="http://schemas.microsoft.com/office/drawing/2014/main" id="{597B41ED-ED29-4719-992E-D06368ADC166}"/>
              </a:ext>
            </a:extLst>
          </p:cNvPr>
          <p:cNvSpPr/>
          <p:nvPr/>
        </p:nvSpPr>
        <p:spPr>
          <a:xfrm>
            <a:off x="8153399" y="3625125"/>
            <a:ext cx="1291225" cy="147807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Up 6">
            <a:extLst>
              <a:ext uri="{FF2B5EF4-FFF2-40B4-BE49-F238E27FC236}">
                <a16:creationId xmlns:a16="http://schemas.microsoft.com/office/drawing/2014/main" id="{4A2F5DE0-760F-4B2C-AFE3-90637E2B108B}"/>
              </a:ext>
            </a:extLst>
          </p:cNvPr>
          <p:cNvSpPr/>
          <p:nvPr/>
        </p:nvSpPr>
        <p:spPr>
          <a:xfrm rot="18776007">
            <a:off x="8865113" y="4796997"/>
            <a:ext cx="638828" cy="713983"/>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6E6DA99-12EF-40CC-9EE1-18D55D9DC6FB}"/>
              </a:ext>
            </a:extLst>
          </p:cNvPr>
          <p:cNvSpPr txBox="1"/>
          <p:nvPr/>
        </p:nvSpPr>
        <p:spPr>
          <a:xfrm>
            <a:off x="9006214" y="5423770"/>
            <a:ext cx="2079320" cy="830997"/>
          </a:xfrm>
          <a:prstGeom prst="rect">
            <a:avLst/>
          </a:prstGeom>
          <a:noFill/>
        </p:spPr>
        <p:txBody>
          <a:bodyPr wrap="square" rtlCol="0">
            <a:spAutoFit/>
          </a:bodyPr>
          <a:lstStyle/>
          <a:p>
            <a:pPr algn="l"/>
            <a:r>
              <a:rPr lang="en-US" sz="2400" b="1" dirty="0"/>
              <a:t>Uncontrolled energy shift</a:t>
            </a:r>
          </a:p>
        </p:txBody>
      </p:sp>
    </p:spTree>
    <p:extLst>
      <p:ext uri="{BB962C8B-B14F-4D97-AF65-F5344CB8AC3E}">
        <p14:creationId xmlns:p14="http://schemas.microsoft.com/office/powerpoint/2010/main" val="214422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ACC738-9691-44DF-9EC3-760816A41748}"/>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E23820C4-D4CC-42C5-9B6E-9FE6E37CDBC3}"/>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42BB20AA-BE25-4FE8-82E1-D86952A7D1E3}"/>
              </a:ext>
            </a:extLst>
          </p:cNvPr>
          <p:cNvSpPr>
            <a:spLocks noGrp="1"/>
          </p:cNvSpPr>
          <p:nvPr>
            <p:ph type="sldNum" sz="quarter" idx="12"/>
          </p:nvPr>
        </p:nvSpPr>
        <p:spPr/>
        <p:txBody>
          <a:bodyPr/>
          <a:lstStyle/>
          <a:p>
            <a:fld id="{E23FF32D-176F-4F5B-8878-5D48FB6FF26A}" type="slidenum">
              <a:rPr lang="en-US" smtClean="0"/>
              <a:t>12</a:t>
            </a:fld>
            <a:endParaRPr lang="en-US"/>
          </a:p>
        </p:txBody>
      </p:sp>
      <p:sp>
        <p:nvSpPr>
          <p:cNvPr id="5" name="TextBox 4">
            <a:extLst>
              <a:ext uri="{FF2B5EF4-FFF2-40B4-BE49-F238E27FC236}">
                <a16:creationId xmlns:a16="http://schemas.microsoft.com/office/drawing/2014/main" id="{71C2796F-A6BD-4108-A0E8-2C1584002FE1}"/>
              </a:ext>
            </a:extLst>
          </p:cNvPr>
          <p:cNvSpPr txBox="1"/>
          <p:nvPr/>
        </p:nvSpPr>
        <p:spPr>
          <a:xfrm>
            <a:off x="471814" y="3527253"/>
            <a:ext cx="11248372" cy="1569660"/>
          </a:xfrm>
          <a:prstGeom prst="rect">
            <a:avLst/>
          </a:prstGeom>
          <a:noFill/>
        </p:spPr>
        <p:txBody>
          <a:bodyPr wrap="square" rtlCol="0">
            <a:spAutoFit/>
          </a:bodyPr>
          <a:lstStyle/>
          <a:p>
            <a:r>
              <a:rPr lang="en-US" sz="2400" b="1" dirty="0"/>
              <a:t>Comment:    For the phonon case which served as our model, the notion of zero point motion makes physical sense.    For the electromagnetic Hamiltonian the role of the equivalent concept is not quite clear (at least to me).    We need to be careful when we see divergent energies to distinguish physical processes from mathematical issues.</a:t>
            </a:r>
          </a:p>
        </p:txBody>
      </p:sp>
      <p:graphicFrame>
        <p:nvGraphicFramePr>
          <p:cNvPr id="6" name="Object 5">
            <a:extLst>
              <a:ext uri="{FF2B5EF4-FFF2-40B4-BE49-F238E27FC236}">
                <a16:creationId xmlns:a16="http://schemas.microsoft.com/office/drawing/2014/main" id="{30CD557C-ABAA-47DF-8F22-7E94FB23CD1E}"/>
              </a:ext>
            </a:extLst>
          </p:cNvPr>
          <p:cNvGraphicFramePr>
            <a:graphicFrameLocks noChangeAspect="1"/>
          </p:cNvGraphicFramePr>
          <p:nvPr>
            <p:extLst>
              <p:ext uri="{D42A27DB-BD31-4B8C-83A1-F6EECF244321}">
                <p14:modId xmlns:p14="http://schemas.microsoft.com/office/powerpoint/2010/main" val="3462320768"/>
              </p:ext>
            </p:extLst>
          </p:nvPr>
        </p:nvGraphicFramePr>
        <p:xfrm>
          <a:off x="468313" y="885825"/>
          <a:ext cx="8875712" cy="2185988"/>
        </p:xfrm>
        <a:graphic>
          <a:graphicData uri="http://schemas.openxmlformats.org/presentationml/2006/ole">
            <mc:AlternateContent xmlns:mc="http://schemas.openxmlformats.org/markup-compatibility/2006">
              <mc:Choice xmlns:v="urn:schemas-microsoft-com:vml" Requires="v">
                <p:oleObj spid="_x0000_s177158" name="Equation" r:id="rId3" imgW="4330440" imgH="1066680" progId="Equation.DSMT4">
                  <p:embed/>
                </p:oleObj>
              </mc:Choice>
              <mc:Fallback>
                <p:oleObj name="Equation" r:id="rId3" imgW="4330440" imgH="1066680" progId="Equation.DSMT4">
                  <p:embed/>
                  <p:pic>
                    <p:nvPicPr>
                      <p:cNvPr id="6" name="Object 5">
                        <a:extLst>
                          <a:ext uri="{FF2B5EF4-FFF2-40B4-BE49-F238E27FC236}">
                            <a16:creationId xmlns:a16="http://schemas.microsoft.com/office/drawing/2014/main" id="{0FC3ED83-AFC7-4131-BCF7-A31548E28362}"/>
                          </a:ext>
                        </a:extLst>
                      </p:cNvPr>
                      <p:cNvPicPr/>
                      <p:nvPr/>
                    </p:nvPicPr>
                    <p:blipFill>
                      <a:blip r:embed="rId4"/>
                      <a:stretch>
                        <a:fillRect/>
                      </a:stretch>
                    </p:blipFill>
                    <p:spPr>
                      <a:xfrm>
                        <a:off x="468313" y="885825"/>
                        <a:ext cx="8875712" cy="2185988"/>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051104B6-68BD-44E7-B392-0876F42EFF1E}"/>
              </a:ext>
            </a:extLst>
          </p:cNvPr>
          <p:cNvSpPr txBox="1"/>
          <p:nvPr/>
        </p:nvSpPr>
        <p:spPr>
          <a:xfrm>
            <a:off x="471814" y="136525"/>
            <a:ext cx="10881986" cy="461665"/>
          </a:xfrm>
          <a:prstGeom prst="rect">
            <a:avLst/>
          </a:prstGeom>
          <a:noFill/>
        </p:spPr>
        <p:txBody>
          <a:bodyPr wrap="square" rtlCol="0">
            <a:spAutoFit/>
          </a:bodyPr>
          <a:lstStyle/>
          <a:p>
            <a:pPr algn="l"/>
            <a:r>
              <a:rPr lang="en-US" sz="2400" b="1" dirty="0"/>
              <a:t>Some additional comments on the “fixed”  solution --</a:t>
            </a:r>
          </a:p>
        </p:txBody>
      </p:sp>
      <p:sp>
        <p:nvSpPr>
          <p:cNvPr id="8" name="Right Brace 7">
            <a:extLst>
              <a:ext uri="{FF2B5EF4-FFF2-40B4-BE49-F238E27FC236}">
                <a16:creationId xmlns:a16="http://schemas.microsoft.com/office/drawing/2014/main" id="{F4AA3F78-02D6-432D-B1E6-716D524D5386}"/>
              </a:ext>
            </a:extLst>
          </p:cNvPr>
          <p:cNvSpPr/>
          <p:nvPr/>
        </p:nvSpPr>
        <p:spPr>
          <a:xfrm rot="5400000">
            <a:off x="8331823" y="1996111"/>
            <a:ext cx="303691" cy="1176286"/>
          </a:xfrm>
          <a:prstGeom prst="rightBrac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9" name="TextBox 8">
            <a:extLst>
              <a:ext uri="{FF2B5EF4-FFF2-40B4-BE49-F238E27FC236}">
                <a16:creationId xmlns:a16="http://schemas.microsoft.com/office/drawing/2014/main" id="{2FD10595-7C6A-4945-BE17-618498BD3375}"/>
              </a:ext>
            </a:extLst>
          </p:cNvPr>
          <p:cNvSpPr txBox="1"/>
          <p:nvPr/>
        </p:nvSpPr>
        <p:spPr>
          <a:xfrm>
            <a:off x="8153400" y="2787114"/>
            <a:ext cx="3370545" cy="461665"/>
          </a:xfrm>
          <a:prstGeom prst="rect">
            <a:avLst/>
          </a:prstGeom>
          <a:noFill/>
        </p:spPr>
        <p:txBody>
          <a:bodyPr wrap="square" rtlCol="0">
            <a:spAutoFit/>
          </a:bodyPr>
          <a:lstStyle/>
          <a:p>
            <a:pPr algn="l"/>
            <a:r>
              <a:rPr lang="en-US" sz="2400" b="1" dirty="0">
                <a:solidFill>
                  <a:srgbClr val="FF0000"/>
                </a:solidFill>
              </a:rPr>
              <a:t>Troublesome term</a:t>
            </a:r>
          </a:p>
        </p:txBody>
      </p:sp>
    </p:spTree>
    <p:extLst>
      <p:ext uri="{BB962C8B-B14F-4D97-AF65-F5344CB8AC3E}">
        <p14:creationId xmlns:p14="http://schemas.microsoft.com/office/powerpoint/2010/main" val="227276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3/28/2022</a:t>
            </a:r>
          </a:p>
        </p:txBody>
      </p:sp>
      <p:sp>
        <p:nvSpPr>
          <p:cNvPr id="3" name="Footer Placeholder 2"/>
          <p:cNvSpPr>
            <a:spLocks noGrp="1"/>
          </p:cNvSpPr>
          <p:nvPr>
            <p:ph type="ftr" sz="quarter" idx="11"/>
          </p:nvPr>
        </p:nvSpPr>
        <p:spPr/>
        <p:txBody>
          <a:bodyPr/>
          <a:lstStyle/>
          <a:p>
            <a:r>
              <a:rPr lang="en-US"/>
              <a:t>PHY 742 -- Spring 2022 -- Lecture 22</a:t>
            </a:r>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895292439"/>
              </p:ext>
            </p:extLst>
          </p:nvPr>
        </p:nvGraphicFramePr>
        <p:xfrm>
          <a:off x="838200" y="1000459"/>
          <a:ext cx="5148262" cy="1585912"/>
        </p:xfrm>
        <a:graphic>
          <a:graphicData uri="http://schemas.openxmlformats.org/presentationml/2006/ole">
            <mc:AlternateContent xmlns:mc="http://schemas.openxmlformats.org/markup-compatibility/2006">
              <mc:Choice xmlns:v="urn:schemas-microsoft-com:vml" Requires="v">
                <p:oleObj spid="_x0000_s161888" name="Equation" r:id="rId4" imgW="2514600" imgH="774360" progId="Equation.DSMT4">
                  <p:embed/>
                </p:oleObj>
              </mc:Choice>
              <mc:Fallback>
                <p:oleObj name="Equation" r:id="rId4" imgW="2514600" imgH="774360" progId="Equation.DSMT4">
                  <p:embed/>
                  <p:pic>
                    <p:nvPicPr>
                      <p:cNvPr id="5" name="Object 4"/>
                      <p:cNvPicPr/>
                      <p:nvPr/>
                    </p:nvPicPr>
                    <p:blipFill>
                      <a:blip r:embed="rId5"/>
                      <a:stretch>
                        <a:fillRect/>
                      </a:stretch>
                    </p:blipFill>
                    <p:spPr>
                      <a:xfrm>
                        <a:off x="838200" y="1000459"/>
                        <a:ext cx="5148262" cy="158591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BAC596FF-602F-4E89-A8C3-A200B34FD2BC}"/>
              </a:ext>
            </a:extLst>
          </p:cNvPr>
          <p:cNvSpPr txBox="1"/>
          <p:nvPr/>
        </p:nvSpPr>
        <p:spPr>
          <a:xfrm>
            <a:off x="250521" y="275573"/>
            <a:ext cx="9169052" cy="461665"/>
          </a:xfrm>
          <a:prstGeom prst="rect">
            <a:avLst/>
          </a:prstGeom>
          <a:noFill/>
        </p:spPr>
        <p:txBody>
          <a:bodyPr wrap="square" rtlCol="0">
            <a:spAutoFit/>
          </a:bodyPr>
          <a:lstStyle/>
          <a:p>
            <a:pPr algn="l"/>
            <a:r>
              <a:rPr lang="en-US" sz="2400" b="1" dirty="0"/>
              <a:t>Creation and annihilation operators:</a:t>
            </a:r>
          </a:p>
        </p:txBody>
      </p:sp>
      <p:graphicFrame>
        <p:nvGraphicFramePr>
          <p:cNvPr id="7" name="Object 6">
            <a:extLst>
              <a:ext uri="{FF2B5EF4-FFF2-40B4-BE49-F238E27FC236}">
                <a16:creationId xmlns:a16="http://schemas.microsoft.com/office/drawing/2014/main" id="{8A2CC5E6-D35E-423D-B779-A93B963BF0E2}"/>
              </a:ext>
            </a:extLst>
          </p:cNvPr>
          <p:cNvGraphicFramePr>
            <a:graphicFrameLocks noChangeAspect="1"/>
          </p:cNvGraphicFramePr>
          <p:nvPr>
            <p:extLst>
              <p:ext uri="{D42A27DB-BD31-4B8C-83A1-F6EECF244321}">
                <p14:modId xmlns:p14="http://schemas.microsoft.com/office/powerpoint/2010/main" val="3220908504"/>
              </p:ext>
            </p:extLst>
          </p:nvPr>
        </p:nvGraphicFramePr>
        <p:xfrm>
          <a:off x="165100" y="3252788"/>
          <a:ext cx="10745788" cy="2038350"/>
        </p:xfrm>
        <a:graphic>
          <a:graphicData uri="http://schemas.openxmlformats.org/presentationml/2006/ole">
            <mc:AlternateContent xmlns:mc="http://schemas.openxmlformats.org/markup-compatibility/2006">
              <mc:Choice xmlns:v="urn:schemas-microsoft-com:vml" Requires="v">
                <p:oleObj spid="_x0000_s161889" name="Equation" r:id="rId6" imgW="3746160" imgH="711000" progId="Equation.DSMT4">
                  <p:embed/>
                </p:oleObj>
              </mc:Choice>
              <mc:Fallback>
                <p:oleObj name="Equation" r:id="rId6" imgW="3746160" imgH="711000" progId="Equation.DSMT4">
                  <p:embed/>
                  <p:pic>
                    <p:nvPicPr>
                      <p:cNvPr id="0" name=""/>
                      <p:cNvPicPr/>
                      <p:nvPr/>
                    </p:nvPicPr>
                    <p:blipFill>
                      <a:blip r:embed="rId7"/>
                      <a:stretch>
                        <a:fillRect/>
                      </a:stretch>
                    </p:blipFill>
                    <p:spPr>
                      <a:xfrm>
                        <a:off x="165100" y="3252788"/>
                        <a:ext cx="10745788" cy="203835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C8E4CCE2-6222-46D0-A712-0C48EF56986F}"/>
              </a:ext>
            </a:extLst>
          </p:cNvPr>
          <p:cNvSpPr txBox="1"/>
          <p:nvPr/>
        </p:nvSpPr>
        <p:spPr>
          <a:xfrm>
            <a:off x="838200" y="5724395"/>
            <a:ext cx="10046918" cy="461665"/>
          </a:xfrm>
          <a:prstGeom prst="rect">
            <a:avLst/>
          </a:prstGeom>
          <a:noFill/>
        </p:spPr>
        <p:txBody>
          <a:bodyPr wrap="square" rtlCol="0">
            <a:spAutoFit/>
          </a:bodyPr>
          <a:lstStyle/>
          <a:p>
            <a:pPr algn="l"/>
            <a:r>
              <a:rPr lang="en-US" sz="2400" b="1" dirty="0"/>
              <a:t>Note:  We are assuming that the polarization vector is real.</a:t>
            </a:r>
          </a:p>
        </p:txBody>
      </p:sp>
    </p:spTree>
    <p:extLst>
      <p:ext uri="{BB962C8B-B14F-4D97-AF65-F5344CB8AC3E}">
        <p14:creationId xmlns:p14="http://schemas.microsoft.com/office/powerpoint/2010/main" val="978182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4323D3-3E53-4DA7-AB42-C0ADE1360863}"/>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CF5B7E45-7C2A-487E-AF7F-32B5684BD250}"/>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0B7317A6-4572-43A9-8575-1C774E2AF055}"/>
              </a:ext>
            </a:extLst>
          </p:cNvPr>
          <p:cNvSpPr>
            <a:spLocks noGrp="1"/>
          </p:cNvSpPr>
          <p:nvPr>
            <p:ph type="sldNum" sz="quarter" idx="12"/>
          </p:nvPr>
        </p:nvSpPr>
        <p:spPr/>
        <p:txBody>
          <a:bodyPr/>
          <a:lstStyle/>
          <a:p>
            <a:fld id="{E23FF32D-176F-4F5B-8878-5D48FB6FF26A}" type="slidenum">
              <a:rPr lang="en-US" smtClean="0"/>
              <a:t>14</a:t>
            </a:fld>
            <a:endParaRPr lang="en-US"/>
          </a:p>
        </p:txBody>
      </p:sp>
      <p:graphicFrame>
        <p:nvGraphicFramePr>
          <p:cNvPr id="5" name="Object 4">
            <a:extLst>
              <a:ext uri="{FF2B5EF4-FFF2-40B4-BE49-F238E27FC236}">
                <a16:creationId xmlns:a16="http://schemas.microsoft.com/office/drawing/2014/main" id="{1DA3C425-DBC0-46CF-B624-886BCEB5ACA4}"/>
              </a:ext>
            </a:extLst>
          </p:cNvPr>
          <p:cNvGraphicFramePr>
            <a:graphicFrameLocks noChangeAspect="1"/>
          </p:cNvGraphicFramePr>
          <p:nvPr>
            <p:extLst>
              <p:ext uri="{D42A27DB-BD31-4B8C-83A1-F6EECF244321}">
                <p14:modId xmlns:p14="http://schemas.microsoft.com/office/powerpoint/2010/main" val="3602491316"/>
              </p:ext>
            </p:extLst>
          </p:nvPr>
        </p:nvGraphicFramePr>
        <p:xfrm>
          <a:off x="163923" y="569325"/>
          <a:ext cx="11864153" cy="5787025"/>
        </p:xfrm>
        <a:graphic>
          <a:graphicData uri="http://schemas.openxmlformats.org/presentationml/2006/ole">
            <mc:AlternateContent xmlns:mc="http://schemas.openxmlformats.org/markup-compatibility/2006">
              <mc:Choice xmlns:v="urn:schemas-microsoft-com:vml" Requires="v">
                <p:oleObj spid="_x0000_s174102" name="Equation" r:id="rId4" imgW="4368600" imgH="2133360" progId="Equation.DSMT4">
                  <p:embed/>
                </p:oleObj>
              </mc:Choice>
              <mc:Fallback>
                <p:oleObj name="Equation" r:id="rId4" imgW="4368600" imgH="2133360" progId="Equation.DSMT4">
                  <p:embed/>
                  <p:pic>
                    <p:nvPicPr>
                      <p:cNvPr id="7" name="Object 6">
                        <a:extLst>
                          <a:ext uri="{FF2B5EF4-FFF2-40B4-BE49-F238E27FC236}">
                            <a16:creationId xmlns:a16="http://schemas.microsoft.com/office/drawing/2014/main" id="{8A2CC5E6-D35E-423D-B779-A93B963BF0E2}"/>
                          </a:ext>
                        </a:extLst>
                      </p:cNvPr>
                      <p:cNvPicPr/>
                      <p:nvPr/>
                    </p:nvPicPr>
                    <p:blipFill>
                      <a:blip r:embed="rId5"/>
                      <a:stretch>
                        <a:fillRect/>
                      </a:stretch>
                    </p:blipFill>
                    <p:spPr>
                      <a:xfrm>
                        <a:off x="163923" y="569325"/>
                        <a:ext cx="11864153" cy="5787025"/>
                      </a:xfrm>
                      <a:prstGeom prst="rect">
                        <a:avLst/>
                      </a:prstGeom>
                    </p:spPr>
                  </p:pic>
                </p:oleObj>
              </mc:Fallback>
            </mc:AlternateContent>
          </a:graphicData>
        </a:graphic>
      </p:graphicFrame>
    </p:spTree>
    <p:extLst>
      <p:ext uri="{BB962C8B-B14F-4D97-AF65-F5344CB8AC3E}">
        <p14:creationId xmlns:p14="http://schemas.microsoft.com/office/powerpoint/2010/main" val="3581934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D7B016-C360-405E-8A4A-84A0E34C2C23}"/>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31974323-178E-4CA3-A9A1-FB5AFC0CC9CC}"/>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ECBF93B5-7E22-45A0-BC85-99DD1315957B}"/>
              </a:ext>
            </a:extLst>
          </p:cNvPr>
          <p:cNvSpPr>
            <a:spLocks noGrp="1"/>
          </p:cNvSpPr>
          <p:nvPr>
            <p:ph type="sldNum" sz="quarter" idx="12"/>
          </p:nvPr>
        </p:nvSpPr>
        <p:spPr/>
        <p:txBody>
          <a:bodyPr/>
          <a:lstStyle/>
          <a:p>
            <a:fld id="{E23FF32D-176F-4F5B-8878-5D48FB6FF26A}" type="slidenum">
              <a:rPr lang="en-US" smtClean="0"/>
              <a:t>15</a:t>
            </a:fld>
            <a:endParaRPr lang="en-US"/>
          </a:p>
        </p:txBody>
      </p:sp>
      <p:sp>
        <p:nvSpPr>
          <p:cNvPr id="5" name="TextBox 4">
            <a:extLst>
              <a:ext uri="{FF2B5EF4-FFF2-40B4-BE49-F238E27FC236}">
                <a16:creationId xmlns:a16="http://schemas.microsoft.com/office/drawing/2014/main" id="{1B7A31CC-CE9C-4BA7-9FA4-DE1DE8FC01D5}"/>
              </a:ext>
            </a:extLst>
          </p:cNvPr>
          <p:cNvSpPr txBox="1"/>
          <p:nvPr/>
        </p:nvSpPr>
        <p:spPr>
          <a:xfrm>
            <a:off x="225469" y="2069486"/>
            <a:ext cx="10133556" cy="4524315"/>
          </a:xfrm>
          <a:prstGeom prst="rect">
            <a:avLst/>
          </a:prstGeom>
          <a:noFill/>
        </p:spPr>
        <p:txBody>
          <a:bodyPr wrap="square" rtlCol="0">
            <a:spAutoFit/>
          </a:bodyPr>
          <a:lstStyle/>
          <a:p>
            <a:pPr algn="l"/>
            <a:r>
              <a:rPr lang="en-US" sz="2400" b="1" dirty="0"/>
              <a:t>What is the expectation value of the E field for a pure eigenstate |n&gt; of the electromagnetic Hamiltonian?</a:t>
            </a:r>
          </a:p>
          <a:p>
            <a:pPr marL="914400" lvl="1" indent="-457200">
              <a:buFont typeface="+mj-lt"/>
              <a:buAutoNum type="arabicPeriod"/>
            </a:pPr>
            <a:r>
              <a:rPr lang="en-US" sz="2400" b="1" dirty="0"/>
              <a:t>A complex (non zero) number</a:t>
            </a:r>
          </a:p>
          <a:p>
            <a:pPr marL="914400" lvl="1" indent="-457200">
              <a:buFont typeface="+mj-lt"/>
              <a:buAutoNum type="arabicPeriod"/>
            </a:pPr>
            <a:r>
              <a:rPr lang="en-US" sz="2400" b="1" dirty="0"/>
              <a:t>Zero</a:t>
            </a:r>
          </a:p>
          <a:p>
            <a:pPr marL="914400" lvl="1" indent="-457200">
              <a:buFont typeface="+mj-lt"/>
              <a:buAutoNum type="arabicPeriod"/>
            </a:pPr>
            <a:r>
              <a:rPr lang="en-US" sz="2400" b="1" dirty="0"/>
              <a:t>Infinity</a:t>
            </a:r>
          </a:p>
          <a:p>
            <a:r>
              <a:rPr lang="en-US" sz="2400" b="1" dirty="0"/>
              <a:t>What is the expectation value of the B field for a pure eigenstate |n&gt; of the electromagnetic Hamiltonian?</a:t>
            </a:r>
          </a:p>
          <a:p>
            <a:pPr marL="914400" lvl="1" indent="-457200">
              <a:buFont typeface="+mj-lt"/>
              <a:buAutoNum type="arabicPeriod"/>
            </a:pPr>
            <a:r>
              <a:rPr lang="en-US" sz="2400" b="1" dirty="0"/>
              <a:t>A complex (non zero) number</a:t>
            </a:r>
          </a:p>
          <a:p>
            <a:pPr marL="914400" lvl="1" indent="-457200">
              <a:buFont typeface="+mj-lt"/>
              <a:buAutoNum type="arabicPeriod"/>
            </a:pPr>
            <a:r>
              <a:rPr lang="en-US" sz="2400" b="1" dirty="0"/>
              <a:t>Zero</a:t>
            </a:r>
          </a:p>
          <a:p>
            <a:pPr marL="914400" lvl="1" indent="-457200">
              <a:buFont typeface="+mj-lt"/>
              <a:buAutoNum type="arabicPeriod"/>
            </a:pPr>
            <a:r>
              <a:rPr lang="en-US" sz="2400" b="1" dirty="0"/>
              <a:t>Infinity</a:t>
            </a:r>
          </a:p>
          <a:p>
            <a:endParaRPr lang="en-US" sz="2400" b="1" dirty="0">
              <a:sym typeface="Wingdings" panose="05000000000000000000" pitchFamily="2" charset="2"/>
            </a:endParaRPr>
          </a:p>
          <a:p>
            <a:r>
              <a:rPr lang="en-US" sz="2400" b="1" dirty="0">
                <a:sym typeface="Wingdings" panose="05000000000000000000" pitchFamily="2" charset="2"/>
              </a:rPr>
              <a:t></a:t>
            </a:r>
            <a:r>
              <a:rPr lang="en-US" sz="2400" b="1" dirty="0"/>
              <a:t>In fact, these are non-trivial questions</a:t>
            </a:r>
          </a:p>
        </p:txBody>
      </p:sp>
      <p:graphicFrame>
        <p:nvGraphicFramePr>
          <p:cNvPr id="6" name="Object 5">
            <a:extLst>
              <a:ext uri="{FF2B5EF4-FFF2-40B4-BE49-F238E27FC236}">
                <a16:creationId xmlns:a16="http://schemas.microsoft.com/office/drawing/2014/main" id="{9C2ECE4E-A158-40F3-8263-5BFECFCA10A9}"/>
              </a:ext>
            </a:extLst>
          </p:cNvPr>
          <p:cNvGraphicFramePr>
            <a:graphicFrameLocks noChangeAspect="1"/>
          </p:cNvGraphicFramePr>
          <p:nvPr>
            <p:extLst>
              <p:ext uri="{D42A27DB-BD31-4B8C-83A1-F6EECF244321}">
                <p14:modId xmlns:p14="http://schemas.microsoft.com/office/powerpoint/2010/main" val="4202644832"/>
              </p:ext>
            </p:extLst>
          </p:nvPr>
        </p:nvGraphicFramePr>
        <p:xfrm>
          <a:off x="316913" y="0"/>
          <a:ext cx="7443374" cy="2069486"/>
        </p:xfrm>
        <a:graphic>
          <a:graphicData uri="http://schemas.openxmlformats.org/presentationml/2006/ole">
            <mc:AlternateContent xmlns:mc="http://schemas.openxmlformats.org/markup-compatibility/2006">
              <mc:Choice xmlns:v="urn:schemas-microsoft-com:vml" Requires="v">
                <p:oleObj spid="_x0000_s178182" name="Equation" r:id="rId4" imgW="3466800" imgH="965160" progId="Equation.DSMT4">
                  <p:embed/>
                </p:oleObj>
              </mc:Choice>
              <mc:Fallback>
                <p:oleObj name="Equation" r:id="rId4" imgW="3466800" imgH="965160" progId="Equation.DSMT4">
                  <p:embed/>
                  <p:pic>
                    <p:nvPicPr>
                      <p:cNvPr id="5" name="Object 4">
                        <a:extLst>
                          <a:ext uri="{FF2B5EF4-FFF2-40B4-BE49-F238E27FC236}">
                            <a16:creationId xmlns:a16="http://schemas.microsoft.com/office/drawing/2014/main" id="{1DA3C425-DBC0-46CF-B624-886BCEB5ACA4}"/>
                          </a:ext>
                        </a:extLst>
                      </p:cNvPr>
                      <p:cNvPicPr/>
                      <p:nvPr/>
                    </p:nvPicPr>
                    <p:blipFill>
                      <a:blip r:embed="rId5"/>
                      <a:stretch>
                        <a:fillRect/>
                      </a:stretch>
                    </p:blipFill>
                    <p:spPr>
                      <a:xfrm>
                        <a:off x="316913" y="0"/>
                        <a:ext cx="7443374" cy="2069486"/>
                      </a:xfrm>
                      <a:prstGeom prst="rect">
                        <a:avLst/>
                      </a:prstGeom>
                    </p:spPr>
                  </p:pic>
                </p:oleObj>
              </mc:Fallback>
            </mc:AlternateContent>
          </a:graphicData>
        </a:graphic>
      </p:graphicFrame>
    </p:spTree>
    <p:extLst>
      <p:ext uri="{BB962C8B-B14F-4D97-AF65-F5344CB8AC3E}">
        <p14:creationId xmlns:p14="http://schemas.microsoft.com/office/powerpoint/2010/main" val="525362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DB4E19-D05C-4BDF-BB29-CD11EA735300}"/>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B941F0A7-B841-413F-9CDA-5FE36E384161}"/>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60CCF5D4-A3DB-4CC1-9B17-2767B85ECB59}"/>
              </a:ext>
            </a:extLst>
          </p:cNvPr>
          <p:cNvSpPr>
            <a:spLocks noGrp="1"/>
          </p:cNvSpPr>
          <p:nvPr>
            <p:ph type="sldNum" sz="quarter" idx="12"/>
          </p:nvPr>
        </p:nvSpPr>
        <p:spPr/>
        <p:txBody>
          <a:bodyPr/>
          <a:lstStyle/>
          <a:p>
            <a:fld id="{E23FF32D-176F-4F5B-8878-5D48FB6FF26A}" type="slidenum">
              <a:rPr lang="en-US" smtClean="0"/>
              <a:t>16</a:t>
            </a:fld>
            <a:endParaRPr lang="en-US"/>
          </a:p>
        </p:txBody>
      </p:sp>
      <p:sp>
        <p:nvSpPr>
          <p:cNvPr id="5" name="TextBox 4">
            <a:extLst>
              <a:ext uri="{FF2B5EF4-FFF2-40B4-BE49-F238E27FC236}">
                <a16:creationId xmlns:a16="http://schemas.microsoft.com/office/drawing/2014/main" id="{33937D1D-C5C9-4170-8BDA-00BB433DF32C}"/>
              </a:ext>
            </a:extLst>
          </p:cNvPr>
          <p:cNvSpPr txBox="1"/>
          <p:nvPr/>
        </p:nvSpPr>
        <p:spPr>
          <a:xfrm>
            <a:off x="150313" y="136525"/>
            <a:ext cx="11311003" cy="1938992"/>
          </a:xfrm>
          <a:prstGeom prst="rect">
            <a:avLst/>
          </a:prstGeom>
          <a:noFill/>
        </p:spPr>
        <p:txBody>
          <a:bodyPr wrap="square" rtlCol="0">
            <a:spAutoFit/>
          </a:bodyPr>
          <a:lstStyle/>
          <a:p>
            <a:pPr algn="l"/>
            <a:r>
              <a:rPr lang="en-US" sz="2400" b="1" dirty="0"/>
              <a:t>At this point, we might wonder how the classical and quantum pictures of the EM field can be reconciled     --    </a:t>
            </a:r>
          </a:p>
          <a:p>
            <a:pPr algn="l"/>
            <a:endParaRPr lang="en-US" sz="2400" b="1" dirty="0"/>
          </a:p>
          <a:p>
            <a:pPr algn="l"/>
            <a:r>
              <a:rPr lang="en-US" sz="2400" b="1" dirty="0"/>
              <a:t>An interesting picture comes from a particular linear combination of quantum states of a single mode (</a:t>
            </a:r>
            <a:r>
              <a:rPr lang="en-US" sz="2400" b="1" dirty="0" err="1"/>
              <a:t>k</a:t>
            </a:r>
            <a:r>
              <a:rPr lang="en-US" sz="2400" b="1" dirty="0" err="1">
                <a:latin typeface="Symbol" panose="05050102010706020507" pitchFamily="18" charset="2"/>
              </a:rPr>
              <a:t>s</a:t>
            </a:r>
            <a:r>
              <a:rPr lang="en-US" sz="2400" b="1" dirty="0"/>
              <a:t>) arising for example in a laser </a:t>
            </a:r>
          </a:p>
        </p:txBody>
      </p:sp>
    </p:spTree>
    <p:extLst>
      <p:ext uri="{BB962C8B-B14F-4D97-AF65-F5344CB8AC3E}">
        <p14:creationId xmlns:p14="http://schemas.microsoft.com/office/powerpoint/2010/main" val="1265058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1EBCA3-7405-4B9B-A485-AEB6CC27E6D6}"/>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F36489AA-5302-4FA9-AA64-1137236101EC}"/>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EB5E4851-6C75-4702-87FD-8D590585ADF7}"/>
              </a:ext>
            </a:extLst>
          </p:cNvPr>
          <p:cNvSpPr>
            <a:spLocks noGrp="1"/>
          </p:cNvSpPr>
          <p:nvPr>
            <p:ph type="sldNum" sz="quarter" idx="12"/>
          </p:nvPr>
        </p:nvSpPr>
        <p:spPr/>
        <p:txBody>
          <a:bodyPr/>
          <a:lstStyle/>
          <a:p>
            <a:fld id="{E23FF32D-176F-4F5B-8878-5D48FB6FF26A}" type="slidenum">
              <a:rPr lang="en-US" smtClean="0"/>
              <a:t>17</a:t>
            </a:fld>
            <a:endParaRPr lang="en-US"/>
          </a:p>
        </p:txBody>
      </p:sp>
      <p:sp>
        <p:nvSpPr>
          <p:cNvPr id="5" name="TextBox 4">
            <a:extLst>
              <a:ext uri="{FF2B5EF4-FFF2-40B4-BE49-F238E27FC236}">
                <a16:creationId xmlns:a16="http://schemas.microsoft.com/office/drawing/2014/main" id="{885358D4-6337-4ADB-9818-FA4C6D138A1C}"/>
              </a:ext>
            </a:extLst>
          </p:cNvPr>
          <p:cNvSpPr txBox="1"/>
          <p:nvPr/>
        </p:nvSpPr>
        <p:spPr>
          <a:xfrm>
            <a:off x="475989" y="313151"/>
            <a:ext cx="10509337" cy="830997"/>
          </a:xfrm>
          <a:prstGeom prst="rect">
            <a:avLst/>
          </a:prstGeom>
          <a:noFill/>
        </p:spPr>
        <p:txBody>
          <a:bodyPr wrap="square" rtlCol="0">
            <a:spAutoFit/>
          </a:bodyPr>
          <a:lstStyle/>
          <a:p>
            <a:pPr algn="l"/>
            <a:r>
              <a:rPr lang="en-US" sz="2400" b="1" dirty="0"/>
              <a:t>How does a quantum mechanical E or B field exist?     Consider a linear combination of pure photon states --</a:t>
            </a:r>
          </a:p>
        </p:txBody>
      </p:sp>
      <p:pic>
        <p:nvPicPr>
          <p:cNvPr id="6" name="Picture 5">
            <a:extLst>
              <a:ext uri="{FF2B5EF4-FFF2-40B4-BE49-F238E27FC236}">
                <a16:creationId xmlns:a16="http://schemas.microsoft.com/office/drawing/2014/main" id="{80FE31F3-4DC9-47B3-9EED-20EBAD37F1CF}"/>
              </a:ext>
            </a:extLst>
          </p:cNvPr>
          <p:cNvPicPr>
            <a:picLocks noChangeAspect="1"/>
          </p:cNvPicPr>
          <p:nvPr/>
        </p:nvPicPr>
        <p:blipFill>
          <a:blip r:embed="rId3"/>
          <a:stretch>
            <a:fillRect/>
          </a:stretch>
        </p:blipFill>
        <p:spPr>
          <a:xfrm>
            <a:off x="1145805" y="1469085"/>
            <a:ext cx="9839521" cy="5069827"/>
          </a:xfrm>
          <a:prstGeom prst="rect">
            <a:avLst/>
          </a:prstGeom>
        </p:spPr>
      </p:pic>
      <p:pic>
        <p:nvPicPr>
          <p:cNvPr id="7" name="Picture 6">
            <a:extLst>
              <a:ext uri="{FF2B5EF4-FFF2-40B4-BE49-F238E27FC236}">
                <a16:creationId xmlns:a16="http://schemas.microsoft.com/office/drawing/2014/main" id="{CB1BC38B-E626-4D39-938C-2AAA14BF334E}"/>
              </a:ext>
            </a:extLst>
          </p:cNvPr>
          <p:cNvPicPr>
            <a:picLocks noChangeAspect="1"/>
          </p:cNvPicPr>
          <p:nvPr/>
        </p:nvPicPr>
        <p:blipFill>
          <a:blip r:embed="rId4"/>
          <a:stretch>
            <a:fillRect/>
          </a:stretch>
        </p:blipFill>
        <p:spPr>
          <a:xfrm>
            <a:off x="475989" y="1116660"/>
            <a:ext cx="10868025" cy="704850"/>
          </a:xfrm>
          <a:prstGeom prst="rect">
            <a:avLst/>
          </a:prstGeom>
        </p:spPr>
      </p:pic>
    </p:spTree>
    <p:extLst>
      <p:ext uri="{BB962C8B-B14F-4D97-AF65-F5344CB8AC3E}">
        <p14:creationId xmlns:p14="http://schemas.microsoft.com/office/powerpoint/2010/main" val="862514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64DB60-E3CC-46A5-8CAE-6FDCFB6D44DE}"/>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46C4CD67-C9B8-492D-8969-8E7C31EA46B3}"/>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493B761E-D98B-4902-A4B7-B77B33C2711F}"/>
              </a:ext>
            </a:extLst>
          </p:cNvPr>
          <p:cNvSpPr>
            <a:spLocks noGrp="1"/>
          </p:cNvSpPr>
          <p:nvPr>
            <p:ph type="sldNum" sz="quarter" idx="12"/>
          </p:nvPr>
        </p:nvSpPr>
        <p:spPr/>
        <p:txBody>
          <a:bodyPr/>
          <a:lstStyle/>
          <a:p>
            <a:fld id="{E23FF32D-176F-4F5B-8878-5D48FB6FF26A}" type="slidenum">
              <a:rPr lang="en-US" smtClean="0"/>
              <a:t>18</a:t>
            </a:fld>
            <a:endParaRPr lang="en-US"/>
          </a:p>
        </p:txBody>
      </p:sp>
      <p:graphicFrame>
        <p:nvGraphicFramePr>
          <p:cNvPr id="5" name="Object 4">
            <a:extLst>
              <a:ext uri="{FF2B5EF4-FFF2-40B4-BE49-F238E27FC236}">
                <a16:creationId xmlns:a16="http://schemas.microsoft.com/office/drawing/2014/main" id="{F067FFE5-8508-4C0F-A7D5-D97238017097}"/>
              </a:ext>
            </a:extLst>
          </p:cNvPr>
          <p:cNvGraphicFramePr>
            <a:graphicFrameLocks noChangeAspect="1"/>
          </p:cNvGraphicFramePr>
          <p:nvPr>
            <p:extLst>
              <p:ext uri="{D42A27DB-BD31-4B8C-83A1-F6EECF244321}">
                <p14:modId xmlns:p14="http://schemas.microsoft.com/office/powerpoint/2010/main" val="2226232011"/>
              </p:ext>
            </p:extLst>
          </p:nvPr>
        </p:nvGraphicFramePr>
        <p:xfrm>
          <a:off x="1391171" y="934733"/>
          <a:ext cx="9206819" cy="4589245"/>
        </p:xfrm>
        <a:graphic>
          <a:graphicData uri="http://schemas.openxmlformats.org/presentationml/2006/ole">
            <mc:AlternateContent xmlns:mc="http://schemas.openxmlformats.org/markup-compatibility/2006">
              <mc:Choice xmlns:v="urn:schemas-microsoft-com:vml" Requires="v">
                <p:oleObj spid="_x0000_s175122" name="Equation" r:id="rId4" imgW="4127400" imgH="2057400" progId="Equation.DSMT4">
                  <p:embed/>
                </p:oleObj>
              </mc:Choice>
              <mc:Fallback>
                <p:oleObj name="Equation" r:id="rId4" imgW="4127400" imgH="2057400" progId="Equation.DSMT4">
                  <p:embed/>
                  <p:pic>
                    <p:nvPicPr>
                      <p:cNvPr id="0" name=""/>
                      <p:cNvPicPr/>
                      <p:nvPr/>
                    </p:nvPicPr>
                    <p:blipFill>
                      <a:blip r:embed="rId5"/>
                      <a:stretch>
                        <a:fillRect/>
                      </a:stretch>
                    </p:blipFill>
                    <p:spPr>
                      <a:xfrm>
                        <a:off x="1391171" y="934733"/>
                        <a:ext cx="9206819" cy="4589245"/>
                      </a:xfrm>
                      <a:prstGeom prst="rect">
                        <a:avLst/>
                      </a:prstGeom>
                    </p:spPr>
                  </p:pic>
                </p:oleObj>
              </mc:Fallback>
            </mc:AlternateContent>
          </a:graphicData>
        </a:graphic>
      </p:graphicFrame>
    </p:spTree>
    <p:extLst>
      <p:ext uri="{BB962C8B-B14F-4D97-AF65-F5344CB8AC3E}">
        <p14:creationId xmlns:p14="http://schemas.microsoft.com/office/powerpoint/2010/main" val="301906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ABF6027-B975-4CF7-87BD-A02A898570E3}"/>
              </a:ext>
            </a:extLst>
          </p:cNvPr>
          <p:cNvPicPr>
            <a:picLocks noChangeAspect="1"/>
          </p:cNvPicPr>
          <p:nvPr/>
        </p:nvPicPr>
        <p:blipFill>
          <a:blip r:embed="rId3"/>
          <a:stretch>
            <a:fillRect/>
          </a:stretch>
        </p:blipFill>
        <p:spPr>
          <a:xfrm>
            <a:off x="838200" y="1599519"/>
            <a:ext cx="9944100" cy="2243138"/>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838200" y="2879230"/>
            <a:ext cx="9780104" cy="365125"/>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192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ABFD73-4604-42AF-BEB6-A49DEE5967F4}"/>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BD4331F8-CE1B-4E5F-940C-F58D51B7EE76}"/>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531ABDD9-2B17-4282-B696-FD1ADF8EAD28}"/>
              </a:ext>
            </a:extLst>
          </p:cNvPr>
          <p:cNvSpPr>
            <a:spLocks noGrp="1"/>
          </p:cNvSpPr>
          <p:nvPr>
            <p:ph type="sldNum" sz="quarter" idx="12"/>
          </p:nvPr>
        </p:nvSpPr>
        <p:spPr/>
        <p:txBody>
          <a:bodyPr/>
          <a:lstStyle/>
          <a:p>
            <a:fld id="{E23FF32D-176F-4F5B-8878-5D48FB6FF26A}" type="slidenum">
              <a:rPr lang="en-US" smtClean="0"/>
              <a:t>3</a:t>
            </a:fld>
            <a:endParaRPr lang="en-US"/>
          </a:p>
        </p:txBody>
      </p:sp>
      <p:pic>
        <p:nvPicPr>
          <p:cNvPr id="5" name="Picture 4">
            <a:extLst>
              <a:ext uri="{FF2B5EF4-FFF2-40B4-BE49-F238E27FC236}">
                <a16:creationId xmlns:a16="http://schemas.microsoft.com/office/drawing/2014/main" id="{3CF9D17F-90F2-43A0-BE9E-B2B6CE58C2F0}"/>
              </a:ext>
            </a:extLst>
          </p:cNvPr>
          <p:cNvPicPr>
            <a:picLocks noChangeAspect="1"/>
          </p:cNvPicPr>
          <p:nvPr/>
        </p:nvPicPr>
        <p:blipFill>
          <a:blip r:embed="rId3"/>
          <a:stretch>
            <a:fillRect/>
          </a:stretch>
        </p:blipFill>
        <p:spPr>
          <a:xfrm>
            <a:off x="0" y="0"/>
            <a:ext cx="12192000" cy="2417461"/>
          </a:xfrm>
          <a:prstGeom prst="rect">
            <a:avLst/>
          </a:prstGeom>
        </p:spPr>
      </p:pic>
      <p:graphicFrame>
        <p:nvGraphicFramePr>
          <p:cNvPr id="6" name="Object 5">
            <a:extLst>
              <a:ext uri="{FF2B5EF4-FFF2-40B4-BE49-F238E27FC236}">
                <a16:creationId xmlns:a16="http://schemas.microsoft.com/office/drawing/2014/main" id="{E1F2CC08-88EA-4E7C-AD7A-EEE0E1F3C983}"/>
              </a:ext>
            </a:extLst>
          </p:cNvPr>
          <p:cNvGraphicFramePr>
            <a:graphicFrameLocks noChangeAspect="1"/>
          </p:cNvGraphicFramePr>
          <p:nvPr>
            <p:extLst>
              <p:ext uri="{D42A27DB-BD31-4B8C-83A1-F6EECF244321}">
                <p14:modId xmlns:p14="http://schemas.microsoft.com/office/powerpoint/2010/main" val="270155341"/>
              </p:ext>
            </p:extLst>
          </p:nvPr>
        </p:nvGraphicFramePr>
        <p:xfrm>
          <a:off x="1641692" y="2160546"/>
          <a:ext cx="9206819" cy="4589245"/>
        </p:xfrm>
        <a:graphic>
          <a:graphicData uri="http://schemas.openxmlformats.org/presentationml/2006/ole">
            <mc:AlternateContent xmlns:mc="http://schemas.openxmlformats.org/markup-compatibility/2006">
              <mc:Choice xmlns:v="urn:schemas-microsoft-com:vml" Requires="v">
                <p:oleObj spid="_x0000_s179204" name="Equation" r:id="rId4" imgW="4127400" imgH="2057400" progId="Equation.DSMT4">
                  <p:embed/>
                </p:oleObj>
              </mc:Choice>
              <mc:Fallback>
                <p:oleObj name="Equation" r:id="rId4" imgW="4127400" imgH="2057400" progId="Equation.DSMT4">
                  <p:embed/>
                  <p:pic>
                    <p:nvPicPr>
                      <p:cNvPr id="5" name="Object 4">
                        <a:extLst>
                          <a:ext uri="{FF2B5EF4-FFF2-40B4-BE49-F238E27FC236}">
                            <a16:creationId xmlns:a16="http://schemas.microsoft.com/office/drawing/2014/main" id="{F067FFE5-8508-4C0F-A7D5-D97238017097}"/>
                          </a:ext>
                        </a:extLst>
                      </p:cNvPr>
                      <p:cNvPicPr/>
                      <p:nvPr/>
                    </p:nvPicPr>
                    <p:blipFill>
                      <a:blip r:embed="rId5"/>
                      <a:stretch>
                        <a:fillRect/>
                      </a:stretch>
                    </p:blipFill>
                    <p:spPr>
                      <a:xfrm>
                        <a:off x="1641692" y="2160546"/>
                        <a:ext cx="9206819" cy="4589245"/>
                      </a:xfrm>
                      <a:prstGeom prst="rect">
                        <a:avLst/>
                      </a:prstGeom>
                    </p:spPr>
                  </p:pic>
                </p:oleObj>
              </mc:Fallback>
            </mc:AlternateContent>
          </a:graphicData>
        </a:graphic>
      </p:graphicFrame>
    </p:spTree>
    <p:extLst>
      <p:ext uri="{BB962C8B-B14F-4D97-AF65-F5344CB8AC3E}">
        <p14:creationId xmlns:p14="http://schemas.microsoft.com/office/powerpoint/2010/main" val="232754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2F7966-A1EA-4CAE-BEA2-2D8AE4DEC99F}"/>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3C7A9F75-EC4C-45B5-8DD3-395B7396E042}"/>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3D702DD2-B5BD-451D-8A92-5C2873118EDE}"/>
              </a:ext>
            </a:extLst>
          </p:cNvPr>
          <p:cNvSpPr>
            <a:spLocks noGrp="1"/>
          </p:cNvSpPr>
          <p:nvPr>
            <p:ph type="sldNum" sz="quarter" idx="12"/>
          </p:nvPr>
        </p:nvSpPr>
        <p:spPr/>
        <p:txBody>
          <a:bodyPr/>
          <a:lstStyle/>
          <a:p>
            <a:fld id="{E23FF32D-176F-4F5B-8878-5D48FB6FF26A}" type="slidenum">
              <a:rPr lang="en-US" smtClean="0"/>
              <a:t>4</a:t>
            </a:fld>
            <a:endParaRPr lang="en-US"/>
          </a:p>
        </p:txBody>
      </p:sp>
      <p:graphicFrame>
        <p:nvGraphicFramePr>
          <p:cNvPr id="7" name="Object 6">
            <a:extLst>
              <a:ext uri="{FF2B5EF4-FFF2-40B4-BE49-F238E27FC236}">
                <a16:creationId xmlns:a16="http://schemas.microsoft.com/office/drawing/2014/main" id="{1A827EAD-DE33-4B14-80CB-DAC070DC9900}"/>
              </a:ext>
            </a:extLst>
          </p:cNvPr>
          <p:cNvGraphicFramePr>
            <a:graphicFrameLocks noChangeAspect="1"/>
          </p:cNvGraphicFramePr>
          <p:nvPr>
            <p:extLst>
              <p:ext uri="{D42A27DB-BD31-4B8C-83A1-F6EECF244321}">
                <p14:modId xmlns:p14="http://schemas.microsoft.com/office/powerpoint/2010/main" val="3036161025"/>
              </p:ext>
            </p:extLst>
          </p:nvPr>
        </p:nvGraphicFramePr>
        <p:xfrm>
          <a:off x="387632" y="136525"/>
          <a:ext cx="9906001" cy="5251450"/>
        </p:xfrm>
        <a:graphic>
          <a:graphicData uri="http://schemas.openxmlformats.org/presentationml/2006/ole">
            <mc:AlternateContent xmlns:mc="http://schemas.openxmlformats.org/markup-compatibility/2006">
              <mc:Choice xmlns:v="urn:schemas-microsoft-com:vml" Requires="v">
                <p:oleObj spid="_x0000_s168008" name="Equation" r:id="rId4" imgW="4165560" imgH="2209680" progId="Equation.DSMT4">
                  <p:embed/>
                </p:oleObj>
              </mc:Choice>
              <mc:Fallback>
                <p:oleObj name="Equation" r:id="rId4" imgW="4165560" imgH="2209680" progId="Equation.DSMT4">
                  <p:embed/>
                  <p:pic>
                    <p:nvPicPr>
                      <p:cNvPr id="6" name="Object 5">
                        <a:extLst>
                          <a:ext uri="{FF2B5EF4-FFF2-40B4-BE49-F238E27FC236}">
                            <a16:creationId xmlns:a16="http://schemas.microsoft.com/office/drawing/2014/main" id="{E05D4CCA-B974-4FF5-B080-6F8B8620BD8E}"/>
                          </a:ext>
                        </a:extLst>
                      </p:cNvPr>
                      <p:cNvPicPr/>
                      <p:nvPr/>
                    </p:nvPicPr>
                    <p:blipFill>
                      <a:blip r:embed="rId5"/>
                      <a:stretch>
                        <a:fillRect/>
                      </a:stretch>
                    </p:blipFill>
                    <p:spPr>
                      <a:xfrm>
                        <a:off x="387632" y="136525"/>
                        <a:ext cx="9906001" cy="5251450"/>
                      </a:xfrm>
                      <a:prstGeom prst="rect">
                        <a:avLst/>
                      </a:prstGeom>
                    </p:spPr>
                  </p:pic>
                </p:oleObj>
              </mc:Fallback>
            </mc:AlternateContent>
          </a:graphicData>
        </a:graphic>
      </p:graphicFrame>
    </p:spTree>
    <p:extLst>
      <p:ext uri="{BB962C8B-B14F-4D97-AF65-F5344CB8AC3E}">
        <p14:creationId xmlns:p14="http://schemas.microsoft.com/office/powerpoint/2010/main" val="23970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DB09DB-3CB6-457E-B934-FCDB2C10D7BA}"/>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64B5E932-C3C9-4305-BE3F-F626AB23C142}"/>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1FAC9F32-84DD-4612-B7D3-4BAD763701F6}"/>
              </a:ext>
            </a:extLst>
          </p:cNvPr>
          <p:cNvSpPr>
            <a:spLocks noGrp="1"/>
          </p:cNvSpPr>
          <p:nvPr>
            <p:ph type="sldNum" sz="quarter" idx="12"/>
          </p:nvPr>
        </p:nvSpPr>
        <p:spPr/>
        <p:txBody>
          <a:bodyPr/>
          <a:lstStyle/>
          <a:p>
            <a:fld id="{E23FF32D-176F-4F5B-8878-5D48FB6FF26A}" type="slidenum">
              <a:rPr lang="en-US" smtClean="0"/>
              <a:t>5</a:t>
            </a:fld>
            <a:endParaRPr lang="en-US"/>
          </a:p>
        </p:txBody>
      </p:sp>
      <p:sp>
        <p:nvSpPr>
          <p:cNvPr id="5" name="TextBox 4">
            <a:extLst>
              <a:ext uri="{FF2B5EF4-FFF2-40B4-BE49-F238E27FC236}">
                <a16:creationId xmlns:a16="http://schemas.microsoft.com/office/drawing/2014/main" id="{AF4619A8-6A4E-4D31-BF2D-0FE5DC52C8DC}"/>
              </a:ext>
            </a:extLst>
          </p:cNvPr>
          <p:cNvSpPr txBox="1"/>
          <p:nvPr/>
        </p:nvSpPr>
        <p:spPr>
          <a:xfrm>
            <a:off x="347870" y="159026"/>
            <a:ext cx="10595113" cy="461665"/>
          </a:xfrm>
          <a:prstGeom prst="rect">
            <a:avLst/>
          </a:prstGeom>
          <a:noFill/>
        </p:spPr>
        <p:txBody>
          <a:bodyPr wrap="square" rtlCol="0">
            <a:spAutoFit/>
          </a:bodyPr>
          <a:lstStyle/>
          <a:p>
            <a:pPr algn="l"/>
            <a:r>
              <a:rPr lang="en-US" sz="2400" b="1" dirty="0"/>
              <a:t>Plane wave solutions to electromagnetic waves in terms of vector potentials</a:t>
            </a:r>
          </a:p>
        </p:txBody>
      </p:sp>
      <p:graphicFrame>
        <p:nvGraphicFramePr>
          <p:cNvPr id="6" name="Object 5">
            <a:extLst>
              <a:ext uri="{FF2B5EF4-FFF2-40B4-BE49-F238E27FC236}">
                <a16:creationId xmlns:a16="http://schemas.microsoft.com/office/drawing/2014/main" id="{14B76830-BE49-4CBF-9144-8FC0530B4E87}"/>
              </a:ext>
            </a:extLst>
          </p:cNvPr>
          <p:cNvGraphicFramePr>
            <a:graphicFrameLocks noChangeAspect="1"/>
          </p:cNvGraphicFramePr>
          <p:nvPr>
            <p:extLst>
              <p:ext uri="{D42A27DB-BD31-4B8C-83A1-F6EECF244321}">
                <p14:modId xmlns:p14="http://schemas.microsoft.com/office/powerpoint/2010/main" val="2380224917"/>
              </p:ext>
            </p:extLst>
          </p:nvPr>
        </p:nvGraphicFramePr>
        <p:xfrm>
          <a:off x="344488" y="479425"/>
          <a:ext cx="6921500" cy="2708275"/>
        </p:xfrm>
        <a:graphic>
          <a:graphicData uri="http://schemas.openxmlformats.org/presentationml/2006/ole">
            <mc:AlternateContent xmlns:mc="http://schemas.openxmlformats.org/markup-compatibility/2006">
              <mc:Choice xmlns:v="urn:schemas-microsoft-com:vml" Requires="v">
                <p:oleObj spid="_x0000_s169197" name="Equation" r:id="rId4" imgW="2920680" imgH="1143000" progId="Equation.DSMT4">
                  <p:embed/>
                </p:oleObj>
              </mc:Choice>
              <mc:Fallback>
                <p:oleObj name="Equation" r:id="rId4" imgW="2920680" imgH="1143000" progId="Equation.DSMT4">
                  <p:embed/>
                  <p:pic>
                    <p:nvPicPr>
                      <p:cNvPr id="5" name="Object 4">
                        <a:extLst>
                          <a:ext uri="{FF2B5EF4-FFF2-40B4-BE49-F238E27FC236}">
                            <a16:creationId xmlns:a16="http://schemas.microsoft.com/office/drawing/2014/main" id="{AC9F476F-A0D9-457A-94B9-934B6A2E588D}"/>
                          </a:ext>
                        </a:extLst>
                      </p:cNvPr>
                      <p:cNvPicPr/>
                      <p:nvPr/>
                    </p:nvPicPr>
                    <p:blipFill>
                      <a:blip r:embed="rId5"/>
                      <a:stretch>
                        <a:fillRect/>
                      </a:stretch>
                    </p:blipFill>
                    <p:spPr>
                      <a:xfrm>
                        <a:off x="344488" y="479425"/>
                        <a:ext cx="6921500" cy="2708275"/>
                      </a:xfrm>
                      <a:prstGeom prst="rect">
                        <a:avLst/>
                      </a:prstGeom>
                    </p:spPr>
                  </p:pic>
                </p:oleObj>
              </mc:Fallback>
            </mc:AlternateContent>
          </a:graphicData>
        </a:graphic>
      </p:graphicFrame>
      <p:cxnSp>
        <p:nvCxnSpPr>
          <p:cNvPr id="8" name="Straight Arrow Connector 7">
            <a:extLst>
              <a:ext uri="{FF2B5EF4-FFF2-40B4-BE49-F238E27FC236}">
                <a16:creationId xmlns:a16="http://schemas.microsoft.com/office/drawing/2014/main" id="{A23A33DF-53DC-44B2-B0E3-312712A89DAA}"/>
              </a:ext>
            </a:extLst>
          </p:cNvPr>
          <p:cNvCxnSpPr/>
          <p:nvPr/>
        </p:nvCxnSpPr>
        <p:spPr>
          <a:xfrm flipV="1">
            <a:off x="9180442" y="1509553"/>
            <a:ext cx="407505" cy="53671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6E3D6FA-53EB-4733-8372-10D2DAF2AE00}"/>
              </a:ext>
            </a:extLst>
          </p:cNvPr>
          <p:cNvCxnSpPr>
            <a:cxnSpLocks/>
          </p:cNvCxnSpPr>
          <p:nvPr/>
        </p:nvCxnSpPr>
        <p:spPr>
          <a:xfrm flipH="1" flipV="1">
            <a:off x="8526117" y="2004899"/>
            <a:ext cx="654324" cy="350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B9D0EA1-EBC7-432F-A99F-A14AFE6FBE1B}"/>
              </a:ext>
            </a:extLst>
          </p:cNvPr>
          <p:cNvCxnSpPr>
            <a:cxnSpLocks/>
          </p:cNvCxnSpPr>
          <p:nvPr/>
        </p:nvCxnSpPr>
        <p:spPr>
          <a:xfrm>
            <a:off x="9180442" y="2039926"/>
            <a:ext cx="0" cy="5840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7" name="Object 16">
            <a:extLst>
              <a:ext uri="{FF2B5EF4-FFF2-40B4-BE49-F238E27FC236}">
                <a16:creationId xmlns:a16="http://schemas.microsoft.com/office/drawing/2014/main" id="{82144DBA-4309-449B-AC04-8578AD857A8B}"/>
              </a:ext>
            </a:extLst>
          </p:cNvPr>
          <p:cNvGraphicFramePr>
            <a:graphicFrameLocks noChangeAspect="1"/>
          </p:cNvGraphicFramePr>
          <p:nvPr>
            <p:extLst>
              <p:ext uri="{D42A27DB-BD31-4B8C-83A1-F6EECF244321}">
                <p14:modId xmlns:p14="http://schemas.microsoft.com/office/powerpoint/2010/main" val="1826401533"/>
              </p:ext>
            </p:extLst>
          </p:nvPr>
        </p:nvGraphicFramePr>
        <p:xfrm>
          <a:off x="9412771" y="1590844"/>
          <a:ext cx="350354" cy="414055"/>
        </p:xfrm>
        <a:graphic>
          <a:graphicData uri="http://schemas.openxmlformats.org/presentationml/2006/ole">
            <mc:AlternateContent xmlns:mc="http://schemas.openxmlformats.org/markup-compatibility/2006">
              <mc:Choice xmlns:v="urn:schemas-microsoft-com:vml" Requires="v">
                <p:oleObj spid="_x0000_s169198" name="Equation" r:id="rId6" imgW="139680" imgH="164880" progId="Equation.DSMT4">
                  <p:embed/>
                </p:oleObj>
              </mc:Choice>
              <mc:Fallback>
                <p:oleObj name="Equation" r:id="rId6" imgW="139680" imgH="164880" progId="Equation.DSMT4">
                  <p:embed/>
                  <p:pic>
                    <p:nvPicPr>
                      <p:cNvPr id="0" name=""/>
                      <p:cNvPicPr/>
                      <p:nvPr/>
                    </p:nvPicPr>
                    <p:blipFill>
                      <a:blip r:embed="rId7"/>
                      <a:stretch>
                        <a:fillRect/>
                      </a:stretch>
                    </p:blipFill>
                    <p:spPr>
                      <a:xfrm>
                        <a:off x="9412771" y="1590844"/>
                        <a:ext cx="350354" cy="414055"/>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4B15077A-EC1A-4481-8669-F7A828F83220}"/>
              </a:ext>
            </a:extLst>
          </p:cNvPr>
          <p:cNvGraphicFramePr>
            <a:graphicFrameLocks noChangeAspect="1"/>
          </p:cNvGraphicFramePr>
          <p:nvPr>
            <p:extLst>
              <p:ext uri="{D42A27DB-BD31-4B8C-83A1-F6EECF244321}">
                <p14:modId xmlns:p14="http://schemas.microsoft.com/office/powerpoint/2010/main" val="804393179"/>
              </p:ext>
            </p:extLst>
          </p:nvPr>
        </p:nvGraphicFramePr>
        <p:xfrm>
          <a:off x="8003553" y="1641299"/>
          <a:ext cx="406400" cy="457200"/>
        </p:xfrm>
        <a:graphic>
          <a:graphicData uri="http://schemas.openxmlformats.org/presentationml/2006/ole">
            <mc:AlternateContent xmlns:mc="http://schemas.openxmlformats.org/markup-compatibility/2006">
              <mc:Choice xmlns:v="urn:schemas-microsoft-com:vml" Requires="v">
                <p:oleObj spid="_x0000_s169199" name="Equation" r:id="rId8" imgW="203040" imgH="228600" progId="Equation.DSMT4">
                  <p:embed/>
                </p:oleObj>
              </mc:Choice>
              <mc:Fallback>
                <p:oleObj name="Equation" r:id="rId8" imgW="203040" imgH="228600" progId="Equation.DSMT4">
                  <p:embed/>
                  <p:pic>
                    <p:nvPicPr>
                      <p:cNvPr id="0" name=""/>
                      <p:cNvPicPr/>
                      <p:nvPr/>
                    </p:nvPicPr>
                    <p:blipFill>
                      <a:blip r:embed="rId9"/>
                      <a:stretch>
                        <a:fillRect/>
                      </a:stretch>
                    </p:blipFill>
                    <p:spPr>
                      <a:xfrm>
                        <a:off x="8003553" y="1641299"/>
                        <a:ext cx="406400" cy="457200"/>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5B7B2BB2-3D74-4938-B608-AD8FB5A154EE}"/>
              </a:ext>
            </a:extLst>
          </p:cNvPr>
          <p:cNvGraphicFramePr>
            <a:graphicFrameLocks noChangeAspect="1"/>
          </p:cNvGraphicFramePr>
          <p:nvPr>
            <p:extLst>
              <p:ext uri="{D42A27DB-BD31-4B8C-83A1-F6EECF244321}">
                <p14:modId xmlns:p14="http://schemas.microsoft.com/office/powerpoint/2010/main" val="2574361550"/>
              </p:ext>
            </p:extLst>
          </p:nvPr>
        </p:nvGraphicFramePr>
        <p:xfrm>
          <a:off x="9226550" y="2657683"/>
          <a:ext cx="407504" cy="431475"/>
        </p:xfrm>
        <a:graphic>
          <a:graphicData uri="http://schemas.openxmlformats.org/presentationml/2006/ole">
            <mc:AlternateContent xmlns:mc="http://schemas.openxmlformats.org/markup-compatibility/2006">
              <mc:Choice xmlns:v="urn:schemas-microsoft-com:vml" Requires="v">
                <p:oleObj spid="_x0000_s169200" name="Equation" r:id="rId10" imgW="215640" imgH="228600" progId="Equation.DSMT4">
                  <p:embed/>
                </p:oleObj>
              </mc:Choice>
              <mc:Fallback>
                <p:oleObj name="Equation" r:id="rId10" imgW="215640" imgH="228600" progId="Equation.DSMT4">
                  <p:embed/>
                  <p:pic>
                    <p:nvPicPr>
                      <p:cNvPr id="0" name=""/>
                      <p:cNvPicPr/>
                      <p:nvPr/>
                    </p:nvPicPr>
                    <p:blipFill>
                      <a:blip r:embed="rId11"/>
                      <a:stretch>
                        <a:fillRect/>
                      </a:stretch>
                    </p:blipFill>
                    <p:spPr>
                      <a:xfrm>
                        <a:off x="9226550" y="2657683"/>
                        <a:ext cx="407504" cy="431475"/>
                      </a:xfrm>
                      <a:prstGeom prst="rect">
                        <a:avLst/>
                      </a:prstGeom>
                    </p:spPr>
                  </p:pic>
                </p:oleObj>
              </mc:Fallback>
            </mc:AlternateContent>
          </a:graphicData>
        </a:graphic>
      </p:graphicFrame>
      <p:sp>
        <p:nvSpPr>
          <p:cNvPr id="20" name="TextBox 19">
            <a:extLst>
              <a:ext uri="{FF2B5EF4-FFF2-40B4-BE49-F238E27FC236}">
                <a16:creationId xmlns:a16="http://schemas.microsoft.com/office/drawing/2014/main" id="{4590018D-5C73-4C6D-9797-86879B38C34A}"/>
              </a:ext>
            </a:extLst>
          </p:cNvPr>
          <p:cNvSpPr txBox="1"/>
          <p:nvPr/>
        </p:nvSpPr>
        <p:spPr>
          <a:xfrm>
            <a:off x="9866383" y="1869899"/>
            <a:ext cx="2087216" cy="1200329"/>
          </a:xfrm>
          <a:prstGeom prst="rect">
            <a:avLst/>
          </a:prstGeom>
          <a:noFill/>
        </p:spPr>
        <p:txBody>
          <a:bodyPr wrap="square" rtlCol="0">
            <a:spAutoFit/>
          </a:bodyPr>
          <a:lstStyle/>
          <a:p>
            <a:pPr algn="l"/>
            <a:r>
              <a:rPr lang="en-US" sz="2400" b="1" dirty="0"/>
              <a:t>3 mutually perpendicular vectors</a:t>
            </a:r>
          </a:p>
        </p:txBody>
      </p:sp>
      <p:graphicFrame>
        <p:nvGraphicFramePr>
          <p:cNvPr id="21" name="Object 20">
            <a:extLst>
              <a:ext uri="{FF2B5EF4-FFF2-40B4-BE49-F238E27FC236}">
                <a16:creationId xmlns:a16="http://schemas.microsoft.com/office/drawing/2014/main" id="{E12F903E-7D89-4C86-B73C-FB3C4A99B257}"/>
              </a:ext>
            </a:extLst>
          </p:cNvPr>
          <p:cNvGraphicFramePr>
            <a:graphicFrameLocks noChangeAspect="1"/>
          </p:cNvGraphicFramePr>
          <p:nvPr>
            <p:extLst>
              <p:ext uri="{D42A27DB-BD31-4B8C-83A1-F6EECF244321}">
                <p14:modId xmlns:p14="http://schemas.microsoft.com/office/powerpoint/2010/main" val="2007016383"/>
              </p:ext>
            </p:extLst>
          </p:nvPr>
        </p:nvGraphicFramePr>
        <p:xfrm>
          <a:off x="1176156" y="3903489"/>
          <a:ext cx="7297063" cy="2000353"/>
        </p:xfrm>
        <a:graphic>
          <a:graphicData uri="http://schemas.openxmlformats.org/presentationml/2006/ole">
            <mc:AlternateContent xmlns:mc="http://schemas.openxmlformats.org/markup-compatibility/2006">
              <mc:Choice xmlns:v="urn:schemas-microsoft-com:vml" Requires="v">
                <p:oleObj spid="_x0000_s169201" name="Equation" r:id="rId12" imgW="3288960" imgH="901440" progId="Equation.DSMT4">
                  <p:embed/>
                </p:oleObj>
              </mc:Choice>
              <mc:Fallback>
                <p:oleObj name="Equation" r:id="rId12" imgW="3288960" imgH="901440" progId="Equation.DSMT4">
                  <p:embed/>
                  <p:pic>
                    <p:nvPicPr>
                      <p:cNvPr id="0" name=""/>
                      <p:cNvPicPr/>
                      <p:nvPr/>
                    </p:nvPicPr>
                    <p:blipFill>
                      <a:blip r:embed="rId13"/>
                      <a:stretch>
                        <a:fillRect/>
                      </a:stretch>
                    </p:blipFill>
                    <p:spPr>
                      <a:xfrm>
                        <a:off x="1176156" y="3903489"/>
                        <a:ext cx="7297063" cy="2000353"/>
                      </a:xfrm>
                      <a:prstGeom prst="rect">
                        <a:avLst/>
                      </a:prstGeom>
                    </p:spPr>
                  </p:pic>
                </p:oleObj>
              </mc:Fallback>
            </mc:AlternateContent>
          </a:graphicData>
        </a:graphic>
      </p:graphicFrame>
      <p:sp>
        <p:nvSpPr>
          <p:cNvPr id="7" name="Arrow: Up 6">
            <a:extLst>
              <a:ext uri="{FF2B5EF4-FFF2-40B4-BE49-F238E27FC236}">
                <a16:creationId xmlns:a16="http://schemas.microsoft.com/office/drawing/2014/main" id="{43CEE26D-B425-4B04-AE19-ACB438139112}"/>
              </a:ext>
            </a:extLst>
          </p:cNvPr>
          <p:cNvSpPr/>
          <p:nvPr/>
        </p:nvSpPr>
        <p:spPr>
          <a:xfrm rot="20152446">
            <a:off x="8364248" y="2168070"/>
            <a:ext cx="749206" cy="167133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Up 15">
            <a:extLst>
              <a:ext uri="{FF2B5EF4-FFF2-40B4-BE49-F238E27FC236}">
                <a16:creationId xmlns:a16="http://schemas.microsoft.com/office/drawing/2014/main" id="{1A4995E7-13CF-485E-BC02-FAF59B4A9256}"/>
              </a:ext>
            </a:extLst>
          </p:cNvPr>
          <p:cNvSpPr/>
          <p:nvPr/>
        </p:nvSpPr>
        <p:spPr>
          <a:xfrm rot="20152446">
            <a:off x="9181414" y="3081925"/>
            <a:ext cx="749206" cy="78279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80307E3-3ED6-4F2D-B75C-E329DE600154}"/>
              </a:ext>
            </a:extLst>
          </p:cNvPr>
          <p:cNvSpPr txBox="1"/>
          <p:nvPr/>
        </p:nvSpPr>
        <p:spPr>
          <a:xfrm>
            <a:off x="9180441" y="4163326"/>
            <a:ext cx="1762542" cy="830997"/>
          </a:xfrm>
          <a:prstGeom prst="rect">
            <a:avLst/>
          </a:prstGeom>
          <a:noFill/>
        </p:spPr>
        <p:txBody>
          <a:bodyPr wrap="square" rtlCol="0">
            <a:spAutoFit/>
          </a:bodyPr>
          <a:lstStyle/>
          <a:p>
            <a:pPr algn="l"/>
            <a:r>
              <a:rPr lang="en-US" sz="2400" b="1" dirty="0"/>
              <a:t>polarization unit vectors.</a:t>
            </a:r>
          </a:p>
        </p:txBody>
      </p:sp>
    </p:spTree>
    <p:extLst>
      <p:ext uri="{BB962C8B-B14F-4D97-AF65-F5344CB8AC3E}">
        <p14:creationId xmlns:p14="http://schemas.microsoft.com/office/powerpoint/2010/main" val="2168041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66B84-0E5E-43D0-A7B1-EC03841747AB}"/>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CBFB137E-6148-462E-BBC5-3A15CA116EE3}"/>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22D2224E-5B86-4681-8B3F-621675AC0560}"/>
              </a:ext>
            </a:extLst>
          </p:cNvPr>
          <p:cNvSpPr>
            <a:spLocks noGrp="1"/>
          </p:cNvSpPr>
          <p:nvPr>
            <p:ph type="sldNum" sz="quarter" idx="12"/>
          </p:nvPr>
        </p:nvSpPr>
        <p:spPr/>
        <p:txBody>
          <a:bodyPr/>
          <a:lstStyle/>
          <a:p>
            <a:fld id="{E23FF32D-176F-4F5B-8878-5D48FB6FF26A}" type="slidenum">
              <a:rPr lang="en-US" smtClean="0"/>
              <a:t>6</a:t>
            </a:fld>
            <a:endParaRPr lang="en-US"/>
          </a:p>
        </p:txBody>
      </p:sp>
      <p:sp>
        <p:nvSpPr>
          <p:cNvPr id="5" name="TextBox 4">
            <a:extLst>
              <a:ext uri="{FF2B5EF4-FFF2-40B4-BE49-F238E27FC236}">
                <a16:creationId xmlns:a16="http://schemas.microsoft.com/office/drawing/2014/main" id="{C9E7333C-9066-41D2-8CE1-07652447AA88}"/>
              </a:ext>
            </a:extLst>
          </p:cNvPr>
          <p:cNvSpPr txBox="1"/>
          <p:nvPr/>
        </p:nvSpPr>
        <p:spPr>
          <a:xfrm>
            <a:off x="546652" y="288235"/>
            <a:ext cx="9511748" cy="461665"/>
          </a:xfrm>
          <a:prstGeom prst="rect">
            <a:avLst/>
          </a:prstGeom>
          <a:noFill/>
        </p:spPr>
        <p:txBody>
          <a:bodyPr wrap="square" rtlCol="0">
            <a:spAutoFit/>
          </a:bodyPr>
          <a:lstStyle/>
          <a:p>
            <a:pPr algn="l"/>
            <a:r>
              <a:rPr lang="en-US" sz="2400" b="1" dirty="0"/>
              <a:t>General form of vector potential as a superposition of plane waves:</a:t>
            </a:r>
          </a:p>
        </p:txBody>
      </p:sp>
      <p:graphicFrame>
        <p:nvGraphicFramePr>
          <p:cNvPr id="6" name="Object 5">
            <a:extLst>
              <a:ext uri="{FF2B5EF4-FFF2-40B4-BE49-F238E27FC236}">
                <a16:creationId xmlns:a16="http://schemas.microsoft.com/office/drawing/2014/main" id="{783F1C90-CD34-4AD0-9C32-50C0ABCFBA09}"/>
              </a:ext>
            </a:extLst>
          </p:cNvPr>
          <p:cNvGraphicFramePr>
            <a:graphicFrameLocks noChangeAspect="1"/>
          </p:cNvGraphicFramePr>
          <p:nvPr>
            <p:extLst>
              <p:ext uri="{D42A27DB-BD31-4B8C-83A1-F6EECF244321}">
                <p14:modId xmlns:p14="http://schemas.microsoft.com/office/powerpoint/2010/main" val="3344140872"/>
              </p:ext>
            </p:extLst>
          </p:nvPr>
        </p:nvGraphicFramePr>
        <p:xfrm>
          <a:off x="1065743" y="749900"/>
          <a:ext cx="8261137" cy="2185748"/>
        </p:xfrm>
        <a:graphic>
          <a:graphicData uri="http://schemas.openxmlformats.org/presentationml/2006/ole">
            <mc:AlternateContent xmlns:mc="http://schemas.openxmlformats.org/markup-compatibility/2006">
              <mc:Choice xmlns:v="urn:schemas-microsoft-com:vml" Requires="v">
                <p:oleObj spid="_x0000_s170126" name="Equation" r:id="rId4" imgW="3314520" imgH="876240" progId="Equation.DSMT4">
                  <p:embed/>
                </p:oleObj>
              </mc:Choice>
              <mc:Fallback>
                <p:oleObj name="Equation" r:id="rId4" imgW="3314520" imgH="876240" progId="Equation.DSMT4">
                  <p:embed/>
                  <p:pic>
                    <p:nvPicPr>
                      <p:cNvPr id="6" name="Object 5">
                        <a:extLst>
                          <a:ext uri="{FF2B5EF4-FFF2-40B4-BE49-F238E27FC236}">
                            <a16:creationId xmlns:a16="http://schemas.microsoft.com/office/drawing/2014/main" id="{14B76830-BE49-4CBF-9144-8FC0530B4E87}"/>
                          </a:ext>
                        </a:extLst>
                      </p:cNvPr>
                      <p:cNvPicPr/>
                      <p:nvPr/>
                    </p:nvPicPr>
                    <p:blipFill>
                      <a:blip r:embed="rId5"/>
                      <a:stretch>
                        <a:fillRect/>
                      </a:stretch>
                    </p:blipFill>
                    <p:spPr>
                      <a:xfrm>
                        <a:off x="1065743" y="749900"/>
                        <a:ext cx="8261137" cy="218574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1AE3A4C-1CA5-4375-A321-8418EB1D65C6}"/>
              </a:ext>
            </a:extLst>
          </p:cNvPr>
          <p:cNvGraphicFramePr>
            <a:graphicFrameLocks noChangeAspect="1"/>
          </p:cNvGraphicFramePr>
          <p:nvPr>
            <p:extLst>
              <p:ext uri="{D42A27DB-BD31-4B8C-83A1-F6EECF244321}">
                <p14:modId xmlns:p14="http://schemas.microsoft.com/office/powerpoint/2010/main" val="1709097768"/>
              </p:ext>
            </p:extLst>
          </p:nvPr>
        </p:nvGraphicFramePr>
        <p:xfrm>
          <a:off x="1065743" y="2950265"/>
          <a:ext cx="8890000" cy="3619500"/>
        </p:xfrm>
        <a:graphic>
          <a:graphicData uri="http://schemas.openxmlformats.org/presentationml/2006/ole">
            <mc:AlternateContent xmlns:mc="http://schemas.openxmlformats.org/markup-compatibility/2006">
              <mc:Choice xmlns:v="urn:schemas-microsoft-com:vml" Requires="v">
                <p:oleObj spid="_x0000_s170127" name="Equation" r:id="rId6" imgW="4025880" imgH="1638000" progId="Equation.DSMT4">
                  <p:embed/>
                </p:oleObj>
              </mc:Choice>
              <mc:Fallback>
                <p:oleObj name="Equation" r:id="rId6" imgW="4025880" imgH="1638000" progId="Equation.DSMT4">
                  <p:embed/>
                  <p:pic>
                    <p:nvPicPr>
                      <p:cNvPr id="0" name=""/>
                      <p:cNvPicPr/>
                      <p:nvPr/>
                    </p:nvPicPr>
                    <p:blipFill>
                      <a:blip r:embed="rId7"/>
                      <a:stretch>
                        <a:fillRect/>
                      </a:stretch>
                    </p:blipFill>
                    <p:spPr>
                      <a:xfrm>
                        <a:off x="1065743" y="2950265"/>
                        <a:ext cx="8890000" cy="3619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BF6A338-5B06-4688-8440-85A66692C68A}"/>
              </a:ext>
            </a:extLst>
          </p:cNvPr>
          <p:cNvGraphicFramePr>
            <a:graphicFrameLocks noChangeAspect="1"/>
          </p:cNvGraphicFramePr>
          <p:nvPr>
            <p:extLst>
              <p:ext uri="{D42A27DB-BD31-4B8C-83A1-F6EECF244321}">
                <p14:modId xmlns:p14="http://schemas.microsoft.com/office/powerpoint/2010/main" val="2545855514"/>
              </p:ext>
            </p:extLst>
          </p:nvPr>
        </p:nvGraphicFramePr>
        <p:xfrm>
          <a:off x="6850806" y="5752176"/>
          <a:ext cx="4033800" cy="711847"/>
        </p:xfrm>
        <a:graphic>
          <a:graphicData uri="http://schemas.openxmlformats.org/presentationml/2006/ole">
            <mc:AlternateContent xmlns:mc="http://schemas.openxmlformats.org/markup-compatibility/2006">
              <mc:Choice xmlns:v="urn:schemas-microsoft-com:vml" Requires="v">
                <p:oleObj spid="_x0000_s170128" name="Equation" r:id="rId8" imgW="2590560" imgH="457200" progId="Equation.DSMT4">
                  <p:embed/>
                </p:oleObj>
              </mc:Choice>
              <mc:Fallback>
                <p:oleObj name="Equation" r:id="rId8" imgW="2590560" imgH="457200" progId="Equation.DSMT4">
                  <p:embed/>
                  <p:pic>
                    <p:nvPicPr>
                      <p:cNvPr id="0" name=""/>
                      <p:cNvPicPr/>
                      <p:nvPr/>
                    </p:nvPicPr>
                    <p:blipFill>
                      <a:blip r:embed="rId9"/>
                      <a:stretch>
                        <a:fillRect/>
                      </a:stretch>
                    </p:blipFill>
                    <p:spPr>
                      <a:xfrm>
                        <a:off x="6850806" y="5752176"/>
                        <a:ext cx="4033800" cy="711847"/>
                      </a:xfrm>
                      <a:prstGeom prst="rect">
                        <a:avLst/>
                      </a:prstGeom>
                    </p:spPr>
                  </p:pic>
                </p:oleObj>
              </mc:Fallback>
            </mc:AlternateContent>
          </a:graphicData>
        </a:graphic>
      </p:graphicFrame>
    </p:spTree>
    <p:extLst>
      <p:ext uri="{BB962C8B-B14F-4D97-AF65-F5344CB8AC3E}">
        <p14:creationId xmlns:p14="http://schemas.microsoft.com/office/powerpoint/2010/main" val="2960497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5978A1-DFB7-4F2B-B426-67C49B1BF673}"/>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ADEECAD5-2808-4074-820A-0EA96FFA02A7}"/>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588CFF5B-C8FD-4603-A0C4-604B2E77A0EE}"/>
              </a:ext>
            </a:extLst>
          </p:cNvPr>
          <p:cNvSpPr>
            <a:spLocks noGrp="1"/>
          </p:cNvSpPr>
          <p:nvPr>
            <p:ph type="sldNum" sz="quarter" idx="12"/>
          </p:nvPr>
        </p:nvSpPr>
        <p:spPr/>
        <p:txBody>
          <a:bodyPr/>
          <a:lstStyle/>
          <a:p>
            <a:fld id="{E23FF32D-176F-4F5B-8878-5D48FB6FF26A}" type="slidenum">
              <a:rPr lang="en-US" smtClean="0"/>
              <a:t>7</a:t>
            </a:fld>
            <a:endParaRPr lang="en-US"/>
          </a:p>
        </p:txBody>
      </p:sp>
      <p:sp>
        <p:nvSpPr>
          <p:cNvPr id="6" name="TextBox 5">
            <a:extLst>
              <a:ext uri="{FF2B5EF4-FFF2-40B4-BE49-F238E27FC236}">
                <a16:creationId xmlns:a16="http://schemas.microsoft.com/office/drawing/2014/main" id="{5CBD74A0-44E3-4F0C-AD25-BC6157089A3C}"/>
              </a:ext>
            </a:extLst>
          </p:cNvPr>
          <p:cNvSpPr txBox="1"/>
          <p:nvPr/>
        </p:nvSpPr>
        <p:spPr>
          <a:xfrm>
            <a:off x="112734" y="0"/>
            <a:ext cx="9569885" cy="461665"/>
          </a:xfrm>
          <a:prstGeom prst="rect">
            <a:avLst/>
          </a:prstGeom>
          <a:noFill/>
        </p:spPr>
        <p:txBody>
          <a:bodyPr wrap="square" rtlCol="0">
            <a:spAutoFit/>
          </a:bodyPr>
          <a:lstStyle/>
          <a:p>
            <a:pPr algn="l"/>
            <a:r>
              <a:rPr lang="en-US" sz="2400" b="1" dirty="0"/>
              <a:t>Some details, with more care to use real functions  -- </a:t>
            </a:r>
          </a:p>
        </p:txBody>
      </p:sp>
      <p:graphicFrame>
        <p:nvGraphicFramePr>
          <p:cNvPr id="7" name="Object 6">
            <a:extLst>
              <a:ext uri="{FF2B5EF4-FFF2-40B4-BE49-F238E27FC236}">
                <a16:creationId xmlns:a16="http://schemas.microsoft.com/office/drawing/2014/main" id="{5149D7E3-6542-406F-93DB-736588F62366}"/>
              </a:ext>
            </a:extLst>
          </p:cNvPr>
          <p:cNvGraphicFramePr>
            <a:graphicFrameLocks noChangeAspect="1"/>
          </p:cNvGraphicFramePr>
          <p:nvPr>
            <p:extLst>
              <p:ext uri="{D42A27DB-BD31-4B8C-83A1-F6EECF244321}">
                <p14:modId xmlns:p14="http://schemas.microsoft.com/office/powerpoint/2010/main" val="2822771096"/>
              </p:ext>
            </p:extLst>
          </p:nvPr>
        </p:nvGraphicFramePr>
        <p:xfrm>
          <a:off x="425886" y="461665"/>
          <a:ext cx="10421067" cy="895645"/>
        </p:xfrm>
        <a:graphic>
          <a:graphicData uri="http://schemas.openxmlformats.org/presentationml/2006/ole">
            <mc:AlternateContent xmlns:mc="http://schemas.openxmlformats.org/markup-compatibility/2006">
              <mc:Choice xmlns:v="urn:schemas-microsoft-com:vml" Requires="v">
                <p:oleObj spid="_x0000_s171110" name="Equation" r:id="rId4" imgW="4876560" imgH="419040" progId="Equation.DSMT4">
                  <p:embed/>
                </p:oleObj>
              </mc:Choice>
              <mc:Fallback>
                <p:oleObj name="Equation" r:id="rId4" imgW="4876560" imgH="419040" progId="Equation.DSMT4">
                  <p:embed/>
                  <p:pic>
                    <p:nvPicPr>
                      <p:cNvPr id="6" name="Object 5">
                        <a:extLst>
                          <a:ext uri="{FF2B5EF4-FFF2-40B4-BE49-F238E27FC236}">
                            <a16:creationId xmlns:a16="http://schemas.microsoft.com/office/drawing/2014/main" id="{783F1C90-CD34-4AD0-9C32-50C0ABCFBA09}"/>
                          </a:ext>
                        </a:extLst>
                      </p:cNvPr>
                      <p:cNvPicPr/>
                      <p:nvPr/>
                    </p:nvPicPr>
                    <p:blipFill>
                      <a:blip r:embed="rId5"/>
                      <a:stretch>
                        <a:fillRect/>
                      </a:stretch>
                    </p:blipFill>
                    <p:spPr>
                      <a:xfrm>
                        <a:off x="425886" y="461665"/>
                        <a:ext cx="10421067" cy="89564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1DDE540-58A0-402C-8797-B68A05C5A150}"/>
              </a:ext>
            </a:extLst>
          </p:cNvPr>
          <p:cNvGraphicFramePr>
            <a:graphicFrameLocks noChangeAspect="1"/>
          </p:cNvGraphicFramePr>
          <p:nvPr>
            <p:extLst>
              <p:ext uri="{D42A27DB-BD31-4B8C-83A1-F6EECF244321}">
                <p14:modId xmlns:p14="http://schemas.microsoft.com/office/powerpoint/2010/main" val="2541900753"/>
              </p:ext>
            </p:extLst>
          </p:nvPr>
        </p:nvGraphicFramePr>
        <p:xfrm>
          <a:off x="171450" y="1352550"/>
          <a:ext cx="6167438" cy="2076450"/>
        </p:xfrm>
        <a:graphic>
          <a:graphicData uri="http://schemas.openxmlformats.org/presentationml/2006/ole">
            <mc:AlternateContent xmlns:mc="http://schemas.openxmlformats.org/markup-compatibility/2006">
              <mc:Choice xmlns:v="urn:schemas-microsoft-com:vml" Requires="v">
                <p:oleObj spid="_x0000_s171111" name="Equation" r:id="rId6" imgW="2793960" imgH="939600" progId="Equation.DSMT4">
                  <p:embed/>
                </p:oleObj>
              </mc:Choice>
              <mc:Fallback>
                <p:oleObj name="Equation" r:id="rId6" imgW="2793960" imgH="939600" progId="Equation.DSMT4">
                  <p:embed/>
                  <p:pic>
                    <p:nvPicPr>
                      <p:cNvPr id="7" name="Object 6">
                        <a:extLst>
                          <a:ext uri="{FF2B5EF4-FFF2-40B4-BE49-F238E27FC236}">
                            <a16:creationId xmlns:a16="http://schemas.microsoft.com/office/drawing/2014/main" id="{B1AE3A4C-1CA5-4375-A321-8418EB1D65C6}"/>
                          </a:ext>
                        </a:extLst>
                      </p:cNvPr>
                      <p:cNvPicPr/>
                      <p:nvPr/>
                    </p:nvPicPr>
                    <p:blipFill>
                      <a:blip r:embed="rId7"/>
                      <a:stretch>
                        <a:fillRect/>
                      </a:stretch>
                    </p:blipFill>
                    <p:spPr>
                      <a:xfrm>
                        <a:off x="171450" y="1352550"/>
                        <a:ext cx="6167438" cy="20764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F41AC227-5ACF-4C11-ABC5-F985D9AA15E4}"/>
              </a:ext>
            </a:extLst>
          </p:cNvPr>
          <p:cNvGraphicFramePr>
            <a:graphicFrameLocks noChangeAspect="1"/>
          </p:cNvGraphicFramePr>
          <p:nvPr>
            <p:extLst>
              <p:ext uri="{D42A27DB-BD31-4B8C-83A1-F6EECF244321}">
                <p14:modId xmlns:p14="http://schemas.microsoft.com/office/powerpoint/2010/main" val="279765318"/>
              </p:ext>
            </p:extLst>
          </p:nvPr>
        </p:nvGraphicFramePr>
        <p:xfrm>
          <a:off x="227566" y="3036888"/>
          <a:ext cx="10421937" cy="3684587"/>
        </p:xfrm>
        <a:graphic>
          <a:graphicData uri="http://schemas.openxmlformats.org/presentationml/2006/ole">
            <mc:AlternateContent xmlns:mc="http://schemas.openxmlformats.org/markup-compatibility/2006">
              <mc:Choice xmlns:v="urn:schemas-microsoft-com:vml" Requires="v">
                <p:oleObj spid="_x0000_s171112" name="Equation" r:id="rId8" imgW="4914720" imgH="1739880" progId="Equation.DSMT4">
                  <p:embed/>
                </p:oleObj>
              </mc:Choice>
              <mc:Fallback>
                <p:oleObj name="Equation" r:id="rId8" imgW="4914720" imgH="1739880" progId="Equation.DSMT4">
                  <p:embed/>
                  <p:pic>
                    <p:nvPicPr>
                      <p:cNvPr id="0" name=""/>
                      <p:cNvPicPr/>
                      <p:nvPr/>
                    </p:nvPicPr>
                    <p:blipFill>
                      <a:blip r:embed="rId9"/>
                      <a:stretch>
                        <a:fillRect/>
                      </a:stretch>
                    </p:blipFill>
                    <p:spPr>
                      <a:xfrm>
                        <a:off x="227566" y="3036888"/>
                        <a:ext cx="10421937" cy="3684587"/>
                      </a:xfrm>
                      <a:prstGeom prst="rect">
                        <a:avLst/>
                      </a:prstGeom>
                    </p:spPr>
                  </p:pic>
                </p:oleObj>
              </mc:Fallback>
            </mc:AlternateContent>
          </a:graphicData>
        </a:graphic>
      </p:graphicFrame>
    </p:spTree>
    <p:extLst>
      <p:ext uri="{BB962C8B-B14F-4D97-AF65-F5344CB8AC3E}">
        <p14:creationId xmlns:p14="http://schemas.microsoft.com/office/powerpoint/2010/main" val="2027648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7B7625-1BD9-4D0F-A595-28F9F97E7ACC}"/>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F506EC5E-9079-44AB-8270-37D008C655F9}"/>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9E21FFFC-A8FF-45F3-82C3-638F8A781CEE}"/>
              </a:ext>
            </a:extLst>
          </p:cNvPr>
          <p:cNvSpPr>
            <a:spLocks noGrp="1"/>
          </p:cNvSpPr>
          <p:nvPr>
            <p:ph type="sldNum" sz="quarter" idx="12"/>
          </p:nvPr>
        </p:nvSpPr>
        <p:spPr/>
        <p:txBody>
          <a:bodyPr/>
          <a:lstStyle/>
          <a:p>
            <a:fld id="{E23FF32D-176F-4F5B-8878-5D48FB6FF26A}" type="slidenum">
              <a:rPr lang="en-US" smtClean="0"/>
              <a:t>8</a:t>
            </a:fld>
            <a:endParaRPr lang="en-US"/>
          </a:p>
        </p:txBody>
      </p:sp>
      <p:sp>
        <p:nvSpPr>
          <p:cNvPr id="6" name="TextBox 5">
            <a:extLst>
              <a:ext uri="{FF2B5EF4-FFF2-40B4-BE49-F238E27FC236}">
                <a16:creationId xmlns:a16="http://schemas.microsoft.com/office/drawing/2014/main" id="{3AEFA694-A138-4BC0-8424-60779F970EF0}"/>
              </a:ext>
            </a:extLst>
          </p:cNvPr>
          <p:cNvSpPr txBox="1"/>
          <p:nvPr/>
        </p:nvSpPr>
        <p:spPr>
          <a:xfrm>
            <a:off x="413657" y="130629"/>
            <a:ext cx="11157857" cy="1569660"/>
          </a:xfrm>
          <a:prstGeom prst="rect">
            <a:avLst/>
          </a:prstGeom>
          <a:noFill/>
        </p:spPr>
        <p:txBody>
          <a:bodyPr wrap="square" rtlCol="0">
            <a:spAutoFit/>
          </a:bodyPr>
          <a:lstStyle/>
          <a:p>
            <a:pPr algn="l"/>
            <a:r>
              <a:rPr lang="en-US" sz="2400" b="1" dirty="0"/>
              <a:t>In the next slide, we will “jump” to quantizing the electromagnetic field using the analogy of the harmonic oscillator Hamiltonian.    In fact,  the analogy has nothing to do with the physics of the harmonic oscillator other than their particle symmetry as Bose particles.</a:t>
            </a:r>
          </a:p>
        </p:txBody>
      </p:sp>
      <p:pic>
        <p:nvPicPr>
          <p:cNvPr id="7" name="Picture 6">
            <a:extLst>
              <a:ext uri="{FF2B5EF4-FFF2-40B4-BE49-F238E27FC236}">
                <a16:creationId xmlns:a16="http://schemas.microsoft.com/office/drawing/2014/main" id="{00962198-86D6-4C71-A4A1-0AD92782F5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751457"/>
            <a:ext cx="2590800" cy="3355086"/>
          </a:xfrm>
          <a:prstGeom prst="rect">
            <a:avLst/>
          </a:prstGeom>
        </p:spPr>
      </p:pic>
      <p:sp>
        <p:nvSpPr>
          <p:cNvPr id="8" name="TextBox 7">
            <a:extLst>
              <a:ext uri="{FF2B5EF4-FFF2-40B4-BE49-F238E27FC236}">
                <a16:creationId xmlns:a16="http://schemas.microsoft.com/office/drawing/2014/main" id="{EA70D988-FE5A-4440-8925-A0A7D0787169}"/>
              </a:ext>
            </a:extLst>
          </p:cNvPr>
          <p:cNvSpPr txBox="1"/>
          <p:nvPr/>
        </p:nvSpPr>
        <p:spPr>
          <a:xfrm>
            <a:off x="413657" y="5269781"/>
            <a:ext cx="4800600" cy="461665"/>
          </a:xfrm>
          <a:prstGeom prst="rect">
            <a:avLst/>
          </a:prstGeom>
          <a:noFill/>
        </p:spPr>
        <p:txBody>
          <a:bodyPr wrap="square" rtlCol="0">
            <a:spAutoFit/>
          </a:bodyPr>
          <a:lstStyle/>
          <a:p>
            <a:r>
              <a:rPr lang="en-US" sz="2400" dirty="0">
                <a:latin typeface="+mj-lt"/>
              </a:rPr>
              <a:t>Max Planck  1858-1947</a:t>
            </a:r>
          </a:p>
        </p:txBody>
      </p:sp>
      <p:sp>
        <p:nvSpPr>
          <p:cNvPr id="9" name="TextBox 8">
            <a:extLst>
              <a:ext uri="{FF2B5EF4-FFF2-40B4-BE49-F238E27FC236}">
                <a16:creationId xmlns:a16="http://schemas.microsoft.com/office/drawing/2014/main" id="{CAE0B1DC-ECB1-41DE-BE90-299592AFCACF}"/>
              </a:ext>
            </a:extLst>
          </p:cNvPr>
          <p:cNvSpPr txBox="1"/>
          <p:nvPr/>
        </p:nvSpPr>
        <p:spPr>
          <a:xfrm>
            <a:off x="3581400" y="1632694"/>
            <a:ext cx="8229600" cy="461665"/>
          </a:xfrm>
          <a:prstGeom prst="rect">
            <a:avLst/>
          </a:prstGeom>
          <a:noFill/>
        </p:spPr>
        <p:txBody>
          <a:bodyPr wrap="square" rtlCol="0">
            <a:spAutoFit/>
          </a:bodyPr>
          <a:lstStyle/>
          <a:p>
            <a:r>
              <a:rPr lang="en-US" sz="2400" b="1" dirty="0"/>
              <a:t>Historical importance of the formula for Blackbody radiation</a:t>
            </a:r>
          </a:p>
        </p:txBody>
      </p:sp>
      <p:sp>
        <p:nvSpPr>
          <p:cNvPr id="10" name="TextBox 9">
            <a:extLst>
              <a:ext uri="{FF2B5EF4-FFF2-40B4-BE49-F238E27FC236}">
                <a16:creationId xmlns:a16="http://schemas.microsoft.com/office/drawing/2014/main" id="{59A57C77-5326-46F6-AB81-886677B4CF37}"/>
              </a:ext>
            </a:extLst>
          </p:cNvPr>
          <p:cNvSpPr txBox="1"/>
          <p:nvPr/>
        </p:nvSpPr>
        <p:spPr>
          <a:xfrm>
            <a:off x="3915696" y="2091835"/>
            <a:ext cx="7902575" cy="2677656"/>
          </a:xfrm>
          <a:prstGeom prst="rect">
            <a:avLst/>
          </a:prstGeom>
          <a:noFill/>
        </p:spPr>
        <p:txBody>
          <a:bodyPr wrap="square" rtlCol="0">
            <a:spAutoFit/>
          </a:bodyPr>
          <a:lstStyle/>
          <a:p>
            <a:r>
              <a:rPr lang="en-US" sz="2400" b="1" dirty="0"/>
              <a:t>A blackbody means an idealized opaque (non-reflective) material which can absorb and emit electromagnetic radiation.  If the body has an equilibrium temperature T, the energy associated with the blackbody is &lt;U&gt;. Using statistical mechanics and the assumption of quantized electromagnetic radiation, Planck showed that the black body internal energy and its distribution is given by in terms of frequency </a:t>
            </a:r>
            <a:r>
              <a:rPr lang="en-US" sz="2400" b="1" i="1" dirty="0"/>
              <a:t>f</a:t>
            </a:r>
            <a:r>
              <a:rPr lang="en-US" sz="2400" b="1" dirty="0"/>
              <a:t>:</a:t>
            </a:r>
            <a:endParaRPr lang="en-US" sz="2400" b="1" dirty="0">
              <a:latin typeface="+mj-lt"/>
            </a:endParaRPr>
          </a:p>
        </p:txBody>
      </p:sp>
      <p:graphicFrame>
        <p:nvGraphicFramePr>
          <p:cNvPr id="13" name="Object 12">
            <a:extLst>
              <a:ext uri="{FF2B5EF4-FFF2-40B4-BE49-F238E27FC236}">
                <a16:creationId xmlns:a16="http://schemas.microsoft.com/office/drawing/2014/main" id="{B1871242-0B3B-45A9-9F47-DFBC7E5A4F79}"/>
              </a:ext>
            </a:extLst>
          </p:cNvPr>
          <p:cNvGraphicFramePr>
            <a:graphicFrameLocks noChangeAspect="1"/>
          </p:cNvGraphicFramePr>
          <p:nvPr>
            <p:extLst>
              <p:ext uri="{D42A27DB-BD31-4B8C-83A1-F6EECF244321}">
                <p14:modId xmlns:p14="http://schemas.microsoft.com/office/powerpoint/2010/main" val="657892469"/>
              </p:ext>
            </p:extLst>
          </p:nvPr>
        </p:nvGraphicFramePr>
        <p:xfrm>
          <a:off x="4060370" y="4842359"/>
          <a:ext cx="6982505" cy="1104071"/>
        </p:xfrm>
        <a:graphic>
          <a:graphicData uri="http://schemas.openxmlformats.org/presentationml/2006/ole">
            <mc:AlternateContent xmlns:mc="http://schemas.openxmlformats.org/markup-compatibility/2006">
              <mc:Choice xmlns:v="urn:schemas-microsoft-com:vml" Requires="v">
                <p:oleObj spid="_x0000_s176137" name="Equation" r:id="rId4" imgW="2971800" imgH="469800" progId="Equation.DSMT4">
                  <p:embed/>
                </p:oleObj>
              </mc:Choice>
              <mc:Fallback>
                <p:oleObj name="Equation" r:id="rId4" imgW="2971800" imgH="469800" progId="Equation.DSMT4">
                  <p:embed/>
                  <p:pic>
                    <p:nvPicPr>
                      <p:cNvPr id="0" name=""/>
                      <p:cNvPicPr/>
                      <p:nvPr/>
                    </p:nvPicPr>
                    <p:blipFill>
                      <a:blip r:embed="rId5"/>
                      <a:stretch>
                        <a:fillRect/>
                      </a:stretch>
                    </p:blipFill>
                    <p:spPr>
                      <a:xfrm>
                        <a:off x="4060370" y="4842359"/>
                        <a:ext cx="6982505" cy="1104071"/>
                      </a:xfrm>
                      <a:prstGeom prst="rect">
                        <a:avLst/>
                      </a:prstGeom>
                    </p:spPr>
                  </p:pic>
                </p:oleObj>
              </mc:Fallback>
            </mc:AlternateContent>
          </a:graphicData>
        </a:graphic>
      </p:graphicFrame>
    </p:spTree>
    <p:extLst>
      <p:ext uri="{BB962C8B-B14F-4D97-AF65-F5344CB8AC3E}">
        <p14:creationId xmlns:p14="http://schemas.microsoft.com/office/powerpoint/2010/main" val="901585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670BDBD-B864-4D75-AB67-D046857B3C3C}"/>
              </a:ext>
            </a:extLst>
          </p:cNvPr>
          <p:cNvPicPr>
            <a:picLocks noChangeAspect="1"/>
          </p:cNvPicPr>
          <p:nvPr/>
        </p:nvPicPr>
        <p:blipFill>
          <a:blip r:embed="rId2"/>
          <a:stretch>
            <a:fillRect/>
          </a:stretch>
        </p:blipFill>
        <p:spPr>
          <a:xfrm>
            <a:off x="4729205" y="-15879"/>
            <a:ext cx="7473681" cy="6858000"/>
          </a:xfrm>
          <a:prstGeom prst="rect">
            <a:avLst/>
          </a:prstGeom>
        </p:spPr>
      </p:pic>
      <p:sp>
        <p:nvSpPr>
          <p:cNvPr id="2" name="Date Placeholder 1">
            <a:extLst>
              <a:ext uri="{FF2B5EF4-FFF2-40B4-BE49-F238E27FC236}">
                <a16:creationId xmlns:a16="http://schemas.microsoft.com/office/drawing/2014/main" id="{ED490E90-2FC7-43F2-A77E-95083C84D277}"/>
              </a:ext>
            </a:extLst>
          </p:cNvPr>
          <p:cNvSpPr>
            <a:spLocks noGrp="1"/>
          </p:cNvSpPr>
          <p:nvPr>
            <p:ph type="dt" sz="half" idx="10"/>
          </p:nvPr>
        </p:nvSpPr>
        <p:spPr/>
        <p:txBody>
          <a:bodyPr/>
          <a:lstStyle/>
          <a:p>
            <a:r>
              <a:rPr lang="en-US"/>
              <a:t>3/28/2022</a:t>
            </a:r>
          </a:p>
        </p:txBody>
      </p:sp>
      <p:sp>
        <p:nvSpPr>
          <p:cNvPr id="3" name="Footer Placeholder 2">
            <a:extLst>
              <a:ext uri="{FF2B5EF4-FFF2-40B4-BE49-F238E27FC236}">
                <a16:creationId xmlns:a16="http://schemas.microsoft.com/office/drawing/2014/main" id="{1C074E7C-264F-4E59-8541-26C9A36381E0}"/>
              </a:ext>
            </a:extLst>
          </p:cNvPr>
          <p:cNvSpPr>
            <a:spLocks noGrp="1"/>
          </p:cNvSpPr>
          <p:nvPr>
            <p:ph type="ftr" sz="quarter" idx="11"/>
          </p:nvPr>
        </p:nvSpPr>
        <p:spPr/>
        <p:txBody>
          <a:bodyPr/>
          <a:lstStyle/>
          <a:p>
            <a:r>
              <a:rPr lang="en-US"/>
              <a:t>PHY 742 -- Spring 2022 -- Lecture 22</a:t>
            </a:r>
          </a:p>
        </p:txBody>
      </p:sp>
      <p:sp>
        <p:nvSpPr>
          <p:cNvPr id="4" name="Slide Number Placeholder 3">
            <a:extLst>
              <a:ext uri="{FF2B5EF4-FFF2-40B4-BE49-F238E27FC236}">
                <a16:creationId xmlns:a16="http://schemas.microsoft.com/office/drawing/2014/main" id="{DB0C7DAA-8866-4AC2-BC0E-635AAECA2396}"/>
              </a:ext>
            </a:extLst>
          </p:cNvPr>
          <p:cNvSpPr>
            <a:spLocks noGrp="1"/>
          </p:cNvSpPr>
          <p:nvPr>
            <p:ph type="sldNum" sz="quarter" idx="12"/>
          </p:nvPr>
        </p:nvSpPr>
        <p:spPr/>
        <p:txBody>
          <a:bodyPr/>
          <a:lstStyle/>
          <a:p>
            <a:fld id="{E23FF32D-176F-4F5B-8878-5D48FB6FF26A}" type="slidenum">
              <a:rPr lang="en-US" smtClean="0"/>
              <a:t>9</a:t>
            </a:fld>
            <a:endParaRPr lang="en-US"/>
          </a:p>
        </p:txBody>
      </p:sp>
      <p:sp>
        <p:nvSpPr>
          <p:cNvPr id="6" name="TextBox 5">
            <a:extLst>
              <a:ext uri="{FF2B5EF4-FFF2-40B4-BE49-F238E27FC236}">
                <a16:creationId xmlns:a16="http://schemas.microsoft.com/office/drawing/2014/main" id="{2C282BB5-B709-4558-857C-65C08F11E7FD}"/>
              </a:ext>
            </a:extLst>
          </p:cNvPr>
          <p:cNvSpPr txBox="1"/>
          <p:nvPr/>
        </p:nvSpPr>
        <p:spPr>
          <a:xfrm>
            <a:off x="206829" y="272143"/>
            <a:ext cx="4278085" cy="3416320"/>
          </a:xfrm>
          <a:prstGeom prst="rect">
            <a:avLst/>
          </a:prstGeom>
          <a:noFill/>
        </p:spPr>
        <p:txBody>
          <a:bodyPr wrap="square" rtlCol="0">
            <a:spAutoFit/>
          </a:bodyPr>
          <a:lstStyle/>
          <a:p>
            <a:r>
              <a:rPr lang="en-US" sz="2400" b="1" dirty="0"/>
              <a:t>Figure from:</a:t>
            </a:r>
          </a:p>
          <a:p>
            <a:r>
              <a:rPr lang="en-US" sz="2400" b="1" dirty="0"/>
              <a:t>An Introduction to Thermal Physics</a:t>
            </a:r>
            <a:r>
              <a:rPr lang="en-US" sz="2400" dirty="0"/>
              <a:t>, by Daniel V. Schroeder (Addison Wesley, 2000 and now Oxford University Press)</a:t>
            </a:r>
          </a:p>
          <a:p>
            <a:endParaRPr lang="en-US" sz="2400" b="1" dirty="0"/>
          </a:p>
          <a:p>
            <a:r>
              <a:rPr lang="en-US" sz="2400" b="1" dirty="0"/>
              <a:t>Showing frequency distribution of blackbody radiation from the big bang.</a:t>
            </a:r>
          </a:p>
        </p:txBody>
      </p:sp>
    </p:spTree>
    <p:extLst>
      <p:ext uri="{BB962C8B-B14F-4D97-AF65-F5344CB8AC3E}">
        <p14:creationId xmlns:p14="http://schemas.microsoft.com/office/powerpoint/2010/main" val="1077955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12369</TotalTime>
  <Words>1024</Words>
  <Application>Microsoft Office PowerPoint</Application>
  <PresentationFormat>Widescreen</PresentationFormat>
  <Paragraphs>126</Paragraphs>
  <Slides>18</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5" baseType="lpstr">
      <vt:lpstr>Arial</vt:lpstr>
      <vt:lpstr>Calibri</vt:lpstr>
      <vt:lpstr>Calibri Light</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607</cp:revision>
  <cp:lastPrinted>2020-03-25T04:33:25Z</cp:lastPrinted>
  <dcterms:created xsi:type="dcterms:W3CDTF">2020-01-06T21:28:26Z</dcterms:created>
  <dcterms:modified xsi:type="dcterms:W3CDTF">2022-03-27T20:39:17Z</dcterms:modified>
</cp:coreProperties>
</file>