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1" r:id="rId3"/>
    <p:sldId id="339" r:id="rId4"/>
    <p:sldId id="322" r:id="rId5"/>
    <p:sldId id="310" r:id="rId6"/>
    <p:sldId id="323" r:id="rId7"/>
    <p:sldId id="327" r:id="rId8"/>
    <p:sldId id="338" r:id="rId9"/>
    <p:sldId id="328" r:id="rId10"/>
    <p:sldId id="329" r:id="rId11"/>
    <p:sldId id="330" r:id="rId12"/>
    <p:sldId id="331" r:id="rId13"/>
    <p:sldId id="332" r:id="rId14"/>
    <p:sldId id="333" r:id="rId15"/>
    <p:sldId id="326" r:id="rId16"/>
    <p:sldId id="334" r:id="rId17"/>
    <p:sldId id="340" r:id="rId18"/>
    <p:sldId id="335" r:id="rId19"/>
    <p:sldId id="336" r:id="rId20"/>
    <p:sldId id="337"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55" d="100"/>
          <a:sy n="55" d="100"/>
        </p:scale>
        <p:origin x="504"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1" d="100"/>
        <a:sy n="61" d="100"/>
      </p:scale>
      <p:origin x="0" y="0"/>
    </p:cViewPr>
  </p:sorterViewPr>
  <p:notesViewPr>
    <p:cSldViewPr snapToGrid="0">
      <p:cViewPr varScale="1">
        <p:scale>
          <a:sx n="59" d="100"/>
          <a:sy n="59" d="100"/>
        </p:scale>
        <p:origin x="2362"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0A23424-DEE1-474C-8CA6-8FF7DF8EAB4D}" type="datetimeFigureOut">
              <a:rPr lang="en-US" smtClean="0"/>
              <a:t>3/30/2022</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8AA7A49-0F1F-4A7C-AF9C-8903C4070582}" type="slidenum">
              <a:rPr lang="en-US" smtClean="0"/>
              <a:t>‹#›</a:t>
            </a:fld>
            <a:endParaRPr lang="en-US"/>
          </a:p>
        </p:txBody>
      </p:sp>
    </p:spTree>
    <p:extLst>
      <p:ext uri="{BB962C8B-B14F-4D97-AF65-F5344CB8AC3E}">
        <p14:creationId xmlns:p14="http://schemas.microsoft.com/office/powerpoint/2010/main" val="825957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finish reading Chapter 17 of Professor Carlson’s textbook.</a:t>
            </a:r>
          </a:p>
        </p:txBody>
      </p:sp>
      <p:sp>
        <p:nvSpPr>
          <p:cNvPr id="4" name="Slide Number Placeholder 3"/>
          <p:cNvSpPr>
            <a:spLocks noGrp="1"/>
          </p:cNvSpPr>
          <p:nvPr>
            <p:ph type="sldNum" sz="quarter" idx="5"/>
          </p:nvPr>
        </p:nvSpPr>
        <p:spPr/>
        <p:txBody>
          <a:bodyPr/>
          <a:lstStyle/>
          <a:p>
            <a:fld id="{38AA7A49-0F1F-4A7C-AF9C-8903C4070582}" type="slidenum">
              <a:rPr lang="en-US" smtClean="0"/>
              <a:t>1</a:t>
            </a:fld>
            <a:endParaRPr lang="en-US"/>
          </a:p>
        </p:txBody>
      </p:sp>
    </p:spTree>
    <p:extLst>
      <p:ext uri="{BB962C8B-B14F-4D97-AF65-F5344CB8AC3E}">
        <p14:creationId xmlns:p14="http://schemas.microsoft.com/office/powerpoint/2010/main" val="3636641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Wrapping up the commutator discussion with  the example of the uncertainty principle applied to position and momentum.</a:t>
            </a:r>
          </a:p>
        </p:txBody>
      </p:sp>
      <p:sp>
        <p:nvSpPr>
          <p:cNvPr id="4" name="Slide Number Placeholder 3"/>
          <p:cNvSpPr>
            <a:spLocks noGrp="1"/>
          </p:cNvSpPr>
          <p:nvPr>
            <p:ph type="sldNum" sz="quarter" idx="5"/>
          </p:nvPr>
        </p:nvSpPr>
        <p:spPr/>
        <p:txBody>
          <a:bodyPr/>
          <a:lstStyle/>
          <a:p>
            <a:fld id="{38AA7A49-0F1F-4A7C-AF9C-8903C4070582}" type="slidenum">
              <a:rPr lang="en-US" smtClean="0"/>
              <a:t>12</a:t>
            </a:fld>
            <a:endParaRPr lang="en-US"/>
          </a:p>
        </p:txBody>
      </p:sp>
    </p:spTree>
    <p:extLst>
      <p:ext uri="{BB962C8B-B14F-4D97-AF65-F5344CB8AC3E}">
        <p14:creationId xmlns:p14="http://schemas.microsoft.com/office/powerpoint/2010/main" val="3771438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E and B fields themselves, the variance is not a result of non trivial commutation relations.    Here we calculate the variances for pure photon states.</a:t>
            </a:r>
          </a:p>
        </p:txBody>
      </p:sp>
      <p:sp>
        <p:nvSpPr>
          <p:cNvPr id="4" name="Slide Number Placeholder 3"/>
          <p:cNvSpPr>
            <a:spLocks noGrp="1"/>
          </p:cNvSpPr>
          <p:nvPr>
            <p:ph type="sldNum" sz="quarter" idx="5"/>
          </p:nvPr>
        </p:nvSpPr>
        <p:spPr/>
        <p:txBody>
          <a:bodyPr/>
          <a:lstStyle/>
          <a:p>
            <a:fld id="{38AA7A49-0F1F-4A7C-AF9C-8903C4070582}" type="slidenum">
              <a:rPr lang="en-US" smtClean="0"/>
              <a:t>13</a:t>
            </a:fld>
            <a:endParaRPr lang="en-US"/>
          </a:p>
        </p:txBody>
      </p:sp>
    </p:spTree>
    <p:extLst>
      <p:ext uri="{BB962C8B-B14F-4D97-AF65-F5344CB8AC3E}">
        <p14:creationId xmlns:p14="http://schemas.microsoft.com/office/powerpoint/2010/main" val="3743061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what we have learned so far.         What do you think about how the quantum equations could be related to the classical picture?</a:t>
            </a:r>
          </a:p>
        </p:txBody>
      </p:sp>
      <p:sp>
        <p:nvSpPr>
          <p:cNvPr id="4" name="Slide Number Placeholder 3"/>
          <p:cNvSpPr>
            <a:spLocks noGrp="1"/>
          </p:cNvSpPr>
          <p:nvPr>
            <p:ph type="sldNum" sz="quarter" idx="5"/>
          </p:nvPr>
        </p:nvSpPr>
        <p:spPr/>
        <p:txBody>
          <a:bodyPr/>
          <a:lstStyle/>
          <a:p>
            <a:fld id="{38AA7A49-0F1F-4A7C-AF9C-8903C4070582}" type="slidenum">
              <a:rPr lang="en-US" smtClean="0"/>
              <a:t>14</a:t>
            </a:fld>
            <a:endParaRPr lang="en-US"/>
          </a:p>
        </p:txBody>
      </p:sp>
    </p:spTree>
    <p:extLst>
      <p:ext uri="{BB962C8B-B14F-4D97-AF65-F5344CB8AC3E}">
        <p14:creationId xmlns:p14="http://schemas.microsoft.com/office/powerpoint/2010/main" val="100973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introduce the single mode coherent state as a particular linear combination of eigenstates of the electromagnetic Hamiltonian.</a:t>
            </a:r>
          </a:p>
        </p:txBody>
      </p:sp>
      <p:sp>
        <p:nvSpPr>
          <p:cNvPr id="4" name="Slide Number Placeholder 3"/>
          <p:cNvSpPr>
            <a:spLocks noGrp="1"/>
          </p:cNvSpPr>
          <p:nvPr>
            <p:ph type="sldNum" sz="quarter" idx="5"/>
          </p:nvPr>
        </p:nvSpPr>
        <p:spPr/>
        <p:txBody>
          <a:bodyPr/>
          <a:lstStyle/>
          <a:p>
            <a:fld id="{38AA7A49-0F1F-4A7C-AF9C-8903C4070582}" type="slidenum">
              <a:rPr lang="en-US" smtClean="0"/>
              <a:t>15</a:t>
            </a:fld>
            <a:endParaRPr lang="en-US"/>
          </a:p>
        </p:txBody>
      </p:sp>
    </p:spTree>
    <p:extLst>
      <p:ext uri="{BB962C8B-B14F-4D97-AF65-F5344CB8AC3E}">
        <p14:creationId xmlns:p14="http://schemas.microsoft.com/office/powerpoint/2010/main" val="529009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these coherent states, we can evaluate the variance of the quantum mechanical electric field.     You should verify these equations for your homework.</a:t>
            </a:r>
          </a:p>
        </p:txBody>
      </p:sp>
      <p:sp>
        <p:nvSpPr>
          <p:cNvPr id="4" name="Slide Number Placeholder 3"/>
          <p:cNvSpPr>
            <a:spLocks noGrp="1"/>
          </p:cNvSpPr>
          <p:nvPr>
            <p:ph type="sldNum" sz="quarter" idx="5"/>
          </p:nvPr>
        </p:nvSpPr>
        <p:spPr/>
        <p:txBody>
          <a:bodyPr/>
          <a:lstStyle/>
          <a:p>
            <a:fld id="{38AA7A49-0F1F-4A7C-AF9C-8903C4070582}" type="slidenum">
              <a:rPr lang="en-US" smtClean="0"/>
              <a:t>16</a:t>
            </a:fld>
            <a:endParaRPr lang="en-US"/>
          </a:p>
        </p:txBody>
      </p:sp>
    </p:spTree>
    <p:extLst>
      <p:ext uri="{BB962C8B-B14F-4D97-AF65-F5344CB8AC3E}">
        <p14:creationId xmlns:p14="http://schemas.microsoft.com/office/powerpoint/2010/main" val="1167332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Again using the coherent states, we can evaluate the variance of the photon number.    What do you think is the significance of these results?</a:t>
            </a:r>
          </a:p>
        </p:txBody>
      </p:sp>
      <p:sp>
        <p:nvSpPr>
          <p:cNvPr id="4" name="Slide Number Placeholder 3"/>
          <p:cNvSpPr>
            <a:spLocks noGrp="1"/>
          </p:cNvSpPr>
          <p:nvPr>
            <p:ph type="sldNum" sz="quarter" idx="5"/>
          </p:nvPr>
        </p:nvSpPr>
        <p:spPr/>
        <p:txBody>
          <a:bodyPr/>
          <a:lstStyle/>
          <a:p>
            <a:fld id="{38AA7A49-0F1F-4A7C-AF9C-8903C4070582}" type="slidenum">
              <a:rPr lang="en-US" smtClean="0"/>
              <a:t>18</a:t>
            </a:fld>
            <a:endParaRPr lang="en-US"/>
          </a:p>
        </p:txBody>
      </p:sp>
    </p:spTree>
    <p:extLst>
      <p:ext uri="{BB962C8B-B14F-4D97-AF65-F5344CB8AC3E}">
        <p14:creationId xmlns:p14="http://schemas.microsoft.com/office/powerpoint/2010/main" val="1663006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see that the coherent state is related to a Poisson  distribution, important in statistical analysis.</a:t>
            </a:r>
          </a:p>
        </p:txBody>
      </p:sp>
      <p:sp>
        <p:nvSpPr>
          <p:cNvPr id="4" name="Slide Number Placeholder 3"/>
          <p:cNvSpPr>
            <a:spLocks noGrp="1"/>
          </p:cNvSpPr>
          <p:nvPr>
            <p:ph type="sldNum" sz="quarter" idx="5"/>
          </p:nvPr>
        </p:nvSpPr>
        <p:spPr/>
        <p:txBody>
          <a:bodyPr/>
          <a:lstStyle/>
          <a:p>
            <a:fld id="{38AA7A49-0F1F-4A7C-AF9C-8903C4070582}" type="slidenum">
              <a:rPr lang="en-US" smtClean="0"/>
              <a:t>19</a:t>
            </a:fld>
            <a:endParaRPr lang="en-US"/>
          </a:p>
        </p:txBody>
      </p:sp>
    </p:spTree>
    <p:extLst>
      <p:ext uri="{BB962C8B-B14F-4D97-AF65-F5344CB8AC3E}">
        <p14:creationId xmlns:p14="http://schemas.microsoft.com/office/powerpoint/2010/main" val="2020891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more interesting aspects of the statistical properties of quantum electromagnetic fields.     Here is an example of an interesting </a:t>
            </a:r>
            <a:r>
              <a:rPr lang="en-US"/>
              <a:t>review article.</a:t>
            </a:r>
            <a:endParaRPr lang="en-US" dirty="0"/>
          </a:p>
        </p:txBody>
      </p:sp>
      <p:sp>
        <p:nvSpPr>
          <p:cNvPr id="4" name="Slide Number Placeholder 3"/>
          <p:cNvSpPr>
            <a:spLocks noGrp="1"/>
          </p:cNvSpPr>
          <p:nvPr>
            <p:ph type="sldNum" sz="quarter" idx="5"/>
          </p:nvPr>
        </p:nvSpPr>
        <p:spPr/>
        <p:txBody>
          <a:bodyPr/>
          <a:lstStyle/>
          <a:p>
            <a:fld id="{38AA7A49-0F1F-4A7C-AF9C-8903C4070582}" type="slidenum">
              <a:rPr lang="en-US" smtClean="0"/>
              <a:t>20</a:t>
            </a:fld>
            <a:endParaRPr lang="en-US"/>
          </a:p>
        </p:txBody>
      </p:sp>
    </p:spTree>
    <p:extLst>
      <p:ext uri="{BB962C8B-B14F-4D97-AF65-F5344CB8AC3E}">
        <p14:creationId xmlns:p14="http://schemas.microsoft.com/office/powerpoint/2010/main" val="2589399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assigned homework for today’s lecture involves verifying some of the equations discussed in this lecture.</a:t>
            </a:r>
          </a:p>
        </p:txBody>
      </p:sp>
      <p:sp>
        <p:nvSpPr>
          <p:cNvPr id="4" name="Slide Number Placeholder 3"/>
          <p:cNvSpPr>
            <a:spLocks noGrp="1"/>
          </p:cNvSpPr>
          <p:nvPr>
            <p:ph type="sldNum" sz="quarter" idx="5"/>
          </p:nvPr>
        </p:nvSpPr>
        <p:spPr/>
        <p:txBody>
          <a:bodyPr/>
          <a:lstStyle/>
          <a:p>
            <a:fld id="{38AA7A49-0F1F-4A7C-AF9C-8903C4070582}" type="slidenum">
              <a:rPr lang="en-US" smtClean="0"/>
              <a:t>2</a:t>
            </a:fld>
            <a:endParaRPr lang="en-US"/>
          </a:p>
        </p:txBody>
      </p:sp>
    </p:spTree>
    <p:extLst>
      <p:ext uri="{BB962C8B-B14F-4D97-AF65-F5344CB8AC3E}">
        <p14:creationId xmlns:p14="http://schemas.microsoft.com/office/powerpoint/2010/main" val="2937998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is a review of equations discussed in Lecture 22.</a:t>
            </a:r>
          </a:p>
        </p:txBody>
      </p:sp>
      <p:sp>
        <p:nvSpPr>
          <p:cNvPr id="4" name="Slide Number Placeholder 3"/>
          <p:cNvSpPr>
            <a:spLocks noGrp="1"/>
          </p:cNvSpPr>
          <p:nvPr>
            <p:ph type="sldNum" sz="quarter" idx="5"/>
          </p:nvPr>
        </p:nvSpPr>
        <p:spPr/>
        <p:txBody>
          <a:bodyPr/>
          <a:lstStyle/>
          <a:p>
            <a:fld id="{38AA7A49-0F1F-4A7C-AF9C-8903C4070582}" type="slidenum">
              <a:rPr lang="en-US" smtClean="0"/>
              <a:t>4</a:t>
            </a:fld>
            <a:endParaRPr lang="en-US"/>
          </a:p>
        </p:txBody>
      </p:sp>
    </p:spTree>
    <p:extLst>
      <p:ext uri="{BB962C8B-B14F-4D97-AF65-F5344CB8AC3E}">
        <p14:creationId xmlns:p14="http://schemas.microsoft.com/office/powerpoint/2010/main" val="404693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review of previous results.</a:t>
            </a:r>
          </a:p>
        </p:txBody>
      </p:sp>
      <p:sp>
        <p:nvSpPr>
          <p:cNvPr id="4" name="Slide Number Placeholder 3"/>
          <p:cNvSpPr>
            <a:spLocks noGrp="1"/>
          </p:cNvSpPr>
          <p:nvPr>
            <p:ph type="sldNum" sz="quarter" idx="5"/>
          </p:nvPr>
        </p:nvSpPr>
        <p:spPr/>
        <p:txBody>
          <a:bodyPr/>
          <a:lstStyle/>
          <a:p>
            <a:fld id="{38AA7A49-0F1F-4A7C-AF9C-8903C4070582}" type="slidenum">
              <a:rPr lang="en-US" smtClean="0"/>
              <a:t>5</a:t>
            </a:fld>
            <a:endParaRPr lang="en-US"/>
          </a:p>
        </p:txBody>
      </p:sp>
    </p:spTree>
    <p:extLst>
      <p:ext uri="{BB962C8B-B14F-4D97-AF65-F5344CB8AC3E}">
        <p14:creationId xmlns:p14="http://schemas.microsoft.com/office/powerpoint/2010/main" val="1060007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quantum expression of the vector potential, we can also write expressions for the electric and magnetic fields.</a:t>
            </a:r>
          </a:p>
        </p:txBody>
      </p:sp>
      <p:sp>
        <p:nvSpPr>
          <p:cNvPr id="4" name="Slide Number Placeholder 3"/>
          <p:cNvSpPr>
            <a:spLocks noGrp="1"/>
          </p:cNvSpPr>
          <p:nvPr>
            <p:ph type="sldNum" sz="quarter" idx="5"/>
          </p:nvPr>
        </p:nvSpPr>
        <p:spPr/>
        <p:txBody>
          <a:bodyPr/>
          <a:lstStyle/>
          <a:p>
            <a:fld id="{38AA7A49-0F1F-4A7C-AF9C-8903C4070582}" type="slidenum">
              <a:rPr lang="en-US" smtClean="0"/>
              <a:t>6</a:t>
            </a:fld>
            <a:endParaRPr lang="en-US"/>
          </a:p>
        </p:txBody>
      </p:sp>
    </p:spTree>
    <p:extLst>
      <p:ext uri="{BB962C8B-B14F-4D97-AF65-F5344CB8AC3E}">
        <p14:creationId xmlns:p14="http://schemas.microsoft.com/office/powerpoint/2010/main" val="3299625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evaluating the expectation values of  these fields for a pure photon eigenstate.    Embarrassingly, they are 0.</a:t>
            </a:r>
          </a:p>
        </p:txBody>
      </p:sp>
      <p:sp>
        <p:nvSpPr>
          <p:cNvPr id="4" name="Slide Number Placeholder 3"/>
          <p:cNvSpPr>
            <a:spLocks noGrp="1"/>
          </p:cNvSpPr>
          <p:nvPr>
            <p:ph type="sldNum" sz="quarter" idx="5"/>
          </p:nvPr>
        </p:nvSpPr>
        <p:spPr/>
        <p:txBody>
          <a:bodyPr/>
          <a:lstStyle/>
          <a:p>
            <a:fld id="{38AA7A49-0F1F-4A7C-AF9C-8903C4070582}" type="slidenum">
              <a:rPr lang="en-US" smtClean="0"/>
              <a:t>7</a:t>
            </a:fld>
            <a:endParaRPr lang="en-US"/>
          </a:p>
        </p:txBody>
      </p:sp>
    </p:spTree>
    <p:extLst>
      <p:ext uri="{BB962C8B-B14F-4D97-AF65-F5344CB8AC3E}">
        <p14:creationId xmlns:p14="http://schemas.microsoft.com/office/powerpoint/2010/main" val="3846611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order to understand how the previous results can be true, we need to review the notion of variance in quantum mechanics.    In particular, the variance often is controlled by non-trivial commutation relations.     In this slide and the following, the relationship between variance and commutators is reviewed.</a:t>
            </a:r>
          </a:p>
        </p:txBody>
      </p:sp>
      <p:sp>
        <p:nvSpPr>
          <p:cNvPr id="4" name="Slide Number Placeholder 3"/>
          <p:cNvSpPr>
            <a:spLocks noGrp="1"/>
          </p:cNvSpPr>
          <p:nvPr>
            <p:ph type="sldNum" sz="quarter" idx="5"/>
          </p:nvPr>
        </p:nvSpPr>
        <p:spPr/>
        <p:txBody>
          <a:bodyPr/>
          <a:lstStyle/>
          <a:p>
            <a:fld id="{38AA7A49-0F1F-4A7C-AF9C-8903C4070582}" type="slidenum">
              <a:rPr lang="en-US" smtClean="0"/>
              <a:t>9</a:t>
            </a:fld>
            <a:endParaRPr lang="en-US"/>
          </a:p>
        </p:txBody>
      </p:sp>
    </p:spTree>
    <p:extLst>
      <p:ext uri="{BB962C8B-B14F-4D97-AF65-F5344CB8AC3E}">
        <p14:creationId xmlns:p14="http://schemas.microsoft.com/office/powerpoint/2010/main" val="3605336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AA7A49-0F1F-4A7C-AF9C-8903C4070582}" type="slidenum">
              <a:rPr lang="en-US" smtClean="0"/>
              <a:t>10</a:t>
            </a:fld>
            <a:endParaRPr lang="en-US"/>
          </a:p>
        </p:txBody>
      </p:sp>
    </p:spTree>
    <p:extLst>
      <p:ext uri="{BB962C8B-B14F-4D97-AF65-F5344CB8AC3E}">
        <p14:creationId xmlns:p14="http://schemas.microsoft.com/office/powerpoint/2010/main" val="4909931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8AA7A49-0F1F-4A7C-AF9C-8903C4070582}" type="slidenum">
              <a:rPr lang="en-US" smtClean="0"/>
              <a:t>11</a:t>
            </a:fld>
            <a:endParaRPr lang="en-US"/>
          </a:p>
        </p:txBody>
      </p:sp>
    </p:spTree>
    <p:extLst>
      <p:ext uri="{BB962C8B-B14F-4D97-AF65-F5344CB8AC3E}">
        <p14:creationId xmlns:p14="http://schemas.microsoft.com/office/powerpoint/2010/main" val="1376460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4F497-A5E9-4C61-8DD2-C675360628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46D2AD-FD3F-43BF-948D-3FA9898791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BA076A-EA06-4A71-94CC-203804D2ED10}"/>
              </a:ext>
            </a:extLst>
          </p:cNvPr>
          <p:cNvSpPr>
            <a:spLocks noGrp="1"/>
          </p:cNvSpPr>
          <p:nvPr>
            <p:ph type="dt" sz="half" idx="10"/>
          </p:nvPr>
        </p:nvSpPr>
        <p:spPr/>
        <p:txBody>
          <a:bodyPr/>
          <a:lstStyle/>
          <a:p>
            <a:r>
              <a:rPr lang="en-US"/>
              <a:t>3/30/2022</a:t>
            </a:r>
          </a:p>
        </p:txBody>
      </p:sp>
      <p:sp>
        <p:nvSpPr>
          <p:cNvPr id="5" name="Footer Placeholder 4">
            <a:extLst>
              <a:ext uri="{FF2B5EF4-FFF2-40B4-BE49-F238E27FC236}">
                <a16:creationId xmlns:a16="http://schemas.microsoft.com/office/drawing/2014/main" id="{D3720456-84EA-4916-948F-73ABC5ACB2FF}"/>
              </a:ext>
            </a:extLst>
          </p:cNvPr>
          <p:cNvSpPr>
            <a:spLocks noGrp="1"/>
          </p:cNvSpPr>
          <p:nvPr>
            <p:ph type="ftr" sz="quarter" idx="11"/>
          </p:nvPr>
        </p:nvSpPr>
        <p:spPr/>
        <p:txBody>
          <a:bodyPr/>
          <a:lstStyle/>
          <a:p>
            <a:r>
              <a:rPr lang="en-US"/>
              <a:t>PHY 742 -- Spring 2022 -- Lecture 23</a:t>
            </a:r>
          </a:p>
        </p:txBody>
      </p:sp>
      <p:sp>
        <p:nvSpPr>
          <p:cNvPr id="6" name="Slide Number Placeholder 5">
            <a:extLst>
              <a:ext uri="{FF2B5EF4-FFF2-40B4-BE49-F238E27FC236}">
                <a16:creationId xmlns:a16="http://schemas.microsoft.com/office/drawing/2014/main" id="{D6313371-8CAE-4B0B-92C7-900AD7639914}"/>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242991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2F82-780C-4CBB-83B1-349660859D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CDEA14-E7D1-46B1-98BA-F527B011D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9FCA7C-20A0-4DEA-8387-33C305D96F2F}"/>
              </a:ext>
            </a:extLst>
          </p:cNvPr>
          <p:cNvSpPr>
            <a:spLocks noGrp="1"/>
          </p:cNvSpPr>
          <p:nvPr>
            <p:ph type="dt" sz="half" idx="10"/>
          </p:nvPr>
        </p:nvSpPr>
        <p:spPr/>
        <p:txBody>
          <a:bodyPr/>
          <a:lstStyle/>
          <a:p>
            <a:r>
              <a:rPr lang="en-US"/>
              <a:t>3/30/2022</a:t>
            </a:r>
          </a:p>
        </p:txBody>
      </p:sp>
      <p:sp>
        <p:nvSpPr>
          <p:cNvPr id="5" name="Footer Placeholder 4">
            <a:extLst>
              <a:ext uri="{FF2B5EF4-FFF2-40B4-BE49-F238E27FC236}">
                <a16:creationId xmlns:a16="http://schemas.microsoft.com/office/drawing/2014/main" id="{55A1930C-54CC-4E2D-AD9A-1FC85887B208}"/>
              </a:ext>
            </a:extLst>
          </p:cNvPr>
          <p:cNvSpPr>
            <a:spLocks noGrp="1"/>
          </p:cNvSpPr>
          <p:nvPr>
            <p:ph type="ftr" sz="quarter" idx="11"/>
          </p:nvPr>
        </p:nvSpPr>
        <p:spPr/>
        <p:txBody>
          <a:bodyPr/>
          <a:lstStyle/>
          <a:p>
            <a:r>
              <a:rPr lang="en-US"/>
              <a:t>PHY 742 -- Spring 2022 -- Lecture 23</a:t>
            </a:r>
          </a:p>
        </p:txBody>
      </p:sp>
      <p:sp>
        <p:nvSpPr>
          <p:cNvPr id="6" name="Slide Number Placeholder 5">
            <a:extLst>
              <a:ext uri="{FF2B5EF4-FFF2-40B4-BE49-F238E27FC236}">
                <a16:creationId xmlns:a16="http://schemas.microsoft.com/office/drawing/2014/main" id="{C811DD32-0F83-4F7F-B0E2-FB45EBB5221C}"/>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2110817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4B64B19-F58C-45FB-9E9A-385B7805C9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8362D9-1E9E-442E-B047-AE1614678E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ABC61B-863C-44FC-9331-94BA55168CB2}"/>
              </a:ext>
            </a:extLst>
          </p:cNvPr>
          <p:cNvSpPr>
            <a:spLocks noGrp="1"/>
          </p:cNvSpPr>
          <p:nvPr>
            <p:ph type="dt" sz="half" idx="10"/>
          </p:nvPr>
        </p:nvSpPr>
        <p:spPr/>
        <p:txBody>
          <a:bodyPr/>
          <a:lstStyle/>
          <a:p>
            <a:r>
              <a:rPr lang="en-US"/>
              <a:t>3/30/2022</a:t>
            </a:r>
          </a:p>
        </p:txBody>
      </p:sp>
      <p:sp>
        <p:nvSpPr>
          <p:cNvPr id="5" name="Footer Placeholder 4">
            <a:extLst>
              <a:ext uri="{FF2B5EF4-FFF2-40B4-BE49-F238E27FC236}">
                <a16:creationId xmlns:a16="http://schemas.microsoft.com/office/drawing/2014/main" id="{C755744F-E4BA-459D-AE6B-2DB3880329B8}"/>
              </a:ext>
            </a:extLst>
          </p:cNvPr>
          <p:cNvSpPr>
            <a:spLocks noGrp="1"/>
          </p:cNvSpPr>
          <p:nvPr>
            <p:ph type="ftr" sz="quarter" idx="11"/>
          </p:nvPr>
        </p:nvSpPr>
        <p:spPr/>
        <p:txBody>
          <a:bodyPr/>
          <a:lstStyle/>
          <a:p>
            <a:r>
              <a:rPr lang="en-US"/>
              <a:t>PHY 742 -- Spring 2022 -- Lecture 23</a:t>
            </a:r>
          </a:p>
        </p:txBody>
      </p:sp>
      <p:sp>
        <p:nvSpPr>
          <p:cNvPr id="6" name="Slide Number Placeholder 5">
            <a:extLst>
              <a:ext uri="{FF2B5EF4-FFF2-40B4-BE49-F238E27FC236}">
                <a16:creationId xmlns:a16="http://schemas.microsoft.com/office/drawing/2014/main" id="{22BB1BC9-9855-4C70-9B5C-BB8F4E0BC9F8}"/>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30096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B4966-86B8-402E-9BA2-D33BBA94F4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AEFEC4-D09E-4544-A694-598E7A5746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C9B898-250C-4875-A787-14FF5F01E2B3}"/>
              </a:ext>
            </a:extLst>
          </p:cNvPr>
          <p:cNvSpPr>
            <a:spLocks noGrp="1"/>
          </p:cNvSpPr>
          <p:nvPr>
            <p:ph type="dt" sz="half" idx="10"/>
          </p:nvPr>
        </p:nvSpPr>
        <p:spPr/>
        <p:txBody>
          <a:bodyPr/>
          <a:lstStyle/>
          <a:p>
            <a:r>
              <a:rPr lang="en-US"/>
              <a:t>3/30/2022</a:t>
            </a:r>
          </a:p>
        </p:txBody>
      </p:sp>
      <p:sp>
        <p:nvSpPr>
          <p:cNvPr id="5" name="Footer Placeholder 4">
            <a:extLst>
              <a:ext uri="{FF2B5EF4-FFF2-40B4-BE49-F238E27FC236}">
                <a16:creationId xmlns:a16="http://schemas.microsoft.com/office/drawing/2014/main" id="{0F9C07F1-A9AF-4115-81A3-41F014A716E4}"/>
              </a:ext>
            </a:extLst>
          </p:cNvPr>
          <p:cNvSpPr>
            <a:spLocks noGrp="1"/>
          </p:cNvSpPr>
          <p:nvPr>
            <p:ph type="ftr" sz="quarter" idx="11"/>
          </p:nvPr>
        </p:nvSpPr>
        <p:spPr/>
        <p:txBody>
          <a:bodyPr/>
          <a:lstStyle/>
          <a:p>
            <a:r>
              <a:rPr lang="en-US"/>
              <a:t>PHY 742 -- Spring 2022 -- Lecture 23</a:t>
            </a:r>
          </a:p>
        </p:txBody>
      </p:sp>
      <p:sp>
        <p:nvSpPr>
          <p:cNvPr id="6" name="Slide Number Placeholder 5">
            <a:extLst>
              <a:ext uri="{FF2B5EF4-FFF2-40B4-BE49-F238E27FC236}">
                <a16:creationId xmlns:a16="http://schemas.microsoft.com/office/drawing/2014/main" id="{2567EA63-35CE-409D-9D63-32B81544264E}"/>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17981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D426A-932B-4595-B736-145AA31AC7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CE67A1-6A7E-4ED6-A372-E099402FF6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362875-98FD-4ABB-8AD4-DFEFF55CBD0A}"/>
              </a:ext>
            </a:extLst>
          </p:cNvPr>
          <p:cNvSpPr>
            <a:spLocks noGrp="1"/>
          </p:cNvSpPr>
          <p:nvPr>
            <p:ph type="dt" sz="half" idx="10"/>
          </p:nvPr>
        </p:nvSpPr>
        <p:spPr/>
        <p:txBody>
          <a:bodyPr/>
          <a:lstStyle/>
          <a:p>
            <a:r>
              <a:rPr lang="en-US"/>
              <a:t>3/30/2022</a:t>
            </a:r>
          </a:p>
        </p:txBody>
      </p:sp>
      <p:sp>
        <p:nvSpPr>
          <p:cNvPr id="5" name="Footer Placeholder 4">
            <a:extLst>
              <a:ext uri="{FF2B5EF4-FFF2-40B4-BE49-F238E27FC236}">
                <a16:creationId xmlns:a16="http://schemas.microsoft.com/office/drawing/2014/main" id="{FA058357-845B-446B-8911-32E50D49019A}"/>
              </a:ext>
            </a:extLst>
          </p:cNvPr>
          <p:cNvSpPr>
            <a:spLocks noGrp="1"/>
          </p:cNvSpPr>
          <p:nvPr>
            <p:ph type="ftr" sz="quarter" idx="11"/>
          </p:nvPr>
        </p:nvSpPr>
        <p:spPr/>
        <p:txBody>
          <a:bodyPr/>
          <a:lstStyle/>
          <a:p>
            <a:r>
              <a:rPr lang="en-US"/>
              <a:t>PHY 742 -- Spring 2022 -- Lecture 23</a:t>
            </a:r>
          </a:p>
        </p:txBody>
      </p:sp>
      <p:sp>
        <p:nvSpPr>
          <p:cNvPr id="6" name="Slide Number Placeholder 5">
            <a:extLst>
              <a:ext uri="{FF2B5EF4-FFF2-40B4-BE49-F238E27FC236}">
                <a16:creationId xmlns:a16="http://schemas.microsoft.com/office/drawing/2014/main" id="{36326E2F-E54B-44CF-848B-031A2CD0B52A}"/>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54931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B750-F87B-4D5D-93E1-9BCF781A7C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6538C5-2D6C-4EC4-AAF1-25E97921C0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C9D746-A70C-482F-ACB8-1C85222D11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29C9B4-5CD2-496E-AFD8-37C676DA3D70}"/>
              </a:ext>
            </a:extLst>
          </p:cNvPr>
          <p:cNvSpPr>
            <a:spLocks noGrp="1"/>
          </p:cNvSpPr>
          <p:nvPr>
            <p:ph type="dt" sz="half" idx="10"/>
          </p:nvPr>
        </p:nvSpPr>
        <p:spPr/>
        <p:txBody>
          <a:bodyPr/>
          <a:lstStyle/>
          <a:p>
            <a:r>
              <a:rPr lang="en-US"/>
              <a:t>3/30/2022</a:t>
            </a:r>
          </a:p>
        </p:txBody>
      </p:sp>
      <p:sp>
        <p:nvSpPr>
          <p:cNvPr id="6" name="Footer Placeholder 5">
            <a:extLst>
              <a:ext uri="{FF2B5EF4-FFF2-40B4-BE49-F238E27FC236}">
                <a16:creationId xmlns:a16="http://schemas.microsoft.com/office/drawing/2014/main" id="{2B9446BC-5FDD-46BB-B5D7-3AD40708BE89}"/>
              </a:ext>
            </a:extLst>
          </p:cNvPr>
          <p:cNvSpPr>
            <a:spLocks noGrp="1"/>
          </p:cNvSpPr>
          <p:nvPr>
            <p:ph type="ftr" sz="quarter" idx="11"/>
          </p:nvPr>
        </p:nvSpPr>
        <p:spPr/>
        <p:txBody>
          <a:bodyPr/>
          <a:lstStyle/>
          <a:p>
            <a:r>
              <a:rPr lang="en-US"/>
              <a:t>PHY 742 -- Spring 2022 -- Lecture 23</a:t>
            </a:r>
          </a:p>
        </p:txBody>
      </p:sp>
      <p:sp>
        <p:nvSpPr>
          <p:cNvPr id="7" name="Slide Number Placeholder 6">
            <a:extLst>
              <a:ext uri="{FF2B5EF4-FFF2-40B4-BE49-F238E27FC236}">
                <a16:creationId xmlns:a16="http://schemas.microsoft.com/office/drawing/2014/main" id="{3F7616E5-0507-413E-82EA-2076FA70C99D}"/>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726507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C33AF-C970-4ECB-989D-B542CE1B16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E7BCB3-987A-40D1-A6D5-A48316199C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525F2-7FC0-4E85-8FC3-402AC58C7C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F0E247-922C-44FB-9CB7-51F25F74D1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408B50-67A0-4FAE-A622-70849C5320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ABA142-702D-4CC2-8501-1E9277B0DB1A}"/>
              </a:ext>
            </a:extLst>
          </p:cNvPr>
          <p:cNvSpPr>
            <a:spLocks noGrp="1"/>
          </p:cNvSpPr>
          <p:nvPr>
            <p:ph type="dt" sz="half" idx="10"/>
          </p:nvPr>
        </p:nvSpPr>
        <p:spPr/>
        <p:txBody>
          <a:bodyPr/>
          <a:lstStyle/>
          <a:p>
            <a:r>
              <a:rPr lang="en-US"/>
              <a:t>3/30/2022</a:t>
            </a:r>
          </a:p>
        </p:txBody>
      </p:sp>
      <p:sp>
        <p:nvSpPr>
          <p:cNvPr id="8" name="Footer Placeholder 7">
            <a:extLst>
              <a:ext uri="{FF2B5EF4-FFF2-40B4-BE49-F238E27FC236}">
                <a16:creationId xmlns:a16="http://schemas.microsoft.com/office/drawing/2014/main" id="{5A8FB12D-80AB-4488-A8B7-BBB0385D3A16}"/>
              </a:ext>
            </a:extLst>
          </p:cNvPr>
          <p:cNvSpPr>
            <a:spLocks noGrp="1"/>
          </p:cNvSpPr>
          <p:nvPr>
            <p:ph type="ftr" sz="quarter" idx="11"/>
          </p:nvPr>
        </p:nvSpPr>
        <p:spPr/>
        <p:txBody>
          <a:bodyPr/>
          <a:lstStyle/>
          <a:p>
            <a:r>
              <a:rPr lang="en-US"/>
              <a:t>PHY 742 -- Spring 2022 -- Lecture 23</a:t>
            </a:r>
          </a:p>
        </p:txBody>
      </p:sp>
      <p:sp>
        <p:nvSpPr>
          <p:cNvPr id="9" name="Slide Number Placeholder 8">
            <a:extLst>
              <a:ext uri="{FF2B5EF4-FFF2-40B4-BE49-F238E27FC236}">
                <a16:creationId xmlns:a16="http://schemas.microsoft.com/office/drawing/2014/main" id="{9EC94D60-AA5A-4D8A-A333-D0FED73F6C61}"/>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37722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62D50-2F3A-4587-8A19-DC4243C8F0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ABA41-A056-42C9-A088-800CC1D397D7}"/>
              </a:ext>
            </a:extLst>
          </p:cNvPr>
          <p:cNvSpPr>
            <a:spLocks noGrp="1"/>
          </p:cNvSpPr>
          <p:nvPr>
            <p:ph type="dt" sz="half" idx="10"/>
          </p:nvPr>
        </p:nvSpPr>
        <p:spPr/>
        <p:txBody>
          <a:bodyPr/>
          <a:lstStyle/>
          <a:p>
            <a:r>
              <a:rPr lang="en-US"/>
              <a:t>3/30/2022</a:t>
            </a:r>
          </a:p>
        </p:txBody>
      </p:sp>
      <p:sp>
        <p:nvSpPr>
          <p:cNvPr id="4" name="Footer Placeholder 3">
            <a:extLst>
              <a:ext uri="{FF2B5EF4-FFF2-40B4-BE49-F238E27FC236}">
                <a16:creationId xmlns:a16="http://schemas.microsoft.com/office/drawing/2014/main" id="{C87E1D39-223B-4998-A81D-710C884F4C89}"/>
              </a:ext>
            </a:extLst>
          </p:cNvPr>
          <p:cNvSpPr>
            <a:spLocks noGrp="1"/>
          </p:cNvSpPr>
          <p:nvPr>
            <p:ph type="ftr" sz="quarter" idx="11"/>
          </p:nvPr>
        </p:nvSpPr>
        <p:spPr/>
        <p:txBody>
          <a:bodyPr/>
          <a:lstStyle/>
          <a:p>
            <a:r>
              <a:rPr lang="en-US"/>
              <a:t>PHY 742 -- Spring 2022 -- Lecture 23</a:t>
            </a:r>
          </a:p>
        </p:txBody>
      </p:sp>
      <p:sp>
        <p:nvSpPr>
          <p:cNvPr id="5" name="Slide Number Placeholder 4">
            <a:extLst>
              <a:ext uri="{FF2B5EF4-FFF2-40B4-BE49-F238E27FC236}">
                <a16:creationId xmlns:a16="http://schemas.microsoft.com/office/drawing/2014/main" id="{D1CADD9E-80D2-4757-8007-42751614F5A3}"/>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125376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4EF3C-E48B-4AC6-B15D-22858F99D4AC}"/>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20D0E2EB-58F1-4CF9-9B45-B064D8476928}"/>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F2E4210C-D144-4FD2-BF0A-A7ECA5ACF46F}"/>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8473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235D-6259-4874-A199-79A2BD3F7C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14D0-11E6-4E4B-A212-F41E7331D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D400D-2F5C-4029-9008-8512F5863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1C6CB-DFB1-409F-B80F-9407F13E448D}"/>
              </a:ext>
            </a:extLst>
          </p:cNvPr>
          <p:cNvSpPr>
            <a:spLocks noGrp="1"/>
          </p:cNvSpPr>
          <p:nvPr>
            <p:ph type="dt" sz="half" idx="10"/>
          </p:nvPr>
        </p:nvSpPr>
        <p:spPr/>
        <p:txBody>
          <a:bodyPr/>
          <a:lstStyle/>
          <a:p>
            <a:r>
              <a:rPr lang="en-US"/>
              <a:t>3/30/2022</a:t>
            </a:r>
          </a:p>
        </p:txBody>
      </p:sp>
      <p:sp>
        <p:nvSpPr>
          <p:cNvPr id="6" name="Footer Placeholder 5">
            <a:extLst>
              <a:ext uri="{FF2B5EF4-FFF2-40B4-BE49-F238E27FC236}">
                <a16:creationId xmlns:a16="http://schemas.microsoft.com/office/drawing/2014/main" id="{766BE28C-1731-4E1D-89CC-D4A856D51395}"/>
              </a:ext>
            </a:extLst>
          </p:cNvPr>
          <p:cNvSpPr>
            <a:spLocks noGrp="1"/>
          </p:cNvSpPr>
          <p:nvPr>
            <p:ph type="ftr" sz="quarter" idx="11"/>
          </p:nvPr>
        </p:nvSpPr>
        <p:spPr/>
        <p:txBody>
          <a:bodyPr/>
          <a:lstStyle/>
          <a:p>
            <a:r>
              <a:rPr lang="en-US"/>
              <a:t>PHY 742 -- Spring 2022 -- Lecture 23</a:t>
            </a:r>
          </a:p>
        </p:txBody>
      </p:sp>
      <p:sp>
        <p:nvSpPr>
          <p:cNvPr id="7" name="Slide Number Placeholder 6">
            <a:extLst>
              <a:ext uri="{FF2B5EF4-FFF2-40B4-BE49-F238E27FC236}">
                <a16:creationId xmlns:a16="http://schemas.microsoft.com/office/drawing/2014/main" id="{F24FF162-F1B8-43E9-BD62-336C3F8D0B30}"/>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4199260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9440-5B84-4CA3-902B-C99D5BAB7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20380B-5F54-4F29-BA68-9613EA6231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2F114C-DEF1-43DA-A018-A61AF27A40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97CDD-6591-467E-923D-293A51F6E595}"/>
              </a:ext>
            </a:extLst>
          </p:cNvPr>
          <p:cNvSpPr>
            <a:spLocks noGrp="1"/>
          </p:cNvSpPr>
          <p:nvPr>
            <p:ph type="dt" sz="half" idx="10"/>
          </p:nvPr>
        </p:nvSpPr>
        <p:spPr/>
        <p:txBody>
          <a:bodyPr/>
          <a:lstStyle/>
          <a:p>
            <a:r>
              <a:rPr lang="en-US"/>
              <a:t>3/30/2022</a:t>
            </a:r>
          </a:p>
        </p:txBody>
      </p:sp>
      <p:sp>
        <p:nvSpPr>
          <p:cNvPr id="6" name="Footer Placeholder 5">
            <a:extLst>
              <a:ext uri="{FF2B5EF4-FFF2-40B4-BE49-F238E27FC236}">
                <a16:creationId xmlns:a16="http://schemas.microsoft.com/office/drawing/2014/main" id="{1E5180B6-B6AF-4100-977C-AC48DA7DFB93}"/>
              </a:ext>
            </a:extLst>
          </p:cNvPr>
          <p:cNvSpPr>
            <a:spLocks noGrp="1"/>
          </p:cNvSpPr>
          <p:nvPr>
            <p:ph type="ftr" sz="quarter" idx="11"/>
          </p:nvPr>
        </p:nvSpPr>
        <p:spPr/>
        <p:txBody>
          <a:bodyPr/>
          <a:lstStyle/>
          <a:p>
            <a:r>
              <a:rPr lang="en-US"/>
              <a:t>PHY 742 -- Spring 2022 -- Lecture 23</a:t>
            </a:r>
          </a:p>
        </p:txBody>
      </p:sp>
      <p:sp>
        <p:nvSpPr>
          <p:cNvPr id="7" name="Slide Number Placeholder 6">
            <a:extLst>
              <a:ext uri="{FF2B5EF4-FFF2-40B4-BE49-F238E27FC236}">
                <a16:creationId xmlns:a16="http://schemas.microsoft.com/office/drawing/2014/main" id="{4C54C474-8B60-40C8-ACE4-281D5011C399}"/>
              </a:ext>
            </a:extLst>
          </p:cNvPr>
          <p:cNvSpPr>
            <a:spLocks noGrp="1"/>
          </p:cNvSpPr>
          <p:nvPr>
            <p:ph type="sldNum" sz="quarter" idx="12"/>
          </p:nvPr>
        </p:nvSpPr>
        <p:spPr/>
        <p:txBody>
          <a:bodyPr/>
          <a:lstStyle/>
          <a:p>
            <a:fld id="{E23FF32D-176F-4F5B-8878-5D48FB6FF26A}" type="slidenum">
              <a:rPr lang="en-US" smtClean="0"/>
              <a:t>‹#›</a:t>
            </a:fld>
            <a:endParaRPr lang="en-US"/>
          </a:p>
        </p:txBody>
      </p:sp>
    </p:spTree>
    <p:extLst>
      <p:ext uri="{BB962C8B-B14F-4D97-AF65-F5344CB8AC3E}">
        <p14:creationId xmlns:p14="http://schemas.microsoft.com/office/powerpoint/2010/main" val="3147577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F154E4-EDE7-4E73-B225-27E5C3F150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127A49-5253-483C-9D89-6D937A6A6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A01EE-0329-4A25-84CE-5D5DAADD6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3/30/2022</a:t>
            </a:r>
          </a:p>
        </p:txBody>
      </p:sp>
      <p:sp>
        <p:nvSpPr>
          <p:cNvPr id="5" name="Footer Placeholder 4">
            <a:extLst>
              <a:ext uri="{FF2B5EF4-FFF2-40B4-BE49-F238E27FC236}">
                <a16:creationId xmlns:a16="http://schemas.microsoft.com/office/drawing/2014/main" id="{2879FA77-9731-43EB-8CD9-E11E4ECB21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742 -- Spring 2022 -- Lecture 23</a:t>
            </a:r>
          </a:p>
        </p:txBody>
      </p:sp>
      <p:sp>
        <p:nvSpPr>
          <p:cNvPr id="6" name="Slide Number Placeholder 5">
            <a:extLst>
              <a:ext uri="{FF2B5EF4-FFF2-40B4-BE49-F238E27FC236}">
                <a16:creationId xmlns:a16="http://schemas.microsoft.com/office/drawing/2014/main" id="{73EF8594-0A26-4B86-A475-59313F23E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F32D-176F-4F5B-8878-5D48FB6FF26A}" type="slidenum">
              <a:rPr lang="en-US" smtClean="0"/>
              <a:t>‹#›</a:t>
            </a:fld>
            <a:endParaRPr lang="en-US"/>
          </a:p>
        </p:txBody>
      </p:sp>
    </p:spTree>
    <p:extLst>
      <p:ext uri="{BB962C8B-B14F-4D97-AF65-F5344CB8AC3E}">
        <p14:creationId xmlns:p14="http://schemas.microsoft.com/office/powerpoint/2010/main" val="1822840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8.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10.bin"/><Relationship Id="rId5" Type="http://schemas.openxmlformats.org/officeDocument/2006/relationships/image" Target="../media/image11.wmf"/><Relationship Id="rId4" Type="http://schemas.openxmlformats.org/officeDocument/2006/relationships/oleObject" Target="../embeddings/oleObject9.bin"/><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0.xml"/><Relationship Id="rId7"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4.bin"/><Relationship Id="rId5" Type="http://schemas.openxmlformats.org/officeDocument/2006/relationships/image" Target="../media/image15.wmf"/><Relationship Id="rId4" Type="http://schemas.openxmlformats.org/officeDocument/2006/relationships/oleObject" Target="../embeddings/oleObject13.bin"/><Relationship Id="rId9" Type="http://schemas.openxmlformats.org/officeDocument/2006/relationships/image" Target="../media/image17.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9.png"/><Relationship Id="rId5" Type="http://schemas.openxmlformats.org/officeDocument/2006/relationships/image" Target="../media/image18.wmf"/><Relationship Id="rId4" Type="http://schemas.openxmlformats.org/officeDocument/2006/relationships/oleObject" Target="../embeddings/oleObject16.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13.xml"/><Relationship Id="rId7"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8.bin"/><Relationship Id="rId11" Type="http://schemas.openxmlformats.org/officeDocument/2006/relationships/image" Target="../media/image24.wmf"/><Relationship Id="rId5" Type="http://schemas.openxmlformats.org/officeDocument/2006/relationships/image" Target="../media/image21.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23.w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7.wmf"/><Relationship Id="rId4" Type="http://schemas.openxmlformats.org/officeDocument/2006/relationships/oleObject" Target="../embeddings/oleObject22.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8.bin"/><Relationship Id="rId5" Type="http://schemas.openxmlformats.org/officeDocument/2006/relationships/image" Target="../media/image9.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4BDF17C-E82C-4B81-A5F8-25A9209377FF}"/>
              </a:ext>
            </a:extLst>
          </p:cNvPr>
          <p:cNvSpPr>
            <a:spLocks noGrp="1"/>
          </p:cNvSpPr>
          <p:nvPr>
            <p:ph type="dt" sz="half" idx="10"/>
          </p:nvPr>
        </p:nvSpPr>
        <p:spPr/>
        <p:txBody>
          <a:bodyPr/>
          <a:lstStyle/>
          <a:p>
            <a:r>
              <a:rPr lang="en-US"/>
              <a:t>3/30/2022</a:t>
            </a:r>
          </a:p>
        </p:txBody>
      </p:sp>
      <p:sp>
        <p:nvSpPr>
          <p:cNvPr id="5" name="Footer Placeholder 4">
            <a:extLst>
              <a:ext uri="{FF2B5EF4-FFF2-40B4-BE49-F238E27FC236}">
                <a16:creationId xmlns:a16="http://schemas.microsoft.com/office/drawing/2014/main" id="{C2D94DB1-3467-40A8-BA89-DE9108A662DF}"/>
              </a:ext>
            </a:extLst>
          </p:cNvPr>
          <p:cNvSpPr>
            <a:spLocks noGrp="1"/>
          </p:cNvSpPr>
          <p:nvPr>
            <p:ph type="ftr" sz="quarter" idx="11"/>
          </p:nvPr>
        </p:nvSpPr>
        <p:spPr/>
        <p:txBody>
          <a:bodyPr/>
          <a:lstStyle/>
          <a:p>
            <a:r>
              <a:rPr lang="en-US"/>
              <a:t>PHY 742 -- Spring 2022 -- Lecture 23</a:t>
            </a:r>
          </a:p>
        </p:txBody>
      </p:sp>
      <p:sp>
        <p:nvSpPr>
          <p:cNvPr id="6" name="Slide Number Placeholder 5">
            <a:extLst>
              <a:ext uri="{FF2B5EF4-FFF2-40B4-BE49-F238E27FC236}">
                <a16:creationId xmlns:a16="http://schemas.microsoft.com/office/drawing/2014/main" id="{7FB6E637-08E0-4D49-9E0B-D8B5E5D0312A}"/>
              </a:ext>
            </a:extLst>
          </p:cNvPr>
          <p:cNvSpPr>
            <a:spLocks noGrp="1"/>
          </p:cNvSpPr>
          <p:nvPr>
            <p:ph type="sldNum" sz="quarter" idx="12"/>
          </p:nvPr>
        </p:nvSpPr>
        <p:spPr/>
        <p:txBody>
          <a:bodyPr/>
          <a:lstStyle/>
          <a:p>
            <a:fld id="{E23FF32D-176F-4F5B-8878-5D48FB6FF26A}" type="slidenum">
              <a:rPr lang="en-US" smtClean="0"/>
              <a:t>1</a:t>
            </a:fld>
            <a:endParaRPr lang="en-US"/>
          </a:p>
        </p:txBody>
      </p:sp>
      <p:sp>
        <p:nvSpPr>
          <p:cNvPr id="7" name="TextBox 6">
            <a:extLst>
              <a:ext uri="{FF2B5EF4-FFF2-40B4-BE49-F238E27FC236}">
                <a16:creationId xmlns:a16="http://schemas.microsoft.com/office/drawing/2014/main" id="{7ADFEB32-EBCA-4FF9-87C1-9C7CDFA7CAA0}"/>
              </a:ext>
            </a:extLst>
          </p:cNvPr>
          <p:cNvSpPr txBox="1"/>
          <p:nvPr/>
        </p:nvSpPr>
        <p:spPr>
          <a:xfrm>
            <a:off x="260808" y="136525"/>
            <a:ext cx="11670384" cy="1569660"/>
          </a:xfrm>
          <a:prstGeom prst="rect">
            <a:avLst/>
          </a:prstGeom>
          <a:noFill/>
        </p:spPr>
        <p:txBody>
          <a:bodyPr wrap="square" rtlCol="0">
            <a:spAutoFit/>
          </a:bodyPr>
          <a:lstStyle/>
          <a:p>
            <a:pPr algn="ctr"/>
            <a:r>
              <a:rPr lang="en-US" sz="3200" b="1" dirty="0"/>
              <a:t>PHY 742 Quantum Mechanics II</a:t>
            </a:r>
          </a:p>
          <a:p>
            <a:pPr algn="ctr"/>
            <a:r>
              <a:rPr lang="en-US" sz="3200" b="1" dirty="0"/>
              <a:t>12-12:50 PM  MWF  in Olin 103:</a:t>
            </a:r>
          </a:p>
          <a:p>
            <a:pPr algn="ctr"/>
            <a:endParaRPr lang="en-US" sz="3200" b="1" dirty="0"/>
          </a:p>
        </p:txBody>
      </p:sp>
      <p:sp>
        <p:nvSpPr>
          <p:cNvPr id="8" name="TextBox 7">
            <a:extLst>
              <a:ext uri="{FF2B5EF4-FFF2-40B4-BE49-F238E27FC236}">
                <a16:creationId xmlns:a16="http://schemas.microsoft.com/office/drawing/2014/main" id="{BEACAB1C-FE86-41A1-866F-CAF434231243}"/>
              </a:ext>
            </a:extLst>
          </p:cNvPr>
          <p:cNvSpPr txBox="1"/>
          <p:nvPr/>
        </p:nvSpPr>
        <p:spPr>
          <a:xfrm>
            <a:off x="219960" y="1706185"/>
            <a:ext cx="11972040" cy="4308872"/>
          </a:xfrm>
          <a:prstGeom prst="rect">
            <a:avLst/>
          </a:prstGeom>
          <a:noFill/>
        </p:spPr>
        <p:txBody>
          <a:bodyPr wrap="square" rtlCol="0">
            <a:spAutoFit/>
          </a:bodyPr>
          <a:lstStyle/>
          <a:p>
            <a:pPr algn="ctr"/>
            <a:r>
              <a:rPr lang="en-US" sz="3200" b="1" dirty="0">
                <a:solidFill>
                  <a:srgbClr val="7030A0"/>
                </a:solidFill>
              </a:rPr>
              <a:t>Plan for Lecture 23</a:t>
            </a:r>
          </a:p>
          <a:p>
            <a:pPr algn="ctr"/>
            <a:endParaRPr lang="en-US" sz="1000" b="1" dirty="0">
              <a:solidFill>
                <a:srgbClr val="7030A0"/>
              </a:solidFill>
            </a:endParaRPr>
          </a:p>
          <a:p>
            <a:pPr algn="ctr"/>
            <a:r>
              <a:rPr lang="en-US" sz="3200" b="1" dirty="0">
                <a:solidFill>
                  <a:srgbClr val="7030A0"/>
                </a:solidFill>
              </a:rPr>
              <a:t>Quantization of the Electromagnetic fields</a:t>
            </a:r>
          </a:p>
          <a:p>
            <a:pPr algn="ctr"/>
            <a:endParaRPr lang="en-US" sz="3200" b="1" dirty="0">
              <a:solidFill>
                <a:srgbClr val="7030A0"/>
              </a:solidFill>
            </a:endParaRPr>
          </a:p>
          <a:p>
            <a:r>
              <a:rPr lang="en-US" sz="2400" b="1" dirty="0">
                <a:solidFill>
                  <a:srgbClr val="7030A0"/>
                </a:solidFill>
              </a:rPr>
              <a:t>Complete the reading of  Chap. 17 in your textbook, Quantizing Electromagnetic Fields. </a:t>
            </a:r>
          </a:p>
          <a:p>
            <a:endParaRPr lang="en-US" sz="2400" b="1" dirty="0">
              <a:solidFill>
                <a:srgbClr val="7030A0"/>
              </a:solidFill>
            </a:endParaRPr>
          </a:p>
          <a:p>
            <a:pPr marL="457200" indent="-457200">
              <a:buAutoNum type="arabicPeriod"/>
            </a:pPr>
            <a:r>
              <a:rPr lang="en-US" sz="2400" b="1" dirty="0"/>
              <a:t>Quantum Hamiltonian for the electromagnetic fields</a:t>
            </a:r>
          </a:p>
          <a:p>
            <a:pPr marL="457200" indent="-457200">
              <a:buAutoNum type="arabicPeriod"/>
            </a:pPr>
            <a:r>
              <a:rPr lang="en-US" sz="2400" b="1" dirty="0"/>
              <a:t>Eigenstates of the electromagnetic Hamiltonian</a:t>
            </a:r>
          </a:p>
          <a:p>
            <a:pPr marL="457200" indent="-457200">
              <a:buFontTx/>
              <a:buAutoNum type="arabicPeriod"/>
            </a:pPr>
            <a:r>
              <a:rPr lang="en-US" sz="2400" b="1" dirty="0"/>
              <a:t>Quantum expressions for the electromagnetic fields</a:t>
            </a:r>
          </a:p>
          <a:p>
            <a:pPr marL="457200" indent="-457200">
              <a:buFontTx/>
              <a:buAutoNum type="arabicPeriod"/>
            </a:pPr>
            <a:r>
              <a:rPr lang="en-US" sz="2400" b="1" dirty="0"/>
              <a:t>Variance of measurable properties of the electromagnetic fields </a:t>
            </a:r>
          </a:p>
          <a:p>
            <a:pPr marL="457200" indent="-457200">
              <a:buFontTx/>
              <a:buAutoNum type="arabicPeriod"/>
            </a:pPr>
            <a:r>
              <a:rPr lang="en-US" sz="2400" b="1" dirty="0"/>
              <a:t>Properties of a single mode coherent state</a:t>
            </a:r>
          </a:p>
        </p:txBody>
      </p:sp>
    </p:spTree>
    <p:extLst>
      <p:ext uri="{BB962C8B-B14F-4D97-AF65-F5344CB8AC3E}">
        <p14:creationId xmlns:p14="http://schemas.microsoft.com/office/powerpoint/2010/main" val="217825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3/30/2022</a:t>
            </a:r>
          </a:p>
        </p:txBody>
      </p:sp>
      <p:sp>
        <p:nvSpPr>
          <p:cNvPr id="3" name="Footer Placeholder 2"/>
          <p:cNvSpPr>
            <a:spLocks noGrp="1"/>
          </p:cNvSpPr>
          <p:nvPr>
            <p:ph type="ftr" sz="quarter" idx="11"/>
          </p:nvPr>
        </p:nvSpPr>
        <p:spPr/>
        <p:txBody>
          <a:bodyPr/>
          <a:lstStyle/>
          <a:p>
            <a:r>
              <a:rPr lang="en-US"/>
              <a:t>PHY 742 -- Spring 2022 -- Lecture 23</a:t>
            </a:r>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06573078"/>
              </p:ext>
            </p:extLst>
          </p:nvPr>
        </p:nvGraphicFramePr>
        <p:xfrm>
          <a:off x="1828800" y="489913"/>
          <a:ext cx="5403850" cy="2441575"/>
        </p:xfrm>
        <a:graphic>
          <a:graphicData uri="http://schemas.openxmlformats.org/presentationml/2006/ole">
            <mc:AlternateContent xmlns:mc="http://schemas.openxmlformats.org/markup-compatibility/2006">
              <mc:Choice xmlns:v="urn:schemas-microsoft-com:vml" Requires="v">
                <p:oleObj spid="_x0000_s177234" name="Equation" r:id="rId4" imgW="3174840" imgH="1434960" progId="Equation.DSMT4">
                  <p:embed/>
                </p:oleObj>
              </mc:Choice>
              <mc:Fallback>
                <p:oleObj name="Equation" r:id="rId4" imgW="3174840" imgH="1434960" progId="Equation.DSMT4">
                  <p:embed/>
                  <p:pic>
                    <p:nvPicPr>
                      <p:cNvPr id="5" name="Object 4"/>
                      <p:cNvPicPr/>
                      <p:nvPr/>
                    </p:nvPicPr>
                    <p:blipFill>
                      <a:blip r:embed="rId5"/>
                      <a:stretch>
                        <a:fillRect/>
                      </a:stretch>
                    </p:blipFill>
                    <p:spPr>
                      <a:xfrm>
                        <a:off x="1828800" y="489913"/>
                        <a:ext cx="5403850" cy="2441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082615307"/>
              </p:ext>
            </p:extLst>
          </p:nvPr>
        </p:nvGraphicFramePr>
        <p:xfrm>
          <a:off x="1828800" y="3048000"/>
          <a:ext cx="3860800" cy="3048000"/>
        </p:xfrm>
        <a:graphic>
          <a:graphicData uri="http://schemas.openxmlformats.org/presentationml/2006/ole">
            <mc:AlternateContent xmlns:mc="http://schemas.openxmlformats.org/markup-compatibility/2006">
              <mc:Choice xmlns:v="urn:schemas-microsoft-com:vml" Requires="v">
                <p:oleObj spid="_x0000_s177235" name="Equation" r:id="rId6" imgW="3136680" imgH="2476440" progId="Equation.DSMT4">
                  <p:embed/>
                </p:oleObj>
              </mc:Choice>
              <mc:Fallback>
                <p:oleObj name="Equation" r:id="rId6" imgW="3136680" imgH="2476440" progId="Equation.DSMT4">
                  <p:embed/>
                  <p:pic>
                    <p:nvPicPr>
                      <p:cNvPr id="6" name="Object 5"/>
                      <p:cNvPicPr/>
                      <p:nvPr/>
                    </p:nvPicPr>
                    <p:blipFill>
                      <a:blip r:embed="rId7"/>
                      <a:stretch>
                        <a:fillRect/>
                      </a:stretch>
                    </p:blipFill>
                    <p:spPr>
                      <a:xfrm>
                        <a:off x="1828800" y="3048000"/>
                        <a:ext cx="3860800" cy="30480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50856488"/>
              </p:ext>
            </p:extLst>
          </p:nvPr>
        </p:nvGraphicFramePr>
        <p:xfrm>
          <a:off x="6096000" y="3424719"/>
          <a:ext cx="3978442" cy="2438400"/>
        </p:xfrm>
        <a:graphic>
          <a:graphicData uri="http://schemas.openxmlformats.org/presentationml/2006/ole">
            <mc:AlternateContent xmlns:mc="http://schemas.openxmlformats.org/markup-compatibility/2006">
              <mc:Choice xmlns:v="urn:schemas-microsoft-com:vml" Requires="v">
                <p:oleObj spid="_x0000_s177236" name="Equation" r:id="rId8" imgW="2755800" imgH="1688760" progId="Equation.DSMT4">
                  <p:embed/>
                </p:oleObj>
              </mc:Choice>
              <mc:Fallback>
                <p:oleObj name="Equation" r:id="rId8" imgW="2755800" imgH="1688760" progId="Equation.DSMT4">
                  <p:embed/>
                  <p:pic>
                    <p:nvPicPr>
                      <p:cNvPr id="7" name="Object 6"/>
                      <p:cNvPicPr/>
                      <p:nvPr/>
                    </p:nvPicPr>
                    <p:blipFill>
                      <a:blip r:embed="rId9"/>
                      <a:stretch>
                        <a:fillRect/>
                      </a:stretch>
                    </p:blipFill>
                    <p:spPr>
                      <a:xfrm>
                        <a:off x="6096000" y="3424719"/>
                        <a:ext cx="3978442" cy="243840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8703B64E-F6C9-4B6D-8952-BFCFDED786E0}"/>
              </a:ext>
            </a:extLst>
          </p:cNvPr>
          <p:cNvSpPr txBox="1"/>
          <p:nvPr/>
        </p:nvSpPr>
        <p:spPr>
          <a:xfrm>
            <a:off x="245327" y="136525"/>
            <a:ext cx="6969512" cy="461665"/>
          </a:xfrm>
          <a:prstGeom prst="rect">
            <a:avLst/>
          </a:prstGeom>
          <a:noFill/>
        </p:spPr>
        <p:txBody>
          <a:bodyPr wrap="square" rtlCol="0">
            <a:spAutoFit/>
          </a:bodyPr>
          <a:lstStyle/>
          <a:p>
            <a:pPr algn="l"/>
            <a:r>
              <a:rPr lang="en-US" sz="2400" b="1" dirty="0"/>
              <a:t>Proof  --</a:t>
            </a:r>
          </a:p>
        </p:txBody>
      </p:sp>
    </p:spTree>
    <p:extLst>
      <p:ext uri="{BB962C8B-B14F-4D97-AF65-F5344CB8AC3E}">
        <p14:creationId xmlns:p14="http://schemas.microsoft.com/office/powerpoint/2010/main" val="257324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3/30/2022</a:t>
            </a:r>
          </a:p>
        </p:txBody>
      </p:sp>
      <p:sp>
        <p:nvSpPr>
          <p:cNvPr id="3" name="Footer Placeholder 2"/>
          <p:cNvSpPr>
            <a:spLocks noGrp="1"/>
          </p:cNvSpPr>
          <p:nvPr>
            <p:ph type="ftr" sz="quarter" idx="11"/>
          </p:nvPr>
        </p:nvSpPr>
        <p:spPr/>
        <p:txBody>
          <a:bodyPr/>
          <a:lstStyle/>
          <a:p>
            <a:r>
              <a:rPr lang="en-US"/>
              <a:t>PHY 742 -- Spring 2022 -- Lecture 23</a:t>
            </a:r>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129425107"/>
              </p:ext>
            </p:extLst>
          </p:nvPr>
        </p:nvGraphicFramePr>
        <p:xfrm>
          <a:off x="1752601" y="609601"/>
          <a:ext cx="8799513" cy="5041901"/>
        </p:xfrm>
        <a:graphic>
          <a:graphicData uri="http://schemas.openxmlformats.org/presentationml/2006/ole">
            <mc:AlternateContent xmlns:mc="http://schemas.openxmlformats.org/markup-compatibility/2006">
              <mc:Choice xmlns:v="urn:schemas-microsoft-com:vml" Requires="v">
                <p:oleObj spid="_x0000_s178203" name="Equation" r:id="rId4" imgW="6095880" imgH="3492360" progId="Equation.DSMT4">
                  <p:embed/>
                </p:oleObj>
              </mc:Choice>
              <mc:Fallback>
                <p:oleObj name="Equation" r:id="rId4" imgW="6095880" imgH="3492360" progId="Equation.DSMT4">
                  <p:embed/>
                  <p:pic>
                    <p:nvPicPr>
                      <p:cNvPr id="5" name="Object 4"/>
                      <p:cNvPicPr/>
                      <p:nvPr/>
                    </p:nvPicPr>
                    <p:blipFill>
                      <a:blip r:embed="rId5"/>
                      <a:stretch>
                        <a:fillRect/>
                      </a:stretch>
                    </p:blipFill>
                    <p:spPr>
                      <a:xfrm>
                        <a:off x="1752601" y="609601"/>
                        <a:ext cx="8799513" cy="5041901"/>
                      </a:xfrm>
                      <a:prstGeom prst="rect">
                        <a:avLst/>
                      </a:prstGeom>
                    </p:spPr>
                  </p:pic>
                </p:oleObj>
              </mc:Fallback>
            </mc:AlternateContent>
          </a:graphicData>
        </a:graphic>
      </p:graphicFrame>
      <p:sp>
        <p:nvSpPr>
          <p:cNvPr id="6" name="Curved Right Arrow 5"/>
          <p:cNvSpPr/>
          <p:nvPr/>
        </p:nvSpPr>
        <p:spPr>
          <a:xfrm>
            <a:off x="3200400" y="3581400"/>
            <a:ext cx="1066800" cy="1981200"/>
          </a:xfrm>
          <a:prstGeom prst="curvedRightArrow">
            <a:avLst/>
          </a:prstGeom>
          <a:solidFill>
            <a:srgbClr val="FF0000">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7" name="Curved Right Arrow 6"/>
          <p:cNvSpPr/>
          <p:nvPr/>
        </p:nvSpPr>
        <p:spPr>
          <a:xfrm rot="3012029" flipH="1">
            <a:off x="5580856" y="4572000"/>
            <a:ext cx="1143000" cy="1539874"/>
          </a:xfrm>
          <a:prstGeom prst="curvedRightArrow">
            <a:avLst/>
          </a:prstGeom>
          <a:solidFill>
            <a:srgbClr val="00B050">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Tree>
    <p:extLst>
      <p:ext uri="{BB962C8B-B14F-4D97-AF65-F5344CB8AC3E}">
        <p14:creationId xmlns:p14="http://schemas.microsoft.com/office/powerpoint/2010/main" val="227929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3/30/2022</a:t>
            </a:r>
          </a:p>
        </p:txBody>
      </p:sp>
      <p:sp>
        <p:nvSpPr>
          <p:cNvPr id="3" name="Footer Placeholder 2"/>
          <p:cNvSpPr>
            <a:spLocks noGrp="1"/>
          </p:cNvSpPr>
          <p:nvPr>
            <p:ph type="ftr" sz="quarter" idx="11"/>
          </p:nvPr>
        </p:nvSpPr>
        <p:spPr/>
        <p:txBody>
          <a:bodyPr/>
          <a:lstStyle/>
          <a:p>
            <a:r>
              <a:rPr lang="en-US"/>
              <a:t>PHY 742 -- Spring 2022 -- Lecture 23</a:t>
            </a:r>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940251651"/>
              </p:ext>
            </p:extLst>
          </p:nvPr>
        </p:nvGraphicFramePr>
        <p:xfrm>
          <a:off x="408569" y="136525"/>
          <a:ext cx="9294813" cy="1704975"/>
        </p:xfrm>
        <a:graphic>
          <a:graphicData uri="http://schemas.openxmlformats.org/presentationml/2006/ole">
            <mc:AlternateContent xmlns:mc="http://schemas.openxmlformats.org/markup-compatibility/2006">
              <mc:Choice xmlns:v="urn:schemas-microsoft-com:vml" Requires="v">
                <p:oleObj spid="_x0000_s179285" name="Equation" r:id="rId4" imgW="6438600" imgH="1180800" progId="Equation.DSMT4">
                  <p:embed/>
                </p:oleObj>
              </mc:Choice>
              <mc:Fallback>
                <p:oleObj name="Equation" r:id="rId4" imgW="6438600" imgH="1180800" progId="Equation.DSMT4">
                  <p:embed/>
                  <p:pic>
                    <p:nvPicPr>
                      <p:cNvPr id="5" name="Object 4"/>
                      <p:cNvPicPr/>
                      <p:nvPr/>
                    </p:nvPicPr>
                    <p:blipFill>
                      <a:blip r:embed="rId5"/>
                      <a:stretch>
                        <a:fillRect/>
                      </a:stretch>
                    </p:blipFill>
                    <p:spPr>
                      <a:xfrm>
                        <a:off x="408569" y="136525"/>
                        <a:ext cx="9294813" cy="17049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21521083"/>
              </p:ext>
            </p:extLst>
          </p:nvPr>
        </p:nvGraphicFramePr>
        <p:xfrm>
          <a:off x="503664" y="1999786"/>
          <a:ext cx="6419850" cy="2330450"/>
        </p:xfrm>
        <a:graphic>
          <a:graphicData uri="http://schemas.openxmlformats.org/presentationml/2006/ole">
            <mc:AlternateContent xmlns:mc="http://schemas.openxmlformats.org/markup-compatibility/2006">
              <mc:Choice xmlns:v="urn:schemas-microsoft-com:vml" Requires="v">
                <p:oleObj spid="_x0000_s179286" name="Equation" r:id="rId6" imgW="4165560" imgH="1511280" progId="Equation.DSMT4">
                  <p:embed/>
                </p:oleObj>
              </mc:Choice>
              <mc:Fallback>
                <p:oleObj name="Equation" r:id="rId6" imgW="4165560" imgH="1511280" progId="Equation.DSMT4">
                  <p:embed/>
                  <p:pic>
                    <p:nvPicPr>
                      <p:cNvPr id="6" name="Object 5"/>
                      <p:cNvPicPr/>
                      <p:nvPr/>
                    </p:nvPicPr>
                    <p:blipFill>
                      <a:blip r:embed="rId7"/>
                      <a:stretch>
                        <a:fillRect/>
                      </a:stretch>
                    </p:blipFill>
                    <p:spPr>
                      <a:xfrm>
                        <a:off x="503664" y="1999786"/>
                        <a:ext cx="6419850" cy="23304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7C82970-31DC-4395-930B-97289A164C25}"/>
              </a:ext>
            </a:extLst>
          </p:cNvPr>
          <p:cNvGraphicFramePr>
            <a:graphicFrameLocks noChangeAspect="1"/>
          </p:cNvGraphicFramePr>
          <p:nvPr>
            <p:extLst>
              <p:ext uri="{D42A27DB-BD31-4B8C-83A1-F6EECF244321}">
                <p14:modId xmlns:p14="http://schemas.microsoft.com/office/powerpoint/2010/main" val="4251655657"/>
              </p:ext>
            </p:extLst>
          </p:nvPr>
        </p:nvGraphicFramePr>
        <p:xfrm>
          <a:off x="552083" y="4330236"/>
          <a:ext cx="6323012" cy="2141537"/>
        </p:xfrm>
        <a:graphic>
          <a:graphicData uri="http://schemas.openxmlformats.org/presentationml/2006/ole">
            <mc:AlternateContent xmlns:mc="http://schemas.openxmlformats.org/markup-compatibility/2006">
              <mc:Choice xmlns:v="urn:schemas-microsoft-com:vml" Requires="v">
                <p:oleObj spid="_x0000_s179287" name="Equation" r:id="rId8" imgW="4457520" imgH="1511280" progId="Equation.DSMT4">
                  <p:embed/>
                </p:oleObj>
              </mc:Choice>
              <mc:Fallback>
                <p:oleObj name="Equation" r:id="rId8" imgW="4457520" imgH="1511280" progId="Equation.DSMT4">
                  <p:embed/>
                  <p:pic>
                    <p:nvPicPr>
                      <p:cNvPr id="5" name="Object 4"/>
                      <p:cNvPicPr/>
                      <p:nvPr/>
                    </p:nvPicPr>
                    <p:blipFill>
                      <a:blip r:embed="rId9"/>
                      <a:stretch>
                        <a:fillRect/>
                      </a:stretch>
                    </p:blipFill>
                    <p:spPr>
                      <a:xfrm>
                        <a:off x="552083" y="4330236"/>
                        <a:ext cx="6323012" cy="2141537"/>
                      </a:xfrm>
                      <a:prstGeom prst="rect">
                        <a:avLst/>
                      </a:prstGeom>
                    </p:spPr>
                  </p:pic>
                </p:oleObj>
              </mc:Fallback>
            </mc:AlternateContent>
          </a:graphicData>
        </a:graphic>
      </p:graphicFrame>
    </p:spTree>
    <p:extLst>
      <p:ext uri="{BB962C8B-B14F-4D97-AF65-F5344CB8AC3E}">
        <p14:creationId xmlns:p14="http://schemas.microsoft.com/office/powerpoint/2010/main" val="970743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3/30/2022</a:t>
            </a:r>
          </a:p>
        </p:txBody>
      </p:sp>
      <p:sp>
        <p:nvSpPr>
          <p:cNvPr id="3" name="Footer Placeholder 2"/>
          <p:cNvSpPr>
            <a:spLocks noGrp="1"/>
          </p:cNvSpPr>
          <p:nvPr>
            <p:ph type="ftr" sz="quarter" idx="11"/>
          </p:nvPr>
        </p:nvSpPr>
        <p:spPr/>
        <p:txBody>
          <a:bodyPr/>
          <a:lstStyle/>
          <a:p>
            <a:r>
              <a:rPr lang="en-US"/>
              <a:t>PHY 742 -- Spring 2022 -- Lecture 23</a:t>
            </a:r>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a:p>
        </p:txBody>
      </p:sp>
      <p:sp>
        <p:nvSpPr>
          <p:cNvPr id="6" name="TextBox 5">
            <a:extLst>
              <a:ext uri="{FF2B5EF4-FFF2-40B4-BE49-F238E27FC236}">
                <a16:creationId xmlns:a16="http://schemas.microsoft.com/office/drawing/2014/main" id="{00B3AB7B-C327-4F8D-9803-5D843695F38F}"/>
              </a:ext>
            </a:extLst>
          </p:cNvPr>
          <p:cNvSpPr txBox="1"/>
          <p:nvPr/>
        </p:nvSpPr>
        <p:spPr>
          <a:xfrm>
            <a:off x="100361" y="136525"/>
            <a:ext cx="9489688" cy="461665"/>
          </a:xfrm>
          <a:prstGeom prst="rect">
            <a:avLst/>
          </a:prstGeom>
          <a:noFill/>
        </p:spPr>
        <p:txBody>
          <a:bodyPr wrap="square" rtlCol="0">
            <a:spAutoFit/>
          </a:bodyPr>
          <a:lstStyle/>
          <a:p>
            <a:pPr algn="l"/>
            <a:r>
              <a:rPr lang="en-US" sz="2400" b="1" dirty="0"/>
              <a:t>What does this have to do with quantum EM fields?</a:t>
            </a:r>
          </a:p>
        </p:txBody>
      </p:sp>
      <p:graphicFrame>
        <p:nvGraphicFramePr>
          <p:cNvPr id="7" name="Object 6">
            <a:extLst>
              <a:ext uri="{FF2B5EF4-FFF2-40B4-BE49-F238E27FC236}">
                <a16:creationId xmlns:a16="http://schemas.microsoft.com/office/drawing/2014/main" id="{ACDB6641-B97B-4BBC-A286-11B2FD17A1E0}"/>
              </a:ext>
            </a:extLst>
          </p:cNvPr>
          <p:cNvGraphicFramePr>
            <a:graphicFrameLocks noChangeAspect="1"/>
          </p:cNvGraphicFramePr>
          <p:nvPr>
            <p:extLst>
              <p:ext uri="{D42A27DB-BD31-4B8C-83A1-F6EECF244321}">
                <p14:modId xmlns:p14="http://schemas.microsoft.com/office/powerpoint/2010/main" val="228085168"/>
              </p:ext>
            </p:extLst>
          </p:nvPr>
        </p:nvGraphicFramePr>
        <p:xfrm>
          <a:off x="466725" y="549275"/>
          <a:ext cx="9772224" cy="1661759"/>
        </p:xfrm>
        <a:graphic>
          <a:graphicData uri="http://schemas.openxmlformats.org/presentationml/2006/ole">
            <mc:AlternateContent xmlns:mc="http://schemas.openxmlformats.org/markup-compatibility/2006">
              <mc:Choice xmlns:v="urn:schemas-microsoft-com:vml" Requires="v">
                <p:oleObj spid="_x0000_s180254" name="Equation" r:id="rId4" imgW="4025880" imgH="685800" progId="Equation.DSMT4">
                  <p:embed/>
                </p:oleObj>
              </mc:Choice>
              <mc:Fallback>
                <p:oleObj name="Equation" r:id="rId4" imgW="4025880" imgH="685800" progId="Equation.DSMT4">
                  <p:embed/>
                  <p:pic>
                    <p:nvPicPr>
                      <p:cNvPr id="5" name="Object 4">
                        <a:extLst>
                          <a:ext uri="{FF2B5EF4-FFF2-40B4-BE49-F238E27FC236}">
                            <a16:creationId xmlns:a16="http://schemas.microsoft.com/office/drawing/2014/main" id="{5C42EE1F-B841-4341-B9ED-7B40418B84B1}"/>
                          </a:ext>
                        </a:extLst>
                      </p:cNvPr>
                      <p:cNvPicPr/>
                      <p:nvPr/>
                    </p:nvPicPr>
                    <p:blipFill>
                      <a:blip r:embed="rId5"/>
                      <a:stretch>
                        <a:fillRect/>
                      </a:stretch>
                    </p:blipFill>
                    <p:spPr>
                      <a:xfrm>
                        <a:off x="466725" y="549275"/>
                        <a:ext cx="9772224" cy="1661759"/>
                      </a:xfrm>
                      <a:prstGeom prst="rect">
                        <a:avLst/>
                      </a:prstGeom>
                    </p:spPr>
                  </p:pic>
                </p:oleObj>
              </mc:Fallback>
            </mc:AlternateContent>
          </a:graphicData>
        </a:graphic>
      </p:graphicFrame>
      <p:pic>
        <p:nvPicPr>
          <p:cNvPr id="8" name="Picture 7">
            <a:extLst>
              <a:ext uri="{FF2B5EF4-FFF2-40B4-BE49-F238E27FC236}">
                <a16:creationId xmlns:a16="http://schemas.microsoft.com/office/drawing/2014/main" id="{8180F88F-1910-40E8-BE8B-36C23F111D59}"/>
              </a:ext>
            </a:extLst>
          </p:cNvPr>
          <p:cNvPicPr>
            <a:picLocks noChangeAspect="1"/>
          </p:cNvPicPr>
          <p:nvPr/>
        </p:nvPicPr>
        <p:blipFill>
          <a:blip r:embed="rId6"/>
          <a:stretch>
            <a:fillRect/>
          </a:stretch>
        </p:blipFill>
        <p:spPr>
          <a:xfrm>
            <a:off x="400050" y="2129805"/>
            <a:ext cx="11391900" cy="2028825"/>
          </a:xfrm>
          <a:prstGeom prst="rect">
            <a:avLst/>
          </a:prstGeom>
        </p:spPr>
      </p:pic>
      <p:pic>
        <p:nvPicPr>
          <p:cNvPr id="9" name="Picture 8">
            <a:extLst>
              <a:ext uri="{FF2B5EF4-FFF2-40B4-BE49-F238E27FC236}">
                <a16:creationId xmlns:a16="http://schemas.microsoft.com/office/drawing/2014/main" id="{5F4E866F-DB75-4931-BE4A-205853E154A8}"/>
              </a:ext>
            </a:extLst>
          </p:cNvPr>
          <p:cNvPicPr>
            <a:picLocks noChangeAspect="1"/>
          </p:cNvPicPr>
          <p:nvPr/>
        </p:nvPicPr>
        <p:blipFill>
          <a:blip r:embed="rId7"/>
          <a:stretch>
            <a:fillRect/>
          </a:stretch>
        </p:blipFill>
        <p:spPr>
          <a:xfrm>
            <a:off x="466725" y="4327525"/>
            <a:ext cx="11325225" cy="1981200"/>
          </a:xfrm>
          <a:prstGeom prst="rect">
            <a:avLst/>
          </a:prstGeom>
        </p:spPr>
      </p:pic>
      <p:sp>
        <p:nvSpPr>
          <p:cNvPr id="10" name="Arrow: Up 9">
            <a:extLst>
              <a:ext uri="{FF2B5EF4-FFF2-40B4-BE49-F238E27FC236}">
                <a16:creationId xmlns:a16="http://schemas.microsoft.com/office/drawing/2014/main" id="{50183457-CAA2-4E2B-810C-5674ABC72D54}"/>
              </a:ext>
            </a:extLst>
          </p:cNvPr>
          <p:cNvSpPr/>
          <p:nvPr/>
        </p:nvSpPr>
        <p:spPr>
          <a:xfrm rot="16353956">
            <a:off x="7909003" y="3557714"/>
            <a:ext cx="488795" cy="5123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F2E62284-4DD1-4C21-A4E4-4ECF1EFC2AB6}"/>
              </a:ext>
            </a:extLst>
          </p:cNvPr>
          <p:cNvSpPr txBox="1"/>
          <p:nvPr/>
        </p:nvSpPr>
        <p:spPr>
          <a:xfrm>
            <a:off x="8497229" y="3429000"/>
            <a:ext cx="1304693" cy="461665"/>
          </a:xfrm>
          <a:prstGeom prst="rect">
            <a:avLst/>
          </a:prstGeom>
          <a:noFill/>
        </p:spPr>
        <p:txBody>
          <a:bodyPr wrap="square" rtlCol="0">
            <a:spAutoFit/>
          </a:bodyPr>
          <a:lstStyle/>
          <a:p>
            <a:pPr algn="l"/>
            <a:r>
              <a:rPr lang="en-US" sz="2400" b="1" dirty="0"/>
              <a:t>infinite</a:t>
            </a:r>
          </a:p>
        </p:txBody>
      </p:sp>
      <p:sp>
        <p:nvSpPr>
          <p:cNvPr id="12" name="Arrow: Up 11">
            <a:extLst>
              <a:ext uri="{FF2B5EF4-FFF2-40B4-BE49-F238E27FC236}">
                <a16:creationId xmlns:a16="http://schemas.microsoft.com/office/drawing/2014/main" id="{8F205328-9A0E-44CD-976C-BC66D6FA07B9}"/>
              </a:ext>
            </a:extLst>
          </p:cNvPr>
          <p:cNvSpPr/>
          <p:nvPr/>
        </p:nvSpPr>
        <p:spPr>
          <a:xfrm rot="16353956">
            <a:off x="9555669" y="5918051"/>
            <a:ext cx="488795" cy="5123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06937472-575C-4AD1-8F23-7A45F0BD9071}"/>
              </a:ext>
            </a:extLst>
          </p:cNvPr>
          <p:cNvSpPr txBox="1"/>
          <p:nvPr/>
        </p:nvSpPr>
        <p:spPr>
          <a:xfrm>
            <a:off x="10143895" y="5789337"/>
            <a:ext cx="1304693" cy="461665"/>
          </a:xfrm>
          <a:prstGeom prst="rect">
            <a:avLst/>
          </a:prstGeom>
          <a:noFill/>
        </p:spPr>
        <p:txBody>
          <a:bodyPr wrap="square" rtlCol="0">
            <a:spAutoFit/>
          </a:bodyPr>
          <a:lstStyle/>
          <a:p>
            <a:pPr algn="l"/>
            <a:r>
              <a:rPr lang="en-US" sz="2400" b="1" dirty="0"/>
              <a:t>infinite</a:t>
            </a:r>
          </a:p>
        </p:txBody>
      </p:sp>
    </p:spTree>
    <p:extLst>
      <p:ext uri="{BB962C8B-B14F-4D97-AF65-F5344CB8AC3E}">
        <p14:creationId xmlns:p14="http://schemas.microsoft.com/office/powerpoint/2010/main" val="3501635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ACF5EA-4CB5-4BAF-9E80-E4428B36E405}"/>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4967F7B5-3381-4753-8609-71B92F05AE70}"/>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C221CF5B-169A-46AC-AC61-796E54BD7567}"/>
              </a:ext>
            </a:extLst>
          </p:cNvPr>
          <p:cNvSpPr>
            <a:spLocks noGrp="1"/>
          </p:cNvSpPr>
          <p:nvPr>
            <p:ph type="sldNum" sz="quarter" idx="12"/>
          </p:nvPr>
        </p:nvSpPr>
        <p:spPr/>
        <p:txBody>
          <a:bodyPr/>
          <a:lstStyle/>
          <a:p>
            <a:fld id="{E23FF32D-176F-4F5B-8878-5D48FB6FF26A}" type="slidenum">
              <a:rPr lang="en-US" smtClean="0"/>
              <a:t>14</a:t>
            </a:fld>
            <a:endParaRPr lang="en-US"/>
          </a:p>
        </p:txBody>
      </p:sp>
      <p:sp>
        <p:nvSpPr>
          <p:cNvPr id="5" name="TextBox 4">
            <a:extLst>
              <a:ext uri="{FF2B5EF4-FFF2-40B4-BE49-F238E27FC236}">
                <a16:creationId xmlns:a16="http://schemas.microsoft.com/office/drawing/2014/main" id="{61AB58C5-7CF2-4F46-A333-C27ED6E07234}"/>
              </a:ext>
            </a:extLst>
          </p:cNvPr>
          <p:cNvSpPr txBox="1"/>
          <p:nvPr/>
        </p:nvSpPr>
        <p:spPr>
          <a:xfrm>
            <a:off x="546410" y="223024"/>
            <a:ext cx="10537902" cy="1569660"/>
          </a:xfrm>
          <a:prstGeom prst="rect">
            <a:avLst/>
          </a:prstGeom>
          <a:noFill/>
        </p:spPr>
        <p:txBody>
          <a:bodyPr wrap="square" rtlCol="0">
            <a:spAutoFit/>
          </a:bodyPr>
          <a:lstStyle/>
          <a:p>
            <a:pPr algn="l"/>
            <a:r>
              <a:rPr lang="en-US" sz="2400" b="1" dirty="0"/>
              <a:t>It is also possible to show that components of the E and B field have nontrivial commutation relations, indicating that in general it is not possible to simultaneously determine E and B at the same point in space to arbitrary accuracy.</a:t>
            </a:r>
          </a:p>
        </p:txBody>
      </p:sp>
      <p:sp>
        <p:nvSpPr>
          <p:cNvPr id="6" name="TextBox 5">
            <a:extLst>
              <a:ext uri="{FF2B5EF4-FFF2-40B4-BE49-F238E27FC236}">
                <a16:creationId xmlns:a16="http://schemas.microsoft.com/office/drawing/2014/main" id="{B30653C3-130D-4A84-8DEB-187C67D6CC55}"/>
              </a:ext>
            </a:extLst>
          </p:cNvPr>
          <p:cNvSpPr txBox="1"/>
          <p:nvPr/>
        </p:nvSpPr>
        <p:spPr>
          <a:xfrm>
            <a:off x="579863" y="1918010"/>
            <a:ext cx="10515600" cy="1569660"/>
          </a:xfrm>
          <a:prstGeom prst="rect">
            <a:avLst/>
          </a:prstGeom>
          <a:noFill/>
        </p:spPr>
        <p:txBody>
          <a:bodyPr wrap="square" rtlCol="0">
            <a:spAutoFit/>
          </a:bodyPr>
          <a:lstStyle/>
          <a:p>
            <a:pPr algn="l"/>
            <a:r>
              <a:rPr lang="en-US" sz="2400" b="1" dirty="0"/>
              <a:t>Effects of the phase of each mode.   </a:t>
            </a:r>
          </a:p>
          <a:p>
            <a:pPr lvl="1"/>
            <a:r>
              <a:rPr lang="en-US" sz="2400" b="1" dirty="0"/>
              <a:t>In deriving these equations, we neglected the phase of each mode. A more careful treatment of photon number and phase show that these also have nontrivial commutation relations.</a:t>
            </a:r>
          </a:p>
        </p:txBody>
      </p:sp>
      <p:sp>
        <p:nvSpPr>
          <p:cNvPr id="7" name="TextBox 6">
            <a:extLst>
              <a:ext uri="{FF2B5EF4-FFF2-40B4-BE49-F238E27FC236}">
                <a16:creationId xmlns:a16="http://schemas.microsoft.com/office/drawing/2014/main" id="{B9DA34FA-63C6-4C52-8AD1-A1581E145741}"/>
              </a:ext>
            </a:extLst>
          </p:cNvPr>
          <p:cNvSpPr txBox="1"/>
          <p:nvPr/>
        </p:nvSpPr>
        <p:spPr>
          <a:xfrm>
            <a:off x="579863" y="4125951"/>
            <a:ext cx="10773937" cy="1569660"/>
          </a:xfrm>
          <a:prstGeom prst="rect">
            <a:avLst/>
          </a:prstGeom>
          <a:noFill/>
        </p:spPr>
        <p:txBody>
          <a:bodyPr wrap="square" rtlCol="0">
            <a:spAutoFit/>
          </a:bodyPr>
          <a:lstStyle/>
          <a:p>
            <a:pPr algn="l"/>
            <a:r>
              <a:rPr lang="en-US" sz="2400" b="1" dirty="0"/>
              <a:t>How is this quantum treatment of the electromagnetic fields consistent with the classical picture?</a:t>
            </a:r>
          </a:p>
          <a:p>
            <a:pPr marL="914400" lvl="1" indent="-457200">
              <a:buAutoNum type="arabicPeriod"/>
            </a:pPr>
            <a:r>
              <a:rPr lang="en-US" sz="2400" b="1" dirty="0"/>
              <a:t>There is no need for consistency.?</a:t>
            </a:r>
          </a:p>
          <a:p>
            <a:pPr marL="914400" lvl="1" indent="-457200">
              <a:buAutoNum type="arabicPeriod"/>
            </a:pPr>
            <a:r>
              <a:rPr lang="en-US" sz="2400" b="1" dirty="0"/>
              <a:t>There should be consistency in certain ranges of the parameters.?</a:t>
            </a:r>
          </a:p>
        </p:txBody>
      </p:sp>
    </p:spTree>
    <p:extLst>
      <p:ext uri="{BB962C8B-B14F-4D97-AF65-F5344CB8AC3E}">
        <p14:creationId xmlns:p14="http://schemas.microsoft.com/office/powerpoint/2010/main" val="3132640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64DB60-E3CC-46A5-8CAE-6FDCFB6D44DE}"/>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46C4CD67-C9B8-492D-8969-8E7C31EA46B3}"/>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493B761E-D98B-4902-A4B7-B77B33C2711F}"/>
              </a:ext>
            </a:extLst>
          </p:cNvPr>
          <p:cNvSpPr>
            <a:spLocks noGrp="1"/>
          </p:cNvSpPr>
          <p:nvPr>
            <p:ph type="sldNum" sz="quarter" idx="12"/>
          </p:nvPr>
        </p:nvSpPr>
        <p:spPr/>
        <p:txBody>
          <a:bodyPr/>
          <a:lstStyle/>
          <a:p>
            <a:fld id="{E23FF32D-176F-4F5B-8878-5D48FB6FF26A}" type="slidenum">
              <a:rPr lang="en-US" smtClean="0"/>
              <a:t>15</a:t>
            </a:fld>
            <a:endParaRPr lang="en-US"/>
          </a:p>
        </p:txBody>
      </p:sp>
      <p:graphicFrame>
        <p:nvGraphicFramePr>
          <p:cNvPr id="5" name="Object 4">
            <a:extLst>
              <a:ext uri="{FF2B5EF4-FFF2-40B4-BE49-F238E27FC236}">
                <a16:creationId xmlns:a16="http://schemas.microsoft.com/office/drawing/2014/main" id="{F067FFE5-8508-4C0F-A7D5-D97238017097}"/>
              </a:ext>
            </a:extLst>
          </p:cNvPr>
          <p:cNvGraphicFramePr>
            <a:graphicFrameLocks noChangeAspect="1"/>
          </p:cNvGraphicFramePr>
          <p:nvPr>
            <p:extLst>
              <p:ext uri="{D42A27DB-BD31-4B8C-83A1-F6EECF244321}">
                <p14:modId xmlns:p14="http://schemas.microsoft.com/office/powerpoint/2010/main" val="2039511158"/>
              </p:ext>
            </p:extLst>
          </p:nvPr>
        </p:nvGraphicFramePr>
        <p:xfrm>
          <a:off x="153988" y="-17463"/>
          <a:ext cx="11447462" cy="1076326"/>
        </p:xfrm>
        <a:graphic>
          <a:graphicData uri="http://schemas.openxmlformats.org/presentationml/2006/ole">
            <mc:AlternateContent xmlns:mc="http://schemas.openxmlformats.org/markup-compatibility/2006">
              <mc:Choice xmlns:v="urn:schemas-microsoft-com:vml" Requires="v">
                <p:oleObj spid="_x0000_s175216" name="Equation" r:id="rId4" imgW="5130720" imgH="482400" progId="Equation.DSMT4">
                  <p:embed/>
                </p:oleObj>
              </mc:Choice>
              <mc:Fallback>
                <p:oleObj name="Equation" r:id="rId4" imgW="5130720" imgH="482400" progId="Equation.DSMT4">
                  <p:embed/>
                  <p:pic>
                    <p:nvPicPr>
                      <p:cNvPr id="0" name=""/>
                      <p:cNvPicPr/>
                      <p:nvPr/>
                    </p:nvPicPr>
                    <p:blipFill>
                      <a:blip r:embed="rId5"/>
                      <a:stretch>
                        <a:fillRect/>
                      </a:stretch>
                    </p:blipFill>
                    <p:spPr>
                      <a:xfrm>
                        <a:off x="153988" y="-17463"/>
                        <a:ext cx="11447462" cy="1076326"/>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D19DEEC1-BFCE-4BBD-8030-746836879387}"/>
              </a:ext>
            </a:extLst>
          </p:cNvPr>
          <p:cNvGraphicFramePr>
            <a:graphicFrameLocks noChangeAspect="1"/>
          </p:cNvGraphicFramePr>
          <p:nvPr>
            <p:extLst>
              <p:ext uri="{D42A27DB-BD31-4B8C-83A1-F6EECF244321}">
                <p14:modId xmlns:p14="http://schemas.microsoft.com/office/powerpoint/2010/main" val="1717269503"/>
              </p:ext>
            </p:extLst>
          </p:nvPr>
        </p:nvGraphicFramePr>
        <p:xfrm>
          <a:off x="362028" y="1281112"/>
          <a:ext cx="10815638" cy="2147888"/>
        </p:xfrm>
        <a:graphic>
          <a:graphicData uri="http://schemas.openxmlformats.org/presentationml/2006/ole">
            <mc:AlternateContent xmlns:mc="http://schemas.openxmlformats.org/markup-compatibility/2006">
              <mc:Choice xmlns:v="urn:schemas-microsoft-com:vml" Requires="v">
                <p:oleObj spid="_x0000_s175217" name="Equation" r:id="rId6" imgW="4851360" imgH="965160" progId="Equation.DSMT4">
                  <p:embed/>
                </p:oleObj>
              </mc:Choice>
              <mc:Fallback>
                <p:oleObj name="Equation" r:id="rId6" imgW="4851360" imgH="965160" progId="Equation.DSMT4">
                  <p:embed/>
                  <p:pic>
                    <p:nvPicPr>
                      <p:cNvPr id="5" name="Object 4">
                        <a:extLst>
                          <a:ext uri="{FF2B5EF4-FFF2-40B4-BE49-F238E27FC236}">
                            <a16:creationId xmlns:a16="http://schemas.microsoft.com/office/drawing/2014/main" id="{5C42EE1F-B841-4341-B9ED-7B40418B84B1}"/>
                          </a:ext>
                        </a:extLst>
                      </p:cNvPr>
                      <p:cNvPicPr/>
                      <p:nvPr/>
                    </p:nvPicPr>
                    <p:blipFill>
                      <a:blip r:embed="rId7"/>
                      <a:stretch>
                        <a:fillRect/>
                      </a:stretch>
                    </p:blipFill>
                    <p:spPr>
                      <a:xfrm>
                        <a:off x="362028" y="1281112"/>
                        <a:ext cx="10815638" cy="214788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D2680120-9E88-4D81-9008-89C1BB798583}"/>
              </a:ext>
            </a:extLst>
          </p:cNvPr>
          <p:cNvGraphicFramePr>
            <a:graphicFrameLocks noChangeAspect="1"/>
          </p:cNvGraphicFramePr>
          <p:nvPr>
            <p:extLst>
              <p:ext uri="{D42A27DB-BD31-4B8C-83A1-F6EECF244321}">
                <p14:modId xmlns:p14="http://schemas.microsoft.com/office/powerpoint/2010/main" val="2988069781"/>
              </p:ext>
            </p:extLst>
          </p:nvPr>
        </p:nvGraphicFramePr>
        <p:xfrm>
          <a:off x="210672" y="3614754"/>
          <a:ext cx="11820293" cy="2197165"/>
        </p:xfrm>
        <a:graphic>
          <a:graphicData uri="http://schemas.openxmlformats.org/presentationml/2006/ole">
            <mc:AlternateContent xmlns:mc="http://schemas.openxmlformats.org/markup-compatibility/2006">
              <mc:Choice xmlns:v="urn:schemas-microsoft-com:vml" Requires="v">
                <p:oleObj spid="_x0000_s175218" name="Equation" r:id="rId8" imgW="6489360" imgH="1206360" progId="Equation.DSMT4">
                  <p:embed/>
                </p:oleObj>
              </mc:Choice>
              <mc:Fallback>
                <p:oleObj name="Equation" r:id="rId8" imgW="6489360" imgH="1206360" progId="Equation.DSMT4">
                  <p:embed/>
                  <p:pic>
                    <p:nvPicPr>
                      <p:cNvPr id="0" name=""/>
                      <p:cNvPicPr/>
                      <p:nvPr/>
                    </p:nvPicPr>
                    <p:blipFill>
                      <a:blip r:embed="rId9"/>
                      <a:stretch>
                        <a:fillRect/>
                      </a:stretch>
                    </p:blipFill>
                    <p:spPr>
                      <a:xfrm>
                        <a:off x="210672" y="3614754"/>
                        <a:ext cx="11820293" cy="219716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5F66FE46-5C90-4EF0-9360-DD5FA3FDA878}"/>
              </a:ext>
            </a:extLst>
          </p:cNvPr>
          <p:cNvGraphicFramePr>
            <a:graphicFrameLocks noChangeAspect="1"/>
          </p:cNvGraphicFramePr>
          <p:nvPr>
            <p:extLst>
              <p:ext uri="{D42A27DB-BD31-4B8C-83A1-F6EECF244321}">
                <p14:modId xmlns:p14="http://schemas.microsoft.com/office/powerpoint/2010/main" val="2561485262"/>
              </p:ext>
            </p:extLst>
          </p:nvPr>
        </p:nvGraphicFramePr>
        <p:xfrm>
          <a:off x="7006648" y="4357688"/>
          <a:ext cx="4811713" cy="1219200"/>
        </p:xfrm>
        <a:graphic>
          <a:graphicData uri="http://schemas.openxmlformats.org/presentationml/2006/ole">
            <mc:AlternateContent xmlns:mc="http://schemas.openxmlformats.org/markup-compatibility/2006">
              <mc:Choice xmlns:v="urn:schemas-microsoft-com:vml" Requires="v">
                <p:oleObj spid="_x0000_s175219" name="Equation" r:id="rId10" imgW="952200" imgH="241200" progId="Equation.DSMT4">
                  <p:embed/>
                </p:oleObj>
              </mc:Choice>
              <mc:Fallback>
                <p:oleObj name="Equation" r:id="rId10" imgW="952200" imgH="241200" progId="Equation.DSMT4">
                  <p:embed/>
                  <p:pic>
                    <p:nvPicPr>
                      <p:cNvPr id="0" name=""/>
                      <p:cNvPicPr/>
                      <p:nvPr/>
                    </p:nvPicPr>
                    <p:blipFill>
                      <a:blip r:embed="rId11"/>
                      <a:stretch>
                        <a:fillRect/>
                      </a:stretch>
                    </p:blipFill>
                    <p:spPr>
                      <a:xfrm>
                        <a:off x="7006648" y="4357688"/>
                        <a:ext cx="4811713" cy="1219200"/>
                      </a:xfrm>
                      <a:prstGeom prst="rect">
                        <a:avLst/>
                      </a:prstGeom>
                    </p:spPr>
                  </p:pic>
                </p:oleObj>
              </mc:Fallback>
            </mc:AlternateContent>
          </a:graphicData>
        </a:graphic>
      </p:graphicFrame>
    </p:spTree>
    <p:extLst>
      <p:ext uri="{BB962C8B-B14F-4D97-AF65-F5344CB8AC3E}">
        <p14:creationId xmlns:p14="http://schemas.microsoft.com/office/powerpoint/2010/main" val="3019061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688A2B-4372-4E21-A7F1-E3CEB9EC64FE}"/>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CD1CB504-D385-436D-8D34-3FFDF4AF3538}"/>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5DD313FB-2F37-4787-AEAD-C227C48DE260}"/>
              </a:ext>
            </a:extLst>
          </p:cNvPr>
          <p:cNvSpPr>
            <a:spLocks noGrp="1"/>
          </p:cNvSpPr>
          <p:nvPr>
            <p:ph type="sldNum" sz="quarter" idx="12"/>
          </p:nvPr>
        </p:nvSpPr>
        <p:spPr/>
        <p:txBody>
          <a:bodyPr/>
          <a:lstStyle/>
          <a:p>
            <a:fld id="{E23FF32D-176F-4F5B-8878-5D48FB6FF26A}" type="slidenum">
              <a:rPr lang="en-US" smtClean="0"/>
              <a:t>16</a:t>
            </a:fld>
            <a:endParaRPr lang="en-US"/>
          </a:p>
        </p:txBody>
      </p:sp>
      <p:sp>
        <p:nvSpPr>
          <p:cNvPr id="5" name="TextBox 4">
            <a:extLst>
              <a:ext uri="{FF2B5EF4-FFF2-40B4-BE49-F238E27FC236}">
                <a16:creationId xmlns:a16="http://schemas.microsoft.com/office/drawing/2014/main" id="{E53285AD-8211-4E00-A640-537C7DC62013}"/>
              </a:ext>
            </a:extLst>
          </p:cNvPr>
          <p:cNvSpPr txBox="1"/>
          <p:nvPr/>
        </p:nvSpPr>
        <p:spPr>
          <a:xfrm>
            <a:off x="412595" y="234176"/>
            <a:ext cx="7047571" cy="461665"/>
          </a:xfrm>
          <a:prstGeom prst="rect">
            <a:avLst/>
          </a:prstGeom>
          <a:noFill/>
        </p:spPr>
        <p:txBody>
          <a:bodyPr wrap="square" rtlCol="0">
            <a:spAutoFit/>
          </a:bodyPr>
          <a:lstStyle/>
          <a:p>
            <a:pPr algn="l"/>
            <a:r>
              <a:rPr lang="en-US" sz="2400" b="1" dirty="0"/>
              <a:t>Single mode coherent state continued</a:t>
            </a:r>
          </a:p>
        </p:txBody>
      </p:sp>
      <p:graphicFrame>
        <p:nvGraphicFramePr>
          <p:cNvPr id="6" name="Object 5">
            <a:extLst>
              <a:ext uri="{FF2B5EF4-FFF2-40B4-BE49-F238E27FC236}">
                <a16:creationId xmlns:a16="http://schemas.microsoft.com/office/drawing/2014/main" id="{34F2B859-EAFE-446D-A614-4333E2678B56}"/>
              </a:ext>
            </a:extLst>
          </p:cNvPr>
          <p:cNvGraphicFramePr>
            <a:graphicFrameLocks noChangeAspect="1"/>
          </p:cNvGraphicFramePr>
          <p:nvPr>
            <p:extLst>
              <p:ext uri="{D42A27DB-BD31-4B8C-83A1-F6EECF244321}">
                <p14:modId xmlns:p14="http://schemas.microsoft.com/office/powerpoint/2010/main" val="2773809582"/>
              </p:ext>
            </p:extLst>
          </p:nvPr>
        </p:nvGraphicFramePr>
        <p:xfrm>
          <a:off x="954011" y="1025525"/>
          <a:ext cx="8825609" cy="3322221"/>
        </p:xfrm>
        <a:graphic>
          <a:graphicData uri="http://schemas.openxmlformats.org/presentationml/2006/ole">
            <mc:AlternateContent xmlns:mc="http://schemas.openxmlformats.org/markup-compatibility/2006">
              <mc:Choice xmlns:v="urn:schemas-microsoft-com:vml" Requires="v">
                <p:oleObj spid="_x0000_s181271" name="Equation" r:id="rId4" imgW="3504960" imgH="1320480" progId="Equation.DSMT4">
                  <p:embed/>
                </p:oleObj>
              </mc:Choice>
              <mc:Fallback>
                <p:oleObj name="Equation" r:id="rId4" imgW="3504960" imgH="1320480" progId="Equation.DSMT4">
                  <p:embed/>
                  <p:pic>
                    <p:nvPicPr>
                      <p:cNvPr id="7" name="Object 6">
                        <a:extLst>
                          <a:ext uri="{FF2B5EF4-FFF2-40B4-BE49-F238E27FC236}">
                            <a16:creationId xmlns:a16="http://schemas.microsoft.com/office/drawing/2014/main" id="{D2680120-9E88-4D81-9008-89C1BB798583}"/>
                          </a:ext>
                        </a:extLst>
                      </p:cNvPr>
                      <p:cNvPicPr/>
                      <p:nvPr/>
                    </p:nvPicPr>
                    <p:blipFill>
                      <a:blip r:embed="rId5"/>
                      <a:stretch>
                        <a:fillRect/>
                      </a:stretch>
                    </p:blipFill>
                    <p:spPr>
                      <a:xfrm>
                        <a:off x="954011" y="1025525"/>
                        <a:ext cx="8825609" cy="3322221"/>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74FE4D40-BCF3-439C-AB9E-A366AF932347}"/>
              </a:ext>
            </a:extLst>
          </p:cNvPr>
          <p:cNvSpPr txBox="1"/>
          <p:nvPr/>
        </p:nvSpPr>
        <p:spPr>
          <a:xfrm>
            <a:off x="602166" y="4951141"/>
            <a:ext cx="10314878" cy="830997"/>
          </a:xfrm>
          <a:prstGeom prst="rect">
            <a:avLst/>
          </a:prstGeom>
          <a:noFill/>
        </p:spPr>
        <p:txBody>
          <a:bodyPr wrap="square" rtlCol="0">
            <a:spAutoFit/>
          </a:bodyPr>
          <a:lstStyle/>
          <a:p>
            <a:r>
              <a:rPr lang="en-US" sz="2400" b="1" dirty="0"/>
              <a:t>This means that variance of the E field for the coherent state is independent of the amplitude </a:t>
            </a:r>
            <a:r>
              <a:rPr lang="en-US" sz="2400" b="1" i="1" dirty="0"/>
              <a:t>E</a:t>
            </a:r>
            <a:r>
              <a:rPr lang="en-US" sz="2400" b="1" i="1" baseline="-25000" dirty="0"/>
              <a:t>0</a:t>
            </a:r>
            <a:r>
              <a:rPr lang="en-US" sz="2400" b="1" dirty="0"/>
              <a:t>.    Therefore, for large </a:t>
            </a:r>
            <a:r>
              <a:rPr lang="en-US" sz="2400" b="1" i="1" dirty="0"/>
              <a:t>E</a:t>
            </a:r>
            <a:r>
              <a:rPr lang="en-US" sz="2400" b="1" i="1" baseline="-25000" dirty="0"/>
              <a:t>0</a:t>
            </a:r>
            <a:r>
              <a:rPr lang="en-US" sz="2400" b="1" baseline="-25000" dirty="0"/>
              <a:t> </a:t>
            </a:r>
            <a:r>
              <a:rPr lang="en-US" sz="2400" b="1" dirty="0"/>
              <a:t>the variance is small in comparison.</a:t>
            </a:r>
          </a:p>
        </p:txBody>
      </p:sp>
    </p:spTree>
    <p:extLst>
      <p:ext uri="{BB962C8B-B14F-4D97-AF65-F5344CB8AC3E}">
        <p14:creationId xmlns:p14="http://schemas.microsoft.com/office/powerpoint/2010/main" val="166705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47F53-D029-4F59-8A78-71878F163ADF}"/>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D7D42417-0DED-4CF0-A9EE-435D11081CC6}"/>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AB8A56E3-4DC1-4933-9760-388C21404CD5}"/>
              </a:ext>
            </a:extLst>
          </p:cNvPr>
          <p:cNvSpPr>
            <a:spLocks noGrp="1"/>
          </p:cNvSpPr>
          <p:nvPr>
            <p:ph type="sldNum" sz="quarter" idx="12"/>
          </p:nvPr>
        </p:nvSpPr>
        <p:spPr/>
        <p:txBody>
          <a:bodyPr/>
          <a:lstStyle/>
          <a:p>
            <a:fld id="{E23FF32D-176F-4F5B-8878-5D48FB6FF26A}" type="slidenum">
              <a:rPr lang="en-US" smtClean="0"/>
              <a:t>17</a:t>
            </a:fld>
            <a:endParaRPr lang="en-US"/>
          </a:p>
        </p:txBody>
      </p:sp>
      <p:pic>
        <p:nvPicPr>
          <p:cNvPr id="5" name="Picture 4">
            <a:extLst>
              <a:ext uri="{FF2B5EF4-FFF2-40B4-BE49-F238E27FC236}">
                <a16:creationId xmlns:a16="http://schemas.microsoft.com/office/drawing/2014/main" id="{B7EAB05C-65F5-4D08-856A-A21042E2F7B5}"/>
              </a:ext>
            </a:extLst>
          </p:cNvPr>
          <p:cNvPicPr>
            <a:picLocks noChangeAspect="1"/>
          </p:cNvPicPr>
          <p:nvPr/>
        </p:nvPicPr>
        <p:blipFill>
          <a:blip r:embed="rId2"/>
          <a:stretch>
            <a:fillRect/>
          </a:stretch>
        </p:blipFill>
        <p:spPr>
          <a:xfrm>
            <a:off x="3755845" y="0"/>
            <a:ext cx="7312674" cy="6858000"/>
          </a:xfrm>
          <a:prstGeom prst="rect">
            <a:avLst/>
          </a:prstGeom>
        </p:spPr>
      </p:pic>
      <p:sp>
        <p:nvSpPr>
          <p:cNvPr id="6" name="TextBox 5">
            <a:extLst>
              <a:ext uri="{FF2B5EF4-FFF2-40B4-BE49-F238E27FC236}">
                <a16:creationId xmlns:a16="http://schemas.microsoft.com/office/drawing/2014/main" id="{B51A2D7A-0C58-4B75-88CA-138767E44E75}"/>
              </a:ext>
            </a:extLst>
          </p:cNvPr>
          <p:cNvSpPr txBox="1"/>
          <p:nvPr/>
        </p:nvSpPr>
        <p:spPr>
          <a:xfrm>
            <a:off x="153663" y="235527"/>
            <a:ext cx="4114800" cy="2677656"/>
          </a:xfrm>
          <a:prstGeom prst="rect">
            <a:avLst/>
          </a:prstGeom>
          <a:noFill/>
        </p:spPr>
        <p:txBody>
          <a:bodyPr wrap="square" rtlCol="0">
            <a:spAutoFit/>
          </a:bodyPr>
          <a:lstStyle/>
          <a:p>
            <a:pPr algn="l"/>
            <a:r>
              <a:rPr lang="en-US" sz="2400" b="1" dirty="0"/>
              <a:t>Visualization of coherent state electric fields for various amplitudes</a:t>
            </a:r>
          </a:p>
          <a:p>
            <a:pPr algn="l"/>
            <a:endParaRPr lang="en-US" sz="2400" b="1" dirty="0"/>
          </a:p>
          <a:p>
            <a:pPr algn="l"/>
            <a:endParaRPr lang="en-US" sz="2400" b="1" dirty="0"/>
          </a:p>
          <a:p>
            <a:pPr algn="l"/>
            <a:r>
              <a:rPr lang="en-US" sz="2400" b="1" dirty="0"/>
              <a:t>Source:   Rodney Loudon, “The Quantum Theory of Light”</a:t>
            </a:r>
          </a:p>
        </p:txBody>
      </p:sp>
    </p:spTree>
    <p:extLst>
      <p:ext uri="{BB962C8B-B14F-4D97-AF65-F5344CB8AC3E}">
        <p14:creationId xmlns:p14="http://schemas.microsoft.com/office/powerpoint/2010/main" val="2593126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4F2008-4B83-498E-8AC8-0C531FB74F83}"/>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FE9FF699-37DE-4DBF-AD27-5BC5E9296D57}"/>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D72CA458-2F7A-4818-8244-7D31319A9014}"/>
              </a:ext>
            </a:extLst>
          </p:cNvPr>
          <p:cNvSpPr>
            <a:spLocks noGrp="1"/>
          </p:cNvSpPr>
          <p:nvPr>
            <p:ph type="sldNum" sz="quarter" idx="12"/>
          </p:nvPr>
        </p:nvSpPr>
        <p:spPr/>
        <p:txBody>
          <a:bodyPr/>
          <a:lstStyle/>
          <a:p>
            <a:fld id="{E23FF32D-176F-4F5B-8878-5D48FB6FF26A}" type="slidenum">
              <a:rPr lang="en-US" smtClean="0"/>
              <a:t>18</a:t>
            </a:fld>
            <a:endParaRPr lang="en-US"/>
          </a:p>
        </p:txBody>
      </p:sp>
      <p:sp>
        <p:nvSpPr>
          <p:cNvPr id="5" name="TextBox 4">
            <a:extLst>
              <a:ext uri="{FF2B5EF4-FFF2-40B4-BE49-F238E27FC236}">
                <a16:creationId xmlns:a16="http://schemas.microsoft.com/office/drawing/2014/main" id="{4FEC197C-751C-4661-A919-018620EB5460}"/>
              </a:ext>
            </a:extLst>
          </p:cNvPr>
          <p:cNvSpPr txBox="1"/>
          <p:nvPr/>
        </p:nvSpPr>
        <p:spPr>
          <a:xfrm>
            <a:off x="412595" y="234176"/>
            <a:ext cx="7047571" cy="461665"/>
          </a:xfrm>
          <a:prstGeom prst="rect">
            <a:avLst/>
          </a:prstGeom>
          <a:noFill/>
        </p:spPr>
        <p:txBody>
          <a:bodyPr wrap="square" rtlCol="0">
            <a:spAutoFit/>
          </a:bodyPr>
          <a:lstStyle/>
          <a:p>
            <a:pPr algn="l"/>
            <a:r>
              <a:rPr lang="en-US" sz="2400" b="1" dirty="0"/>
              <a:t>Single mode coherent state continued</a:t>
            </a:r>
          </a:p>
        </p:txBody>
      </p:sp>
      <p:graphicFrame>
        <p:nvGraphicFramePr>
          <p:cNvPr id="6" name="Object 5">
            <a:extLst>
              <a:ext uri="{FF2B5EF4-FFF2-40B4-BE49-F238E27FC236}">
                <a16:creationId xmlns:a16="http://schemas.microsoft.com/office/drawing/2014/main" id="{D9841C10-9444-4A1C-AB44-13C0C08C4CEF}"/>
              </a:ext>
            </a:extLst>
          </p:cNvPr>
          <p:cNvGraphicFramePr>
            <a:graphicFrameLocks noChangeAspect="1"/>
          </p:cNvGraphicFramePr>
          <p:nvPr>
            <p:extLst>
              <p:ext uri="{D42A27DB-BD31-4B8C-83A1-F6EECF244321}">
                <p14:modId xmlns:p14="http://schemas.microsoft.com/office/powerpoint/2010/main" val="2576152003"/>
              </p:ext>
            </p:extLst>
          </p:nvPr>
        </p:nvGraphicFramePr>
        <p:xfrm>
          <a:off x="564840" y="954011"/>
          <a:ext cx="10567988" cy="4297362"/>
        </p:xfrm>
        <a:graphic>
          <a:graphicData uri="http://schemas.openxmlformats.org/presentationml/2006/ole">
            <mc:AlternateContent xmlns:mc="http://schemas.openxmlformats.org/markup-compatibility/2006">
              <mc:Choice xmlns:v="urn:schemas-microsoft-com:vml" Requires="v">
                <p:oleObj spid="_x0000_s182294" name="Equation" r:id="rId4" imgW="4622760" imgH="1879560" progId="Equation.DSMT4">
                  <p:embed/>
                </p:oleObj>
              </mc:Choice>
              <mc:Fallback>
                <p:oleObj name="Equation" r:id="rId4" imgW="4622760" imgH="1879560" progId="Equation.DSMT4">
                  <p:embed/>
                  <p:pic>
                    <p:nvPicPr>
                      <p:cNvPr id="0" name=""/>
                      <p:cNvPicPr/>
                      <p:nvPr/>
                    </p:nvPicPr>
                    <p:blipFill>
                      <a:blip r:embed="rId5"/>
                      <a:stretch>
                        <a:fillRect/>
                      </a:stretch>
                    </p:blipFill>
                    <p:spPr>
                      <a:xfrm>
                        <a:off x="564840" y="954011"/>
                        <a:ext cx="10567988" cy="4297362"/>
                      </a:xfrm>
                      <a:prstGeom prst="rect">
                        <a:avLst/>
                      </a:prstGeom>
                    </p:spPr>
                  </p:pic>
                </p:oleObj>
              </mc:Fallback>
            </mc:AlternateContent>
          </a:graphicData>
        </a:graphic>
      </p:graphicFrame>
    </p:spTree>
    <p:extLst>
      <p:ext uri="{BB962C8B-B14F-4D97-AF65-F5344CB8AC3E}">
        <p14:creationId xmlns:p14="http://schemas.microsoft.com/office/powerpoint/2010/main" val="2361758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08AFD1-8204-4A57-AA34-96B58705B45C}"/>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C4603383-AEFC-4FDD-B524-4B7B772E3F11}"/>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C063F05B-1518-49A6-807B-251CF855235A}"/>
              </a:ext>
            </a:extLst>
          </p:cNvPr>
          <p:cNvSpPr>
            <a:spLocks noGrp="1"/>
          </p:cNvSpPr>
          <p:nvPr>
            <p:ph type="sldNum" sz="quarter" idx="12"/>
          </p:nvPr>
        </p:nvSpPr>
        <p:spPr/>
        <p:txBody>
          <a:bodyPr/>
          <a:lstStyle/>
          <a:p>
            <a:fld id="{E23FF32D-176F-4F5B-8878-5D48FB6FF26A}" type="slidenum">
              <a:rPr lang="en-US" smtClean="0"/>
              <a:t>19</a:t>
            </a:fld>
            <a:endParaRPr lang="en-US"/>
          </a:p>
        </p:txBody>
      </p:sp>
      <p:graphicFrame>
        <p:nvGraphicFramePr>
          <p:cNvPr id="5" name="Object 4">
            <a:extLst>
              <a:ext uri="{FF2B5EF4-FFF2-40B4-BE49-F238E27FC236}">
                <a16:creationId xmlns:a16="http://schemas.microsoft.com/office/drawing/2014/main" id="{0FAD76C8-ABB9-4B94-9602-68215D2825DA}"/>
              </a:ext>
            </a:extLst>
          </p:cNvPr>
          <p:cNvGraphicFramePr>
            <a:graphicFrameLocks noChangeAspect="1"/>
          </p:cNvGraphicFramePr>
          <p:nvPr>
            <p:extLst>
              <p:ext uri="{D42A27DB-BD31-4B8C-83A1-F6EECF244321}">
                <p14:modId xmlns:p14="http://schemas.microsoft.com/office/powerpoint/2010/main" val="621373886"/>
              </p:ext>
            </p:extLst>
          </p:nvPr>
        </p:nvGraphicFramePr>
        <p:xfrm>
          <a:off x="838200" y="854035"/>
          <a:ext cx="9094788" cy="3286126"/>
        </p:xfrm>
        <a:graphic>
          <a:graphicData uri="http://schemas.openxmlformats.org/presentationml/2006/ole">
            <mc:AlternateContent xmlns:mc="http://schemas.openxmlformats.org/markup-compatibility/2006">
              <mc:Choice xmlns:v="urn:schemas-microsoft-com:vml" Requires="v">
                <p:oleObj spid="_x0000_s183317" name="Equation" r:id="rId4" imgW="4076640" imgH="1473120" progId="Equation.DSMT4">
                  <p:embed/>
                </p:oleObj>
              </mc:Choice>
              <mc:Fallback>
                <p:oleObj name="Equation" r:id="rId4" imgW="4076640" imgH="1473120" progId="Equation.DSMT4">
                  <p:embed/>
                  <p:pic>
                    <p:nvPicPr>
                      <p:cNvPr id="5" name="Object 4">
                        <a:extLst>
                          <a:ext uri="{FF2B5EF4-FFF2-40B4-BE49-F238E27FC236}">
                            <a16:creationId xmlns:a16="http://schemas.microsoft.com/office/drawing/2014/main" id="{F067FFE5-8508-4C0F-A7D5-D97238017097}"/>
                          </a:ext>
                        </a:extLst>
                      </p:cNvPr>
                      <p:cNvPicPr/>
                      <p:nvPr/>
                    </p:nvPicPr>
                    <p:blipFill>
                      <a:blip r:embed="rId5"/>
                      <a:stretch>
                        <a:fillRect/>
                      </a:stretch>
                    </p:blipFill>
                    <p:spPr>
                      <a:xfrm>
                        <a:off x="838200" y="854035"/>
                        <a:ext cx="9094788" cy="3286126"/>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B647B7D4-48E2-4A73-A966-E1A467510FFA}"/>
              </a:ext>
            </a:extLst>
          </p:cNvPr>
          <p:cNvSpPr txBox="1"/>
          <p:nvPr/>
        </p:nvSpPr>
        <p:spPr>
          <a:xfrm>
            <a:off x="167268" y="136525"/>
            <a:ext cx="10593659" cy="461665"/>
          </a:xfrm>
          <a:prstGeom prst="rect">
            <a:avLst/>
          </a:prstGeom>
          <a:noFill/>
        </p:spPr>
        <p:txBody>
          <a:bodyPr wrap="square" rtlCol="0">
            <a:spAutoFit/>
          </a:bodyPr>
          <a:lstStyle/>
          <a:p>
            <a:pPr algn="l"/>
            <a:r>
              <a:rPr lang="en-US" sz="2400" b="1" dirty="0"/>
              <a:t>Interpretation of a single mode coherent state</a:t>
            </a:r>
          </a:p>
        </p:txBody>
      </p:sp>
    </p:spTree>
    <p:extLst>
      <p:ext uri="{BB962C8B-B14F-4D97-AF65-F5344CB8AC3E}">
        <p14:creationId xmlns:p14="http://schemas.microsoft.com/office/powerpoint/2010/main" val="222606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D529FAB-DA90-46CB-9FF0-D2AA355B5388}"/>
              </a:ext>
            </a:extLst>
          </p:cNvPr>
          <p:cNvPicPr>
            <a:picLocks noChangeAspect="1"/>
          </p:cNvPicPr>
          <p:nvPr/>
        </p:nvPicPr>
        <p:blipFill>
          <a:blip r:embed="rId3"/>
          <a:stretch>
            <a:fillRect/>
          </a:stretch>
        </p:blipFill>
        <p:spPr>
          <a:xfrm>
            <a:off x="838200" y="813827"/>
            <a:ext cx="9896475" cy="2377609"/>
          </a:xfrm>
          <a:prstGeom prst="rect">
            <a:avLst/>
          </a:prstGeom>
        </p:spPr>
      </p:pic>
      <p:sp>
        <p:nvSpPr>
          <p:cNvPr id="2" name="Date Placeholder 1">
            <a:extLst>
              <a:ext uri="{FF2B5EF4-FFF2-40B4-BE49-F238E27FC236}">
                <a16:creationId xmlns:a16="http://schemas.microsoft.com/office/drawing/2014/main" id="{45759A77-10D0-4645-853C-1FD8D7E77D71}"/>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B0C135A1-FA1B-452A-96EB-A13C22EA91DB}"/>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E6F2CA88-BBA3-471C-98EC-FF0C6F9CF878}"/>
              </a:ext>
            </a:extLst>
          </p:cNvPr>
          <p:cNvSpPr>
            <a:spLocks noGrp="1"/>
          </p:cNvSpPr>
          <p:nvPr>
            <p:ph type="sldNum" sz="quarter" idx="12"/>
          </p:nvPr>
        </p:nvSpPr>
        <p:spPr/>
        <p:txBody>
          <a:bodyPr/>
          <a:lstStyle/>
          <a:p>
            <a:fld id="{E23FF32D-176F-4F5B-8878-5D48FB6FF26A}" type="slidenum">
              <a:rPr lang="en-US" smtClean="0"/>
              <a:t>2</a:t>
            </a:fld>
            <a:endParaRPr lang="en-US"/>
          </a:p>
        </p:txBody>
      </p:sp>
      <p:sp>
        <p:nvSpPr>
          <p:cNvPr id="6" name="Rectangle 5">
            <a:extLst>
              <a:ext uri="{FF2B5EF4-FFF2-40B4-BE49-F238E27FC236}">
                <a16:creationId xmlns:a16="http://schemas.microsoft.com/office/drawing/2014/main" id="{454DAB41-5537-4C65-AC21-9E6CEB113799}"/>
              </a:ext>
            </a:extLst>
          </p:cNvPr>
          <p:cNvSpPr/>
          <p:nvPr/>
        </p:nvSpPr>
        <p:spPr>
          <a:xfrm>
            <a:off x="954571" y="2304276"/>
            <a:ext cx="9780104" cy="365125"/>
          </a:xfrm>
          <a:prstGeom prst="rect">
            <a:avLst/>
          </a:prstGeom>
          <a:solidFill>
            <a:srgbClr val="FFFF00">
              <a:alpha val="2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18EABEA7-1F78-4EB5-A77F-84A25AA90BD3}"/>
              </a:ext>
            </a:extLst>
          </p:cNvPr>
          <p:cNvPicPr>
            <a:picLocks noChangeAspect="1"/>
          </p:cNvPicPr>
          <p:nvPr/>
        </p:nvPicPr>
        <p:blipFill>
          <a:blip r:embed="rId4"/>
          <a:stretch>
            <a:fillRect/>
          </a:stretch>
        </p:blipFill>
        <p:spPr>
          <a:xfrm>
            <a:off x="0" y="3479723"/>
            <a:ext cx="12192000" cy="2404323"/>
          </a:xfrm>
          <a:prstGeom prst="rect">
            <a:avLst/>
          </a:prstGeom>
        </p:spPr>
      </p:pic>
    </p:spTree>
    <p:extLst>
      <p:ext uri="{BB962C8B-B14F-4D97-AF65-F5344CB8AC3E}">
        <p14:creationId xmlns:p14="http://schemas.microsoft.com/office/powerpoint/2010/main" val="3731920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EF47D5-218F-4BC1-AE8A-4C48DD73E939}"/>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C81921CD-34CD-4A38-8E81-2D8A9FC3D634}"/>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385498BC-8719-4656-8B4C-34D373B3684A}"/>
              </a:ext>
            </a:extLst>
          </p:cNvPr>
          <p:cNvSpPr>
            <a:spLocks noGrp="1"/>
          </p:cNvSpPr>
          <p:nvPr>
            <p:ph type="sldNum" sz="quarter" idx="12"/>
          </p:nvPr>
        </p:nvSpPr>
        <p:spPr/>
        <p:txBody>
          <a:bodyPr/>
          <a:lstStyle/>
          <a:p>
            <a:fld id="{E23FF32D-176F-4F5B-8878-5D48FB6FF26A}" type="slidenum">
              <a:rPr lang="en-US" smtClean="0"/>
              <a:t>20</a:t>
            </a:fld>
            <a:endParaRPr lang="en-US"/>
          </a:p>
        </p:txBody>
      </p:sp>
      <p:pic>
        <p:nvPicPr>
          <p:cNvPr id="5" name="Picture 4">
            <a:extLst>
              <a:ext uri="{FF2B5EF4-FFF2-40B4-BE49-F238E27FC236}">
                <a16:creationId xmlns:a16="http://schemas.microsoft.com/office/drawing/2014/main" id="{E132C35D-925E-48B7-A185-7B7D20FFC2D7}"/>
              </a:ext>
            </a:extLst>
          </p:cNvPr>
          <p:cNvPicPr>
            <a:picLocks noChangeAspect="1"/>
          </p:cNvPicPr>
          <p:nvPr/>
        </p:nvPicPr>
        <p:blipFill>
          <a:blip r:embed="rId3"/>
          <a:stretch>
            <a:fillRect/>
          </a:stretch>
        </p:blipFill>
        <p:spPr>
          <a:xfrm>
            <a:off x="2011052" y="258725"/>
            <a:ext cx="7971148" cy="6097625"/>
          </a:xfrm>
          <a:prstGeom prst="rect">
            <a:avLst/>
          </a:prstGeom>
        </p:spPr>
      </p:pic>
      <p:sp>
        <p:nvSpPr>
          <p:cNvPr id="6" name="TextBox 5">
            <a:extLst>
              <a:ext uri="{FF2B5EF4-FFF2-40B4-BE49-F238E27FC236}">
                <a16:creationId xmlns:a16="http://schemas.microsoft.com/office/drawing/2014/main" id="{11720C3E-55B0-411C-9A04-77A7BC9F58D7}"/>
              </a:ext>
            </a:extLst>
          </p:cNvPr>
          <p:cNvSpPr txBox="1"/>
          <p:nvPr/>
        </p:nvSpPr>
        <p:spPr>
          <a:xfrm>
            <a:off x="392151" y="256478"/>
            <a:ext cx="10972800" cy="461665"/>
          </a:xfrm>
          <a:prstGeom prst="rect">
            <a:avLst/>
          </a:prstGeom>
          <a:noFill/>
        </p:spPr>
        <p:txBody>
          <a:bodyPr wrap="square" rtlCol="0">
            <a:spAutoFit/>
          </a:bodyPr>
          <a:lstStyle/>
          <a:p>
            <a:r>
              <a:rPr lang="en-US" sz="2400" b="1" dirty="0"/>
              <a:t>More reading --                                                                                                           page 231 </a:t>
            </a:r>
          </a:p>
        </p:txBody>
      </p:sp>
    </p:spTree>
    <p:extLst>
      <p:ext uri="{BB962C8B-B14F-4D97-AF65-F5344CB8AC3E}">
        <p14:creationId xmlns:p14="http://schemas.microsoft.com/office/powerpoint/2010/main" val="554095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CCBAE0-972B-4C43-914F-B6DEABF84CCB}"/>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592DA221-3A7F-438A-8E7C-0ED73BBE7C11}"/>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9D687828-72A6-49A6-A736-738F37FF7BED}"/>
              </a:ext>
            </a:extLst>
          </p:cNvPr>
          <p:cNvSpPr>
            <a:spLocks noGrp="1"/>
          </p:cNvSpPr>
          <p:nvPr>
            <p:ph type="sldNum" sz="quarter" idx="12"/>
          </p:nvPr>
        </p:nvSpPr>
        <p:spPr/>
        <p:txBody>
          <a:bodyPr/>
          <a:lstStyle/>
          <a:p>
            <a:fld id="{E23FF32D-176F-4F5B-8878-5D48FB6FF26A}" type="slidenum">
              <a:rPr lang="en-US" smtClean="0"/>
              <a:t>3</a:t>
            </a:fld>
            <a:endParaRPr lang="en-US"/>
          </a:p>
        </p:txBody>
      </p:sp>
      <p:sp>
        <p:nvSpPr>
          <p:cNvPr id="5" name="TextBox 4">
            <a:extLst>
              <a:ext uri="{FF2B5EF4-FFF2-40B4-BE49-F238E27FC236}">
                <a16:creationId xmlns:a16="http://schemas.microsoft.com/office/drawing/2014/main" id="{2AF72AD6-4749-4D1A-97FC-0F6021F9F264}"/>
              </a:ext>
            </a:extLst>
          </p:cNvPr>
          <p:cNvSpPr txBox="1"/>
          <p:nvPr/>
        </p:nvSpPr>
        <p:spPr>
          <a:xfrm>
            <a:off x="734291" y="304800"/>
            <a:ext cx="11222182" cy="3046988"/>
          </a:xfrm>
          <a:prstGeom prst="rect">
            <a:avLst/>
          </a:prstGeom>
          <a:noFill/>
        </p:spPr>
        <p:txBody>
          <a:bodyPr wrap="square" rtlCol="0">
            <a:spAutoFit/>
          </a:bodyPr>
          <a:lstStyle/>
          <a:p>
            <a:pPr algn="l"/>
            <a:r>
              <a:rPr lang="en-US" sz="2400" b="1" dirty="0"/>
              <a:t>Digression – list of possible topics for remainder of the course</a:t>
            </a:r>
          </a:p>
          <a:p>
            <a:pPr algn="l"/>
            <a:endParaRPr lang="en-US" sz="2400" b="1" dirty="0"/>
          </a:p>
          <a:p>
            <a:pPr marL="800100" lvl="1" indent="-342900">
              <a:buFont typeface="Wingdings" panose="05000000000000000000" pitchFamily="2" charset="2"/>
              <a:buChar char="Ø"/>
            </a:pPr>
            <a:r>
              <a:rPr lang="en-US" sz="2400" b="1" dirty="0"/>
              <a:t>Multiparticle systems;   reviewing Chap. 10 and introducing “second quantization” formalism</a:t>
            </a:r>
          </a:p>
          <a:p>
            <a:pPr marL="800100" lvl="1" indent="-342900">
              <a:buFont typeface="Wingdings" panose="05000000000000000000" pitchFamily="2" charset="2"/>
              <a:buChar char="Ø"/>
            </a:pPr>
            <a:r>
              <a:rPr lang="en-US" sz="2400" b="1" dirty="0"/>
              <a:t>Hubbard model</a:t>
            </a:r>
          </a:p>
          <a:p>
            <a:pPr marL="800100" lvl="1" indent="-342900">
              <a:buFont typeface="Wingdings" panose="05000000000000000000" pitchFamily="2" charset="2"/>
              <a:buChar char="Ø"/>
            </a:pPr>
            <a:r>
              <a:rPr lang="en-US" sz="2400" b="1" dirty="0"/>
              <a:t>Superconductivity</a:t>
            </a:r>
          </a:p>
          <a:p>
            <a:pPr marL="800100" lvl="1" indent="-342900">
              <a:buFont typeface="Wingdings" panose="05000000000000000000" pitchFamily="2" charset="2"/>
              <a:buChar char="Ø"/>
            </a:pPr>
            <a:r>
              <a:rPr lang="en-US" sz="2400" b="1" dirty="0" err="1"/>
              <a:t>Hartree-Fock</a:t>
            </a:r>
            <a:r>
              <a:rPr lang="en-US" sz="2400" b="1" dirty="0"/>
              <a:t> formalism</a:t>
            </a:r>
          </a:p>
          <a:p>
            <a:pPr marL="800100" lvl="1" indent="-342900">
              <a:buFont typeface="Wingdings" panose="05000000000000000000" pitchFamily="2" charset="2"/>
              <a:buChar char="Ø"/>
            </a:pPr>
            <a:r>
              <a:rPr lang="en-US" sz="2400" b="1" dirty="0"/>
              <a:t>Density functional formalism</a:t>
            </a:r>
          </a:p>
        </p:txBody>
      </p:sp>
    </p:spTree>
    <p:extLst>
      <p:ext uri="{BB962C8B-B14F-4D97-AF65-F5344CB8AC3E}">
        <p14:creationId xmlns:p14="http://schemas.microsoft.com/office/powerpoint/2010/main" val="360976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D77A82-C3BE-43B8-8C05-AC3D0F8CF3D5}"/>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35909F0E-B323-4A59-B7C3-C1EE59813350}"/>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950498DD-2132-4B3E-A97F-35048B5E0E66}"/>
              </a:ext>
            </a:extLst>
          </p:cNvPr>
          <p:cNvSpPr>
            <a:spLocks noGrp="1"/>
          </p:cNvSpPr>
          <p:nvPr>
            <p:ph type="sldNum" sz="quarter" idx="12"/>
          </p:nvPr>
        </p:nvSpPr>
        <p:spPr/>
        <p:txBody>
          <a:bodyPr/>
          <a:lstStyle/>
          <a:p>
            <a:fld id="{E23FF32D-176F-4F5B-8878-5D48FB6FF26A}" type="slidenum">
              <a:rPr lang="en-US" smtClean="0"/>
              <a:t>4</a:t>
            </a:fld>
            <a:endParaRPr lang="en-US"/>
          </a:p>
        </p:txBody>
      </p:sp>
      <p:graphicFrame>
        <p:nvGraphicFramePr>
          <p:cNvPr id="5" name="Object 4">
            <a:extLst>
              <a:ext uri="{FF2B5EF4-FFF2-40B4-BE49-F238E27FC236}">
                <a16:creationId xmlns:a16="http://schemas.microsoft.com/office/drawing/2014/main" id="{D81F3F3B-1036-42A3-9BAA-7DC4E1994C59}"/>
              </a:ext>
            </a:extLst>
          </p:cNvPr>
          <p:cNvGraphicFramePr>
            <a:graphicFrameLocks noChangeAspect="1"/>
          </p:cNvGraphicFramePr>
          <p:nvPr>
            <p:extLst>
              <p:ext uri="{D42A27DB-BD31-4B8C-83A1-F6EECF244321}">
                <p14:modId xmlns:p14="http://schemas.microsoft.com/office/powerpoint/2010/main" val="3107695678"/>
              </p:ext>
            </p:extLst>
          </p:nvPr>
        </p:nvGraphicFramePr>
        <p:xfrm>
          <a:off x="216183" y="1400467"/>
          <a:ext cx="11759633" cy="4057066"/>
        </p:xfrm>
        <a:graphic>
          <a:graphicData uri="http://schemas.openxmlformats.org/presentationml/2006/ole">
            <mc:AlternateContent xmlns:mc="http://schemas.openxmlformats.org/markup-compatibility/2006">
              <mc:Choice xmlns:v="urn:schemas-microsoft-com:vml" Requires="v">
                <p:oleObj spid="_x0000_s173111" name="Equation" r:id="rId4" imgW="5410080" imgH="1866600" progId="Equation.DSMT4">
                  <p:embed/>
                </p:oleObj>
              </mc:Choice>
              <mc:Fallback>
                <p:oleObj name="Equation" r:id="rId4" imgW="5410080" imgH="1866600" progId="Equation.DSMT4">
                  <p:embed/>
                  <p:pic>
                    <p:nvPicPr>
                      <p:cNvPr id="7" name="Object 6">
                        <a:extLst>
                          <a:ext uri="{FF2B5EF4-FFF2-40B4-BE49-F238E27FC236}">
                            <a16:creationId xmlns:a16="http://schemas.microsoft.com/office/drawing/2014/main" id="{73DE2C9D-6A07-477F-BF2E-CA5539EA5F8F}"/>
                          </a:ext>
                        </a:extLst>
                      </p:cNvPr>
                      <p:cNvPicPr/>
                      <p:nvPr/>
                    </p:nvPicPr>
                    <p:blipFill>
                      <a:blip r:embed="rId5"/>
                      <a:stretch>
                        <a:fillRect/>
                      </a:stretch>
                    </p:blipFill>
                    <p:spPr>
                      <a:xfrm>
                        <a:off x="216183" y="1400467"/>
                        <a:ext cx="11759633" cy="4057066"/>
                      </a:xfrm>
                      <a:prstGeom prst="rect">
                        <a:avLst/>
                      </a:prstGeom>
                    </p:spPr>
                  </p:pic>
                </p:oleObj>
              </mc:Fallback>
            </mc:AlternateContent>
          </a:graphicData>
        </a:graphic>
      </p:graphicFrame>
      <p:sp>
        <p:nvSpPr>
          <p:cNvPr id="9" name="TextBox 8">
            <a:extLst>
              <a:ext uri="{FF2B5EF4-FFF2-40B4-BE49-F238E27FC236}">
                <a16:creationId xmlns:a16="http://schemas.microsoft.com/office/drawing/2014/main" id="{11A38953-110D-4D0C-9E92-1BF650A86639}"/>
              </a:ext>
            </a:extLst>
          </p:cNvPr>
          <p:cNvSpPr txBox="1"/>
          <p:nvPr/>
        </p:nvSpPr>
        <p:spPr>
          <a:xfrm>
            <a:off x="391886" y="136525"/>
            <a:ext cx="10693648" cy="461665"/>
          </a:xfrm>
          <a:prstGeom prst="rect">
            <a:avLst/>
          </a:prstGeom>
          <a:noFill/>
        </p:spPr>
        <p:txBody>
          <a:bodyPr wrap="square" rtlCol="0">
            <a:spAutoFit/>
          </a:bodyPr>
          <a:lstStyle/>
          <a:p>
            <a:pPr algn="l"/>
            <a:r>
              <a:rPr lang="en-US" sz="2400" b="1" dirty="0"/>
              <a:t>Summary of previous results for the electromagnetic Hamiltonian</a:t>
            </a:r>
          </a:p>
        </p:txBody>
      </p:sp>
    </p:spTree>
    <p:extLst>
      <p:ext uri="{BB962C8B-B14F-4D97-AF65-F5344CB8AC3E}">
        <p14:creationId xmlns:p14="http://schemas.microsoft.com/office/powerpoint/2010/main" val="2144221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3/30/2022</a:t>
            </a:r>
          </a:p>
        </p:txBody>
      </p:sp>
      <p:sp>
        <p:nvSpPr>
          <p:cNvPr id="3" name="Footer Placeholder 2"/>
          <p:cNvSpPr>
            <a:spLocks noGrp="1"/>
          </p:cNvSpPr>
          <p:nvPr>
            <p:ph type="ftr" sz="quarter" idx="11"/>
          </p:nvPr>
        </p:nvSpPr>
        <p:spPr/>
        <p:txBody>
          <a:bodyPr/>
          <a:lstStyle/>
          <a:p>
            <a:r>
              <a:rPr lang="en-US"/>
              <a:t>PHY 742 -- Spring 2022 -- Lecture 23</a:t>
            </a:r>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895292439"/>
              </p:ext>
            </p:extLst>
          </p:nvPr>
        </p:nvGraphicFramePr>
        <p:xfrm>
          <a:off x="838200" y="1000459"/>
          <a:ext cx="5148262" cy="1585912"/>
        </p:xfrm>
        <a:graphic>
          <a:graphicData uri="http://schemas.openxmlformats.org/presentationml/2006/ole">
            <mc:AlternateContent xmlns:mc="http://schemas.openxmlformats.org/markup-compatibility/2006">
              <mc:Choice xmlns:v="urn:schemas-microsoft-com:vml" Requires="v">
                <p:oleObj spid="_x0000_s161936" name="Equation" r:id="rId4" imgW="2514600" imgH="774360" progId="Equation.DSMT4">
                  <p:embed/>
                </p:oleObj>
              </mc:Choice>
              <mc:Fallback>
                <p:oleObj name="Equation" r:id="rId4" imgW="2514600" imgH="774360" progId="Equation.DSMT4">
                  <p:embed/>
                  <p:pic>
                    <p:nvPicPr>
                      <p:cNvPr id="5" name="Object 4"/>
                      <p:cNvPicPr/>
                      <p:nvPr/>
                    </p:nvPicPr>
                    <p:blipFill>
                      <a:blip r:embed="rId5"/>
                      <a:stretch>
                        <a:fillRect/>
                      </a:stretch>
                    </p:blipFill>
                    <p:spPr>
                      <a:xfrm>
                        <a:off x="838200" y="1000459"/>
                        <a:ext cx="5148262" cy="1585912"/>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BAC596FF-602F-4E89-A8C3-A200B34FD2BC}"/>
              </a:ext>
            </a:extLst>
          </p:cNvPr>
          <p:cNvSpPr txBox="1"/>
          <p:nvPr/>
        </p:nvSpPr>
        <p:spPr>
          <a:xfrm>
            <a:off x="250521" y="275573"/>
            <a:ext cx="9169052" cy="461665"/>
          </a:xfrm>
          <a:prstGeom prst="rect">
            <a:avLst/>
          </a:prstGeom>
          <a:noFill/>
        </p:spPr>
        <p:txBody>
          <a:bodyPr wrap="square" rtlCol="0">
            <a:spAutoFit/>
          </a:bodyPr>
          <a:lstStyle/>
          <a:p>
            <a:pPr algn="l"/>
            <a:r>
              <a:rPr lang="en-US" sz="2400" b="1" dirty="0"/>
              <a:t>Properties of the creation and annihilation operators:</a:t>
            </a:r>
          </a:p>
        </p:txBody>
      </p:sp>
      <p:graphicFrame>
        <p:nvGraphicFramePr>
          <p:cNvPr id="7" name="Object 6">
            <a:extLst>
              <a:ext uri="{FF2B5EF4-FFF2-40B4-BE49-F238E27FC236}">
                <a16:creationId xmlns:a16="http://schemas.microsoft.com/office/drawing/2014/main" id="{8A2CC5E6-D35E-423D-B779-A93B963BF0E2}"/>
              </a:ext>
            </a:extLst>
          </p:cNvPr>
          <p:cNvGraphicFramePr>
            <a:graphicFrameLocks noChangeAspect="1"/>
          </p:cNvGraphicFramePr>
          <p:nvPr>
            <p:extLst>
              <p:ext uri="{D42A27DB-BD31-4B8C-83A1-F6EECF244321}">
                <p14:modId xmlns:p14="http://schemas.microsoft.com/office/powerpoint/2010/main" val="230209878"/>
              </p:ext>
            </p:extLst>
          </p:nvPr>
        </p:nvGraphicFramePr>
        <p:xfrm>
          <a:off x="838200" y="3252227"/>
          <a:ext cx="9397620" cy="2038806"/>
        </p:xfrm>
        <a:graphic>
          <a:graphicData uri="http://schemas.openxmlformats.org/presentationml/2006/ole">
            <mc:AlternateContent xmlns:mc="http://schemas.openxmlformats.org/markup-compatibility/2006">
              <mc:Choice xmlns:v="urn:schemas-microsoft-com:vml" Requires="v">
                <p:oleObj spid="_x0000_s161937" name="Equation" r:id="rId6" imgW="3276360" imgH="711000" progId="Equation.DSMT4">
                  <p:embed/>
                </p:oleObj>
              </mc:Choice>
              <mc:Fallback>
                <p:oleObj name="Equation" r:id="rId6" imgW="3276360" imgH="711000" progId="Equation.DSMT4">
                  <p:embed/>
                  <p:pic>
                    <p:nvPicPr>
                      <p:cNvPr id="0" name=""/>
                      <p:cNvPicPr/>
                      <p:nvPr/>
                    </p:nvPicPr>
                    <p:blipFill>
                      <a:blip r:embed="rId7"/>
                      <a:stretch>
                        <a:fillRect/>
                      </a:stretch>
                    </p:blipFill>
                    <p:spPr>
                      <a:xfrm>
                        <a:off x="838200" y="3252227"/>
                        <a:ext cx="9397620" cy="2038806"/>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C8E4CCE2-6222-46D0-A712-0C48EF56986F}"/>
              </a:ext>
            </a:extLst>
          </p:cNvPr>
          <p:cNvSpPr txBox="1"/>
          <p:nvPr/>
        </p:nvSpPr>
        <p:spPr>
          <a:xfrm>
            <a:off x="838200" y="5724395"/>
            <a:ext cx="10046918" cy="461665"/>
          </a:xfrm>
          <a:prstGeom prst="rect">
            <a:avLst/>
          </a:prstGeom>
          <a:noFill/>
        </p:spPr>
        <p:txBody>
          <a:bodyPr wrap="square" rtlCol="0">
            <a:spAutoFit/>
          </a:bodyPr>
          <a:lstStyle/>
          <a:p>
            <a:pPr algn="l"/>
            <a:r>
              <a:rPr lang="en-US" sz="2400" b="1" dirty="0"/>
              <a:t>Note:  We are assuming that the polarization vector is real.</a:t>
            </a:r>
          </a:p>
        </p:txBody>
      </p:sp>
    </p:spTree>
    <p:extLst>
      <p:ext uri="{BB962C8B-B14F-4D97-AF65-F5344CB8AC3E}">
        <p14:creationId xmlns:p14="http://schemas.microsoft.com/office/powerpoint/2010/main" val="978182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4323D3-3E53-4DA7-AB42-C0ADE1360863}"/>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CF5B7E45-7C2A-487E-AF7F-32B5684BD250}"/>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0B7317A6-4572-43A9-8575-1C774E2AF055}"/>
              </a:ext>
            </a:extLst>
          </p:cNvPr>
          <p:cNvSpPr>
            <a:spLocks noGrp="1"/>
          </p:cNvSpPr>
          <p:nvPr>
            <p:ph type="sldNum" sz="quarter" idx="12"/>
          </p:nvPr>
        </p:nvSpPr>
        <p:spPr/>
        <p:txBody>
          <a:bodyPr/>
          <a:lstStyle/>
          <a:p>
            <a:fld id="{E23FF32D-176F-4F5B-8878-5D48FB6FF26A}" type="slidenum">
              <a:rPr lang="en-US" smtClean="0"/>
              <a:t>6</a:t>
            </a:fld>
            <a:endParaRPr lang="en-US"/>
          </a:p>
        </p:txBody>
      </p:sp>
      <p:graphicFrame>
        <p:nvGraphicFramePr>
          <p:cNvPr id="5" name="Object 4">
            <a:extLst>
              <a:ext uri="{FF2B5EF4-FFF2-40B4-BE49-F238E27FC236}">
                <a16:creationId xmlns:a16="http://schemas.microsoft.com/office/drawing/2014/main" id="{1DA3C425-DBC0-46CF-B624-886BCEB5ACA4}"/>
              </a:ext>
            </a:extLst>
          </p:cNvPr>
          <p:cNvGraphicFramePr>
            <a:graphicFrameLocks noChangeAspect="1"/>
          </p:cNvGraphicFramePr>
          <p:nvPr>
            <p:extLst>
              <p:ext uri="{D42A27DB-BD31-4B8C-83A1-F6EECF244321}">
                <p14:modId xmlns:p14="http://schemas.microsoft.com/office/powerpoint/2010/main" val="85768790"/>
              </p:ext>
            </p:extLst>
          </p:nvPr>
        </p:nvGraphicFramePr>
        <p:xfrm>
          <a:off x="9525" y="569913"/>
          <a:ext cx="12174538" cy="5786437"/>
        </p:xfrm>
        <a:graphic>
          <a:graphicData uri="http://schemas.openxmlformats.org/presentationml/2006/ole">
            <mc:AlternateContent xmlns:mc="http://schemas.openxmlformats.org/markup-compatibility/2006">
              <mc:Choice xmlns:v="urn:schemas-microsoft-com:vml" Requires="v">
                <p:oleObj spid="_x0000_s174126" name="Equation" r:id="rId4" imgW="4483080" imgH="2133360" progId="Equation.DSMT4">
                  <p:embed/>
                </p:oleObj>
              </mc:Choice>
              <mc:Fallback>
                <p:oleObj name="Equation" r:id="rId4" imgW="4483080" imgH="2133360" progId="Equation.DSMT4">
                  <p:embed/>
                  <p:pic>
                    <p:nvPicPr>
                      <p:cNvPr id="7" name="Object 6">
                        <a:extLst>
                          <a:ext uri="{FF2B5EF4-FFF2-40B4-BE49-F238E27FC236}">
                            <a16:creationId xmlns:a16="http://schemas.microsoft.com/office/drawing/2014/main" id="{8A2CC5E6-D35E-423D-B779-A93B963BF0E2}"/>
                          </a:ext>
                        </a:extLst>
                      </p:cNvPr>
                      <p:cNvPicPr/>
                      <p:nvPr/>
                    </p:nvPicPr>
                    <p:blipFill>
                      <a:blip r:embed="rId5"/>
                      <a:stretch>
                        <a:fillRect/>
                      </a:stretch>
                    </p:blipFill>
                    <p:spPr>
                      <a:xfrm>
                        <a:off x="9525" y="569913"/>
                        <a:ext cx="12174538" cy="5786437"/>
                      </a:xfrm>
                      <a:prstGeom prst="rect">
                        <a:avLst/>
                      </a:prstGeom>
                    </p:spPr>
                  </p:pic>
                </p:oleObj>
              </mc:Fallback>
            </mc:AlternateContent>
          </a:graphicData>
        </a:graphic>
      </p:graphicFrame>
    </p:spTree>
    <p:extLst>
      <p:ext uri="{BB962C8B-B14F-4D97-AF65-F5344CB8AC3E}">
        <p14:creationId xmlns:p14="http://schemas.microsoft.com/office/powerpoint/2010/main" val="3581934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FEA241-4598-4D25-9E31-E021DFECCEDB}"/>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4C6F48CE-FE5B-46BA-BAFA-3FE39ED2D90B}"/>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B675A536-B680-402F-96FB-79C641BB461F}"/>
              </a:ext>
            </a:extLst>
          </p:cNvPr>
          <p:cNvSpPr>
            <a:spLocks noGrp="1"/>
          </p:cNvSpPr>
          <p:nvPr>
            <p:ph type="sldNum" sz="quarter" idx="12"/>
          </p:nvPr>
        </p:nvSpPr>
        <p:spPr/>
        <p:txBody>
          <a:bodyPr/>
          <a:lstStyle/>
          <a:p>
            <a:fld id="{E23FF32D-176F-4F5B-8878-5D48FB6FF26A}" type="slidenum">
              <a:rPr lang="en-US" smtClean="0"/>
              <a:t>7</a:t>
            </a:fld>
            <a:endParaRPr lang="en-US"/>
          </a:p>
        </p:txBody>
      </p:sp>
      <p:graphicFrame>
        <p:nvGraphicFramePr>
          <p:cNvPr id="5" name="Object 4">
            <a:extLst>
              <a:ext uri="{FF2B5EF4-FFF2-40B4-BE49-F238E27FC236}">
                <a16:creationId xmlns:a16="http://schemas.microsoft.com/office/drawing/2014/main" id="{5C42EE1F-B841-4341-B9ED-7B40418B84B1}"/>
              </a:ext>
            </a:extLst>
          </p:cNvPr>
          <p:cNvGraphicFramePr>
            <a:graphicFrameLocks noChangeAspect="1"/>
          </p:cNvGraphicFramePr>
          <p:nvPr>
            <p:extLst>
              <p:ext uri="{D42A27DB-BD31-4B8C-83A1-F6EECF244321}">
                <p14:modId xmlns:p14="http://schemas.microsoft.com/office/powerpoint/2010/main" val="3788357231"/>
              </p:ext>
            </p:extLst>
          </p:nvPr>
        </p:nvGraphicFramePr>
        <p:xfrm>
          <a:off x="227009" y="837862"/>
          <a:ext cx="11387614" cy="4005776"/>
        </p:xfrm>
        <a:graphic>
          <a:graphicData uri="http://schemas.openxmlformats.org/presentationml/2006/ole">
            <mc:AlternateContent xmlns:mc="http://schemas.openxmlformats.org/markup-compatibility/2006">
              <mc:Choice xmlns:v="urn:schemas-microsoft-com:vml" Requires="v">
                <p:oleObj spid="_x0000_s176160" name="Equation" r:id="rId4" imgW="6057720" imgH="2133360" progId="Equation.DSMT4">
                  <p:embed/>
                </p:oleObj>
              </mc:Choice>
              <mc:Fallback>
                <p:oleObj name="Equation" r:id="rId4" imgW="6057720" imgH="2133360" progId="Equation.DSMT4">
                  <p:embed/>
                  <p:pic>
                    <p:nvPicPr>
                      <p:cNvPr id="5" name="Object 4">
                        <a:extLst>
                          <a:ext uri="{FF2B5EF4-FFF2-40B4-BE49-F238E27FC236}">
                            <a16:creationId xmlns:a16="http://schemas.microsoft.com/office/drawing/2014/main" id="{1DA3C425-DBC0-46CF-B624-886BCEB5ACA4}"/>
                          </a:ext>
                        </a:extLst>
                      </p:cNvPr>
                      <p:cNvPicPr/>
                      <p:nvPr/>
                    </p:nvPicPr>
                    <p:blipFill>
                      <a:blip r:embed="rId5"/>
                      <a:stretch>
                        <a:fillRect/>
                      </a:stretch>
                    </p:blipFill>
                    <p:spPr>
                      <a:xfrm>
                        <a:off x="227009" y="837862"/>
                        <a:ext cx="11387614" cy="4005776"/>
                      </a:xfrm>
                      <a:prstGeom prst="rect">
                        <a:avLst/>
                      </a:prstGeom>
                    </p:spPr>
                  </p:pic>
                </p:oleObj>
              </mc:Fallback>
            </mc:AlternateContent>
          </a:graphicData>
        </a:graphic>
      </p:graphicFrame>
    </p:spTree>
    <p:extLst>
      <p:ext uri="{BB962C8B-B14F-4D97-AF65-F5344CB8AC3E}">
        <p14:creationId xmlns:p14="http://schemas.microsoft.com/office/powerpoint/2010/main" val="1680109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5EB7A6-48C5-41A1-88A7-256086058AEF}"/>
              </a:ext>
            </a:extLst>
          </p:cNvPr>
          <p:cNvSpPr>
            <a:spLocks noGrp="1"/>
          </p:cNvSpPr>
          <p:nvPr>
            <p:ph type="dt" sz="half" idx="10"/>
          </p:nvPr>
        </p:nvSpPr>
        <p:spPr/>
        <p:txBody>
          <a:bodyPr/>
          <a:lstStyle/>
          <a:p>
            <a:r>
              <a:rPr lang="en-US"/>
              <a:t>3/30/2022</a:t>
            </a:r>
          </a:p>
        </p:txBody>
      </p:sp>
      <p:sp>
        <p:nvSpPr>
          <p:cNvPr id="3" name="Footer Placeholder 2">
            <a:extLst>
              <a:ext uri="{FF2B5EF4-FFF2-40B4-BE49-F238E27FC236}">
                <a16:creationId xmlns:a16="http://schemas.microsoft.com/office/drawing/2014/main" id="{FBB86701-58F2-467B-B3AF-CF9E8173432A}"/>
              </a:ext>
            </a:extLst>
          </p:cNvPr>
          <p:cNvSpPr>
            <a:spLocks noGrp="1"/>
          </p:cNvSpPr>
          <p:nvPr>
            <p:ph type="ftr" sz="quarter" idx="11"/>
          </p:nvPr>
        </p:nvSpPr>
        <p:spPr/>
        <p:txBody>
          <a:bodyPr/>
          <a:lstStyle/>
          <a:p>
            <a:r>
              <a:rPr lang="en-US"/>
              <a:t>PHY 742 -- Spring 2022 -- Lecture 23</a:t>
            </a:r>
          </a:p>
        </p:txBody>
      </p:sp>
      <p:sp>
        <p:nvSpPr>
          <p:cNvPr id="4" name="Slide Number Placeholder 3">
            <a:extLst>
              <a:ext uri="{FF2B5EF4-FFF2-40B4-BE49-F238E27FC236}">
                <a16:creationId xmlns:a16="http://schemas.microsoft.com/office/drawing/2014/main" id="{EAF41CDB-564E-4BEF-940D-9A7D64C61CCC}"/>
              </a:ext>
            </a:extLst>
          </p:cNvPr>
          <p:cNvSpPr>
            <a:spLocks noGrp="1"/>
          </p:cNvSpPr>
          <p:nvPr>
            <p:ph type="sldNum" sz="quarter" idx="12"/>
          </p:nvPr>
        </p:nvSpPr>
        <p:spPr/>
        <p:txBody>
          <a:bodyPr/>
          <a:lstStyle/>
          <a:p>
            <a:fld id="{E23FF32D-176F-4F5B-8878-5D48FB6FF26A}" type="slidenum">
              <a:rPr lang="en-US" smtClean="0"/>
              <a:t>8</a:t>
            </a:fld>
            <a:endParaRPr lang="en-US"/>
          </a:p>
        </p:txBody>
      </p:sp>
      <p:sp>
        <p:nvSpPr>
          <p:cNvPr id="5" name="TextBox 4">
            <a:extLst>
              <a:ext uri="{FF2B5EF4-FFF2-40B4-BE49-F238E27FC236}">
                <a16:creationId xmlns:a16="http://schemas.microsoft.com/office/drawing/2014/main" id="{9155AF27-28D8-4239-9C72-E905C69A1A2B}"/>
              </a:ext>
            </a:extLst>
          </p:cNvPr>
          <p:cNvSpPr txBox="1"/>
          <p:nvPr/>
        </p:nvSpPr>
        <p:spPr>
          <a:xfrm>
            <a:off x="533400" y="359229"/>
            <a:ext cx="11049000" cy="1938992"/>
          </a:xfrm>
          <a:prstGeom prst="rect">
            <a:avLst/>
          </a:prstGeom>
          <a:noFill/>
        </p:spPr>
        <p:txBody>
          <a:bodyPr wrap="square" rtlCol="0">
            <a:spAutoFit/>
          </a:bodyPr>
          <a:lstStyle/>
          <a:p>
            <a:pPr algn="l"/>
            <a:r>
              <a:rPr lang="en-US" sz="2400" b="1" dirty="0"/>
              <a:t>In order to compare the classical treatment to the quantum approach we need to calculate expectation values of the observables.    In addition to mean value of an observable, its statistical properties are also of interest, particularly the variance and the standard deviation (its square root)  which is defined in terms of the average of the squared value of the observable and the average value itself:</a:t>
            </a:r>
          </a:p>
        </p:txBody>
      </p:sp>
      <p:graphicFrame>
        <p:nvGraphicFramePr>
          <p:cNvPr id="6" name="Object 5">
            <a:extLst>
              <a:ext uri="{FF2B5EF4-FFF2-40B4-BE49-F238E27FC236}">
                <a16:creationId xmlns:a16="http://schemas.microsoft.com/office/drawing/2014/main" id="{3E4A2FCA-D93C-49CD-B63E-575009688D83}"/>
              </a:ext>
            </a:extLst>
          </p:cNvPr>
          <p:cNvGraphicFramePr>
            <a:graphicFrameLocks noChangeAspect="1"/>
          </p:cNvGraphicFramePr>
          <p:nvPr>
            <p:extLst>
              <p:ext uri="{D42A27DB-BD31-4B8C-83A1-F6EECF244321}">
                <p14:modId xmlns:p14="http://schemas.microsoft.com/office/powerpoint/2010/main" val="3480768906"/>
              </p:ext>
            </p:extLst>
          </p:nvPr>
        </p:nvGraphicFramePr>
        <p:xfrm>
          <a:off x="879475" y="2298700"/>
          <a:ext cx="7185025" cy="981075"/>
        </p:xfrm>
        <a:graphic>
          <a:graphicData uri="http://schemas.openxmlformats.org/presentationml/2006/ole">
            <mc:AlternateContent xmlns:mc="http://schemas.openxmlformats.org/markup-compatibility/2006">
              <mc:Choice xmlns:v="urn:schemas-microsoft-com:vml" Requires="v">
                <p:oleObj spid="_x0000_s184328" name="Equation" r:id="rId3" imgW="2603160" imgH="355320" progId="Equation.DSMT4">
                  <p:embed/>
                </p:oleObj>
              </mc:Choice>
              <mc:Fallback>
                <p:oleObj name="Equation" r:id="rId3" imgW="2603160" imgH="355320" progId="Equation.DSMT4">
                  <p:embed/>
                  <p:pic>
                    <p:nvPicPr>
                      <p:cNvPr id="6" name="Object 5">
                        <a:extLst>
                          <a:ext uri="{FF2B5EF4-FFF2-40B4-BE49-F238E27FC236}">
                            <a16:creationId xmlns:a16="http://schemas.microsoft.com/office/drawing/2014/main" id="{9FDB0EFB-72BD-47D6-92B0-BA99F47FE8EF}"/>
                          </a:ext>
                        </a:extLst>
                      </p:cNvPr>
                      <p:cNvPicPr/>
                      <p:nvPr/>
                    </p:nvPicPr>
                    <p:blipFill>
                      <a:blip r:embed="rId4"/>
                      <a:stretch>
                        <a:fillRect/>
                      </a:stretch>
                    </p:blipFill>
                    <p:spPr>
                      <a:xfrm>
                        <a:off x="879475" y="2298700"/>
                        <a:ext cx="7185025" cy="9810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E20795D1-A1D1-4D5F-8C76-5A8B1E296127}"/>
              </a:ext>
            </a:extLst>
          </p:cNvPr>
          <p:cNvSpPr txBox="1"/>
          <p:nvPr/>
        </p:nvSpPr>
        <p:spPr>
          <a:xfrm>
            <a:off x="838200" y="3799114"/>
            <a:ext cx="10744200" cy="1200329"/>
          </a:xfrm>
          <a:prstGeom prst="rect">
            <a:avLst/>
          </a:prstGeom>
          <a:noFill/>
        </p:spPr>
        <p:txBody>
          <a:bodyPr wrap="square" rtlCol="0">
            <a:spAutoFit/>
          </a:bodyPr>
          <a:lstStyle/>
          <a:p>
            <a:pPr algn="l"/>
            <a:r>
              <a:rPr lang="en-US" sz="2400" b="1" dirty="0"/>
              <a:t>The next few slides review the relationship of this variance to observables in quantum mechanics which have non trivial commutation relationships and thus have built in variance values.</a:t>
            </a:r>
          </a:p>
        </p:txBody>
      </p:sp>
    </p:spTree>
    <p:extLst>
      <p:ext uri="{BB962C8B-B14F-4D97-AF65-F5344CB8AC3E}">
        <p14:creationId xmlns:p14="http://schemas.microsoft.com/office/powerpoint/2010/main" val="2630736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3/30/2022</a:t>
            </a:r>
          </a:p>
        </p:txBody>
      </p:sp>
      <p:sp>
        <p:nvSpPr>
          <p:cNvPr id="3" name="Footer Placeholder 2"/>
          <p:cNvSpPr>
            <a:spLocks noGrp="1"/>
          </p:cNvSpPr>
          <p:nvPr>
            <p:ph type="ftr" sz="quarter" idx="11"/>
          </p:nvPr>
        </p:nvSpPr>
        <p:spPr/>
        <p:txBody>
          <a:bodyPr/>
          <a:lstStyle/>
          <a:p>
            <a:r>
              <a:rPr lang="en-US"/>
              <a:t>PHY 742 -- Spring 2022 -- Lecture 23</a:t>
            </a:r>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a:p>
        </p:txBody>
      </p:sp>
      <p:sp>
        <p:nvSpPr>
          <p:cNvPr id="5" name="TextBox 4"/>
          <p:cNvSpPr txBox="1"/>
          <p:nvPr/>
        </p:nvSpPr>
        <p:spPr>
          <a:xfrm>
            <a:off x="1828800" y="228601"/>
            <a:ext cx="7924800" cy="461665"/>
          </a:xfrm>
          <a:prstGeom prst="rect">
            <a:avLst/>
          </a:prstGeom>
          <a:noFill/>
        </p:spPr>
        <p:txBody>
          <a:bodyPr wrap="square" rtlCol="0">
            <a:spAutoFit/>
          </a:bodyPr>
          <a:lstStyle/>
          <a:p>
            <a:r>
              <a:rPr lang="en-US" sz="2400" b="1" dirty="0"/>
              <a:t>Digression -- Commutator formalism in quantum mechanics</a:t>
            </a:r>
          </a:p>
        </p:txBody>
      </p:sp>
      <p:graphicFrame>
        <p:nvGraphicFramePr>
          <p:cNvPr id="6" name="Object 5"/>
          <p:cNvGraphicFramePr>
            <a:graphicFrameLocks noChangeAspect="1"/>
          </p:cNvGraphicFramePr>
          <p:nvPr>
            <p:extLst>
              <p:ext uri="{D42A27DB-BD31-4B8C-83A1-F6EECF244321}">
                <p14:modId xmlns:p14="http://schemas.microsoft.com/office/powerpoint/2010/main" val="1869848815"/>
              </p:ext>
            </p:extLst>
          </p:nvPr>
        </p:nvGraphicFramePr>
        <p:xfrm>
          <a:off x="1828801" y="1219201"/>
          <a:ext cx="8155937" cy="1341437"/>
        </p:xfrm>
        <a:graphic>
          <a:graphicData uri="http://schemas.openxmlformats.org/presentationml/2006/ole">
            <mc:AlternateContent xmlns:mc="http://schemas.openxmlformats.org/markup-compatibility/2006">
              <mc:Choice xmlns:v="urn:schemas-microsoft-com:vml" Requires="v">
                <p:oleObj spid="_x0000_s1084" name="Equation" r:id="rId4" imgW="5790960" imgH="952200" progId="Equation.DSMT4">
                  <p:embed/>
                </p:oleObj>
              </mc:Choice>
              <mc:Fallback>
                <p:oleObj name="Equation" r:id="rId4" imgW="5790960" imgH="952200" progId="Equation.DSMT4">
                  <p:embed/>
                  <p:pic>
                    <p:nvPicPr>
                      <p:cNvPr id="6" name="Object 5"/>
                      <p:cNvPicPr/>
                      <p:nvPr/>
                    </p:nvPicPr>
                    <p:blipFill>
                      <a:blip r:embed="rId5"/>
                      <a:stretch>
                        <a:fillRect/>
                      </a:stretch>
                    </p:blipFill>
                    <p:spPr>
                      <a:xfrm>
                        <a:off x="1828801" y="1219201"/>
                        <a:ext cx="8155937" cy="13414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56355821"/>
              </p:ext>
            </p:extLst>
          </p:nvPr>
        </p:nvGraphicFramePr>
        <p:xfrm>
          <a:off x="2019300" y="2936150"/>
          <a:ext cx="6940405" cy="2702650"/>
        </p:xfrm>
        <a:graphic>
          <a:graphicData uri="http://schemas.openxmlformats.org/presentationml/2006/ole">
            <mc:AlternateContent xmlns:mc="http://schemas.openxmlformats.org/markup-compatibility/2006">
              <mc:Choice xmlns:v="urn:schemas-microsoft-com:vml" Requires="v">
                <p:oleObj spid="_x0000_s1085" name="Equation" r:id="rId6" imgW="4076640" imgH="1587240" progId="Equation.DSMT4">
                  <p:embed/>
                </p:oleObj>
              </mc:Choice>
              <mc:Fallback>
                <p:oleObj name="Equation" r:id="rId6" imgW="4076640" imgH="1587240" progId="Equation.DSMT4">
                  <p:embed/>
                  <p:pic>
                    <p:nvPicPr>
                      <p:cNvPr id="7" name="Object 6"/>
                      <p:cNvPicPr/>
                      <p:nvPr/>
                    </p:nvPicPr>
                    <p:blipFill>
                      <a:blip r:embed="rId7"/>
                      <a:stretch>
                        <a:fillRect/>
                      </a:stretch>
                    </p:blipFill>
                    <p:spPr>
                      <a:xfrm>
                        <a:off x="2019300" y="2936150"/>
                        <a:ext cx="6940405" cy="2702650"/>
                      </a:xfrm>
                      <a:prstGeom prst="rect">
                        <a:avLst/>
                      </a:prstGeom>
                    </p:spPr>
                  </p:pic>
                </p:oleObj>
              </mc:Fallback>
            </mc:AlternateContent>
          </a:graphicData>
        </a:graphic>
      </p:graphicFrame>
    </p:spTree>
    <p:extLst>
      <p:ext uri="{BB962C8B-B14F-4D97-AF65-F5344CB8AC3E}">
        <p14:creationId xmlns:p14="http://schemas.microsoft.com/office/powerpoint/2010/main" val="2340280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sz="2400" b="1"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11920</TotalTime>
  <Words>986</Words>
  <Application>Microsoft Office PowerPoint</Application>
  <PresentationFormat>Widescreen</PresentationFormat>
  <Paragraphs>137</Paragraphs>
  <Slides>20</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Calibri Light</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Holzwarth, Natalie</dc:creator>
  <cp:lastModifiedBy>Holzwarth, Natalie</cp:lastModifiedBy>
  <cp:revision>633</cp:revision>
  <cp:lastPrinted>2020-03-27T05:17:26Z</cp:lastPrinted>
  <dcterms:created xsi:type="dcterms:W3CDTF">2020-01-06T21:28:26Z</dcterms:created>
  <dcterms:modified xsi:type="dcterms:W3CDTF">2022-03-30T14:43:40Z</dcterms:modified>
</cp:coreProperties>
</file>