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1" r:id="rId3"/>
    <p:sldId id="322" r:id="rId4"/>
    <p:sldId id="310" r:id="rId5"/>
    <p:sldId id="323" r:id="rId6"/>
    <p:sldId id="324" r:id="rId7"/>
    <p:sldId id="325" r:id="rId8"/>
    <p:sldId id="326" r:id="rId9"/>
    <p:sldId id="327" r:id="rId10"/>
    <p:sldId id="328" r:id="rId11"/>
    <p:sldId id="330" r:id="rId12"/>
    <p:sldId id="331" r:id="rId13"/>
    <p:sldId id="329" r:id="rId14"/>
    <p:sldId id="335" r:id="rId15"/>
    <p:sldId id="332" r:id="rId16"/>
    <p:sldId id="333" r:id="rId17"/>
    <p:sldId id="337" r:id="rId18"/>
    <p:sldId id="338" r:id="rId19"/>
    <p:sldId id="339" r:id="rId2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1" d="100"/>
          <a:sy n="61" d="100"/>
        </p:scale>
        <p:origin x="278"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1" d="100"/>
        <a:sy n="61" d="100"/>
      </p:scale>
      <p:origin x="0" y="0"/>
    </p:cViewPr>
  </p:sorterViewPr>
  <p:notesViewPr>
    <p:cSldViewPr snapToGrid="0">
      <p:cViewPr varScale="1">
        <p:scale>
          <a:sx n="59" d="100"/>
          <a:sy n="59" d="100"/>
        </p:scale>
        <p:origin x="2362"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8.wmf"/><Relationship Id="rId1" Type="http://schemas.openxmlformats.org/officeDocument/2006/relationships/image" Target="../media/image12.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8.wmf"/><Relationship Id="rId1" Type="http://schemas.openxmlformats.org/officeDocument/2006/relationships/image" Target="../media/image18.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8.wmf"/><Relationship Id="rId1" Type="http://schemas.openxmlformats.org/officeDocument/2006/relationships/image" Target="../media/image23.wmf"/><Relationship Id="rId6" Type="http://schemas.openxmlformats.org/officeDocument/2006/relationships/image" Target="../media/image26.wmf"/><Relationship Id="rId5" Type="http://schemas.openxmlformats.org/officeDocument/2006/relationships/image" Target="../media/image21.wmf"/><Relationship Id="rId4"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A0A23424-DEE1-474C-8CA6-8FF7DF8EAB4D}" type="datetimeFigureOut">
              <a:rPr lang="en-US" smtClean="0"/>
              <a:t>4/1/2022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8AA7A49-0F1F-4A7C-AF9C-8903C4070582}" type="slidenum">
              <a:rPr lang="en-US" smtClean="0"/>
              <a:t>‹#›</a:t>
            </a:fld>
            <a:endParaRPr lang="en-US"/>
          </a:p>
        </p:txBody>
      </p:sp>
    </p:spTree>
    <p:extLst>
      <p:ext uri="{BB962C8B-B14F-4D97-AF65-F5344CB8AC3E}">
        <p14:creationId xmlns:p14="http://schemas.microsoft.com/office/powerpoint/2010/main" val="82595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lecture re-examines the interaction of electromagnetic radiation with charged particles, now including the quantum effects of the fields.    This material is treated in Professor Carlson’s text   in Chapter 18 (A&amp;B).</a:t>
            </a:r>
          </a:p>
        </p:txBody>
      </p:sp>
      <p:sp>
        <p:nvSpPr>
          <p:cNvPr id="4" name="Slide Number Placeholder 3"/>
          <p:cNvSpPr>
            <a:spLocks noGrp="1"/>
          </p:cNvSpPr>
          <p:nvPr>
            <p:ph type="sldNum" sz="quarter" idx="5"/>
          </p:nvPr>
        </p:nvSpPr>
        <p:spPr/>
        <p:txBody>
          <a:bodyPr/>
          <a:lstStyle/>
          <a:p>
            <a:fld id="{38AA7A49-0F1F-4A7C-AF9C-8903C4070582}" type="slidenum">
              <a:rPr lang="en-US" smtClean="0"/>
              <a:t>1</a:t>
            </a:fld>
            <a:endParaRPr lang="en-US"/>
          </a:p>
        </p:txBody>
      </p:sp>
    </p:spTree>
    <p:extLst>
      <p:ext uri="{BB962C8B-B14F-4D97-AF65-F5344CB8AC3E}">
        <p14:creationId xmlns:p14="http://schemas.microsoft.com/office/powerpoint/2010/main" val="3636641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the zero order Hamiltonian includes both the particle states and the photon states.   In writing the matrix element, we leave the portions involving the particle states as in the classical treatment, but the photon states need also be evaluated.</a:t>
            </a:r>
          </a:p>
        </p:txBody>
      </p:sp>
      <p:sp>
        <p:nvSpPr>
          <p:cNvPr id="4" name="Slide Number Placeholder 3"/>
          <p:cNvSpPr>
            <a:spLocks noGrp="1"/>
          </p:cNvSpPr>
          <p:nvPr>
            <p:ph type="sldNum" sz="quarter" idx="5"/>
          </p:nvPr>
        </p:nvSpPr>
        <p:spPr/>
        <p:txBody>
          <a:bodyPr/>
          <a:lstStyle/>
          <a:p>
            <a:fld id="{38AA7A49-0F1F-4A7C-AF9C-8903C4070582}" type="slidenum">
              <a:rPr lang="en-US" smtClean="0"/>
              <a:t>10</a:t>
            </a:fld>
            <a:endParaRPr lang="en-US"/>
          </a:p>
        </p:txBody>
      </p:sp>
    </p:spTree>
    <p:extLst>
      <p:ext uri="{BB962C8B-B14F-4D97-AF65-F5344CB8AC3E}">
        <p14:creationId xmlns:p14="http://schemas.microsoft.com/office/powerpoint/2010/main" val="23722138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consider the case of the absorption.     We see that the transition rate depends is proportional to the number of photons in the initial state.</a:t>
            </a:r>
          </a:p>
        </p:txBody>
      </p:sp>
      <p:sp>
        <p:nvSpPr>
          <p:cNvPr id="4" name="Slide Number Placeholder 3"/>
          <p:cNvSpPr>
            <a:spLocks noGrp="1"/>
          </p:cNvSpPr>
          <p:nvPr>
            <p:ph type="sldNum" sz="quarter" idx="5"/>
          </p:nvPr>
        </p:nvSpPr>
        <p:spPr/>
        <p:txBody>
          <a:bodyPr/>
          <a:lstStyle/>
          <a:p>
            <a:fld id="{38AA7A49-0F1F-4A7C-AF9C-8903C4070582}" type="slidenum">
              <a:rPr lang="en-US" smtClean="0"/>
              <a:t>11</a:t>
            </a:fld>
            <a:endParaRPr lang="en-US"/>
          </a:p>
        </p:txBody>
      </p:sp>
    </p:spTree>
    <p:extLst>
      <p:ext uri="{BB962C8B-B14F-4D97-AF65-F5344CB8AC3E}">
        <p14:creationId xmlns:p14="http://schemas.microsoft.com/office/powerpoint/2010/main" val="3322169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case of emission.    The transition rate in this case is proportional to the number of photons in the initial state plus 1.     What do you suppose is the significance of that.</a:t>
            </a:r>
          </a:p>
        </p:txBody>
      </p:sp>
      <p:sp>
        <p:nvSpPr>
          <p:cNvPr id="4" name="Slide Number Placeholder 3"/>
          <p:cNvSpPr>
            <a:spLocks noGrp="1"/>
          </p:cNvSpPr>
          <p:nvPr>
            <p:ph type="sldNum" sz="quarter" idx="5"/>
          </p:nvPr>
        </p:nvSpPr>
        <p:spPr/>
        <p:txBody>
          <a:bodyPr/>
          <a:lstStyle/>
          <a:p>
            <a:fld id="{38AA7A49-0F1F-4A7C-AF9C-8903C4070582}" type="slidenum">
              <a:rPr lang="en-US" smtClean="0"/>
              <a:t>12</a:t>
            </a:fld>
            <a:endParaRPr lang="en-US"/>
          </a:p>
        </p:txBody>
      </p:sp>
    </p:spTree>
    <p:extLst>
      <p:ext uri="{BB962C8B-B14F-4D97-AF65-F5344CB8AC3E}">
        <p14:creationId xmlns:p14="http://schemas.microsoft.com/office/powerpoint/2010/main" val="2669276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comments about the differences between the classical and quantum cases.</a:t>
            </a:r>
          </a:p>
        </p:txBody>
      </p:sp>
      <p:sp>
        <p:nvSpPr>
          <p:cNvPr id="4" name="Slide Number Placeholder 3"/>
          <p:cNvSpPr>
            <a:spLocks noGrp="1"/>
          </p:cNvSpPr>
          <p:nvPr>
            <p:ph type="sldNum" sz="quarter" idx="5"/>
          </p:nvPr>
        </p:nvSpPr>
        <p:spPr/>
        <p:txBody>
          <a:bodyPr/>
          <a:lstStyle/>
          <a:p>
            <a:fld id="{38AA7A49-0F1F-4A7C-AF9C-8903C4070582}" type="slidenum">
              <a:rPr lang="en-US" smtClean="0"/>
              <a:t>13</a:t>
            </a:fld>
            <a:endParaRPr lang="en-US"/>
          </a:p>
        </p:txBody>
      </p:sp>
    </p:spTree>
    <p:extLst>
      <p:ext uri="{BB962C8B-B14F-4D97-AF65-F5344CB8AC3E}">
        <p14:creationId xmlns:p14="http://schemas.microsoft.com/office/powerpoint/2010/main" val="2611751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physics discussed here forms the basis of the laser technology.    This is a historical retrospective of some of the ideas used to develop various laser types by some of the key players.</a:t>
            </a:r>
          </a:p>
        </p:txBody>
      </p:sp>
      <p:sp>
        <p:nvSpPr>
          <p:cNvPr id="4" name="Slide Number Placeholder 3"/>
          <p:cNvSpPr>
            <a:spLocks noGrp="1"/>
          </p:cNvSpPr>
          <p:nvPr>
            <p:ph type="sldNum" sz="quarter" idx="5"/>
          </p:nvPr>
        </p:nvSpPr>
        <p:spPr/>
        <p:txBody>
          <a:bodyPr/>
          <a:lstStyle/>
          <a:p>
            <a:fld id="{38AA7A49-0F1F-4A7C-AF9C-8903C4070582}" type="slidenum">
              <a:rPr lang="en-US" smtClean="0"/>
              <a:t>15</a:t>
            </a:fld>
            <a:endParaRPr lang="en-US"/>
          </a:p>
        </p:txBody>
      </p:sp>
    </p:spTree>
    <p:extLst>
      <p:ext uri="{BB962C8B-B14F-4D97-AF65-F5344CB8AC3E}">
        <p14:creationId xmlns:p14="http://schemas.microsoft.com/office/powerpoint/2010/main" val="165126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one of the early theory developments of laser physics.      It is based on coupling the  transition rate equations with rate equations for the photon populations in such a way as to achieve large </a:t>
            </a:r>
            <a:r>
              <a:rPr lang="en-US"/>
              <a:t>field strengths.    </a:t>
            </a:r>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16</a:t>
            </a:fld>
            <a:endParaRPr lang="en-US"/>
          </a:p>
        </p:txBody>
      </p:sp>
    </p:spTree>
    <p:extLst>
      <p:ext uri="{BB962C8B-B14F-4D97-AF65-F5344CB8AC3E}">
        <p14:creationId xmlns:p14="http://schemas.microsoft.com/office/powerpoint/2010/main" val="3916410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not a new homework for this lecture.</a:t>
            </a:r>
          </a:p>
        </p:txBody>
      </p:sp>
      <p:sp>
        <p:nvSpPr>
          <p:cNvPr id="4" name="Slide Number Placeholder 3"/>
          <p:cNvSpPr>
            <a:spLocks noGrp="1"/>
          </p:cNvSpPr>
          <p:nvPr>
            <p:ph type="sldNum" sz="quarter" idx="5"/>
          </p:nvPr>
        </p:nvSpPr>
        <p:spPr/>
        <p:txBody>
          <a:bodyPr/>
          <a:lstStyle/>
          <a:p>
            <a:fld id="{38AA7A49-0F1F-4A7C-AF9C-8903C4070582}" type="slidenum">
              <a:rPr lang="en-US" smtClean="0"/>
              <a:t>2</a:t>
            </a:fld>
            <a:endParaRPr lang="en-US"/>
          </a:p>
        </p:txBody>
      </p:sp>
    </p:spTree>
    <p:extLst>
      <p:ext uri="{BB962C8B-B14F-4D97-AF65-F5344CB8AC3E}">
        <p14:creationId xmlns:p14="http://schemas.microsoft.com/office/powerpoint/2010/main" val="2937998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is a review of equations discussed in Lecture 22 &amp; 23</a:t>
            </a:r>
          </a:p>
        </p:txBody>
      </p:sp>
      <p:sp>
        <p:nvSpPr>
          <p:cNvPr id="4" name="Slide Number Placeholder 3"/>
          <p:cNvSpPr>
            <a:spLocks noGrp="1"/>
          </p:cNvSpPr>
          <p:nvPr>
            <p:ph type="sldNum" sz="quarter" idx="5"/>
          </p:nvPr>
        </p:nvSpPr>
        <p:spPr/>
        <p:txBody>
          <a:bodyPr/>
          <a:lstStyle/>
          <a:p>
            <a:fld id="{38AA7A49-0F1F-4A7C-AF9C-8903C4070582}" type="slidenum">
              <a:rPr lang="en-US" smtClean="0"/>
              <a:t>3</a:t>
            </a:fld>
            <a:endParaRPr lang="en-US"/>
          </a:p>
        </p:txBody>
      </p:sp>
    </p:spTree>
    <p:extLst>
      <p:ext uri="{BB962C8B-B14F-4D97-AF65-F5344CB8AC3E}">
        <p14:creationId xmlns:p14="http://schemas.microsoft.com/office/powerpoint/2010/main" val="404693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review of previous results.</a:t>
            </a:r>
          </a:p>
        </p:txBody>
      </p:sp>
      <p:sp>
        <p:nvSpPr>
          <p:cNvPr id="4" name="Slide Number Placeholder 3"/>
          <p:cNvSpPr>
            <a:spLocks noGrp="1"/>
          </p:cNvSpPr>
          <p:nvPr>
            <p:ph type="sldNum" sz="quarter" idx="5"/>
          </p:nvPr>
        </p:nvSpPr>
        <p:spPr/>
        <p:txBody>
          <a:bodyPr/>
          <a:lstStyle/>
          <a:p>
            <a:fld id="{38AA7A49-0F1F-4A7C-AF9C-8903C4070582}" type="slidenum">
              <a:rPr lang="en-US" smtClean="0"/>
              <a:t>4</a:t>
            </a:fld>
            <a:endParaRPr lang="en-US"/>
          </a:p>
        </p:txBody>
      </p:sp>
    </p:spTree>
    <p:extLst>
      <p:ext uri="{BB962C8B-B14F-4D97-AF65-F5344CB8AC3E}">
        <p14:creationId xmlns:p14="http://schemas.microsoft.com/office/powerpoint/2010/main" val="1060007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continued.</a:t>
            </a:r>
          </a:p>
        </p:txBody>
      </p:sp>
      <p:sp>
        <p:nvSpPr>
          <p:cNvPr id="4" name="Slide Number Placeholder 3"/>
          <p:cNvSpPr>
            <a:spLocks noGrp="1"/>
          </p:cNvSpPr>
          <p:nvPr>
            <p:ph type="sldNum" sz="quarter" idx="5"/>
          </p:nvPr>
        </p:nvSpPr>
        <p:spPr/>
        <p:txBody>
          <a:bodyPr/>
          <a:lstStyle/>
          <a:p>
            <a:fld id="{38AA7A49-0F1F-4A7C-AF9C-8903C4070582}" type="slidenum">
              <a:rPr lang="en-US" smtClean="0"/>
              <a:t>5</a:t>
            </a:fld>
            <a:endParaRPr lang="en-US"/>
          </a:p>
        </p:txBody>
      </p:sp>
    </p:spTree>
    <p:extLst>
      <p:ext uri="{BB962C8B-B14F-4D97-AF65-F5344CB8AC3E}">
        <p14:creationId xmlns:p14="http://schemas.microsoft.com/office/powerpoint/2010/main" val="3299625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treatment of the interaction of a particle with a classical electromagnetic field as covered in Lecture 12.</a:t>
            </a:r>
          </a:p>
        </p:txBody>
      </p:sp>
      <p:sp>
        <p:nvSpPr>
          <p:cNvPr id="4" name="Slide Number Placeholder 3"/>
          <p:cNvSpPr>
            <a:spLocks noGrp="1"/>
          </p:cNvSpPr>
          <p:nvPr>
            <p:ph type="sldNum" sz="quarter" idx="5"/>
          </p:nvPr>
        </p:nvSpPr>
        <p:spPr/>
        <p:txBody>
          <a:bodyPr/>
          <a:lstStyle/>
          <a:p>
            <a:fld id="{38AA7A49-0F1F-4A7C-AF9C-8903C4070582}" type="slidenum">
              <a:rPr lang="en-US" smtClean="0"/>
              <a:t>6</a:t>
            </a:fld>
            <a:endParaRPr lang="en-US"/>
          </a:p>
        </p:txBody>
      </p:sp>
    </p:spTree>
    <p:extLst>
      <p:ext uri="{BB962C8B-B14F-4D97-AF65-F5344CB8AC3E}">
        <p14:creationId xmlns:p14="http://schemas.microsoft.com/office/powerpoint/2010/main" val="1481412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Resonant time-dependent perturbation theory lead to Fermi’s Golden rule.</a:t>
            </a:r>
          </a:p>
        </p:txBody>
      </p:sp>
      <p:sp>
        <p:nvSpPr>
          <p:cNvPr id="4" name="Slide Number Placeholder 3"/>
          <p:cNvSpPr>
            <a:spLocks noGrp="1"/>
          </p:cNvSpPr>
          <p:nvPr>
            <p:ph type="sldNum" sz="quarter" idx="5"/>
          </p:nvPr>
        </p:nvSpPr>
        <p:spPr/>
        <p:txBody>
          <a:bodyPr/>
          <a:lstStyle/>
          <a:p>
            <a:fld id="{38AA7A49-0F1F-4A7C-AF9C-8903C4070582}" type="slidenum">
              <a:rPr lang="en-US" smtClean="0"/>
              <a:t>7</a:t>
            </a:fld>
            <a:endParaRPr lang="en-US"/>
          </a:p>
        </p:txBody>
      </p:sp>
    </p:spTree>
    <p:extLst>
      <p:ext uri="{BB962C8B-B14F-4D97-AF65-F5344CB8AC3E}">
        <p14:creationId xmlns:p14="http://schemas.microsoft.com/office/powerpoint/2010/main" val="3868448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weigh in on this question.</a:t>
            </a:r>
          </a:p>
        </p:txBody>
      </p:sp>
      <p:sp>
        <p:nvSpPr>
          <p:cNvPr id="4" name="Slide Number Placeholder 3"/>
          <p:cNvSpPr>
            <a:spLocks noGrp="1"/>
          </p:cNvSpPr>
          <p:nvPr>
            <p:ph type="sldNum" sz="quarter" idx="5"/>
          </p:nvPr>
        </p:nvSpPr>
        <p:spPr/>
        <p:txBody>
          <a:bodyPr/>
          <a:lstStyle/>
          <a:p>
            <a:fld id="{38AA7A49-0F1F-4A7C-AF9C-8903C4070582}" type="slidenum">
              <a:rPr lang="en-US" smtClean="0"/>
              <a:t>8</a:t>
            </a:fld>
            <a:endParaRPr lang="en-US"/>
          </a:p>
        </p:txBody>
      </p:sp>
    </p:spTree>
    <p:extLst>
      <p:ext uri="{BB962C8B-B14F-4D97-AF65-F5344CB8AC3E}">
        <p14:creationId xmlns:p14="http://schemas.microsoft.com/office/powerpoint/2010/main" val="143413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Jumping into the quantum case,   we need to modify the previous treatment by adding the Hamiltonian for the quantum electromagnetic field.    We also need to use the electromagnetic potentials.</a:t>
            </a:r>
          </a:p>
        </p:txBody>
      </p:sp>
      <p:sp>
        <p:nvSpPr>
          <p:cNvPr id="4" name="Slide Number Placeholder 3"/>
          <p:cNvSpPr>
            <a:spLocks noGrp="1"/>
          </p:cNvSpPr>
          <p:nvPr>
            <p:ph type="sldNum" sz="quarter" idx="5"/>
          </p:nvPr>
        </p:nvSpPr>
        <p:spPr/>
        <p:txBody>
          <a:bodyPr/>
          <a:lstStyle/>
          <a:p>
            <a:fld id="{38AA7A49-0F1F-4A7C-AF9C-8903C4070582}" type="slidenum">
              <a:rPr lang="en-US" smtClean="0"/>
              <a:t>9</a:t>
            </a:fld>
            <a:endParaRPr lang="en-US"/>
          </a:p>
        </p:txBody>
      </p:sp>
    </p:spTree>
    <p:extLst>
      <p:ext uri="{BB962C8B-B14F-4D97-AF65-F5344CB8AC3E}">
        <p14:creationId xmlns:p14="http://schemas.microsoft.com/office/powerpoint/2010/main" val="2197512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4F497-A5E9-4C61-8DD2-C675360628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46D2AD-FD3F-43BF-948D-3FA989879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BA076A-EA06-4A71-94CC-203804D2ED10}"/>
              </a:ext>
            </a:extLst>
          </p:cNvPr>
          <p:cNvSpPr>
            <a:spLocks noGrp="1"/>
          </p:cNvSpPr>
          <p:nvPr>
            <p:ph type="dt" sz="half" idx="10"/>
          </p:nvPr>
        </p:nvSpPr>
        <p:spPr/>
        <p:txBody>
          <a:bodyPr/>
          <a:lstStyle/>
          <a:p>
            <a:r>
              <a:rPr lang="en-US"/>
              <a:t>4/01/2022</a:t>
            </a:r>
          </a:p>
        </p:txBody>
      </p:sp>
      <p:sp>
        <p:nvSpPr>
          <p:cNvPr id="5" name="Footer Placeholder 4">
            <a:extLst>
              <a:ext uri="{FF2B5EF4-FFF2-40B4-BE49-F238E27FC236}">
                <a16:creationId xmlns:a16="http://schemas.microsoft.com/office/drawing/2014/main" id="{D3720456-84EA-4916-948F-73ABC5ACB2FF}"/>
              </a:ext>
            </a:extLst>
          </p:cNvPr>
          <p:cNvSpPr>
            <a:spLocks noGrp="1"/>
          </p:cNvSpPr>
          <p:nvPr>
            <p:ph type="ftr" sz="quarter" idx="11"/>
          </p:nvPr>
        </p:nvSpPr>
        <p:spPr/>
        <p:txBody>
          <a:bodyPr/>
          <a:lstStyle/>
          <a:p>
            <a:r>
              <a:rPr lang="en-US"/>
              <a:t>PHY 742 -- Spring 2022 -- Lecture 24</a:t>
            </a:r>
          </a:p>
        </p:txBody>
      </p:sp>
      <p:sp>
        <p:nvSpPr>
          <p:cNvPr id="6" name="Slide Number Placeholder 5">
            <a:extLst>
              <a:ext uri="{FF2B5EF4-FFF2-40B4-BE49-F238E27FC236}">
                <a16:creationId xmlns:a16="http://schemas.microsoft.com/office/drawing/2014/main" id="{D6313371-8CAE-4B0B-92C7-900AD7639914}"/>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2429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42F82-780C-4CBB-83B1-349660859D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CDEA14-E7D1-46B1-98BA-F527B011DA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FCA7C-20A0-4DEA-8387-33C305D96F2F}"/>
              </a:ext>
            </a:extLst>
          </p:cNvPr>
          <p:cNvSpPr>
            <a:spLocks noGrp="1"/>
          </p:cNvSpPr>
          <p:nvPr>
            <p:ph type="dt" sz="half" idx="10"/>
          </p:nvPr>
        </p:nvSpPr>
        <p:spPr/>
        <p:txBody>
          <a:bodyPr/>
          <a:lstStyle/>
          <a:p>
            <a:r>
              <a:rPr lang="en-US"/>
              <a:t>4/01/2022</a:t>
            </a:r>
          </a:p>
        </p:txBody>
      </p:sp>
      <p:sp>
        <p:nvSpPr>
          <p:cNvPr id="5" name="Footer Placeholder 4">
            <a:extLst>
              <a:ext uri="{FF2B5EF4-FFF2-40B4-BE49-F238E27FC236}">
                <a16:creationId xmlns:a16="http://schemas.microsoft.com/office/drawing/2014/main" id="{55A1930C-54CC-4E2D-AD9A-1FC85887B208}"/>
              </a:ext>
            </a:extLst>
          </p:cNvPr>
          <p:cNvSpPr>
            <a:spLocks noGrp="1"/>
          </p:cNvSpPr>
          <p:nvPr>
            <p:ph type="ftr" sz="quarter" idx="11"/>
          </p:nvPr>
        </p:nvSpPr>
        <p:spPr/>
        <p:txBody>
          <a:bodyPr/>
          <a:lstStyle/>
          <a:p>
            <a:r>
              <a:rPr lang="en-US"/>
              <a:t>PHY 742 -- Spring 2022 -- Lecture 24</a:t>
            </a:r>
          </a:p>
        </p:txBody>
      </p:sp>
      <p:sp>
        <p:nvSpPr>
          <p:cNvPr id="6" name="Slide Number Placeholder 5">
            <a:extLst>
              <a:ext uri="{FF2B5EF4-FFF2-40B4-BE49-F238E27FC236}">
                <a16:creationId xmlns:a16="http://schemas.microsoft.com/office/drawing/2014/main" id="{C811DD32-0F83-4F7F-B0E2-FB45EBB5221C}"/>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1108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B64B19-F58C-45FB-9E9A-385B7805C9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8362D9-1E9E-442E-B047-AE1614678E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ABC61B-863C-44FC-9331-94BA55168CB2}"/>
              </a:ext>
            </a:extLst>
          </p:cNvPr>
          <p:cNvSpPr>
            <a:spLocks noGrp="1"/>
          </p:cNvSpPr>
          <p:nvPr>
            <p:ph type="dt" sz="half" idx="10"/>
          </p:nvPr>
        </p:nvSpPr>
        <p:spPr/>
        <p:txBody>
          <a:bodyPr/>
          <a:lstStyle/>
          <a:p>
            <a:r>
              <a:rPr lang="en-US"/>
              <a:t>4/01/2022</a:t>
            </a:r>
          </a:p>
        </p:txBody>
      </p:sp>
      <p:sp>
        <p:nvSpPr>
          <p:cNvPr id="5" name="Footer Placeholder 4">
            <a:extLst>
              <a:ext uri="{FF2B5EF4-FFF2-40B4-BE49-F238E27FC236}">
                <a16:creationId xmlns:a16="http://schemas.microsoft.com/office/drawing/2014/main" id="{C755744F-E4BA-459D-AE6B-2DB3880329B8}"/>
              </a:ext>
            </a:extLst>
          </p:cNvPr>
          <p:cNvSpPr>
            <a:spLocks noGrp="1"/>
          </p:cNvSpPr>
          <p:nvPr>
            <p:ph type="ftr" sz="quarter" idx="11"/>
          </p:nvPr>
        </p:nvSpPr>
        <p:spPr/>
        <p:txBody>
          <a:bodyPr/>
          <a:lstStyle/>
          <a:p>
            <a:r>
              <a:rPr lang="en-US"/>
              <a:t>PHY 742 -- Spring 2022 -- Lecture 24</a:t>
            </a:r>
          </a:p>
        </p:txBody>
      </p:sp>
      <p:sp>
        <p:nvSpPr>
          <p:cNvPr id="6" name="Slide Number Placeholder 5">
            <a:extLst>
              <a:ext uri="{FF2B5EF4-FFF2-40B4-BE49-F238E27FC236}">
                <a16:creationId xmlns:a16="http://schemas.microsoft.com/office/drawing/2014/main" id="{22BB1BC9-9855-4C70-9B5C-BB8F4E0BC9F8}"/>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3009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B4966-86B8-402E-9BA2-D33BBA94F4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AEFEC4-D09E-4544-A694-598E7A5746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9B898-250C-4875-A787-14FF5F01E2B3}"/>
              </a:ext>
            </a:extLst>
          </p:cNvPr>
          <p:cNvSpPr>
            <a:spLocks noGrp="1"/>
          </p:cNvSpPr>
          <p:nvPr>
            <p:ph type="dt" sz="half" idx="10"/>
          </p:nvPr>
        </p:nvSpPr>
        <p:spPr/>
        <p:txBody>
          <a:bodyPr/>
          <a:lstStyle/>
          <a:p>
            <a:r>
              <a:rPr lang="en-US"/>
              <a:t>4/01/2022</a:t>
            </a:r>
          </a:p>
        </p:txBody>
      </p:sp>
      <p:sp>
        <p:nvSpPr>
          <p:cNvPr id="5" name="Footer Placeholder 4">
            <a:extLst>
              <a:ext uri="{FF2B5EF4-FFF2-40B4-BE49-F238E27FC236}">
                <a16:creationId xmlns:a16="http://schemas.microsoft.com/office/drawing/2014/main" id="{0F9C07F1-A9AF-4115-81A3-41F014A716E4}"/>
              </a:ext>
            </a:extLst>
          </p:cNvPr>
          <p:cNvSpPr>
            <a:spLocks noGrp="1"/>
          </p:cNvSpPr>
          <p:nvPr>
            <p:ph type="ftr" sz="quarter" idx="11"/>
          </p:nvPr>
        </p:nvSpPr>
        <p:spPr/>
        <p:txBody>
          <a:bodyPr/>
          <a:lstStyle/>
          <a:p>
            <a:r>
              <a:rPr lang="en-US"/>
              <a:t>PHY 742 -- Spring 2022 -- Lecture 24</a:t>
            </a:r>
          </a:p>
        </p:txBody>
      </p:sp>
      <p:sp>
        <p:nvSpPr>
          <p:cNvPr id="6" name="Slide Number Placeholder 5">
            <a:extLst>
              <a:ext uri="{FF2B5EF4-FFF2-40B4-BE49-F238E27FC236}">
                <a16:creationId xmlns:a16="http://schemas.microsoft.com/office/drawing/2014/main" id="{2567EA63-35CE-409D-9D63-32B81544264E}"/>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17981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426A-932B-4595-B736-145AA31AC7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CE67A1-6A7E-4ED6-A372-E099402FF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362875-98FD-4ABB-8AD4-DFEFF55CBD0A}"/>
              </a:ext>
            </a:extLst>
          </p:cNvPr>
          <p:cNvSpPr>
            <a:spLocks noGrp="1"/>
          </p:cNvSpPr>
          <p:nvPr>
            <p:ph type="dt" sz="half" idx="10"/>
          </p:nvPr>
        </p:nvSpPr>
        <p:spPr/>
        <p:txBody>
          <a:bodyPr/>
          <a:lstStyle/>
          <a:p>
            <a:r>
              <a:rPr lang="en-US"/>
              <a:t>4/01/2022</a:t>
            </a:r>
          </a:p>
        </p:txBody>
      </p:sp>
      <p:sp>
        <p:nvSpPr>
          <p:cNvPr id="5" name="Footer Placeholder 4">
            <a:extLst>
              <a:ext uri="{FF2B5EF4-FFF2-40B4-BE49-F238E27FC236}">
                <a16:creationId xmlns:a16="http://schemas.microsoft.com/office/drawing/2014/main" id="{FA058357-845B-446B-8911-32E50D49019A}"/>
              </a:ext>
            </a:extLst>
          </p:cNvPr>
          <p:cNvSpPr>
            <a:spLocks noGrp="1"/>
          </p:cNvSpPr>
          <p:nvPr>
            <p:ph type="ftr" sz="quarter" idx="11"/>
          </p:nvPr>
        </p:nvSpPr>
        <p:spPr/>
        <p:txBody>
          <a:bodyPr/>
          <a:lstStyle/>
          <a:p>
            <a:r>
              <a:rPr lang="en-US"/>
              <a:t>PHY 742 -- Spring 2022 -- Lecture 24</a:t>
            </a:r>
          </a:p>
        </p:txBody>
      </p:sp>
      <p:sp>
        <p:nvSpPr>
          <p:cNvPr id="6" name="Slide Number Placeholder 5">
            <a:extLst>
              <a:ext uri="{FF2B5EF4-FFF2-40B4-BE49-F238E27FC236}">
                <a16:creationId xmlns:a16="http://schemas.microsoft.com/office/drawing/2014/main" id="{36326E2F-E54B-44CF-848B-031A2CD0B52A}"/>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54931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B750-F87B-4D5D-93E1-9BCF781A7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538C5-2D6C-4EC4-AAF1-25E97921C0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C9D746-A70C-482F-ACB8-1C85222D11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29C9B4-5CD2-496E-AFD8-37C676DA3D70}"/>
              </a:ext>
            </a:extLst>
          </p:cNvPr>
          <p:cNvSpPr>
            <a:spLocks noGrp="1"/>
          </p:cNvSpPr>
          <p:nvPr>
            <p:ph type="dt" sz="half" idx="10"/>
          </p:nvPr>
        </p:nvSpPr>
        <p:spPr/>
        <p:txBody>
          <a:bodyPr/>
          <a:lstStyle/>
          <a:p>
            <a:r>
              <a:rPr lang="en-US"/>
              <a:t>4/01/2022</a:t>
            </a:r>
          </a:p>
        </p:txBody>
      </p:sp>
      <p:sp>
        <p:nvSpPr>
          <p:cNvPr id="6" name="Footer Placeholder 5">
            <a:extLst>
              <a:ext uri="{FF2B5EF4-FFF2-40B4-BE49-F238E27FC236}">
                <a16:creationId xmlns:a16="http://schemas.microsoft.com/office/drawing/2014/main" id="{2B9446BC-5FDD-46BB-B5D7-3AD40708BE89}"/>
              </a:ext>
            </a:extLst>
          </p:cNvPr>
          <p:cNvSpPr>
            <a:spLocks noGrp="1"/>
          </p:cNvSpPr>
          <p:nvPr>
            <p:ph type="ftr" sz="quarter" idx="11"/>
          </p:nvPr>
        </p:nvSpPr>
        <p:spPr/>
        <p:txBody>
          <a:bodyPr/>
          <a:lstStyle/>
          <a:p>
            <a:r>
              <a:rPr lang="en-US"/>
              <a:t>PHY 742 -- Spring 2022 -- Lecture 24</a:t>
            </a:r>
          </a:p>
        </p:txBody>
      </p:sp>
      <p:sp>
        <p:nvSpPr>
          <p:cNvPr id="7" name="Slide Number Placeholder 6">
            <a:extLst>
              <a:ext uri="{FF2B5EF4-FFF2-40B4-BE49-F238E27FC236}">
                <a16:creationId xmlns:a16="http://schemas.microsoft.com/office/drawing/2014/main" id="{3F7616E5-0507-413E-82EA-2076FA70C99D}"/>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726507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33AF-C970-4ECB-989D-B542CE1B16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E7BCB3-987A-40D1-A6D5-A48316199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525F2-7FC0-4E85-8FC3-402AC58C7C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F0E247-922C-44FB-9CB7-51F25F74D1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408B50-67A0-4FAE-A622-70849C532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ABA142-702D-4CC2-8501-1E9277B0DB1A}"/>
              </a:ext>
            </a:extLst>
          </p:cNvPr>
          <p:cNvSpPr>
            <a:spLocks noGrp="1"/>
          </p:cNvSpPr>
          <p:nvPr>
            <p:ph type="dt" sz="half" idx="10"/>
          </p:nvPr>
        </p:nvSpPr>
        <p:spPr/>
        <p:txBody>
          <a:bodyPr/>
          <a:lstStyle/>
          <a:p>
            <a:r>
              <a:rPr lang="en-US"/>
              <a:t>4/01/2022</a:t>
            </a:r>
          </a:p>
        </p:txBody>
      </p:sp>
      <p:sp>
        <p:nvSpPr>
          <p:cNvPr id="8" name="Footer Placeholder 7">
            <a:extLst>
              <a:ext uri="{FF2B5EF4-FFF2-40B4-BE49-F238E27FC236}">
                <a16:creationId xmlns:a16="http://schemas.microsoft.com/office/drawing/2014/main" id="{5A8FB12D-80AB-4488-A8B7-BBB0385D3A16}"/>
              </a:ext>
            </a:extLst>
          </p:cNvPr>
          <p:cNvSpPr>
            <a:spLocks noGrp="1"/>
          </p:cNvSpPr>
          <p:nvPr>
            <p:ph type="ftr" sz="quarter" idx="11"/>
          </p:nvPr>
        </p:nvSpPr>
        <p:spPr/>
        <p:txBody>
          <a:bodyPr/>
          <a:lstStyle/>
          <a:p>
            <a:r>
              <a:rPr lang="en-US"/>
              <a:t>PHY 742 -- Spring 2022 -- Lecture 24</a:t>
            </a:r>
          </a:p>
        </p:txBody>
      </p:sp>
      <p:sp>
        <p:nvSpPr>
          <p:cNvPr id="9" name="Slide Number Placeholder 8">
            <a:extLst>
              <a:ext uri="{FF2B5EF4-FFF2-40B4-BE49-F238E27FC236}">
                <a16:creationId xmlns:a16="http://schemas.microsoft.com/office/drawing/2014/main" id="{9EC94D60-AA5A-4D8A-A333-D0FED73F6C61}"/>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37722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2D50-2F3A-4587-8A19-DC4243C8F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ABA41-A056-42C9-A088-800CC1D397D7}"/>
              </a:ext>
            </a:extLst>
          </p:cNvPr>
          <p:cNvSpPr>
            <a:spLocks noGrp="1"/>
          </p:cNvSpPr>
          <p:nvPr>
            <p:ph type="dt" sz="half" idx="10"/>
          </p:nvPr>
        </p:nvSpPr>
        <p:spPr/>
        <p:txBody>
          <a:bodyPr/>
          <a:lstStyle/>
          <a:p>
            <a:r>
              <a:rPr lang="en-US"/>
              <a:t>4/01/2022</a:t>
            </a:r>
          </a:p>
        </p:txBody>
      </p:sp>
      <p:sp>
        <p:nvSpPr>
          <p:cNvPr id="4" name="Footer Placeholder 3">
            <a:extLst>
              <a:ext uri="{FF2B5EF4-FFF2-40B4-BE49-F238E27FC236}">
                <a16:creationId xmlns:a16="http://schemas.microsoft.com/office/drawing/2014/main" id="{C87E1D39-223B-4998-A81D-710C884F4C89}"/>
              </a:ext>
            </a:extLst>
          </p:cNvPr>
          <p:cNvSpPr>
            <a:spLocks noGrp="1"/>
          </p:cNvSpPr>
          <p:nvPr>
            <p:ph type="ftr" sz="quarter" idx="11"/>
          </p:nvPr>
        </p:nvSpPr>
        <p:spPr/>
        <p:txBody>
          <a:bodyPr/>
          <a:lstStyle/>
          <a:p>
            <a:r>
              <a:rPr lang="en-US"/>
              <a:t>PHY 742 -- Spring 2022 -- Lecture 24</a:t>
            </a:r>
          </a:p>
        </p:txBody>
      </p:sp>
      <p:sp>
        <p:nvSpPr>
          <p:cNvPr id="5" name="Slide Number Placeholder 4">
            <a:extLst>
              <a:ext uri="{FF2B5EF4-FFF2-40B4-BE49-F238E27FC236}">
                <a16:creationId xmlns:a16="http://schemas.microsoft.com/office/drawing/2014/main" id="{D1CADD9E-80D2-4757-8007-42751614F5A3}"/>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25376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4EF3C-E48B-4AC6-B15D-22858F99D4AC}"/>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20D0E2EB-58F1-4CF9-9B45-B064D8476928}"/>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F2E4210C-D144-4FD2-BF0A-A7ECA5ACF46F}"/>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84732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235D-6259-4874-A199-79A2BD3F7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A14D0-11E6-4E4B-A212-F41E7331D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4D400D-2F5C-4029-9008-8512F5863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1C6CB-DFB1-409F-B80F-9407F13E448D}"/>
              </a:ext>
            </a:extLst>
          </p:cNvPr>
          <p:cNvSpPr>
            <a:spLocks noGrp="1"/>
          </p:cNvSpPr>
          <p:nvPr>
            <p:ph type="dt" sz="half" idx="10"/>
          </p:nvPr>
        </p:nvSpPr>
        <p:spPr/>
        <p:txBody>
          <a:bodyPr/>
          <a:lstStyle/>
          <a:p>
            <a:r>
              <a:rPr lang="en-US"/>
              <a:t>4/01/2022</a:t>
            </a:r>
          </a:p>
        </p:txBody>
      </p:sp>
      <p:sp>
        <p:nvSpPr>
          <p:cNvPr id="6" name="Footer Placeholder 5">
            <a:extLst>
              <a:ext uri="{FF2B5EF4-FFF2-40B4-BE49-F238E27FC236}">
                <a16:creationId xmlns:a16="http://schemas.microsoft.com/office/drawing/2014/main" id="{766BE28C-1731-4E1D-89CC-D4A856D51395}"/>
              </a:ext>
            </a:extLst>
          </p:cNvPr>
          <p:cNvSpPr>
            <a:spLocks noGrp="1"/>
          </p:cNvSpPr>
          <p:nvPr>
            <p:ph type="ftr" sz="quarter" idx="11"/>
          </p:nvPr>
        </p:nvSpPr>
        <p:spPr/>
        <p:txBody>
          <a:bodyPr/>
          <a:lstStyle/>
          <a:p>
            <a:r>
              <a:rPr lang="en-US"/>
              <a:t>PHY 742 -- Spring 2022 -- Lecture 24</a:t>
            </a:r>
          </a:p>
        </p:txBody>
      </p:sp>
      <p:sp>
        <p:nvSpPr>
          <p:cNvPr id="7" name="Slide Number Placeholder 6">
            <a:extLst>
              <a:ext uri="{FF2B5EF4-FFF2-40B4-BE49-F238E27FC236}">
                <a16:creationId xmlns:a16="http://schemas.microsoft.com/office/drawing/2014/main" id="{F24FF162-F1B8-43E9-BD62-336C3F8D0B30}"/>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419926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9440-5B84-4CA3-902B-C99D5BAB7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20380B-5F54-4F29-BA68-9613EA6231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2F114C-DEF1-43DA-A018-A61AF27A4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97CDD-6591-467E-923D-293A51F6E595}"/>
              </a:ext>
            </a:extLst>
          </p:cNvPr>
          <p:cNvSpPr>
            <a:spLocks noGrp="1"/>
          </p:cNvSpPr>
          <p:nvPr>
            <p:ph type="dt" sz="half" idx="10"/>
          </p:nvPr>
        </p:nvSpPr>
        <p:spPr/>
        <p:txBody>
          <a:bodyPr/>
          <a:lstStyle/>
          <a:p>
            <a:r>
              <a:rPr lang="en-US"/>
              <a:t>4/01/2022</a:t>
            </a:r>
          </a:p>
        </p:txBody>
      </p:sp>
      <p:sp>
        <p:nvSpPr>
          <p:cNvPr id="6" name="Footer Placeholder 5">
            <a:extLst>
              <a:ext uri="{FF2B5EF4-FFF2-40B4-BE49-F238E27FC236}">
                <a16:creationId xmlns:a16="http://schemas.microsoft.com/office/drawing/2014/main" id="{1E5180B6-B6AF-4100-977C-AC48DA7DFB93}"/>
              </a:ext>
            </a:extLst>
          </p:cNvPr>
          <p:cNvSpPr>
            <a:spLocks noGrp="1"/>
          </p:cNvSpPr>
          <p:nvPr>
            <p:ph type="ftr" sz="quarter" idx="11"/>
          </p:nvPr>
        </p:nvSpPr>
        <p:spPr/>
        <p:txBody>
          <a:bodyPr/>
          <a:lstStyle/>
          <a:p>
            <a:r>
              <a:rPr lang="en-US"/>
              <a:t>PHY 742 -- Spring 2022 -- Lecture 24</a:t>
            </a:r>
          </a:p>
        </p:txBody>
      </p:sp>
      <p:sp>
        <p:nvSpPr>
          <p:cNvPr id="7" name="Slide Number Placeholder 6">
            <a:extLst>
              <a:ext uri="{FF2B5EF4-FFF2-40B4-BE49-F238E27FC236}">
                <a16:creationId xmlns:a16="http://schemas.microsoft.com/office/drawing/2014/main" id="{4C54C474-8B60-40C8-ACE4-281D5011C399}"/>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47577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F154E4-EDE7-4E73-B225-27E5C3F15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27A49-5253-483C-9D89-6D937A6A6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A01EE-0329-4A25-84CE-5D5DAADD6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4/01/2022</a:t>
            </a:r>
          </a:p>
        </p:txBody>
      </p:sp>
      <p:sp>
        <p:nvSpPr>
          <p:cNvPr id="5" name="Footer Placeholder 4">
            <a:extLst>
              <a:ext uri="{FF2B5EF4-FFF2-40B4-BE49-F238E27FC236}">
                <a16:creationId xmlns:a16="http://schemas.microsoft.com/office/drawing/2014/main" id="{2879FA77-9731-43EB-8CD9-E11E4ECB21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742 -- Spring 2022 -- Lecture 24</a:t>
            </a:r>
          </a:p>
        </p:txBody>
      </p:sp>
      <p:sp>
        <p:nvSpPr>
          <p:cNvPr id="6" name="Slide Number Placeholder 5">
            <a:extLst>
              <a:ext uri="{FF2B5EF4-FFF2-40B4-BE49-F238E27FC236}">
                <a16:creationId xmlns:a16="http://schemas.microsoft.com/office/drawing/2014/main" id="{73EF8594-0A26-4B86-A475-59313F23E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FF32D-176F-4F5B-8878-5D48FB6FF26A}" type="slidenum">
              <a:rPr lang="en-US" smtClean="0"/>
              <a:t>‹#›</a:t>
            </a:fld>
            <a:endParaRPr lang="en-US"/>
          </a:p>
        </p:txBody>
      </p:sp>
    </p:spTree>
    <p:extLst>
      <p:ext uri="{BB962C8B-B14F-4D97-AF65-F5344CB8AC3E}">
        <p14:creationId xmlns:p14="http://schemas.microsoft.com/office/powerpoint/2010/main" val="182284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5.wmf"/><Relationship Id="rId3" Type="http://schemas.openxmlformats.org/officeDocument/2006/relationships/notesSlide" Target="../notesSlides/notesSlide10.xml"/><Relationship Id="rId7" Type="http://schemas.openxmlformats.org/officeDocument/2006/relationships/image" Target="../media/image8.wmf"/><Relationship Id="rId12" Type="http://schemas.openxmlformats.org/officeDocument/2006/relationships/oleObject" Target="../embeddings/oleObject14.bin"/><Relationship Id="rId17" Type="http://schemas.openxmlformats.org/officeDocument/2006/relationships/image" Target="../media/image17.wmf"/><Relationship Id="rId2" Type="http://schemas.openxmlformats.org/officeDocument/2006/relationships/slideLayout" Target="../slideLayouts/slideLayout7.xml"/><Relationship Id="rId16" Type="http://schemas.openxmlformats.org/officeDocument/2006/relationships/oleObject" Target="../embeddings/oleObject16.bin"/><Relationship Id="rId1" Type="http://schemas.openxmlformats.org/officeDocument/2006/relationships/vmlDrawing" Target="../drawings/vmlDrawing7.vml"/><Relationship Id="rId6" Type="http://schemas.openxmlformats.org/officeDocument/2006/relationships/oleObject" Target="../embeddings/oleObject7.bin"/><Relationship Id="rId11" Type="http://schemas.openxmlformats.org/officeDocument/2006/relationships/image" Target="../media/image14.wmf"/><Relationship Id="rId5" Type="http://schemas.openxmlformats.org/officeDocument/2006/relationships/image" Target="../media/image12.wmf"/><Relationship Id="rId15" Type="http://schemas.openxmlformats.org/officeDocument/2006/relationships/image" Target="../media/image16.wmf"/><Relationship Id="rId10" Type="http://schemas.openxmlformats.org/officeDocument/2006/relationships/oleObject" Target="../embeddings/oleObject13.bin"/><Relationship Id="rId4" Type="http://schemas.openxmlformats.org/officeDocument/2006/relationships/oleObject" Target="../embeddings/oleObject11.bin"/><Relationship Id="rId9" Type="http://schemas.openxmlformats.org/officeDocument/2006/relationships/image" Target="../media/image13.wmf"/><Relationship Id="rId14"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image" Target="../media/image21.wmf"/><Relationship Id="rId3" Type="http://schemas.openxmlformats.org/officeDocument/2006/relationships/notesSlide" Target="../notesSlides/notesSlide11.xml"/><Relationship Id="rId7" Type="http://schemas.openxmlformats.org/officeDocument/2006/relationships/image" Target="../media/image8.wmf"/><Relationship Id="rId12"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7.bin"/><Relationship Id="rId11" Type="http://schemas.openxmlformats.org/officeDocument/2006/relationships/image" Target="../media/image20.wmf"/><Relationship Id="rId5" Type="http://schemas.openxmlformats.org/officeDocument/2006/relationships/image" Target="../media/image18.wmf"/><Relationship Id="rId15" Type="http://schemas.openxmlformats.org/officeDocument/2006/relationships/image" Target="../media/image22.wmf"/><Relationship Id="rId10" Type="http://schemas.openxmlformats.org/officeDocument/2006/relationships/oleObject" Target="../embeddings/oleObject19.bin"/><Relationship Id="rId4" Type="http://schemas.openxmlformats.org/officeDocument/2006/relationships/oleObject" Target="../embeddings/oleObject17.bin"/><Relationship Id="rId9" Type="http://schemas.openxmlformats.org/officeDocument/2006/relationships/image" Target="../media/image19.wmf"/><Relationship Id="rId14" Type="http://schemas.openxmlformats.org/officeDocument/2006/relationships/oleObject" Target="../embeddings/oleObject21.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image" Target="../media/image21.wmf"/><Relationship Id="rId3" Type="http://schemas.openxmlformats.org/officeDocument/2006/relationships/notesSlide" Target="../notesSlides/notesSlide12.xml"/><Relationship Id="rId7" Type="http://schemas.openxmlformats.org/officeDocument/2006/relationships/image" Target="../media/image8.wmf"/><Relationship Id="rId12"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7.bin"/><Relationship Id="rId11" Type="http://schemas.openxmlformats.org/officeDocument/2006/relationships/image" Target="../media/image25.wmf"/><Relationship Id="rId5" Type="http://schemas.openxmlformats.org/officeDocument/2006/relationships/image" Target="../media/image23.wmf"/><Relationship Id="rId15" Type="http://schemas.openxmlformats.org/officeDocument/2006/relationships/image" Target="../media/image26.wmf"/><Relationship Id="rId10" Type="http://schemas.openxmlformats.org/officeDocument/2006/relationships/oleObject" Target="../embeddings/oleObject24.bin"/><Relationship Id="rId4" Type="http://schemas.openxmlformats.org/officeDocument/2006/relationships/oleObject" Target="../embeddings/oleObject22.bin"/><Relationship Id="rId9" Type="http://schemas.openxmlformats.org/officeDocument/2006/relationships/image" Target="../media/image24.wmf"/><Relationship Id="rId14" Type="http://schemas.openxmlformats.org/officeDocument/2006/relationships/oleObject" Target="../embeddings/oleObject26.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8.wmf"/><Relationship Id="rId5" Type="http://schemas.openxmlformats.org/officeDocument/2006/relationships/oleObject" Target="../embeddings/oleObject28.bin"/><Relationship Id="rId4" Type="http://schemas.openxmlformats.org/officeDocument/2006/relationships/image" Target="../media/image27.wmf"/></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35.wmf"/><Relationship Id="rId5" Type="http://schemas.openxmlformats.org/officeDocument/2006/relationships/oleObject" Target="../embeddings/oleObject31.bin"/><Relationship Id="rId4" Type="http://schemas.openxmlformats.org/officeDocument/2006/relationships/image" Target="../media/image34.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37.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7.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7.bin"/><Relationship Id="rId11" Type="http://schemas.openxmlformats.org/officeDocument/2006/relationships/image" Target="../media/image10.wmf"/><Relationship Id="rId5" Type="http://schemas.openxmlformats.org/officeDocument/2006/relationships/image" Target="../media/image7.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9.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1.wmf"/><Relationship Id="rId4"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4BDF17C-E82C-4B81-A5F8-25A9209377FF}"/>
              </a:ext>
            </a:extLst>
          </p:cNvPr>
          <p:cNvSpPr>
            <a:spLocks noGrp="1"/>
          </p:cNvSpPr>
          <p:nvPr>
            <p:ph type="dt" sz="half" idx="10"/>
          </p:nvPr>
        </p:nvSpPr>
        <p:spPr/>
        <p:txBody>
          <a:bodyPr/>
          <a:lstStyle/>
          <a:p>
            <a:r>
              <a:rPr lang="en-US"/>
              <a:t>4/01/2022</a:t>
            </a:r>
          </a:p>
        </p:txBody>
      </p:sp>
      <p:sp>
        <p:nvSpPr>
          <p:cNvPr id="5" name="Footer Placeholder 4">
            <a:extLst>
              <a:ext uri="{FF2B5EF4-FFF2-40B4-BE49-F238E27FC236}">
                <a16:creationId xmlns:a16="http://schemas.microsoft.com/office/drawing/2014/main" id="{C2D94DB1-3467-40A8-BA89-DE9108A662DF}"/>
              </a:ext>
            </a:extLst>
          </p:cNvPr>
          <p:cNvSpPr>
            <a:spLocks noGrp="1"/>
          </p:cNvSpPr>
          <p:nvPr>
            <p:ph type="ftr" sz="quarter" idx="11"/>
          </p:nvPr>
        </p:nvSpPr>
        <p:spPr/>
        <p:txBody>
          <a:bodyPr/>
          <a:lstStyle/>
          <a:p>
            <a:r>
              <a:rPr lang="en-US"/>
              <a:t>PHY 742 -- Spring 2022 -- Lecture 24</a:t>
            </a:r>
          </a:p>
        </p:txBody>
      </p:sp>
      <p:sp>
        <p:nvSpPr>
          <p:cNvPr id="6" name="Slide Number Placeholder 5">
            <a:extLst>
              <a:ext uri="{FF2B5EF4-FFF2-40B4-BE49-F238E27FC236}">
                <a16:creationId xmlns:a16="http://schemas.microsoft.com/office/drawing/2014/main" id="{7FB6E637-08E0-4D49-9E0B-D8B5E5D0312A}"/>
              </a:ext>
            </a:extLst>
          </p:cNvPr>
          <p:cNvSpPr>
            <a:spLocks noGrp="1"/>
          </p:cNvSpPr>
          <p:nvPr>
            <p:ph type="sldNum" sz="quarter" idx="12"/>
          </p:nvPr>
        </p:nvSpPr>
        <p:spPr/>
        <p:txBody>
          <a:bodyPr/>
          <a:lstStyle/>
          <a:p>
            <a:fld id="{E23FF32D-176F-4F5B-8878-5D48FB6FF26A}" type="slidenum">
              <a:rPr lang="en-US" smtClean="0"/>
              <a:t>1</a:t>
            </a:fld>
            <a:endParaRPr lang="en-US"/>
          </a:p>
        </p:txBody>
      </p:sp>
      <p:sp>
        <p:nvSpPr>
          <p:cNvPr id="7" name="TextBox 6">
            <a:extLst>
              <a:ext uri="{FF2B5EF4-FFF2-40B4-BE49-F238E27FC236}">
                <a16:creationId xmlns:a16="http://schemas.microsoft.com/office/drawing/2014/main" id="{7ADFEB32-EBCA-4FF9-87C1-9C7CDFA7CAA0}"/>
              </a:ext>
            </a:extLst>
          </p:cNvPr>
          <p:cNvSpPr txBox="1"/>
          <p:nvPr/>
        </p:nvSpPr>
        <p:spPr>
          <a:xfrm>
            <a:off x="260808" y="136525"/>
            <a:ext cx="11670384" cy="1569660"/>
          </a:xfrm>
          <a:prstGeom prst="rect">
            <a:avLst/>
          </a:prstGeom>
          <a:noFill/>
        </p:spPr>
        <p:txBody>
          <a:bodyPr wrap="square" rtlCol="0">
            <a:spAutoFit/>
          </a:bodyPr>
          <a:lstStyle/>
          <a:p>
            <a:pPr algn="ctr"/>
            <a:r>
              <a:rPr lang="en-US" sz="3200" b="1" dirty="0"/>
              <a:t>PHY 742 Quantum Mechanics II</a:t>
            </a:r>
          </a:p>
          <a:p>
            <a:pPr algn="ctr"/>
            <a:r>
              <a:rPr lang="en-US" sz="3200" b="1" dirty="0"/>
              <a:t>12-12:50 PM  MWF  in Olin 103</a:t>
            </a:r>
          </a:p>
          <a:p>
            <a:pPr algn="ctr"/>
            <a:endParaRPr lang="en-US" sz="3200" b="1" dirty="0"/>
          </a:p>
        </p:txBody>
      </p:sp>
      <p:sp>
        <p:nvSpPr>
          <p:cNvPr id="8" name="TextBox 7">
            <a:extLst>
              <a:ext uri="{FF2B5EF4-FFF2-40B4-BE49-F238E27FC236}">
                <a16:creationId xmlns:a16="http://schemas.microsoft.com/office/drawing/2014/main" id="{BEACAB1C-FE86-41A1-866F-CAF434231243}"/>
              </a:ext>
            </a:extLst>
          </p:cNvPr>
          <p:cNvSpPr txBox="1"/>
          <p:nvPr/>
        </p:nvSpPr>
        <p:spPr>
          <a:xfrm>
            <a:off x="238028" y="1820822"/>
            <a:ext cx="11972040" cy="3662541"/>
          </a:xfrm>
          <a:prstGeom prst="rect">
            <a:avLst/>
          </a:prstGeom>
          <a:noFill/>
        </p:spPr>
        <p:txBody>
          <a:bodyPr wrap="square" rtlCol="0">
            <a:spAutoFit/>
          </a:bodyPr>
          <a:lstStyle/>
          <a:p>
            <a:pPr algn="ctr"/>
            <a:r>
              <a:rPr lang="en-US" sz="3200" b="1" dirty="0">
                <a:solidFill>
                  <a:srgbClr val="7030A0"/>
                </a:solidFill>
              </a:rPr>
              <a:t>Notes for Lecture 24</a:t>
            </a:r>
          </a:p>
          <a:p>
            <a:pPr algn="ctr"/>
            <a:endParaRPr lang="en-US" sz="1000" b="1" dirty="0">
              <a:solidFill>
                <a:srgbClr val="7030A0"/>
              </a:solidFill>
            </a:endParaRPr>
          </a:p>
          <a:p>
            <a:pPr algn="ctr"/>
            <a:r>
              <a:rPr lang="en-US" sz="3200" b="1" dirty="0">
                <a:solidFill>
                  <a:srgbClr val="7030A0"/>
                </a:solidFill>
              </a:rPr>
              <a:t>Interaction of quantum electromagnetic fields with matter</a:t>
            </a:r>
          </a:p>
          <a:p>
            <a:pPr algn="ctr"/>
            <a:endParaRPr lang="en-US" sz="1400" b="1" dirty="0">
              <a:solidFill>
                <a:srgbClr val="7030A0"/>
              </a:solidFill>
            </a:endParaRPr>
          </a:p>
          <a:p>
            <a:r>
              <a:rPr lang="en-US" sz="2400" b="1" dirty="0">
                <a:solidFill>
                  <a:srgbClr val="7030A0"/>
                </a:solidFill>
              </a:rPr>
              <a:t>Read Professor Carlson’s textbook: Chapter  18. Photons and Atoms</a:t>
            </a:r>
          </a:p>
          <a:p>
            <a:endParaRPr lang="en-US" sz="2400" b="1" dirty="0">
              <a:solidFill>
                <a:srgbClr val="7030A0"/>
              </a:solidFill>
            </a:endParaRPr>
          </a:p>
          <a:p>
            <a:pPr marL="457200" indent="-457200">
              <a:buAutoNum type="arabicPeriod"/>
            </a:pPr>
            <a:r>
              <a:rPr lang="en-US" sz="2400" b="1" dirty="0"/>
              <a:t>Review of quantum theory of electromagnetism</a:t>
            </a:r>
          </a:p>
          <a:p>
            <a:pPr marL="457200" indent="-457200">
              <a:buAutoNum type="arabicPeriod"/>
            </a:pPr>
            <a:r>
              <a:rPr lang="en-US" sz="2400" b="1" dirty="0"/>
              <a:t>Quantum treatment of the interaction of atoms and electromagnetic fields</a:t>
            </a:r>
          </a:p>
          <a:p>
            <a:pPr marL="457200" indent="-457200">
              <a:buFontTx/>
              <a:buAutoNum type="arabicPeriod"/>
            </a:pPr>
            <a:r>
              <a:rPr lang="en-US" sz="2400" b="1" dirty="0"/>
              <a:t>Examples of atomic transitions</a:t>
            </a:r>
          </a:p>
          <a:p>
            <a:pPr marL="457200" indent="-457200">
              <a:buFontTx/>
              <a:buAutoNum type="arabicPeriod"/>
            </a:pPr>
            <a:r>
              <a:rPr lang="en-US" sz="2400" b="1" dirty="0"/>
              <a:t>Some comments on lasers and masers</a:t>
            </a:r>
          </a:p>
        </p:txBody>
      </p:sp>
    </p:spTree>
    <p:extLst>
      <p:ext uri="{BB962C8B-B14F-4D97-AF65-F5344CB8AC3E}">
        <p14:creationId xmlns:p14="http://schemas.microsoft.com/office/powerpoint/2010/main" val="2178258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3B8A2B-2D18-40A9-9520-308B1DED1992}"/>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96A905C4-78A8-4110-8187-BC0D31035F1D}"/>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79284610-CB93-4B8A-9C66-A4BAD8B6C3FA}"/>
              </a:ext>
            </a:extLst>
          </p:cNvPr>
          <p:cNvSpPr>
            <a:spLocks noGrp="1"/>
          </p:cNvSpPr>
          <p:nvPr>
            <p:ph type="sldNum" sz="quarter" idx="12"/>
          </p:nvPr>
        </p:nvSpPr>
        <p:spPr/>
        <p:txBody>
          <a:bodyPr/>
          <a:lstStyle/>
          <a:p>
            <a:fld id="{E23FF32D-176F-4F5B-8878-5D48FB6FF26A}" type="slidenum">
              <a:rPr lang="en-US" smtClean="0"/>
              <a:t>10</a:t>
            </a:fld>
            <a:endParaRPr lang="en-US"/>
          </a:p>
        </p:txBody>
      </p:sp>
      <p:graphicFrame>
        <p:nvGraphicFramePr>
          <p:cNvPr id="5" name="Object 4">
            <a:extLst>
              <a:ext uri="{FF2B5EF4-FFF2-40B4-BE49-F238E27FC236}">
                <a16:creationId xmlns:a16="http://schemas.microsoft.com/office/drawing/2014/main" id="{BB8420FD-2A6B-418C-9BA5-38799EC71F91}"/>
              </a:ext>
            </a:extLst>
          </p:cNvPr>
          <p:cNvGraphicFramePr>
            <a:graphicFrameLocks noChangeAspect="1"/>
          </p:cNvGraphicFramePr>
          <p:nvPr>
            <p:extLst>
              <p:ext uri="{D42A27DB-BD31-4B8C-83A1-F6EECF244321}">
                <p14:modId xmlns:p14="http://schemas.microsoft.com/office/powerpoint/2010/main" val="2187230304"/>
              </p:ext>
            </p:extLst>
          </p:nvPr>
        </p:nvGraphicFramePr>
        <p:xfrm>
          <a:off x="2775386" y="750988"/>
          <a:ext cx="8713787" cy="1119945"/>
        </p:xfrm>
        <a:graphic>
          <a:graphicData uri="http://schemas.openxmlformats.org/presentationml/2006/ole">
            <mc:AlternateContent xmlns:mc="http://schemas.openxmlformats.org/markup-compatibility/2006">
              <mc:Choice xmlns:v="urn:schemas-microsoft-com:vml" Requires="v">
                <p:oleObj spid="_x0000_s187765" name="Equation" r:id="rId4" imgW="4343400" imgH="558720" progId="Equation.DSMT4">
                  <p:embed/>
                </p:oleObj>
              </mc:Choice>
              <mc:Fallback>
                <p:oleObj name="Equation" r:id="rId4" imgW="4343400" imgH="558720" progId="Equation.DSMT4">
                  <p:embed/>
                  <p:pic>
                    <p:nvPicPr>
                      <p:cNvPr id="5" name="Object 4">
                        <a:extLst>
                          <a:ext uri="{FF2B5EF4-FFF2-40B4-BE49-F238E27FC236}">
                            <a16:creationId xmlns:a16="http://schemas.microsoft.com/office/drawing/2014/main" id="{C0F9036E-F88B-442C-B61B-E46C60F96B27}"/>
                          </a:ext>
                        </a:extLst>
                      </p:cNvPr>
                      <p:cNvPicPr/>
                      <p:nvPr/>
                    </p:nvPicPr>
                    <p:blipFill>
                      <a:blip r:embed="rId5"/>
                      <a:stretch>
                        <a:fillRect/>
                      </a:stretch>
                    </p:blipFill>
                    <p:spPr>
                      <a:xfrm>
                        <a:off x="2775386" y="750988"/>
                        <a:ext cx="8713787" cy="1119945"/>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5D2082BE-A70B-4AF3-B8B9-0FC2BD39409B}"/>
              </a:ext>
            </a:extLst>
          </p:cNvPr>
          <p:cNvSpPr txBox="1"/>
          <p:nvPr/>
        </p:nvSpPr>
        <p:spPr>
          <a:xfrm>
            <a:off x="256068" y="336269"/>
            <a:ext cx="11679864" cy="830997"/>
          </a:xfrm>
          <a:prstGeom prst="rect">
            <a:avLst/>
          </a:prstGeom>
          <a:noFill/>
        </p:spPr>
        <p:txBody>
          <a:bodyPr wrap="none" rtlCol="0">
            <a:spAutoFit/>
          </a:bodyPr>
          <a:lstStyle/>
          <a:p>
            <a:pPr algn="l"/>
            <a:r>
              <a:rPr lang="en-US" sz="2400" b="1" dirty="0"/>
              <a:t>We can still use the Fermi Golden rule for transitions between two states of the zero order</a:t>
            </a:r>
          </a:p>
          <a:p>
            <a:pPr algn="l"/>
            <a:r>
              <a:rPr lang="en-US" sz="2400" b="1" dirty="0"/>
              <a:t>system  </a:t>
            </a:r>
            <a:r>
              <a:rPr lang="en-US" sz="2400" b="1" i="1" dirty="0"/>
              <a:t>A</a:t>
            </a:r>
            <a:r>
              <a:rPr lang="en-US" sz="2400" b="1" i="1" baseline="30000" dirty="0"/>
              <a:t>0</a:t>
            </a:r>
            <a:r>
              <a:rPr lang="en-US" sz="2400" b="1" baseline="30000" dirty="0">
                <a:sym typeface="Wingdings" panose="05000000000000000000" pitchFamily="2" charset="2"/>
              </a:rPr>
              <a:t> </a:t>
            </a:r>
            <a:r>
              <a:rPr lang="en-US" sz="2400" b="1" dirty="0">
                <a:sym typeface="Wingdings" panose="05000000000000000000" pitchFamily="2" charset="2"/>
              </a:rPr>
              <a:t></a:t>
            </a:r>
            <a:r>
              <a:rPr lang="en-US" sz="2400" b="1" i="1" dirty="0">
                <a:sym typeface="Wingdings" panose="05000000000000000000" pitchFamily="2" charset="2"/>
              </a:rPr>
              <a:t>B</a:t>
            </a:r>
            <a:r>
              <a:rPr lang="en-US" sz="2400" b="1" i="1" baseline="30000" dirty="0">
                <a:sym typeface="Wingdings" panose="05000000000000000000" pitchFamily="2" charset="2"/>
              </a:rPr>
              <a:t>0</a:t>
            </a:r>
            <a:endParaRPr lang="en-US" sz="2400" b="1" i="1" dirty="0"/>
          </a:p>
        </p:txBody>
      </p:sp>
      <p:cxnSp>
        <p:nvCxnSpPr>
          <p:cNvPr id="9" name="Straight Connector 8">
            <a:extLst>
              <a:ext uri="{FF2B5EF4-FFF2-40B4-BE49-F238E27FC236}">
                <a16:creationId xmlns:a16="http://schemas.microsoft.com/office/drawing/2014/main" id="{CA29B537-C995-4C94-AD1A-C25E92672154}"/>
              </a:ext>
            </a:extLst>
          </p:cNvPr>
          <p:cNvCxnSpPr/>
          <p:nvPr/>
        </p:nvCxnSpPr>
        <p:spPr>
          <a:xfrm>
            <a:off x="362435" y="1878155"/>
            <a:ext cx="1828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A40DA18-72AB-466C-8581-6DB5524F3DBE}"/>
              </a:ext>
            </a:extLst>
          </p:cNvPr>
          <p:cNvCxnSpPr/>
          <p:nvPr/>
        </p:nvCxnSpPr>
        <p:spPr>
          <a:xfrm>
            <a:off x="362435" y="3249755"/>
            <a:ext cx="1828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527CA21-7CA0-4EA5-BE68-0D3D92C62464}"/>
              </a:ext>
            </a:extLst>
          </p:cNvPr>
          <p:cNvCxnSpPr/>
          <p:nvPr/>
        </p:nvCxnSpPr>
        <p:spPr>
          <a:xfrm>
            <a:off x="1200635" y="1878155"/>
            <a:ext cx="0" cy="1295400"/>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12" name="Object 11">
            <a:extLst>
              <a:ext uri="{FF2B5EF4-FFF2-40B4-BE49-F238E27FC236}">
                <a16:creationId xmlns:a16="http://schemas.microsoft.com/office/drawing/2014/main" id="{F75CAD7A-8BCB-4B83-B534-D6DA057A9010}"/>
              </a:ext>
            </a:extLst>
          </p:cNvPr>
          <p:cNvGraphicFramePr>
            <a:graphicFrameLocks noChangeAspect="1"/>
          </p:cNvGraphicFramePr>
          <p:nvPr>
            <p:extLst>
              <p:ext uri="{D42A27DB-BD31-4B8C-83A1-F6EECF244321}">
                <p14:modId xmlns:p14="http://schemas.microsoft.com/office/powerpoint/2010/main" val="670003268"/>
              </p:ext>
            </p:extLst>
          </p:nvPr>
        </p:nvGraphicFramePr>
        <p:xfrm>
          <a:off x="1708636" y="2307024"/>
          <a:ext cx="692149" cy="479180"/>
        </p:xfrm>
        <a:graphic>
          <a:graphicData uri="http://schemas.openxmlformats.org/presentationml/2006/ole">
            <mc:AlternateContent xmlns:mc="http://schemas.openxmlformats.org/markup-compatibility/2006">
              <mc:Choice xmlns:v="urn:schemas-microsoft-com:vml" Requires="v">
                <p:oleObj spid="_x0000_s187766" name="Equation" r:id="rId6" imgW="330120" imgH="228600" progId="Equation.DSMT4">
                  <p:embed/>
                </p:oleObj>
              </mc:Choice>
              <mc:Fallback>
                <p:oleObj name="Equation" r:id="rId6" imgW="330120" imgH="228600" progId="Equation.DSMT4">
                  <p:embed/>
                  <p:pic>
                    <p:nvPicPr>
                      <p:cNvPr id="12" name="Object 11">
                        <a:extLst>
                          <a:ext uri="{FF2B5EF4-FFF2-40B4-BE49-F238E27FC236}">
                            <a16:creationId xmlns:a16="http://schemas.microsoft.com/office/drawing/2014/main" id="{BC6CB8E5-605B-4092-9D54-2829DBF66317}"/>
                          </a:ext>
                        </a:extLst>
                      </p:cNvPr>
                      <p:cNvPicPr/>
                      <p:nvPr/>
                    </p:nvPicPr>
                    <p:blipFill>
                      <a:blip r:embed="rId7"/>
                      <a:stretch>
                        <a:fillRect/>
                      </a:stretch>
                    </p:blipFill>
                    <p:spPr>
                      <a:xfrm>
                        <a:off x="1708636" y="2307024"/>
                        <a:ext cx="692149" cy="47918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0B470E92-A291-4E7D-8B79-3A69BB759EF4}"/>
              </a:ext>
            </a:extLst>
          </p:cNvPr>
          <p:cNvGraphicFramePr>
            <a:graphicFrameLocks noChangeAspect="1"/>
          </p:cNvGraphicFramePr>
          <p:nvPr>
            <p:extLst>
              <p:ext uri="{D42A27DB-BD31-4B8C-83A1-F6EECF244321}">
                <p14:modId xmlns:p14="http://schemas.microsoft.com/office/powerpoint/2010/main" val="1832789964"/>
              </p:ext>
            </p:extLst>
          </p:nvPr>
        </p:nvGraphicFramePr>
        <p:xfrm>
          <a:off x="2381982" y="2929899"/>
          <a:ext cx="482601" cy="570347"/>
        </p:xfrm>
        <a:graphic>
          <a:graphicData uri="http://schemas.openxmlformats.org/presentationml/2006/ole">
            <mc:AlternateContent xmlns:mc="http://schemas.openxmlformats.org/markup-compatibility/2006">
              <mc:Choice xmlns:v="urn:schemas-microsoft-com:vml" Requires="v">
                <p:oleObj spid="_x0000_s187767" name="Equation" r:id="rId8" imgW="279360" imgH="330120" progId="Equation.DSMT4">
                  <p:embed/>
                </p:oleObj>
              </mc:Choice>
              <mc:Fallback>
                <p:oleObj name="Equation" r:id="rId8" imgW="279360" imgH="330120" progId="Equation.DSMT4">
                  <p:embed/>
                  <p:pic>
                    <p:nvPicPr>
                      <p:cNvPr id="13" name="Object 12">
                        <a:extLst>
                          <a:ext uri="{FF2B5EF4-FFF2-40B4-BE49-F238E27FC236}">
                            <a16:creationId xmlns:a16="http://schemas.microsoft.com/office/drawing/2014/main" id="{415F13AA-D46E-4EA4-B9F5-D8C8044B6CF5}"/>
                          </a:ext>
                        </a:extLst>
                      </p:cNvPr>
                      <p:cNvPicPr/>
                      <p:nvPr/>
                    </p:nvPicPr>
                    <p:blipFill>
                      <a:blip r:embed="rId9"/>
                      <a:stretch>
                        <a:fillRect/>
                      </a:stretch>
                    </p:blipFill>
                    <p:spPr>
                      <a:xfrm>
                        <a:off x="2381982" y="2929899"/>
                        <a:ext cx="482601" cy="570347"/>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9E2C3FC6-C523-4332-97DA-74106956A438}"/>
              </a:ext>
            </a:extLst>
          </p:cNvPr>
          <p:cNvGraphicFramePr>
            <a:graphicFrameLocks noChangeAspect="1"/>
          </p:cNvGraphicFramePr>
          <p:nvPr>
            <p:extLst>
              <p:ext uri="{D42A27DB-BD31-4B8C-83A1-F6EECF244321}">
                <p14:modId xmlns:p14="http://schemas.microsoft.com/office/powerpoint/2010/main" val="2648369907"/>
              </p:ext>
            </p:extLst>
          </p:nvPr>
        </p:nvGraphicFramePr>
        <p:xfrm>
          <a:off x="2534086" y="1499212"/>
          <a:ext cx="482600" cy="568325"/>
        </p:xfrm>
        <a:graphic>
          <a:graphicData uri="http://schemas.openxmlformats.org/presentationml/2006/ole">
            <mc:AlternateContent xmlns:mc="http://schemas.openxmlformats.org/markup-compatibility/2006">
              <mc:Choice xmlns:v="urn:schemas-microsoft-com:vml" Requires="v">
                <p:oleObj spid="_x0000_s187768" name="Equation" r:id="rId10" imgW="279360" imgH="330120" progId="Equation.DSMT4">
                  <p:embed/>
                </p:oleObj>
              </mc:Choice>
              <mc:Fallback>
                <p:oleObj name="Equation" r:id="rId10" imgW="279360" imgH="330120" progId="Equation.DSMT4">
                  <p:embed/>
                  <p:pic>
                    <p:nvPicPr>
                      <p:cNvPr id="14" name="Object 13">
                        <a:extLst>
                          <a:ext uri="{FF2B5EF4-FFF2-40B4-BE49-F238E27FC236}">
                            <a16:creationId xmlns:a16="http://schemas.microsoft.com/office/drawing/2014/main" id="{5A693ECA-BBCC-444A-8DBB-F19DC4C76F63}"/>
                          </a:ext>
                        </a:extLst>
                      </p:cNvPr>
                      <p:cNvPicPr/>
                      <p:nvPr/>
                    </p:nvPicPr>
                    <p:blipFill>
                      <a:blip r:embed="rId11"/>
                      <a:stretch>
                        <a:fillRect/>
                      </a:stretch>
                    </p:blipFill>
                    <p:spPr>
                      <a:xfrm>
                        <a:off x="2534086" y="1499212"/>
                        <a:ext cx="482600" cy="568325"/>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93C5C5D2-7492-4645-9323-AE1453DB7100}"/>
              </a:ext>
            </a:extLst>
          </p:cNvPr>
          <p:cNvGraphicFramePr>
            <a:graphicFrameLocks noChangeAspect="1"/>
          </p:cNvGraphicFramePr>
          <p:nvPr>
            <p:extLst>
              <p:ext uri="{D42A27DB-BD31-4B8C-83A1-F6EECF244321}">
                <p14:modId xmlns:p14="http://schemas.microsoft.com/office/powerpoint/2010/main" val="1820126498"/>
              </p:ext>
            </p:extLst>
          </p:nvPr>
        </p:nvGraphicFramePr>
        <p:xfrm>
          <a:off x="3222145" y="2124450"/>
          <a:ext cx="8713787" cy="1968500"/>
        </p:xfrm>
        <a:graphic>
          <a:graphicData uri="http://schemas.openxmlformats.org/presentationml/2006/ole">
            <mc:AlternateContent xmlns:mc="http://schemas.openxmlformats.org/markup-compatibility/2006">
              <mc:Choice xmlns:v="urn:schemas-microsoft-com:vml" Requires="v">
                <p:oleObj spid="_x0000_s187769" name="Equation" r:id="rId12" imgW="4495680" imgH="1015920" progId="Equation.DSMT4">
                  <p:embed/>
                </p:oleObj>
              </mc:Choice>
              <mc:Fallback>
                <p:oleObj name="Equation" r:id="rId12" imgW="4495680" imgH="1015920" progId="Equation.DSMT4">
                  <p:embed/>
                  <p:pic>
                    <p:nvPicPr>
                      <p:cNvPr id="0" name=""/>
                      <p:cNvPicPr/>
                      <p:nvPr/>
                    </p:nvPicPr>
                    <p:blipFill>
                      <a:blip r:embed="rId13"/>
                      <a:stretch>
                        <a:fillRect/>
                      </a:stretch>
                    </p:blipFill>
                    <p:spPr>
                      <a:xfrm>
                        <a:off x="3222145" y="2124450"/>
                        <a:ext cx="8713787" cy="1968500"/>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FCC3637E-4234-43A0-AB6B-09E95C8E7838}"/>
              </a:ext>
            </a:extLst>
          </p:cNvPr>
          <p:cNvGraphicFramePr>
            <a:graphicFrameLocks noChangeAspect="1"/>
          </p:cNvGraphicFramePr>
          <p:nvPr>
            <p:extLst>
              <p:ext uri="{D42A27DB-BD31-4B8C-83A1-F6EECF244321}">
                <p14:modId xmlns:p14="http://schemas.microsoft.com/office/powerpoint/2010/main" val="2222830424"/>
              </p:ext>
            </p:extLst>
          </p:nvPr>
        </p:nvGraphicFramePr>
        <p:xfrm>
          <a:off x="256068" y="4164282"/>
          <a:ext cx="10810875" cy="1492250"/>
        </p:xfrm>
        <a:graphic>
          <a:graphicData uri="http://schemas.openxmlformats.org/presentationml/2006/ole">
            <mc:AlternateContent xmlns:mc="http://schemas.openxmlformats.org/markup-compatibility/2006">
              <mc:Choice xmlns:v="urn:schemas-microsoft-com:vml" Requires="v">
                <p:oleObj spid="_x0000_s187770" name="Equation" r:id="rId14" imgW="5892480" imgH="812520" progId="Equation.DSMT4">
                  <p:embed/>
                </p:oleObj>
              </mc:Choice>
              <mc:Fallback>
                <p:oleObj name="Equation" r:id="rId14" imgW="5892480" imgH="812520" progId="Equation.DSMT4">
                  <p:embed/>
                  <p:pic>
                    <p:nvPicPr>
                      <p:cNvPr id="0" name=""/>
                      <p:cNvPicPr/>
                      <p:nvPr/>
                    </p:nvPicPr>
                    <p:blipFill>
                      <a:blip r:embed="rId15"/>
                      <a:stretch>
                        <a:fillRect/>
                      </a:stretch>
                    </p:blipFill>
                    <p:spPr>
                      <a:xfrm>
                        <a:off x="256068" y="4164282"/>
                        <a:ext cx="10810875" cy="1492250"/>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192667B0-0D27-4A06-86B7-B572EC02A2A3}"/>
              </a:ext>
            </a:extLst>
          </p:cNvPr>
          <p:cNvGraphicFramePr>
            <a:graphicFrameLocks noChangeAspect="1"/>
          </p:cNvGraphicFramePr>
          <p:nvPr>
            <p:extLst>
              <p:ext uri="{D42A27DB-BD31-4B8C-83A1-F6EECF244321}">
                <p14:modId xmlns:p14="http://schemas.microsoft.com/office/powerpoint/2010/main" val="3410803056"/>
              </p:ext>
            </p:extLst>
          </p:nvPr>
        </p:nvGraphicFramePr>
        <p:xfrm>
          <a:off x="838200" y="5777964"/>
          <a:ext cx="11082516" cy="598204"/>
        </p:xfrm>
        <a:graphic>
          <a:graphicData uri="http://schemas.openxmlformats.org/presentationml/2006/ole">
            <mc:AlternateContent xmlns:mc="http://schemas.openxmlformats.org/markup-compatibility/2006">
              <mc:Choice xmlns:v="urn:schemas-microsoft-com:vml" Requires="v">
                <p:oleObj spid="_x0000_s187771" name="Equation" r:id="rId16" imgW="4470120" imgH="241200" progId="Equation.DSMT4">
                  <p:embed/>
                </p:oleObj>
              </mc:Choice>
              <mc:Fallback>
                <p:oleObj name="Equation" r:id="rId16" imgW="4470120" imgH="241200" progId="Equation.DSMT4">
                  <p:embed/>
                  <p:pic>
                    <p:nvPicPr>
                      <p:cNvPr id="0" name=""/>
                      <p:cNvPicPr/>
                      <p:nvPr/>
                    </p:nvPicPr>
                    <p:blipFill>
                      <a:blip r:embed="rId17"/>
                      <a:stretch>
                        <a:fillRect/>
                      </a:stretch>
                    </p:blipFill>
                    <p:spPr>
                      <a:xfrm>
                        <a:off x="838200" y="5777964"/>
                        <a:ext cx="11082516" cy="598204"/>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5D0A3137-1DA9-44E1-BB16-64F8956735DC}"/>
              </a:ext>
            </a:extLst>
          </p:cNvPr>
          <p:cNvSpPr txBox="1"/>
          <p:nvPr/>
        </p:nvSpPr>
        <p:spPr>
          <a:xfrm>
            <a:off x="5812077" y="4164282"/>
            <a:ext cx="6263013" cy="830997"/>
          </a:xfrm>
          <a:prstGeom prst="rect">
            <a:avLst/>
          </a:prstGeom>
          <a:noFill/>
        </p:spPr>
        <p:txBody>
          <a:bodyPr wrap="square" rtlCol="0">
            <a:spAutoFit/>
          </a:bodyPr>
          <a:lstStyle/>
          <a:p>
            <a:pPr algn="l"/>
            <a:r>
              <a:rPr lang="en-US" sz="2400" b="1" dirty="0"/>
              <a:t>(Here we are suppressing the time dependence which should also be taken into account.)</a:t>
            </a:r>
          </a:p>
        </p:txBody>
      </p:sp>
    </p:spTree>
    <p:extLst>
      <p:ext uri="{BB962C8B-B14F-4D97-AF65-F5344CB8AC3E}">
        <p14:creationId xmlns:p14="http://schemas.microsoft.com/office/powerpoint/2010/main" val="150618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FF1F37-B515-4490-AB30-1536C81705DD}"/>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1E8D6D13-A197-4FA2-8D57-DFC3BAF01C97}"/>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F6CA97F8-67B9-4810-B052-247AA8306553}"/>
              </a:ext>
            </a:extLst>
          </p:cNvPr>
          <p:cNvSpPr>
            <a:spLocks noGrp="1"/>
          </p:cNvSpPr>
          <p:nvPr>
            <p:ph type="sldNum" sz="quarter" idx="12"/>
          </p:nvPr>
        </p:nvSpPr>
        <p:spPr/>
        <p:txBody>
          <a:bodyPr/>
          <a:lstStyle/>
          <a:p>
            <a:fld id="{E23FF32D-176F-4F5B-8878-5D48FB6FF26A}" type="slidenum">
              <a:rPr lang="en-US" smtClean="0"/>
              <a:t>11</a:t>
            </a:fld>
            <a:endParaRPr lang="en-US"/>
          </a:p>
        </p:txBody>
      </p:sp>
      <p:sp>
        <p:nvSpPr>
          <p:cNvPr id="5" name="TextBox 4">
            <a:extLst>
              <a:ext uri="{FF2B5EF4-FFF2-40B4-BE49-F238E27FC236}">
                <a16:creationId xmlns:a16="http://schemas.microsoft.com/office/drawing/2014/main" id="{E8BF2473-40E6-4288-BCC4-02C10FF909A1}"/>
              </a:ext>
            </a:extLst>
          </p:cNvPr>
          <p:cNvSpPr txBox="1"/>
          <p:nvPr/>
        </p:nvSpPr>
        <p:spPr>
          <a:xfrm>
            <a:off x="501041" y="200416"/>
            <a:ext cx="10697227" cy="461665"/>
          </a:xfrm>
          <a:prstGeom prst="rect">
            <a:avLst/>
          </a:prstGeom>
          <a:noFill/>
        </p:spPr>
        <p:txBody>
          <a:bodyPr wrap="square" rtlCol="0">
            <a:spAutoFit/>
          </a:bodyPr>
          <a:lstStyle/>
          <a:p>
            <a:pPr algn="l"/>
            <a:r>
              <a:rPr lang="en-US" sz="2400" b="1" dirty="0"/>
              <a:t>Some details --   </a:t>
            </a:r>
          </a:p>
        </p:txBody>
      </p:sp>
      <p:graphicFrame>
        <p:nvGraphicFramePr>
          <p:cNvPr id="6" name="Object 5">
            <a:extLst>
              <a:ext uri="{FF2B5EF4-FFF2-40B4-BE49-F238E27FC236}">
                <a16:creationId xmlns:a16="http://schemas.microsoft.com/office/drawing/2014/main" id="{324B26C0-79CF-4131-90C5-71BC1650E562}"/>
              </a:ext>
            </a:extLst>
          </p:cNvPr>
          <p:cNvGraphicFramePr>
            <a:graphicFrameLocks noChangeAspect="1"/>
          </p:cNvGraphicFramePr>
          <p:nvPr>
            <p:extLst>
              <p:ext uri="{D42A27DB-BD31-4B8C-83A1-F6EECF244321}">
                <p14:modId xmlns:p14="http://schemas.microsoft.com/office/powerpoint/2010/main" val="4107795776"/>
              </p:ext>
            </p:extLst>
          </p:nvPr>
        </p:nvGraphicFramePr>
        <p:xfrm>
          <a:off x="1228725" y="660400"/>
          <a:ext cx="9847263" cy="1273175"/>
        </p:xfrm>
        <a:graphic>
          <a:graphicData uri="http://schemas.openxmlformats.org/presentationml/2006/ole">
            <mc:AlternateContent xmlns:mc="http://schemas.openxmlformats.org/markup-compatibility/2006">
              <mc:Choice xmlns:v="urn:schemas-microsoft-com:vml" Requires="v">
                <p:oleObj spid="_x0000_s188679" name="Equation" r:id="rId4" imgW="4317840" imgH="558720" progId="Equation.DSMT4">
                  <p:embed/>
                </p:oleObj>
              </mc:Choice>
              <mc:Fallback>
                <p:oleObj name="Equation" r:id="rId4" imgW="4317840" imgH="558720" progId="Equation.DSMT4">
                  <p:embed/>
                  <p:pic>
                    <p:nvPicPr>
                      <p:cNvPr id="5" name="Object 4">
                        <a:extLst>
                          <a:ext uri="{FF2B5EF4-FFF2-40B4-BE49-F238E27FC236}">
                            <a16:creationId xmlns:a16="http://schemas.microsoft.com/office/drawing/2014/main" id="{BB8420FD-2A6B-418C-9BA5-38799EC71F91}"/>
                          </a:ext>
                        </a:extLst>
                      </p:cNvPr>
                      <p:cNvPicPr/>
                      <p:nvPr/>
                    </p:nvPicPr>
                    <p:blipFill>
                      <a:blip r:embed="rId5"/>
                      <a:stretch>
                        <a:fillRect/>
                      </a:stretch>
                    </p:blipFill>
                    <p:spPr>
                      <a:xfrm>
                        <a:off x="1228725" y="660400"/>
                        <a:ext cx="9847263" cy="1273175"/>
                      </a:xfrm>
                      <a:prstGeom prst="rect">
                        <a:avLst/>
                      </a:prstGeom>
                    </p:spPr>
                  </p:pic>
                </p:oleObj>
              </mc:Fallback>
            </mc:AlternateContent>
          </a:graphicData>
        </a:graphic>
      </p:graphicFrame>
      <p:cxnSp>
        <p:nvCxnSpPr>
          <p:cNvPr id="7" name="Straight Connector 6">
            <a:extLst>
              <a:ext uri="{FF2B5EF4-FFF2-40B4-BE49-F238E27FC236}">
                <a16:creationId xmlns:a16="http://schemas.microsoft.com/office/drawing/2014/main" id="{C282A71B-5967-40A9-8EEB-2665CC1B511E}"/>
              </a:ext>
            </a:extLst>
          </p:cNvPr>
          <p:cNvCxnSpPr/>
          <p:nvPr/>
        </p:nvCxnSpPr>
        <p:spPr>
          <a:xfrm>
            <a:off x="362435" y="2178779"/>
            <a:ext cx="1828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382BB2D-D572-4A24-8BB5-1EF1ABE2176A}"/>
              </a:ext>
            </a:extLst>
          </p:cNvPr>
          <p:cNvCxnSpPr/>
          <p:nvPr/>
        </p:nvCxnSpPr>
        <p:spPr>
          <a:xfrm>
            <a:off x="362435" y="3550379"/>
            <a:ext cx="1828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FDDE3D62-56F1-4770-A9F3-1C9D2F971154}"/>
              </a:ext>
            </a:extLst>
          </p:cNvPr>
          <p:cNvCxnSpPr/>
          <p:nvPr/>
        </p:nvCxnSpPr>
        <p:spPr>
          <a:xfrm>
            <a:off x="1200635" y="2178779"/>
            <a:ext cx="0" cy="1295400"/>
          </a:xfrm>
          <a:prstGeom prst="straightConnector1">
            <a:avLst/>
          </a:prstGeom>
          <a:ln w="762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aphicFrame>
        <p:nvGraphicFramePr>
          <p:cNvPr id="10" name="Object 9">
            <a:extLst>
              <a:ext uri="{FF2B5EF4-FFF2-40B4-BE49-F238E27FC236}">
                <a16:creationId xmlns:a16="http://schemas.microsoft.com/office/drawing/2014/main" id="{40AAEF5A-2415-4292-95A5-D26D8E8877C5}"/>
              </a:ext>
            </a:extLst>
          </p:cNvPr>
          <p:cNvGraphicFramePr>
            <a:graphicFrameLocks noChangeAspect="1"/>
          </p:cNvGraphicFramePr>
          <p:nvPr>
            <p:extLst>
              <p:ext uri="{D42A27DB-BD31-4B8C-83A1-F6EECF244321}">
                <p14:modId xmlns:p14="http://schemas.microsoft.com/office/powerpoint/2010/main" val="2842901755"/>
              </p:ext>
            </p:extLst>
          </p:nvPr>
        </p:nvGraphicFramePr>
        <p:xfrm>
          <a:off x="1708636" y="2607648"/>
          <a:ext cx="692149" cy="479180"/>
        </p:xfrm>
        <a:graphic>
          <a:graphicData uri="http://schemas.openxmlformats.org/presentationml/2006/ole">
            <mc:AlternateContent xmlns:mc="http://schemas.openxmlformats.org/markup-compatibility/2006">
              <mc:Choice xmlns:v="urn:schemas-microsoft-com:vml" Requires="v">
                <p:oleObj spid="_x0000_s188680" name="Equation" r:id="rId6" imgW="330120" imgH="228600" progId="Equation.DSMT4">
                  <p:embed/>
                </p:oleObj>
              </mc:Choice>
              <mc:Fallback>
                <p:oleObj name="Equation" r:id="rId6" imgW="330120" imgH="228600" progId="Equation.DSMT4">
                  <p:embed/>
                  <p:pic>
                    <p:nvPicPr>
                      <p:cNvPr id="12" name="Object 11">
                        <a:extLst>
                          <a:ext uri="{FF2B5EF4-FFF2-40B4-BE49-F238E27FC236}">
                            <a16:creationId xmlns:a16="http://schemas.microsoft.com/office/drawing/2014/main" id="{F75CAD7A-8BCB-4B83-B534-D6DA057A9010}"/>
                          </a:ext>
                        </a:extLst>
                      </p:cNvPr>
                      <p:cNvPicPr/>
                      <p:nvPr/>
                    </p:nvPicPr>
                    <p:blipFill>
                      <a:blip r:embed="rId7"/>
                      <a:stretch>
                        <a:fillRect/>
                      </a:stretch>
                    </p:blipFill>
                    <p:spPr>
                      <a:xfrm>
                        <a:off x="1708636" y="2607648"/>
                        <a:ext cx="692149" cy="47918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5B362933-9F1D-4380-AFAC-C16C934B687D}"/>
              </a:ext>
            </a:extLst>
          </p:cNvPr>
          <p:cNvGraphicFramePr>
            <a:graphicFrameLocks noChangeAspect="1"/>
          </p:cNvGraphicFramePr>
          <p:nvPr>
            <p:extLst>
              <p:ext uri="{D42A27DB-BD31-4B8C-83A1-F6EECF244321}">
                <p14:modId xmlns:p14="http://schemas.microsoft.com/office/powerpoint/2010/main" val="629425045"/>
              </p:ext>
            </p:extLst>
          </p:nvPr>
        </p:nvGraphicFramePr>
        <p:xfrm>
          <a:off x="2191235" y="3177552"/>
          <a:ext cx="1557338" cy="635000"/>
        </p:xfrm>
        <a:graphic>
          <a:graphicData uri="http://schemas.openxmlformats.org/presentationml/2006/ole">
            <mc:AlternateContent xmlns:mc="http://schemas.openxmlformats.org/markup-compatibility/2006">
              <mc:Choice xmlns:v="urn:schemas-microsoft-com:vml" Requires="v">
                <p:oleObj spid="_x0000_s188681" name="Equation" r:id="rId8" imgW="901440" imgH="368280" progId="Equation.DSMT4">
                  <p:embed/>
                </p:oleObj>
              </mc:Choice>
              <mc:Fallback>
                <p:oleObj name="Equation" r:id="rId8" imgW="901440" imgH="368280" progId="Equation.DSMT4">
                  <p:embed/>
                  <p:pic>
                    <p:nvPicPr>
                      <p:cNvPr id="13" name="Object 12">
                        <a:extLst>
                          <a:ext uri="{FF2B5EF4-FFF2-40B4-BE49-F238E27FC236}">
                            <a16:creationId xmlns:a16="http://schemas.microsoft.com/office/drawing/2014/main" id="{0B470E92-A291-4E7D-8B79-3A69BB759EF4}"/>
                          </a:ext>
                        </a:extLst>
                      </p:cNvPr>
                      <p:cNvPicPr/>
                      <p:nvPr/>
                    </p:nvPicPr>
                    <p:blipFill>
                      <a:blip r:embed="rId9"/>
                      <a:stretch>
                        <a:fillRect/>
                      </a:stretch>
                    </p:blipFill>
                    <p:spPr>
                      <a:xfrm>
                        <a:off x="2191235" y="3177552"/>
                        <a:ext cx="1557338" cy="6350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DBB0797D-68B4-4953-B934-52F916B2AA16}"/>
              </a:ext>
            </a:extLst>
          </p:cNvPr>
          <p:cNvGraphicFramePr>
            <a:graphicFrameLocks noChangeAspect="1"/>
          </p:cNvGraphicFramePr>
          <p:nvPr>
            <p:extLst>
              <p:ext uri="{D42A27DB-BD31-4B8C-83A1-F6EECF244321}">
                <p14:modId xmlns:p14="http://schemas.microsoft.com/office/powerpoint/2010/main" val="1457456279"/>
              </p:ext>
            </p:extLst>
          </p:nvPr>
        </p:nvGraphicFramePr>
        <p:xfrm>
          <a:off x="2209800" y="2007883"/>
          <a:ext cx="3136900" cy="633413"/>
        </p:xfrm>
        <a:graphic>
          <a:graphicData uri="http://schemas.openxmlformats.org/presentationml/2006/ole">
            <mc:AlternateContent xmlns:mc="http://schemas.openxmlformats.org/markup-compatibility/2006">
              <mc:Choice xmlns:v="urn:schemas-microsoft-com:vml" Requires="v">
                <p:oleObj spid="_x0000_s188682" name="Equation" r:id="rId10" imgW="1815840" imgH="368280" progId="Equation.DSMT4">
                  <p:embed/>
                </p:oleObj>
              </mc:Choice>
              <mc:Fallback>
                <p:oleObj name="Equation" r:id="rId10" imgW="1815840" imgH="368280" progId="Equation.DSMT4">
                  <p:embed/>
                  <p:pic>
                    <p:nvPicPr>
                      <p:cNvPr id="14" name="Object 13">
                        <a:extLst>
                          <a:ext uri="{FF2B5EF4-FFF2-40B4-BE49-F238E27FC236}">
                            <a16:creationId xmlns:a16="http://schemas.microsoft.com/office/drawing/2014/main" id="{9E2C3FC6-C523-4332-97DA-74106956A438}"/>
                          </a:ext>
                        </a:extLst>
                      </p:cNvPr>
                      <p:cNvPicPr/>
                      <p:nvPr/>
                    </p:nvPicPr>
                    <p:blipFill>
                      <a:blip r:embed="rId11"/>
                      <a:stretch>
                        <a:fillRect/>
                      </a:stretch>
                    </p:blipFill>
                    <p:spPr>
                      <a:xfrm>
                        <a:off x="2209800" y="2007883"/>
                        <a:ext cx="3136900" cy="633413"/>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97F19740-A73C-48AE-9B89-1BC166D508A4}"/>
              </a:ext>
            </a:extLst>
          </p:cNvPr>
          <p:cNvGraphicFramePr>
            <a:graphicFrameLocks noChangeAspect="1"/>
          </p:cNvGraphicFramePr>
          <p:nvPr>
            <p:extLst>
              <p:ext uri="{D42A27DB-BD31-4B8C-83A1-F6EECF244321}">
                <p14:modId xmlns:p14="http://schemas.microsoft.com/office/powerpoint/2010/main" val="989920359"/>
              </p:ext>
            </p:extLst>
          </p:nvPr>
        </p:nvGraphicFramePr>
        <p:xfrm>
          <a:off x="2776603" y="206714"/>
          <a:ext cx="1992376" cy="479179"/>
        </p:xfrm>
        <a:graphic>
          <a:graphicData uri="http://schemas.openxmlformats.org/presentationml/2006/ole">
            <mc:AlternateContent xmlns:mc="http://schemas.openxmlformats.org/markup-compatibility/2006">
              <mc:Choice xmlns:v="urn:schemas-microsoft-com:vml" Requires="v">
                <p:oleObj spid="_x0000_s188683" name="Equation" r:id="rId12" imgW="1002960" imgH="241200" progId="Equation.DSMT4">
                  <p:embed/>
                </p:oleObj>
              </mc:Choice>
              <mc:Fallback>
                <p:oleObj name="Equation" r:id="rId12" imgW="1002960" imgH="241200" progId="Equation.DSMT4">
                  <p:embed/>
                  <p:pic>
                    <p:nvPicPr>
                      <p:cNvPr id="0" name=""/>
                      <p:cNvPicPr/>
                      <p:nvPr/>
                    </p:nvPicPr>
                    <p:blipFill>
                      <a:blip r:embed="rId13"/>
                      <a:stretch>
                        <a:fillRect/>
                      </a:stretch>
                    </p:blipFill>
                    <p:spPr>
                      <a:xfrm>
                        <a:off x="2776603" y="206714"/>
                        <a:ext cx="1992376" cy="479179"/>
                      </a:xfrm>
                      <a:prstGeom prst="rect">
                        <a:avLst/>
                      </a:prstGeom>
                    </p:spPr>
                  </p:pic>
                </p:oleObj>
              </mc:Fallback>
            </mc:AlternateContent>
          </a:graphicData>
        </a:graphic>
      </p:graphicFrame>
      <p:sp>
        <p:nvSpPr>
          <p:cNvPr id="14" name="TextBox 13">
            <a:extLst>
              <a:ext uri="{FF2B5EF4-FFF2-40B4-BE49-F238E27FC236}">
                <a16:creationId xmlns:a16="http://schemas.microsoft.com/office/drawing/2014/main" id="{77F10F62-A6AC-4E9D-B49C-A87900B0EBB7}"/>
              </a:ext>
            </a:extLst>
          </p:cNvPr>
          <p:cNvSpPr txBox="1"/>
          <p:nvPr/>
        </p:nvSpPr>
        <p:spPr>
          <a:xfrm>
            <a:off x="501041" y="3515696"/>
            <a:ext cx="2038350" cy="461665"/>
          </a:xfrm>
          <a:prstGeom prst="rect">
            <a:avLst/>
          </a:prstGeom>
          <a:noFill/>
        </p:spPr>
        <p:txBody>
          <a:bodyPr wrap="square" rtlCol="0">
            <a:spAutoFit/>
          </a:bodyPr>
          <a:lstStyle/>
          <a:p>
            <a:pPr algn="l"/>
            <a:r>
              <a:rPr lang="en-US" sz="2400" b="1" dirty="0"/>
              <a:t>absorption</a:t>
            </a:r>
          </a:p>
        </p:txBody>
      </p:sp>
      <p:graphicFrame>
        <p:nvGraphicFramePr>
          <p:cNvPr id="15" name="Object 14">
            <a:extLst>
              <a:ext uri="{FF2B5EF4-FFF2-40B4-BE49-F238E27FC236}">
                <a16:creationId xmlns:a16="http://schemas.microsoft.com/office/drawing/2014/main" id="{C8ABCE4E-012B-4296-A2DE-AE4B61AE9A0A}"/>
              </a:ext>
            </a:extLst>
          </p:cNvPr>
          <p:cNvGraphicFramePr>
            <a:graphicFrameLocks noChangeAspect="1"/>
          </p:cNvGraphicFramePr>
          <p:nvPr>
            <p:extLst>
              <p:ext uri="{D42A27DB-BD31-4B8C-83A1-F6EECF244321}">
                <p14:modId xmlns:p14="http://schemas.microsoft.com/office/powerpoint/2010/main" val="71690828"/>
              </p:ext>
            </p:extLst>
          </p:nvPr>
        </p:nvGraphicFramePr>
        <p:xfrm>
          <a:off x="1946631" y="3801493"/>
          <a:ext cx="9988301" cy="2543798"/>
        </p:xfrm>
        <a:graphic>
          <a:graphicData uri="http://schemas.openxmlformats.org/presentationml/2006/ole">
            <mc:AlternateContent xmlns:mc="http://schemas.openxmlformats.org/markup-compatibility/2006">
              <mc:Choice xmlns:v="urn:schemas-microsoft-com:vml" Requires="v">
                <p:oleObj spid="_x0000_s188684" name="Equation" r:id="rId14" imgW="6032160" imgH="1536480" progId="Equation.DSMT4">
                  <p:embed/>
                </p:oleObj>
              </mc:Choice>
              <mc:Fallback>
                <p:oleObj name="Equation" r:id="rId14" imgW="6032160" imgH="1536480" progId="Equation.DSMT4">
                  <p:embed/>
                  <p:pic>
                    <p:nvPicPr>
                      <p:cNvPr id="0" name=""/>
                      <p:cNvPicPr/>
                      <p:nvPr/>
                    </p:nvPicPr>
                    <p:blipFill>
                      <a:blip r:embed="rId15"/>
                      <a:stretch>
                        <a:fillRect/>
                      </a:stretch>
                    </p:blipFill>
                    <p:spPr>
                      <a:xfrm>
                        <a:off x="1946631" y="3801493"/>
                        <a:ext cx="9988301" cy="2543798"/>
                      </a:xfrm>
                      <a:prstGeom prst="rect">
                        <a:avLst/>
                      </a:prstGeom>
                    </p:spPr>
                  </p:pic>
                </p:oleObj>
              </mc:Fallback>
            </mc:AlternateContent>
          </a:graphicData>
        </a:graphic>
      </p:graphicFrame>
    </p:spTree>
    <p:extLst>
      <p:ext uri="{BB962C8B-B14F-4D97-AF65-F5344CB8AC3E}">
        <p14:creationId xmlns:p14="http://schemas.microsoft.com/office/powerpoint/2010/main" val="395819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FF1F37-B515-4490-AB30-1536C81705DD}"/>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1E8D6D13-A197-4FA2-8D57-DFC3BAF01C97}"/>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F6CA97F8-67B9-4810-B052-247AA8306553}"/>
              </a:ext>
            </a:extLst>
          </p:cNvPr>
          <p:cNvSpPr>
            <a:spLocks noGrp="1"/>
          </p:cNvSpPr>
          <p:nvPr>
            <p:ph type="sldNum" sz="quarter" idx="12"/>
          </p:nvPr>
        </p:nvSpPr>
        <p:spPr/>
        <p:txBody>
          <a:bodyPr/>
          <a:lstStyle/>
          <a:p>
            <a:fld id="{E23FF32D-176F-4F5B-8878-5D48FB6FF26A}" type="slidenum">
              <a:rPr lang="en-US" smtClean="0"/>
              <a:t>12</a:t>
            </a:fld>
            <a:endParaRPr lang="en-US"/>
          </a:p>
        </p:txBody>
      </p:sp>
      <p:sp>
        <p:nvSpPr>
          <p:cNvPr id="5" name="TextBox 4">
            <a:extLst>
              <a:ext uri="{FF2B5EF4-FFF2-40B4-BE49-F238E27FC236}">
                <a16:creationId xmlns:a16="http://schemas.microsoft.com/office/drawing/2014/main" id="{E8BF2473-40E6-4288-BCC4-02C10FF909A1}"/>
              </a:ext>
            </a:extLst>
          </p:cNvPr>
          <p:cNvSpPr txBox="1"/>
          <p:nvPr/>
        </p:nvSpPr>
        <p:spPr>
          <a:xfrm>
            <a:off x="501041" y="200416"/>
            <a:ext cx="10697227" cy="461665"/>
          </a:xfrm>
          <a:prstGeom prst="rect">
            <a:avLst/>
          </a:prstGeom>
          <a:noFill/>
        </p:spPr>
        <p:txBody>
          <a:bodyPr wrap="square" rtlCol="0">
            <a:spAutoFit/>
          </a:bodyPr>
          <a:lstStyle/>
          <a:p>
            <a:pPr algn="l"/>
            <a:r>
              <a:rPr lang="en-US" sz="2400" b="1" dirty="0"/>
              <a:t>More details --   </a:t>
            </a:r>
          </a:p>
        </p:txBody>
      </p:sp>
      <p:graphicFrame>
        <p:nvGraphicFramePr>
          <p:cNvPr id="6" name="Object 5">
            <a:extLst>
              <a:ext uri="{FF2B5EF4-FFF2-40B4-BE49-F238E27FC236}">
                <a16:creationId xmlns:a16="http://schemas.microsoft.com/office/drawing/2014/main" id="{324B26C0-79CF-4131-90C5-71BC1650E562}"/>
              </a:ext>
            </a:extLst>
          </p:cNvPr>
          <p:cNvGraphicFramePr>
            <a:graphicFrameLocks noChangeAspect="1"/>
          </p:cNvGraphicFramePr>
          <p:nvPr>
            <p:extLst>
              <p:ext uri="{D42A27DB-BD31-4B8C-83A1-F6EECF244321}">
                <p14:modId xmlns:p14="http://schemas.microsoft.com/office/powerpoint/2010/main" val="1154396241"/>
              </p:ext>
            </p:extLst>
          </p:nvPr>
        </p:nvGraphicFramePr>
        <p:xfrm>
          <a:off x="1373188" y="660400"/>
          <a:ext cx="9558337" cy="1273175"/>
        </p:xfrm>
        <a:graphic>
          <a:graphicData uri="http://schemas.openxmlformats.org/presentationml/2006/ole">
            <mc:AlternateContent xmlns:mc="http://schemas.openxmlformats.org/markup-compatibility/2006">
              <mc:Choice xmlns:v="urn:schemas-microsoft-com:vml" Requires="v">
                <p:oleObj spid="_x0000_s189694" name="Equation" r:id="rId4" imgW="4190760" imgH="558720" progId="Equation.DSMT4">
                  <p:embed/>
                </p:oleObj>
              </mc:Choice>
              <mc:Fallback>
                <p:oleObj name="Equation" r:id="rId4" imgW="4190760" imgH="558720" progId="Equation.DSMT4">
                  <p:embed/>
                  <p:pic>
                    <p:nvPicPr>
                      <p:cNvPr id="6" name="Object 5">
                        <a:extLst>
                          <a:ext uri="{FF2B5EF4-FFF2-40B4-BE49-F238E27FC236}">
                            <a16:creationId xmlns:a16="http://schemas.microsoft.com/office/drawing/2014/main" id="{324B26C0-79CF-4131-90C5-71BC1650E562}"/>
                          </a:ext>
                        </a:extLst>
                      </p:cNvPr>
                      <p:cNvPicPr/>
                      <p:nvPr/>
                    </p:nvPicPr>
                    <p:blipFill>
                      <a:blip r:embed="rId5"/>
                      <a:stretch>
                        <a:fillRect/>
                      </a:stretch>
                    </p:blipFill>
                    <p:spPr>
                      <a:xfrm>
                        <a:off x="1373188" y="660400"/>
                        <a:ext cx="9558337" cy="1273175"/>
                      </a:xfrm>
                      <a:prstGeom prst="rect">
                        <a:avLst/>
                      </a:prstGeom>
                    </p:spPr>
                  </p:pic>
                </p:oleObj>
              </mc:Fallback>
            </mc:AlternateContent>
          </a:graphicData>
        </a:graphic>
      </p:graphicFrame>
      <p:cxnSp>
        <p:nvCxnSpPr>
          <p:cNvPr id="7" name="Straight Connector 6">
            <a:extLst>
              <a:ext uri="{FF2B5EF4-FFF2-40B4-BE49-F238E27FC236}">
                <a16:creationId xmlns:a16="http://schemas.microsoft.com/office/drawing/2014/main" id="{C282A71B-5967-40A9-8EEB-2665CC1B511E}"/>
              </a:ext>
            </a:extLst>
          </p:cNvPr>
          <p:cNvCxnSpPr/>
          <p:nvPr/>
        </p:nvCxnSpPr>
        <p:spPr>
          <a:xfrm>
            <a:off x="362435" y="2178779"/>
            <a:ext cx="1828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382BB2D-D572-4A24-8BB5-1EF1ABE2176A}"/>
              </a:ext>
            </a:extLst>
          </p:cNvPr>
          <p:cNvCxnSpPr/>
          <p:nvPr/>
        </p:nvCxnSpPr>
        <p:spPr>
          <a:xfrm>
            <a:off x="362435" y="3550379"/>
            <a:ext cx="1828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FDDE3D62-56F1-4770-A9F3-1C9D2F971154}"/>
              </a:ext>
            </a:extLst>
          </p:cNvPr>
          <p:cNvCxnSpPr/>
          <p:nvPr/>
        </p:nvCxnSpPr>
        <p:spPr>
          <a:xfrm>
            <a:off x="1200635" y="2178779"/>
            <a:ext cx="0" cy="1295400"/>
          </a:xfrm>
          <a:prstGeom prst="straightConnector1">
            <a:avLst/>
          </a:prstGeom>
          <a:ln w="762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10" name="Object 9">
            <a:extLst>
              <a:ext uri="{FF2B5EF4-FFF2-40B4-BE49-F238E27FC236}">
                <a16:creationId xmlns:a16="http://schemas.microsoft.com/office/drawing/2014/main" id="{40AAEF5A-2415-4292-95A5-D26D8E8877C5}"/>
              </a:ext>
            </a:extLst>
          </p:cNvPr>
          <p:cNvGraphicFramePr>
            <a:graphicFrameLocks noChangeAspect="1"/>
          </p:cNvGraphicFramePr>
          <p:nvPr/>
        </p:nvGraphicFramePr>
        <p:xfrm>
          <a:off x="1708636" y="2607648"/>
          <a:ext cx="692149" cy="479180"/>
        </p:xfrm>
        <a:graphic>
          <a:graphicData uri="http://schemas.openxmlformats.org/presentationml/2006/ole">
            <mc:AlternateContent xmlns:mc="http://schemas.openxmlformats.org/markup-compatibility/2006">
              <mc:Choice xmlns:v="urn:schemas-microsoft-com:vml" Requires="v">
                <p:oleObj spid="_x0000_s189695" name="Equation" r:id="rId6" imgW="330120" imgH="228600" progId="Equation.DSMT4">
                  <p:embed/>
                </p:oleObj>
              </mc:Choice>
              <mc:Fallback>
                <p:oleObj name="Equation" r:id="rId6" imgW="330120" imgH="228600" progId="Equation.DSMT4">
                  <p:embed/>
                  <p:pic>
                    <p:nvPicPr>
                      <p:cNvPr id="10" name="Object 9">
                        <a:extLst>
                          <a:ext uri="{FF2B5EF4-FFF2-40B4-BE49-F238E27FC236}">
                            <a16:creationId xmlns:a16="http://schemas.microsoft.com/office/drawing/2014/main" id="{40AAEF5A-2415-4292-95A5-D26D8E8877C5}"/>
                          </a:ext>
                        </a:extLst>
                      </p:cNvPr>
                      <p:cNvPicPr/>
                      <p:nvPr/>
                    </p:nvPicPr>
                    <p:blipFill>
                      <a:blip r:embed="rId7"/>
                      <a:stretch>
                        <a:fillRect/>
                      </a:stretch>
                    </p:blipFill>
                    <p:spPr>
                      <a:xfrm>
                        <a:off x="1708636" y="2607648"/>
                        <a:ext cx="692149" cy="47918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5B362933-9F1D-4380-AFAC-C16C934B687D}"/>
              </a:ext>
            </a:extLst>
          </p:cNvPr>
          <p:cNvGraphicFramePr>
            <a:graphicFrameLocks noChangeAspect="1"/>
          </p:cNvGraphicFramePr>
          <p:nvPr>
            <p:extLst>
              <p:ext uri="{D42A27DB-BD31-4B8C-83A1-F6EECF244321}">
                <p14:modId xmlns:p14="http://schemas.microsoft.com/office/powerpoint/2010/main" val="1463350463"/>
              </p:ext>
            </p:extLst>
          </p:nvPr>
        </p:nvGraphicFramePr>
        <p:xfrm>
          <a:off x="2209800" y="3198196"/>
          <a:ext cx="1579562" cy="635000"/>
        </p:xfrm>
        <a:graphic>
          <a:graphicData uri="http://schemas.openxmlformats.org/presentationml/2006/ole">
            <mc:AlternateContent xmlns:mc="http://schemas.openxmlformats.org/markup-compatibility/2006">
              <mc:Choice xmlns:v="urn:schemas-microsoft-com:vml" Requires="v">
                <p:oleObj spid="_x0000_s189696" name="Equation" r:id="rId8" imgW="914400" imgH="368280" progId="Equation.DSMT4">
                  <p:embed/>
                </p:oleObj>
              </mc:Choice>
              <mc:Fallback>
                <p:oleObj name="Equation" r:id="rId8" imgW="914400" imgH="368280" progId="Equation.DSMT4">
                  <p:embed/>
                  <p:pic>
                    <p:nvPicPr>
                      <p:cNvPr id="11" name="Object 10">
                        <a:extLst>
                          <a:ext uri="{FF2B5EF4-FFF2-40B4-BE49-F238E27FC236}">
                            <a16:creationId xmlns:a16="http://schemas.microsoft.com/office/drawing/2014/main" id="{5B362933-9F1D-4380-AFAC-C16C934B687D}"/>
                          </a:ext>
                        </a:extLst>
                      </p:cNvPr>
                      <p:cNvPicPr/>
                      <p:nvPr/>
                    </p:nvPicPr>
                    <p:blipFill>
                      <a:blip r:embed="rId9"/>
                      <a:stretch>
                        <a:fillRect/>
                      </a:stretch>
                    </p:blipFill>
                    <p:spPr>
                      <a:xfrm>
                        <a:off x="2209800" y="3198196"/>
                        <a:ext cx="1579562" cy="6350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DBB0797D-68B4-4953-B934-52F916B2AA16}"/>
              </a:ext>
            </a:extLst>
          </p:cNvPr>
          <p:cNvGraphicFramePr>
            <a:graphicFrameLocks noChangeAspect="1"/>
          </p:cNvGraphicFramePr>
          <p:nvPr>
            <p:extLst>
              <p:ext uri="{D42A27DB-BD31-4B8C-83A1-F6EECF244321}">
                <p14:modId xmlns:p14="http://schemas.microsoft.com/office/powerpoint/2010/main" val="793336676"/>
              </p:ext>
            </p:extLst>
          </p:nvPr>
        </p:nvGraphicFramePr>
        <p:xfrm>
          <a:off x="2243242" y="1912139"/>
          <a:ext cx="3159125" cy="633413"/>
        </p:xfrm>
        <a:graphic>
          <a:graphicData uri="http://schemas.openxmlformats.org/presentationml/2006/ole">
            <mc:AlternateContent xmlns:mc="http://schemas.openxmlformats.org/markup-compatibility/2006">
              <mc:Choice xmlns:v="urn:schemas-microsoft-com:vml" Requires="v">
                <p:oleObj spid="_x0000_s189697" name="Equation" r:id="rId10" imgW="1828800" imgH="368280" progId="Equation.DSMT4">
                  <p:embed/>
                </p:oleObj>
              </mc:Choice>
              <mc:Fallback>
                <p:oleObj name="Equation" r:id="rId10" imgW="1828800" imgH="368280" progId="Equation.DSMT4">
                  <p:embed/>
                  <p:pic>
                    <p:nvPicPr>
                      <p:cNvPr id="12" name="Object 11">
                        <a:extLst>
                          <a:ext uri="{FF2B5EF4-FFF2-40B4-BE49-F238E27FC236}">
                            <a16:creationId xmlns:a16="http://schemas.microsoft.com/office/drawing/2014/main" id="{DBB0797D-68B4-4953-B934-52F916B2AA16}"/>
                          </a:ext>
                        </a:extLst>
                      </p:cNvPr>
                      <p:cNvPicPr/>
                      <p:nvPr/>
                    </p:nvPicPr>
                    <p:blipFill>
                      <a:blip r:embed="rId11"/>
                      <a:stretch>
                        <a:fillRect/>
                      </a:stretch>
                    </p:blipFill>
                    <p:spPr>
                      <a:xfrm>
                        <a:off x="2243242" y="1912139"/>
                        <a:ext cx="3159125" cy="633413"/>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97F19740-A73C-48AE-9B89-1BC166D508A4}"/>
              </a:ext>
            </a:extLst>
          </p:cNvPr>
          <p:cNvGraphicFramePr>
            <a:graphicFrameLocks noChangeAspect="1"/>
          </p:cNvGraphicFramePr>
          <p:nvPr/>
        </p:nvGraphicFramePr>
        <p:xfrm>
          <a:off x="2776603" y="206714"/>
          <a:ext cx="1992376" cy="479179"/>
        </p:xfrm>
        <a:graphic>
          <a:graphicData uri="http://schemas.openxmlformats.org/presentationml/2006/ole">
            <mc:AlternateContent xmlns:mc="http://schemas.openxmlformats.org/markup-compatibility/2006">
              <mc:Choice xmlns:v="urn:schemas-microsoft-com:vml" Requires="v">
                <p:oleObj spid="_x0000_s189698" name="Equation" r:id="rId12" imgW="1002960" imgH="241200" progId="Equation.DSMT4">
                  <p:embed/>
                </p:oleObj>
              </mc:Choice>
              <mc:Fallback>
                <p:oleObj name="Equation" r:id="rId12" imgW="1002960" imgH="241200" progId="Equation.DSMT4">
                  <p:embed/>
                  <p:pic>
                    <p:nvPicPr>
                      <p:cNvPr id="13" name="Object 12">
                        <a:extLst>
                          <a:ext uri="{FF2B5EF4-FFF2-40B4-BE49-F238E27FC236}">
                            <a16:creationId xmlns:a16="http://schemas.microsoft.com/office/drawing/2014/main" id="{97F19740-A73C-48AE-9B89-1BC166D508A4}"/>
                          </a:ext>
                        </a:extLst>
                      </p:cNvPr>
                      <p:cNvPicPr/>
                      <p:nvPr/>
                    </p:nvPicPr>
                    <p:blipFill>
                      <a:blip r:embed="rId13"/>
                      <a:stretch>
                        <a:fillRect/>
                      </a:stretch>
                    </p:blipFill>
                    <p:spPr>
                      <a:xfrm>
                        <a:off x="2776603" y="206714"/>
                        <a:ext cx="1992376" cy="479179"/>
                      </a:xfrm>
                      <a:prstGeom prst="rect">
                        <a:avLst/>
                      </a:prstGeom>
                    </p:spPr>
                  </p:pic>
                </p:oleObj>
              </mc:Fallback>
            </mc:AlternateContent>
          </a:graphicData>
        </a:graphic>
      </p:graphicFrame>
      <p:sp>
        <p:nvSpPr>
          <p:cNvPr id="14" name="TextBox 13">
            <a:extLst>
              <a:ext uri="{FF2B5EF4-FFF2-40B4-BE49-F238E27FC236}">
                <a16:creationId xmlns:a16="http://schemas.microsoft.com/office/drawing/2014/main" id="{77F10F62-A6AC-4E9D-B49C-A87900B0EBB7}"/>
              </a:ext>
            </a:extLst>
          </p:cNvPr>
          <p:cNvSpPr txBox="1"/>
          <p:nvPr/>
        </p:nvSpPr>
        <p:spPr>
          <a:xfrm>
            <a:off x="501041" y="3515696"/>
            <a:ext cx="2038350" cy="461665"/>
          </a:xfrm>
          <a:prstGeom prst="rect">
            <a:avLst/>
          </a:prstGeom>
          <a:noFill/>
        </p:spPr>
        <p:txBody>
          <a:bodyPr wrap="square" rtlCol="0">
            <a:spAutoFit/>
          </a:bodyPr>
          <a:lstStyle/>
          <a:p>
            <a:pPr algn="l"/>
            <a:r>
              <a:rPr lang="en-US" sz="2400" b="1" dirty="0"/>
              <a:t>emission</a:t>
            </a:r>
          </a:p>
        </p:txBody>
      </p:sp>
      <p:graphicFrame>
        <p:nvGraphicFramePr>
          <p:cNvPr id="15" name="Object 14">
            <a:extLst>
              <a:ext uri="{FF2B5EF4-FFF2-40B4-BE49-F238E27FC236}">
                <a16:creationId xmlns:a16="http://schemas.microsoft.com/office/drawing/2014/main" id="{C8ABCE4E-012B-4296-A2DE-AE4B61AE9A0A}"/>
              </a:ext>
            </a:extLst>
          </p:cNvPr>
          <p:cNvGraphicFramePr>
            <a:graphicFrameLocks noChangeAspect="1"/>
          </p:cNvGraphicFramePr>
          <p:nvPr>
            <p:extLst>
              <p:ext uri="{D42A27DB-BD31-4B8C-83A1-F6EECF244321}">
                <p14:modId xmlns:p14="http://schemas.microsoft.com/office/powerpoint/2010/main" val="3960069497"/>
              </p:ext>
            </p:extLst>
          </p:nvPr>
        </p:nvGraphicFramePr>
        <p:xfrm>
          <a:off x="1092200" y="3803650"/>
          <a:ext cx="10536238" cy="2795588"/>
        </p:xfrm>
        <a:graphic>
          <a:graphicData uri="http://schemas.openxmlformats.org/presentationml/2006/ole">
            <mc:AlternateContent xmlns:mc="http://schemas.openxmlformats.org/markup-compatibility/2006">
              <mc:Choice xmlns:v="urn:schemas-microsoft-com:vml" Requires="v">
                <p:oleObj spid="_x0000_s189699" name="Equation" r:id="rId14" imgW="6362640" imgH="1688760" progId="Equation.DSMT4">
                  <p:embed/>
                </p:oleObj>
              </mc:Choice>
              <mc:Fallback>
                <p:oleObj name="Equation" r:id="rId14" imgW="6362640" imgH="1688760" progId="Equation.DSMT4">
                  <p:embed/>
                  <p:pic>
                    <p:nvPicPr>
                      <p:cNvPr id="15" name="Object 14">
                        <a:extLst>
                          <a:ext uri="{FF2B5EF4-FFF2-40B4-BE49-F238E27FC236}">
                            <a16:creationId xmlns:a16="http://schemas.microsoft.com/office/drawing/2014/main" id="{C8ABCE4E-012B-4296-A2DE-AE4B61AE9A0A}"/>
                          </a:ext>
                        </a:extLst>
                      </p:cNvPr>
                      <p:cNvPicPr/>
                      <p:nvPr/>
                    </p:nvPicPr>
                    <p:blipFill>
                      <a:blip r:embed="rId15"/>
                      <a:stretch>
                        <a:fillRect/>
                      </a:stretch>
                    </p:blipFill>
                    <p:spPr>
                      <a:xfrm>
                        <a:off x="1092200" y="3803650"/>
                        <a:ext cx="10536238" cy="2795588"/>
                      </a:xfrm>
                      <a:prstGeom prst="rect">
                        <a:avLst/>
                      </a:prstGeom>
                    </p:spPr>
                  </p:pic>
                </p:oleObj>
              </mc:Fallback>
            </mc:AlternateContent>
          </a:graphicData>
        </a:graphic>
      </p:graphicFrame>
    </p:spTree>
    <p:extLst>
      <p:ext uri="{BB962C8B-B14F-4D97-AF65-F5344CB8AC3E}">
        <p14:creationId xmlns:p14="http://schemas.microsoft.com/office/powerpoint/2010/main" val="76438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C2CAFA-F1B1-402A-B442-2C61358CEBED}"/>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03E230F2-13A2-47DA-906B-8DA2ECC92D40}"/>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BD047B95-66A9-453E-91F0-942CEDE66B58}"/>
              </a:ext>
            </a:extLst>
          </p:cNvPr>
          <p:cNvSpPr>
            <a:spLocks noGrp="1"/>
          </p:cNvSpPr>
          <p:nvPr>
            <p:ph type="sldNum" sz="quarter" idx="12"/>
          </p:nvPr>
        </p:nvSpPr>
        <p:spPr/>
        <p:txBody>
          <a:bodyPr/>
          <a:lstStyle/>
          <a:p>
            <a:fld id="{E23FF32D-176F-4F5B-8878-5D48FB6FF26A}" type="slidenum">
              <a:rPr lang="en-US" smtClean="0"/>
              <a:t>13</a:t>
            </a:fld>
            <a:endParaRPr lang="en-US"/>
          </a:p>
        </p:txBody>
      </p:sp>
      <p:sp>
        <p:nvSpPr>
          <p:cNvPr id="5" name="TextBox 4">
            <a:extLst>
              <a:ext uri="{FF2B5EF4-FFF2-40B4-BE49-F238E27FC236}">
                <a16:creationId xmlns:a16="http://schemas.microsoft.com/office/drawing/2014/main" id="{69D3B399-4C10-4554-912D-51A869B23129}"/>
              </a:ext>
            </a:extLst>
          </p:cNvPr>
          <p:cNvSpPr txBox="1"/>
          <p:nvPr/>
        </p:nvSpPr>
        <p:spPr>
          <a:xfrm>
            <a:off x="838200" y="293914"/>
            <a:ext cx="10003971" cy="461665"/>
          </a:xfrm>
          <a:prstGeom prst="rect">
            <a:avLst/>
          </a:prstGeom>
          <a:noFill/>
        </p:spPr>
        <p:txBody>
          <a:bodyPr wrap="square" rtlCol="0">
            <a:spAutoFit/>
          </a:bodyPr>
          <a:lstStyle/>
          <a:p>
            <a:pPr algn="l"/>
            <a:r>
              <a:rPr lang="en-US" sz="2400" b="1" dirty="0"/>
              <a:t>What is different about the quantum case?</a:t>
            </a:r>
          </a:p>
        </p:txBody>
      </p:sp>
      <p:sp>
        <p:nvSpPr>
          <p:cNvPr id="6" name="TextBox 5">
            <a:extLst>
              <a:ext uri="{FF2B5EF4-FFF2-40B4-BE49-F238E27FC236}">
                <a16:creationId xmlns:a16="http://schemas.microsoft.com/office/drawing/2014/main" id="{23CAB0EF-FA30-4420-96D7-0F7057BDA5AB}"/>
              </a:ext>
            </a:extLst>
          </p:cNvPr>
          <p:cNvSpPr txBox="1"/>
          <p:nvPr/>
        </p:nvSpPr>
        <p:spPr>
          <a:xfrm>
            <a:off x="838200" y="1240077"/>
            <a:ext cx="4114800" cy="1938992"/>
          </a:xfrm>
          <a:prstGeom prst="rect">
            <a:avLst/>
          </a:prstGeom>
          <a:noFill/>
        </p:spPr>
        <p:txBody>
          <a:bodyPr wrap="square" rtlCol="0">
            <a:spAutoFit/>
          </a:bodyPr>
          <a:lstStyle/>
          <a:p>
            <a:pPr algn="l"/>
            <a:r>
              <a:rPr lang="en-US" sz="2400" b="1" dirty="0"/>
              <a:t>Classical EM field</a:t>
            </a:r>
          </a:p>
          <a:p>
            <a:pPr marL="342900" indent="-342900" algn="l">
              <a:buFont typeface="Arial" panose="020B0604020202020204" pitchFamily="34" charset="0"/>
              <a:buChar char="•"/>
            </a:pPr>
            <a:r>
              <a:rPr lang="en-US" sz="2400" b="1" dirty="0"/>
              <a:t>Matrix element depends on atomic selection rules</a:t>
            </a:r>
          </a:p>
          <a:p>
            <a:pPr marL="342900" indent="-342900" algn="l">
              <a:buFont typeface="Arial" panose="020B0604020202020204" pitchFamily="34" charset="0"/>
              <a:buChar char="•"/>
            </a:pPr>
            <a:r>
              <a:rPr lang="en-US" sz="2400" b="1" dirty="0"/>
              <a:t>Matrix element depends on EM field intensity</a:t>
            </a:r>
          </a:p>
        </p:txBody>
      </p:sp>
      <p:sp>
        <p:nvSpPr>
          <p:cNvPr id="7" name="TextBox 6">
            <a:extLst>
              <a:ext uri="{FF2B5EF4-FFF2-40B4-BE49-F238E27FC236}">
                <a16:creationId xmlns:a16="http://schemas.microsoft.com/office/drawing/2014/main" id="{922FF081-0BD2-43DE-9121-F48513674F65}"/>
              </a:ext>
            </a:extLst>
          </p:cNvPr>
          <p:cNvSpPr txBox="1"/>
          <p:nvPr/>
        </p:nvSpPr>
        <p:spPr>
          <a:xfrm>
            <a:off x="7239002" y="1240076"/>
            <a:ext cx="4114800" cy="3416320"/>
          </a:xfrm>
          <a:prstGeom prst="rect">
            <a:avLst/>
          </a:prstGeom>
          <a:noFill/>
        </p:spPr>
        <p:txBody>
          <a:bodyPr wrap="square" rtlCol="0">
            <a:spAutoFit/>
          </a:bodyPr>
          <a:lstStyle/>
          <a:p>
            <a:pPr algn="l"/>
            <a:r>
              <a:rPr lang="en-US" sz="2400" b="1" dirty="0"/>
              <a:t>Quantum EM field</a:t>
            </a:r>
          </a:p>
          <a:p>
            <a:pPr marL="342900" indent="-342900">
              <a:buFont typeface="Arial" panose="020B0604020202020204" pitchFamily="34" charset="0"/>
              <a:buChar char="•"/>
            </a:pPr>
            <a:r>
              <a:rPr lang="en-US" sz="2400" b="1" dirty="0"/>
              <a:t>Matrix element depends on atomic selection rules</a:t>
            </a:r>
          </a:p>
          <a:p>
            <a:pPr marL="342900" indent="-342900" algn="l">
              <a:buFont typeface="Arial" panose="020B0604020202020204" pitchFamily="34" charset="0"/>
              <a:buChar char="•"/>
            </a:pPr>
            <a:r>
              <a:rPr lang="en-US" sz="2400" b="1" dirty="0"/>
              <a:t>Matrix element depends on photon eigenstates; absorption different from emission </a:t>
            </a:r>
          </a:p>
          <a:p>
            <a:pPr marL="342900" indent="-342900" algn="l">
              <a:buFont typeface="Arial" panose="020B0604020202020204" pitchFamily="34" charset="0"/>
              <a:buChar char="•"/>
            </a:pPr>
            <a:r>
              <a:rPr lang="en-US" sz="2400" b="1" dirty="0"/>
              <a:t>Possibility of spontaneous emission</a:t>
            </a:r>
          </a:p>
        </p:txBody>
      </p:sp>
    </p:spTree>
    <p:extLst>
      <p:ext uri="{BB962C8B-B14F-4D97-AF65-F5344CB8AC3E}">
        <p14:creationId xmlns:p14="http://schemas.microsoft.com/office/powerpoint/2010/main" val="3277618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8ADFDC-F3BE-4CB3-B240-EF6F604A70E0}"/>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B139ADC1-39A8-4203-825F-6D327709B386}"/>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DBEA79C6-288B-4930-B4CD-D4F3381B7C2F}"/>
              </a:ext>
            </a:extLst>
          </p:cNvPr>
          <p:cNvSpPr>
            <a:spLocks noGrp="1"/>
          </p:cNvSpPr>
          <p:nvPr>
            <p:ph type="sldNum" sz="quarter" idx="12"/>
          </p:nvPr>
        </p:nvSpPr>
        <p:spPr/>
        <p:txBody>
          <a:bodyPr/>
          <a:lstStyle/>
          <a:p>
            <a:fld id="{E23FF32D-176F-4F5B-8878-5D48FB6FF26A}" type="slidenum">
              <a:rPr lang="en-US" smtClean="0"/>
              <a:t>14</a:t>
            </a:fld>
            <a:endParaRPr lang="en-US"/>
          </a:p>
        </p:txBody>
      </p:sp>
      <p:graphicFrame>
        <p:nvGraphicFramePr>
          <p:cNvPr id="6" name="Object 5">
            <a:extLst>
              <a:ext uri="{FF2B5EF4-FFF2-40B4-BE49-F238E27FC236}">
                <a16:creationId xmlns:a16="http://schemas.microsoft.com/office/drawing/2014/main" id="{208CC3DA-279C-4E8C-ABE0-A427B07CC342}"/>
              </a:ext>
            </a:extLst>
          </p:cNvPr>
          <p:cNvGraphicFramePr>
            <a:graphicFrameLocks noChangeAspect="1"/>
          </p:cNvGraphicFramePr>
          <p:nvPr>
            <p:extLst>
              <p:ext uri="{D42A27DB-BD31-4B8C-83A1-F6EECF244321}">
                <p14:modId xmlns:p14="http://schemas.microsoft.com/office/powerpoint/2010/main" val="3676408137"/>
              </p:ext>
            </p:extLst>
          </p:nvPr>
        </p:nvGraphicFramePr>
        <p:xfrm>
          <a:off x="384175" y="788988"/>
          <a:ext cx="9539288" cy="2605087"/>
        </p:xfrm>
        <a:graphic>
          <a:graphicData uri="http://schemas.openxmlformats.org/presentationml/2006/ole">
            <mc:AlternateContent xmlns:mc="http://schemas.openxmlformats.org/markup-compatibility/2006">
              <mc:Choice xmlns:v="urn:schemas-microsoft-com:vml" Requires="v">
                <p:oleObj spid="_x0000_s190544" name="Equation" r:id="rId3" imgW="7480080" imgH="2044440" progId="Equation.DSMT4">
                  <p:embed/>
                </p:oleObj>
              </mc:Choice>
              <mc:Fallback>
                <p:oleObj name="Equation" r:id="rId3" imgW="7480080" imgH="2044440" progId="Equation.DSMT4">
                  <p:embed/>
                  <p:pic>
                    <p:nvPicPr>
                      <p:cNvPr id="0" name=""/>
                      <p:cNvPicPr/>
                      <p:nvPr/>
                    </p:nvPicPr>
                    <p:blipFill>
                      <a:blip r:embed="rId4"/>
                      <a:stretch>
                        <a:fillRect/>
                      </a:stretch>
                    </p:blipFill>
                    <p:spPr>
                      <a:xfrm>
                        <a:off x="384175" y="788988"/>
                        <a:ext cx="9539288" cy="260508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6D3AC9EC-7F78-438B-8D97-92FD71B5079D}"/>
              </a:ext>
            </a:extLst>
          </p:cNvPr>
          <p:cNvGraphicFramePr>
            <a:graphicFrameLocks noChangeAspect="1"/>
          </p:cNvGraphicFramePr>
          <p:nvPr>
            <p:extLst>
              <p:ext uri="{D42A27DB-BD31-4B8C-83A1-F6EECF244321}">
                <p14:modId xmlns:p14="http://schemas.microsoft.com/office/powerpoint/2010/main" val="4024729379"/>
              </p:ext>
            </p:extLst>
          </p:nvPr>
        </p:nvGraphicFramePr>
        <p:xfrm>
          <a:off x="6044254" y="1683358"/>
          <a:ext cx="5261316" cy="787126"/>
        </p:xfrm>
        <a:graphic>
          <a:graphicData uri="http://schemas.openxmlformats.org/presentationml/2006/ole">
            <mc:AlternateContent xmlns:mc="http://schemas.openxmlformats.org/markup-compatibility/2006">
              <mc:Choice xmlns:v="urn:schemas-microsoft-com:vml" Requires="v">
                <p:oleObj spid="_x0000_s190545" name="Equation" r:id="rId5" imgW="1612800" imgH="241200" progId="Equation.DSMT4">
                  <p:embed/>
                </p:oleObj>
              </mc:Choice>
              <mc:Fallback>
                <p:oleObj name="Equation" r:id="rId5" imgW="1612800" imgH="241200" progId="Equation.DSMT4">
                  <p:embed/>
                  <p:pic>
                    <p:nvPicPr>
                      <p:cNvPr id="0" name=""/>
                      <p:cNvPicPr/>
                      <p:nvPr/>
                    </p:nvPicPr>
                    <p:blipFill>
                      <a:blip r:embed="rId6"/>
                      <a:stretch>
                        <a:fillRect/>
                      </a:stretch>
                    </p:blipFill>
                    <p:spPr>
                      <a:xfrm>
                        <a:off x="6044254" y="1683358"/>
                        <a:ext cx="5261316" cy="787126"/>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997173FA-5225-4310-A295-385888BF735A}"/>
              </a:ext>
            </a:extLst>
          </p:cNvPr>
          <p:cNvGraphicFramePr>
            <a:graphicFrameLocks noChangeAspect="1"/>
          </p:cNvGraphicFramePr>
          <p:nvPr>
            <p:extLst>
              <p:ext uri="{D42A27DB-BD31-4B8C-83A1-F6EECF244321}">
                <p14:modId xmlns:p14="http://schemas.microsoft.com/office/powerpoint/2010/main" val="2713187555"/>
              </p:ext>
            </p:extLst>
          </p:nvPr>
        </p:nvGraphicFramePr>
        <p:xfrm>
          <a:off x="4722747" y="3525838"/>
          <a:ext cx="6713603" cy="861679"/>
        </p:xfrm>
        <a:graphic>
          <a:graphicData uri="http://schemas.openxmlformats.org/presentationml/2006/ole">
            <mc:AlternateContent xmlns:mc="http://schemas.openxmlformats.org/markup-compatibility/2006">
              <mc:Choice xmlns:v="urn:schemas-microsoft-com:vml" Requires="v">
                <p:oleObj spid="_x0000_s190546" name="Equation" r:id="rId7" imgW="1879560" imgH="241200" progId="Equation.DSMT4">
                  <p:embed/>
                </p:oleObj>
              </mc:Choice>
              <mc:Fallback>
                <p:oleObj name="Equation" r:id="rId7" imgW="1879560" imgH="241200" progId="Equation.DSMT4">
                  <p:embed/>
                  <p:pic>
                    <p:nvPicPr>
                      <p:cNvPr id="0" name=""/>
                      <p:cNvPicPr/>
                      <p:nvPr/>
                    </p:nvPicPr>
                    <p:blipFill>
                      <a:blip r:embed="rId8"/>
                      <a:stretch>
                        <a:fillRect/>
                      </a:stretch>
                    </p:blipFill>
                    <p:spPr>
                      <a:xfrm>
                        <a:off x="4722747" y="3525838"/>
                        <a:ext cx="6713603" cy="861679"/>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D2D7463E-CE46-4FAA-BA16-B7564AAF45B7}"/>
              </a:ext>
            </a:extLst>
          </p:cNvPr>
          <p:cNvSpPr txBox="1"/>
          <p:nvPr/>
        </p:nvSpPr>
        <p:spPr>
          <a:xfrm>
            <a:off x="160421" y="136525"/>
            <a:ext cx="9240253" cy="461665"/>
          </a:xfrm>
          <a:prstGeom prst="rect">
            <a:avLst/>
          </a:prstGeom>
          <a:noFill/>
        </p:spPr>
        <p:txBody>
          <a:bodyPr wrap="square" rtlCol="0">
            <a:spAutoFit/>
          </a:bodyPr>
          <a:lstStyle/>
          <a:p>
            <a:pPr algn="l"/>
            <a:r>
              <a:rPr lang="en-US" sz="2400" b="1" dirty="0"/>
              <a:t>Summary of results --</a:t>
            </a:r>
          </a:p>
        </p:txBody>
      </p:sp>
    </p:spTree>
    <p:extLst>
      <p:ext uri="{BB962C8B-B14F-4D97-AF65-F5344CB8AC3E}">
        <p14:creationId xmlns:p14="http://schemas.microsoft.com/office/powerpoint/2010/main" val="2228538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D2BE69-B54E-4AA0-BA98-535B134F32CD}"/>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7CDD70F6-7BE6-4DB7-9E9E-0ED3F9B121A1}"/>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02FAEC76-1929-493F-9555-0DC0ABA413C0}"/>
              </a:ext>
            </a:extLst>
          </p:cNvPr>
          <p:cNvSpPr>
            <a:spLocks noGrp="1"/>
          </p:cNvSpPr>
          <p:nvPr>
            <p:ph type="sldNum" sz="quarter" idx="12"/>
          </p:nvPr>
        </p:nvSpPr>
        <p:spPr/>
        <p:txBody>
          <a:bodyPr/>
          <a:lstStyle/>
          <a:p>
            <a:fld id="{E23FF32D-176F-4F5B-8878-5D48FB6FF26A}" type="slidenum">
              <a:rPr lang="en-US" smtClean="0"/>
              <a:t>15</a:t>
            </a:fld>
            <a:endParaRPr lang="en-US"/>
          </a:p>
        </p:txBody>
      </p:sp>
      <p:sp>
        <p:nvSpPr>
          <p:cNvPr id="5" name="TextBox 4">
            <a:extLst>
              <a:ext uri="{FF2B5EF4-FFF2-40B4-BE49-F238E27FC236}">
                <a16:creationId xmlns:a16="http://schemas.microsoft.com/office/drawing/2014/main" id="{34E7F505-4177-4654-AC06-3844F46FEE9B}"/>
              </a:ext>
            </a:extLst>
          </p:cNvPr>
          <p:cNvSpPr txBox="1"/>
          <p:nvPr/>
        </p:nvSpPr>
        <p:spPr>
          <a:xfrm>
            <a:off x="263047" y="338203"/>
            <a:ext cx="10008295" cy="830997"/>
          </a:xfrm>
          <a:prstGeom prst="rect">
            <a:avLst/>
          </a:prstGeom>
          <a:noFill/>
        </p:spPr>
        <p:txBody>
          <a:bodyPr wrap="square" rtlCol="0">
            <a:spAutoFit/>
          </a:bodyPr>
          <a:lstStyle/>
          <a:p>
            <a:pPr algn="l"/>
            <a:r>
              <a:rPr lang="en-US" sz="2400" b="1" dirty="0"/>
              <a:t>Lasers and Masers were developed to make use of the relationship between absorption and emission of EM radiation </a:t>
            </a:r>
          </a:p>
        </p:txBody>
      </p:sp>
      <p:pic>
        <p:nvPicPr>
          <p:cNvPr id="6" name="Picture 5">
            <a:extLst>
              <a:ext uri="{FF2B5EF4-FFF2-40B4-BE49-F238E27FC236}">
                <a16:creationId xmlns:a16="http://schemas.microsoft.com/office/drawing/2014/main" id="{995460B1-AC03-4845-A731-ECF43BFD71FF}"/>
              </a:ext>
            </a:extLst>
          </p:cNvPr>
          <p:cNvPicPr>
            <a:picLocks noChangeAspect="1"/>
          </p:cNvPicPr>
          <p:nvPr/>
        </p:nvPicPr>
        <p:blipFill>
          <a:blip r:embed="rId3"/>
          <a:stretch>
            <a:fillRect/>
          </a:stretch>
        </p:blipFill>
        <p:spPr>
          <a:xfrm>
            <a:off x="351838" y="1566615"/>
            <a:ext cx="8554168" cy="4789735"/>
          </a:xfrm>
          <a:prstGeom prst="rect">
            <a:avLst/>
          </a:prstGeom>
        </p:spPr>
      </p:pic>
      <p:sp>
        <p:nvSpPr>
          <p:cNvPr id="7" name="TextBox 6">
            <a:extLst>
              <a:ext uri="{FF2B5EF4-FFF2-40B4-BE49-F238E27FC236}">
                <a16:creationId xmlns:a16="http://schemas.microsoft.com/office/drawing/2014/main" id="{1A36BC9B-3ED5-4C81-91BC-0D429E378B0B}"/>
              </a:ext>
            </a:extLst>
          </p:cNvPr>
          <p:cNvSpPr txBox="1"/>
          <p:nvPr/>
        </p:nvSpPr>
        <p:spPr>
          <a:xfrm>
            <a:off x="425884" y="1191534"/>
            <a:ext cx="7639833" cy="461665"/>
          </a:xfrm>
          <a:prstGeom prst="rect">
            <a:avLst/>
          </a:prstGeom>
          <a:noFill/>
        </p:spPr>
        <p:txBody>
          <a:bodyPr wrap="square" rtlCol="0">
            <a:spAutoFit/>
          </a:bodyPr>
          <a:lstStyle/>
          <a:p>
            <a:pPr algn="l"/>
            <a:r>
              <a:rPr lang="en-US" sz="2400" b="1" dirty="0"/>
              <a:t>Rev. Mod. Phys.  99, S263 (1999)</a:t>
            </a:r>
          </a:p>
        </p:txBody>
      </p:sp>
    </p:spTree>
    <p:extLst>
      <p:ext uri="{BB962C8B-B14F-4D97-AF65-F5344CB8AC3E}">
        <p14:creationId xmlns:p14="http://schemas.microsoft.com/office/powerpoint/2010/main" val="3032467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67F4E1-95FE-4183-BB82-CC2FDF9A8598}"/>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730B3258-4FB9-48B8-BD2F-ABED43DD1D48}"/>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74B6259B-37D8-4B69-BCCA-7A2FB6618750}"/>
              </a:ext>
            </a:extLst>
          </p:cNvPr>
          <p:cNvSpPr>
            <a:spLocks noGrp="1"/>
          </p:cNvSpPr>
          <p:nvPr>
            <p:ph type="sldNum" sz="quarter" idx="12"/>
          </p:nvPr>
        </p:nvSpPr>
        <p:spPr/>
        <p:txBody>
          <a:bodyPr/>
          <a:lstStyle/>
          <a:p>
            <a:fld id="{E23FF32D-176F-4F5B-8878-5D48FB6FF26A}" type="slidenum">
              <a:rPr lang="en-US" smtClean="0"/>
              <a:t>16</a:t>
            </a:fld>
            <a:endParaRPr lang="en-US"/>
          </a:p>
        </p:txBody>
      </p:sp>
      <p:pic>
        <p:nvPicPr>
          <p:cNvPr id="5" name="Picture 4">
            <a:extLst>
              <a:ext uri="{FF2B5EF4-FFF2-40B4-BE49-F238E27FC236}">
                <a16:creationId xmlns:a16="http://schemas.microsoft.com/office/drawing/2014/main" id="{F37C2DE0-29C7-48D0-AF0C-F9970989BF1D}"/>
              </a:ext>
            </a:extLst>
          </p:cNvPr>
          <p:cNvPicPr>
            <a:picLocks noChangeAspect="1"/>
          </p:cNvPicPr>
          <p:nvPr/>
        </p:nvPicPr>
        <p:blipFill>
          <a:blip r:embed="rId3"/>
          <a:stretch>
            <a:fillRect/>
          </a:stretch>
        </p:blipFill>
        <p:spPr>
          <a:xfrm>
            <a:off x="742950" y="1062037"/>
            <a:ext cx="10706100" cy="4733925"/>
          </a:xfrm>
          <a:prstGeom prst="rect">
            <a:avLst/>
          </a:prstGeom>
        </p:spPr>
      </p:pic>
      <p:sp>
        <p:nvSpPr>
          <p:cNvPr id="6" name="TextBox 5">
            <a:extLst>
              <a:ext uri="{FF2B5EF4-FFF2-40B4-BE49-F238E27FC236}">
                <a16:creationId xmlns:a16="http://schemas.microsoft.com/office/drawing/2014/main" id="{0476685F-8BEF-4EE5-8727-256257E4020A}"/>
              </a:ext>
            </a:extLst>
          </p:cNvPr>
          <p:cNvSpPr txBox="1"/>
          <p:nvPr/>
        </p:nvSpPr>
        <p:spPr>
          <a:xfrm>
            <a:off x="288099" y="136525"/>
            <a:ext cx="9319364" cy="461665"/>
          </a:xfrm>
          <a:prstGeom prst="rect">
            <a:avLst/>
          </a:prstGeom>
          <a:noFill/>
        </p:spPr>
        <p:txBody>
          <a:bodyPr wrap="square" rtlCol="0">
            <a:spAutoFit/>
          </a:bodyPr>
          <a:lstStyle/>
          <a:p>
            <a:pPr algn="l"/>
            <a:r>
              <a:rPr lang="en-US" sz="2400" b="1" dirty="0"/>
              <a:t>Phys. Rev.  159, 208 (1967)</a:t>
            </a:r>
          </a:p>
        </p:txBody>
      </p:sp>
    </p:spTree>
    <p:extLst>
      <p:ext uri="{BB962C8B-B14F-4D97-AF65-F5344CB8AC3E}">
        <p14:creationId xmlns:p14="http://schemas.microsoft.com/office/powerpoint/2010/main" val="576794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48C032-5D96-4970-896F-A568D0F6F4CF}"/>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5C76A405-2343-40C5-9CC8-85D2FDA87355}"/>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5602526D-ED6F-48F9-BDFC-1D1DABEB3A49}"/>
              </a:ext>
            </a:extLst>
          </p:cNvPr>
          <p:cNvSpPr>
            <a:spLocks noGrp="1"/>
          </p:cNvSpPr>
          <p:nvPr>
            <p:ph type="sldNum" sz="quarter" idx="12"/>
          </p:nvPr>
        </p:nvSpPr>
        <p:spPr/>
        <p:txBody>
          <a:bodyPr/>
          <a:lstStyle/>
          <a:p>
            <a:fld id="{E23FF32D-176F-4F5B-8878-5D48FB6FF26A}" type="slidenum">
              <a:rPr lang="en-US" smtClean="0"/>
              <a:t>17</a:t>
            </a:fld>
            <a:endParaRPr lang="en-US"/>
          </a:p>
        </p:txBody>
      </p:sp>
      <p:pic>
        <p:nvPicPr>
          <p:cNvPr id="5" name="Picture 4">
            <a:extLst>
              <a:ext uri="{FF2B5EF4-FFF2-40B4-BE49-F238E27FC236}">
                <a16:creationId xmlns:a16="http://schemas.microsoft.com/office/drawing/2014/main" id="{D9647DF9-AF5F-4BC4-871B-1BB0BEDC0049}"/>
              </a:ext>
            </a:extLst>
          </p:cNvPr>
          <p:cNvPicPr>
            <a:picLocks noChangeAspect="1"/>
          </p:cNvPicPr>
          <p:nvPr/>
        </p:nvPicPr>
        <p:blipFill>
          <a:blip r:embed="rId2"/>
          <a:stretch>
            <a:fillRect/>
          </a:stretch>
        </p:blipFill>
        <p:spPr>
          <a:xfrm>
            <a:off x="239724" y="729334"/>
            <a:ext cx="7597752" cy="5809578"/>
          </a:xfrm>
          <a:prstGeom prst="rect">
            <a:avLst/>
          </a:prstGeom>
        </p:spPr>
      </p:pic>
      <p:pic>
        <p:nvPicPr>
          <p:cNvPr id="7" name="Picture 6">
            <a:extLst>
              <a:ext uri="{FF2B5EF4-FFF2-40B4-BE49-F238E27FC236}">
                <a16:creationId xmlns:a16="http://schemas.microsoft.com/office/drawing/2014/main" id="{429F2E6A-52FF-4D0B-AF72-FAF9B4528CF9}"/>
              </a:ext>
            </a:extLst>
          </p:cNvPr>
          <p:cNvPicPr>
            <a:picLocks noChangeAspect="1"/>
          </p:cNvPicPr>
          <p:nvPr/>
        </p:nvPicPr>
        <p:blipFill>
          <a:blip r:embed="rId3"/>
          <a:stretch>
            <a:fillRect/>
          </a:stretch>
        </p:blipFill>
        <p:spPr>
          <a:xfrm>
            <a:off x="7906056" y="2209800"/>
            <a:ext cx="4046220" cy="2271255"/>
          </a:xfrm>
          <a:prstGeom prst="rect">
            <a:avLst/>
          </a:prstGeom>
        </p:spPr>
      </p:pic>
    </p:spTree>
    <p:extLst>
      <p:ext uri="{BB962C8B-B14F-4D97-AF65-F5344CB8AC3E}">
        <p14:creationId xmlns:p14="http://schemas.microsoft.com/office/powerpoint/2010/main" val="1163527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14F6A5-326F-4A99-90D1-BBAD4BDF55A0}"/>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5BA4D548-4DDC-40E6-9D24-5D81E2FB6A6A}"/>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1D46FEDB-908F-4E90-B182-A94A3468667C}"/>
              </a:ext>
            </a:extLst>
          </p:cNvPr>
          <p:cNvSpPr>
            <a:spLocks noGrp="1"/>
          </p:cNvSpPr>
          <p:nvPr>
            <p:ph type="sldNum" sz="quarter" idx="12"/>
          </p:nvPr>
        </p:nvSpPr>
        <p:spPr/>
        <p:txBody>
          <a:bodyPr/>
          <a:lstStyle/>
          <a:p>
            <a:fld id="{E23FF32D-176F-4F5B-8878-5D48FB6FF26A}" type="slidenum">
              <a:rPr lang="en-US" smtClean="0"/>
              <a:t>18</a:t>
            </a:fld>
            <a:endParaRPr lang="en-US"/>
          </a:p>
        </p:txBody>
      </p:sp>
      <p:sp>
        <p:nvSpPr>
          <p:cNvPr id="5" name="TextBox 4">
            <a:extLst>
              <a:ext uri="{FF2B5EF4-FFF2-40B4-BE49-F238E27FC236}">
                <a16:creationId xmlns:a16="http://schemas.microsoft.com/office/drawing/2014/main" id="{62E86C13-E584-49F2-8577-B6A43A9BA040}"/>
              </a:ext>
            </a:extLst>
          </p:cNvPr>
          <p:cNvSpPr txBox="1"/>
          <p:nvPr/>
        </p:nvSpPr>
        <p:spPr>
          <a:xfrm>
            <a:off x="688932" y="263047"/>
            <a:ext cx="9920613" cy="461665"/>
          </a:xfrm>
          <a:prstGeom prst="rect">
            <a:avLst/>
          </a:prstGeom>
          <a:noFill/>
        </p:spPr>
        <p:txBody>
          <a:bodyPr wrap="square" rtlCol="0">
            <a:spAutoFit/>
          </a:bodyPr>
          <a:lstStyle/>
          <a:p>
            <a:pPr algn="l"/>
            <a:r>
              <a:rPr lang="en-US" sz="2400" b="1" dirty="0"/>
              <a:t>Summarizing thoughts --</a:t>
            </a:r>
          </a:p>
        </p:txBody>
      </p:sp>
      <p:graphicFrame>
        <p:nvGraphicFramePr>
          <p:cNvPr id="6" name="Object 5">
            <a:extLst>
              <a:ext uri="{FF2B5EF4-FFF2-40B4-BE49-F238E27FC236}">
                <a16:creationId xmlns:a16="http://schemas.microsoft.com/office/drawing/2014/main" id="{4964C86D-95C9-4CAC-BBAE-74BE35792D72}"/>
              </a:ext>
            </a:extLst>
          </p:cNvPr>
          <p:cNvGraphicFramePr>
            <a:graphicFrameLocks noChangeAspect="1"/>
          </p:cNvGraphicFramePr>
          <p:nvPr>
            <p:extLst>
              <p:ext uri="{D42A27DB-BD31-4B8C-83A1-F6EECF244321}">
                <p14:modId xmlns:p14="http://schemas.microsoft.com/office/powerpoint/2010/main" val="2904178784"/>
              </p:ext>
            </p:extLst>
          </p:nvPr>
        </p:nvGraphicFramePr>
        <p:xfrm>
          <a:off x="1145153" y="842789"/>
          <a:ext cx="8259762" cy="1635125"/>
        </p:xfrm>
        <a:graphic>
          <a:graphicData uri="http://schemas.openxmlformats.org/presentationml/2006/ole">
            <mc:AlternateContent xmlns:mc="http://schemas.openxmlformats.org/markup-compatibility/2006">
              <mc:Choice xmlns:v="urn:schemas-microsoft-com:vml" Requires="v">
                <p:oleObj spid="_x0000_s191515" name="Equation" r:id="rId3" imgW="4038480" imgH="799920" progId="Equation.DSMT4">
                  <p:embed/>
                </p:oleObj>
              </mc:Choice>
              <mc:Fallback>
                <p:oleObj name="Equation" r:id="rId3" imgW="4038480" imgH="799920" progId="Equation.DSMT4">
                  <p:embed/>
                  <p:pic>
                    <p:nvPicPr>
                      <p:cNvPr id="5" name="Object 4">
                        <a:extLst>
                          <a:ext uri="{FF2B5EF4-FFF2-40B4-BE49-F238E27FC236}">
                            <a16:creationId xmlns:a16="http://schemas.microsoft.com/office/drawing/2014/main" id="{D81F3F3B-1036-42A3-9BAA-7DC4E1994C59}"/>
                          </a:ext>
                        </a:extLst>
                      </p:cNvPr>
                      <p:cNvPicPr/>
                      <p:nvPr/>
                    </p:nvPicPr>
                    <p:blipFill>
                      <a:blip r:embed="rId4"/>
                      <a:stretch>
                        <a:fillRect/>
                      </a:stretch>
                    </p:blipFill>
                    <p:spPr>
                      <a:xfrm>
                        <a:off x="1145153" y="842789"/>
                        <a:ext cx="8259762" cy="163512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59F0F683-6FD4-48A4-A56A-28BB2E01CBB1}"/>
              </a:ext>
            </a:extLst>
          </p:cNvPr>
          <p:cNvSpPr txBox="1"/>
          <p:nvPr/>
        </p:nvSpPr>
        <p:spPr>
          <a:xfrm>
            <a:off x="1145153" y="2436101"/>
            <a:ext cx="10283868" cy="1200329"/>
          </a:xfrm>
          <a:prstGeom prst="rect">
            <a:avLst/>
          </a:prstGeom>
          <a:noFill/>
        </p:spPr>
        <p:txBody>
          <a:bodyPr wrap="square" rtlCol="0">
            <a:spAutoFit/>
          </a:bodyPr>
          <a:lstStyle/>
          <a:p>
            <a:pPr algn="l"/>
            <a:r>
              <a:rPr lang="en-US" sz="2400" b="1" dirty="0"/>
              <a:t>These diverging terms reappear when we evaluate the variance  of the E or B fields for a pure eigenstate of the EM Hamiltonian and is thought to be related to the notion of vacuum fluctuations. </a:t>
            </a:r>
          </a:p>
        </p:txBody>
      </p:sp>
      <p:graphicFrame>
        <p:nvGraphicFramePr>
          <p:cNvPr id="8" name="Object 7">
            <a:extLst>
              <a:ext uri="{FF2B5EF4-FFF2-40B4-BE49-F238E27FC236}">
                <a16:creationId xmlns:a16="http://schemas.microsoft.com/office/drawing/2014/main" id="{3D6171F2-5154-49EF-B2D6-1D108E111444}"/>
              </a:ext>
            </a:extLst>
          </p:cNvPr>
          <p:cNvGraphicFramePr>
            <a:graphicFrameLocks noChangeAspect="1"/>
          </p:cNvGraphicFramePr>
          <p:nvPr>
            <p:extLst>
              <p:ext uri="{D42A27DB-BD31-4B8C-83A1-F6EECF244321}">
                <p14:modId xmlns:p14="http://schemas.microsoft.com/office/powerpoint/2010/main" val="1816998923"/>
              </p:ext>
            </p:extLst>
          </p:nvPr>
        </p:nvGraphicFramePr>
        <p:xfrm>
          <a:off x="1277835" y="4188213"/>
          <a:ext cx="10151186" cy="1288622"/>
        </p:xfrm>
        <a:graphic>
          <a:graphicData uri="http://schemas.openxmlformats.org/presentationml/2006/ole">
            <mc:AlternateContent xmlns:mc="http://schemas.openxmlformats.org/markup-compatibility/2006">
              <mc:Choice xmlns:v="urn:schemas-microsoft-com:vml" Requires="v">
                <p:oleObj spid="_x0000_s191516" name="Equation" r:id="rId5" imgW="4902120" imgH="622080" progId="Equation.DSMT4">
                  <p:embed/>
                </p:oleObj>
              </mc:Choice>
              <mc:Fallback>
                <p:oleObj name="Equation" r:id="rId5" imgW="4902120" imgH="622080" progId="Equation.DSMT4">
                  <p:embed/>
                  <p:pic>
                    <p:nvPicPr>
                      <p:cNvPr id="0" name=""/>
                      <p:cNvPicPr/>
                      <p:nvPr/>
                    </p:nvPicPr>
                    <p:blipFill>
                      <a:blip r:embed="rId6"/>
                      <a:stretch>
                        <a:fillRect/>
                      </a:stretch>
                    </p:blipFill>
                    <p:spPr>
                      <a:xfrm>
                        <a:off x="1277835" y="4188213"/>
                        <a:ext cx="10151186" cy="128862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5955640C-4D85-4B94-9D0C-36B08E3F5D2F}"/>
              </a:ext>
            </a:extLst>
          </p:cNvPr>
          <p:cNvGraphicFramePr>
            <a:graphicFrameLocks noChangeAspect="1"/>
          </p:cNvGraphicFramePr>
          <p:nvPr>
            <p:extLst>
              <p:ext uri="{D42A27DB-BD31-4B8C-83A1-F6EECF244321}">
                <p14:modId xmlns:p14="http://schemas.microsoft.com/office/powerpoint/2010/main" val="1917190134"/>
              </p:ext>
            </p:extLst>
          </p:nvPr>
        </p:nvGraphicFramePr>
        <p:xfrm>
          <a:off x="1500405" y="5092093"/>
          <a:ext cx="4786682" cy="936525"/>
        </p:xfrm>
        <a:graphic>
          <a:graphicData uri="http://schemas.openxmlformats.org/presentationml/2006/ole">
            <mc:AlternateContent xmlns:mc="http://schemas.openxmlformats.org/markup-compatibility/2006">
              <mc:Choice xmlns:v="urn:schemas-microsoft-com:vml" Requires="v">
                <p:oleObj spid="_x0000_s191517" name="Equation" r:id="rId7" imgW="2336760" imgH="457200" progId="Equation.DSMT4">
                  <p:embed/>
                </p:oleObj>
              </mc:Choice>
              <mc:Fallback>
                <p:oleObj name="Equation" r:id="rId7" imgW="2336760" imgH="457200" progId="Equation.DSMT4">
                  <p:embed/>
                  <p:pic>
                    <p:nvPicPr>
                      <p:cNvPr id="0" name=""/>
                      <p:cNvPicPr/>
                      <p:nvPr/>
                    </p:nvPicPr>
                    <p:blipFill>
                      <a:blip r:embed="rId8"/>
                      <a:stretch>
                        <a:fillRect/>
                      </a:stretch>
                    </p:blipFill>
                    <p:spPr>
                      <a:xfrm>
                        <a:off x="1500405" y="5092093"/>
                        <a:ext cx="4786682" cy="936525"/>
                      </a:xfrm>
                      <a:prstGeom prst="rect">
                        <a:avLst/>
                      </a:prstGeom>
                    </p:spPr>
                  </p:pic>
                </p:oleObj>
              </mc:Fallback>
            </mc:AlternateContent>
          </a:graphicData>
        </a:graphic>
      </p:graphicFrame>
    </p:spTree>
    <p:extLst>
      <p:ext uri="{BB962C8B-B14F-4D97-AF65-F5344CB8AC3E}">
        <p14:creationId xmlns:p14="http://schemas.microsoft.com/office/powerpoint/2010/main" val="2529944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997BF3-2B1D-4616-BDC3-12795082F863}"/>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BF014600-670C-49F7-8C3F-AF06E3D67418}"/>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B457D493-3A9D-4B7B-9C2E-B09737D98A1B}"/>
              </a:ext>
            </a:extLst>
          </p:cNvPr>
          <p:cNvSpPr>
            <a:spLocks noGrp="1"/>
          </p:cNvSpPr>
          <p:nvPr>
            <p:ph type="sldNum" sz="quarter" idx="12"/>
          </p:nvPr>
        </p:nvSpPr>
        <p:spPr/>
        <p:txBody>
          <a:bodyPr/>
          <a:lstStyle/>
          <a:p>
            <a:fld id="{E23FF32D-176F-4F5B-8878-5D48FB6FF26A}" type="slidenum">
              <a:rPr lang="en-US" smtClean="0"/>
              <a:t>19</a:t>
            </a:fld>
            <a:endParaRPr lang="en-US"/>
          </a:p>
        </p:txBody>
      </p:sp>
      <p:graphicFrame>
        <p:nvGraphicFramePr>
          <p:cNvPr id="5" name="Object 4">
            <a:extLst>
              <a:ext uri="{FF2B5EF4-FFF2-40B4-BE49-F238E27FC236}">
                <a16:creationId xmlns:a16="http://schemas.microsoft.com/office/drawing/2014/main" id="{104B8DCE-C0C4-45DB-B6CF-7280737ED775}"/>
              </a:ext>
            </a:extLst>
          </p:cNvPr>
          <p:cNvGraphicFramePr>
            <a:graphicFrameLocks noChangeAspect="1"/>
          </p:cNvGraphicFramePr>
          <p:nvPr>
            <p:extLst>
              <p:ext uri="{D42A27DB-BD31-4B8C-83A1-F6EECF244321}">
                <p14:modId xmlns:p14="http://schemas.microsoft.com/office/powerpoint/2010/main" val="1345662818"/>
              </p:ext>
            </p:extLst>
          </p:nvPr>
        </p:nvGraphicFramePr>
        <p:xfrm>
          <a:off x="374650" y="843154"/>
          <a:ext cx="11444288" cy="1066800"/>
        </p:xfrm>
        <a:graphic>
          <a:graphicData uri="http://schemas.openxmlformats.org/presentationml/2006/ole">
            <mc:AlternateContent xmlns:mc="http://schemas.openxmlformats.org/markup-compatibility/2006">
              <mc:Choice xmlns:v="urn:schemas-microsoft-com:vml" Requires="v">
                <p:oleObj spid="_x0000_s192518" name="Equation" r:id="rId3" imgW="11445053" imgH="1066855" progId="Equation.DSMT4">
                  <p:embed/>
                </p:oleObj>
              </mc:Choice>
              <mc:Fallback>
                <p:oleObj name="Equation" r:id="rId3" imgW="11445053" imgH="1066855" progId="Equation.DSMT4">
                  <p:embed/>
                  <p:pic>
                    <p:nvPicPr>
                      <p:cNvPr id="0" name=""/>
                      <p:cNvPicPr/>
                      <p:nvPr/>
                    </p:nvPicPr>
                    <p:blipFill>
                      <a:blip r:embed="rId4"/>
                      <a:stretch>
                        <a:fillRect/>
                      </a:stretch>
                    </p:blipFill>
                    <p:spPr>
                      <a:xfrm>
                        <a:off x="374650" y="843154"/>
                        <a:ext cx="11444288" cy="10668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585093EC-8812-4D97-A911-E2E22F3C6AB6}"/>
              </a:ext>
            </a:extLst>
          </p:cNvPr>
          <p:cNvSpPr txBox="1"/>
          <p:nvPr/>
        </p:nvSpPr>
        <p:spPr>
          <a:xfrm>
            <a:off x="350729" y="250521"/>
            <a:ext cx="9695145" cy="461665"/>
          </a:xfrm>
          <a:prstGeom prst="rect">
            <a:avLst/>
          </a:prstGeom>
          <a:noFill/>
        </p:spPr>
        <p:txBody>
          <a:bodyPr wrap="square" rtlCol="0">
            <a:spAutoFit/>
          </a:bodyPr>
          <a:lstStyle/>
          <a:p>
            <a:pPr algn="l"/>
            <a:r>
              <a:rPr lang="en-US" sz="2400" b="1" dirty="0"/>
              <a:t>More summarizing thoughts --</a:t>
            </a:r>
          </a:p>
        </p:txBody>
      </p:sp>
      <p:sp>
        <p:nvSpPr>
          <p:cNvPr id="7" name="TextBox 6">
            <a:extLst>
              <a:ext uri="{FF2B5EF4-FFF2-40B4-BE49-F238E27FC236}">
                <a16:creationId xmlns:a16="http://schemas.microsoft.com/office/drawing/2014/main" id="{F416C28B-0EA0-4F55-82C2-32B7DB9A2AC1}"/>
              </a:ext>
            </a:extLst>
          </p:cNvPr>
          <p:cNvSpPr txBox="1"/>
          <p:nvPr/>
        </p:nvSpPr>
        <p:spPr>
          <a:xfrm>
            <a:off x="701458" y="2229633"/>
            <a:ext cx="10183660" cy="830997"/>
          </a:xfrm>
          <a:prstGeom prst="rect">
            <a:avLst/>
          </a:prstGeom>
          <a:noFill/>
        </p:spPr>
        <p:txBody>
          <a:bodyPr wrap="square" rtlCol="0">
            <a:spAutoFit/>
          </a:bodyPr>
          <a:lstStyle/>
          <a:p>
            <a:pPr algn="l"/>
            <a:r>
              <a:rPr lang="en-US" sz="2400" b="1" dirty="0"/>
              <a:t>These coherent states are an example of linear combinations of pure EM eigenstates that represent features of observed </a:t>
            </a:r>
            <a:r>
              <a:rPr lang="en-US" sz="2400" b="1"/>
              <a:t>electromagnetic properties.</a:t>
            </a:r>
            <a:endParaRPr lang="en-US" sz="2400" b="1" dirty="0"/>
          </a:p>
        </p:txBody>
      </p:sp>
    </p:spTree>
    <p:extLst>
      <p:ext uri="{BB962C8B-B14F-4D97-AF65-F5344CB8AC3E}">
        <p14:creationId xmlns:p14="http://schemas.microsoft.com/office/powerpoint/2010/main" val="2438811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74690E3-3A40-4C6E-8B7D-B5A53ACFDEC3}"/>
              </a:ext>
            </a:extLst>
          </p:cNvPr>
          <p:cNvPicPr>
            <a:picLocks noChangeAspect="1"/>
          </p:cNvPicPr>
          <p:nvPr/>
        </p:nvPicPr>
        <p:blipFill>
          <a:blip r:embed="rId3"/>
          <a:stretch>
            <a:fillRect/>
          </a:stretch>
        </p:blipFill>
        <p:spPr>
          <a:xfrm>
            <a:off x="838200" y="1282866"/>
            <a:ext cx="9896475" cy="2663491"/>
          </a:xfrm>
          <a:prstGeom prst="rect">
            <a:avLst/>
          </a:prstGeom>
        </p:spPr>
      </p:pic>
      <p:sp>
        <p:nvSpPr>
          <p:cNvPr id="2" name="Date Placeholder 1">
            <a:extLst>
              <a:ext uri="{FF2B5EF4-FFF2-40B4-BE49-F238E27FC236}">
                <a16:creationId xmlns:a16="http://schemas.microsoft.com/office/drawing/2014/main" id="{45759A77-10D0-4645-853C-1FD8D7E77D71}"/>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B0C135A1-FA1B-452A-96EB-A13C22EA91DB}"/>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E6F2CA88-BBA3-471C-98EC-FF0C6F9CF878}"/>
              </a:ext>
            </a:extLst>
          </p:cNvPr>
          <p:cNvSpPr>
            <a:spLocks noGrp="1"/>
          </p:cNvSpPr>
          <p:nvPr>
            <p:ph type="sldNum" sz="quarter" idx="12"/>
          </p:nvPr>
        </p:nvSpPr>
        <p:spPr/>
        <p:txBody>
          <a:bodyPr/>
          <a:lstStyle/>
          <a:p>
            <a:fld id="{E23FF32D-176F-4F5B-8878-5D48FB6FF26A}" type="slidenum">
              <a:rPr lang="en-US" smtClean="0"/>
              <a:t>2</a:t>
            </a:fld>
            <a:endParaRPr lang="en-US"/>
          </a:p>
        </p:txBody>
      </p:sp>
      <p:sp>
        <p:nvSpPr>
          <p:cNvPr id="6" name="Rectangle 5">
            <a:extLst>
              <a:ext uri="{FF2B5EF4-FFF2-40B4-BE49-F238E27FC236}">
                <a16:creationId xmlns:a16="http://schemas.microsoft.com/office/drawing/2014/main" id="{454DAB41-5537-4C65-AC21-9E6CEB113799}"/>
              </a:ext>
            </a:extLst>
          </p:cNvPr>
          <p:cNvSpPr/>
          <p:nvPr/>
        </p:nvSpPr>
        <p:spPr>
          <a:xfrm>
            <a:off x="896385" y="3429000"/>
            <a:ext cx="9780104" cy="365125"/>
          </a:xfrm>
          <a:prstGeom prst="rect">
            <a:avLst/>
          </a:prstGeom>
          <a:solidFill>
            <a:srgbClr val="FFFF00">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1920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D77A82-C3BE-43B8-8C05-AC3D0F8CF3D5}"/>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35909F0E-B323-4A59-B7C3-C1EE59813350}"/>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950498DD-2132-4B3E-A97F-35048B5E0E66}"/>
              </a:ext>
            </a:extLst>
          </p:cNvPr>
          <p:cNvSpPr>
            <a:spLocks noGrp="1"/>
          </p:cNvSpPr>
          <p:nvPr>
            <p:ph type="sldNum" sz="quarter" idx="12"/>
          </p:nvPr>
        </p:nvSpPr>
        <p:spPr/>
        <p:txBody>
          <a:bodyPr/>
          <a:lstStyle/>
          <a:p>
            <a:fld id="{E23FF32D-176F-4F5B-8878-5D48FB6FF26A}" type="slidenum">
              <a:rPr lang="en-US" smtClean="0"/>
              <a:t>3</a:t>
            </a:fld>
            <a:endParaRPr lang="en-US"/>
          </a:p>
        </p:txBody>
      </p:sp>
      <p:graphicFrame>
        <p:nvGraphicFramePr>
          <p:cNvPr id="5" name="Object 4">
            <a:extLst>
              <a:ext uri="{FF2B5EF4-FFF2-40B4-BE49-F238E27FC236}">
                <a16:creationId xmlns:a16="http://schemas.microsoft.com/office/drawing/2014/main" id="{D81F3F3B-1036-42A3-9BAA-7DC4E1994C59}"/>
              </a:ext>
            </a:extLst>
          </p:cNvPr>
          <p:cNvGraphicFramePr>
            <a:graphicFrameLocks noChangeAspect="1"/>
          </p:cNvGraphicFramePr>
          <p:nvPr>
            <p:extLst>
              <p:ext uri="{D42A27DB-BD31-4B8C-83A1-F6EECF244321}">
                <p14:modId xmlns:p14="http://schemas.microsoft.com/office/powerpoint/2010/main" val="628701381"/>
              </p:ext>
            </p:extLst>
          </p:nvPr>
        </p:nvGraphicFramePr>
        <p:xfrm>
          <a:off x="391886" y="567782"/>
          <a:ext cx="11221244" cy="5818976"/>
        </p:xfrm>
        <a:graphic>
          <a:graphicData uri="http://schemas.openxmlformats.org/presentationml/2006/ole">
            <mc:AlternateContent xmlns:mc="http://schemas.openxmlformats.org/markup-compatibility/2006">
              <mc:Choice xmlns:v="urn:schemas-microsoft-com:vml" Requires="v">
                <p:oleObj spid="_x0000_s173167" name="Equation" r:id="rId4" imgW="5486400" imgH="2844720" progId="Equation.DSMT4">
                  <p:embed/>
                </p:oleObj>
              </mc:Choice>
              <mc:Fallback>
                <p:oleObj name="Equation" r:id="rId4" imgW="5486400" imgH="2844720" progId="Equation.DSMT4">
                  <p:embed/>
                  <p:pic>
                    <p:nvPicPr>
                      <p:cNvPr id="7" name="Object 6">
                        <a:extLst>
                          <a:ext uri="{FF2B5EF4-FFF2-40B4-BE49-F238E27FC236}">
                            <a16:creationId xmlns:a16="http://schemas.microsoft.com/office/drawing/2014/main" id="{73DE2C9D-6A07-477F-BF2E-CA5539EA5F8F}"/>
                          </a:ext>
                        </a:extLst>
                      </p:cNvPr>
                      <p:cNvPicPr/>
                      <p:nvPr/>
                    </p:nvPicPr>
                    <p:blipFill>
                      <a:blip r:embed="rId5"/>
                      <a:stretch>
                        <a:fillRect/>
                      </a:stretch>
                    </p:blipFill>
                    <p:spPr>
                      <a:xfrm>
                        <a:off x="391886" y="567782"/>
                        <a:ext cx="11221244" cy="5818976"/>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11A38953-110D-4D0C-9E92-1BF650A86639}"/>
              </a:ext>
            </a:extLst>
          </p:cNvPr>
          <p:cNvSpPr txBox="1"/>
          <p:nvPr/>
        </p:nvSpPr>
        <p:spPr>
          <a:xfrm>
            <a:off x="391886" y="136525"/>
            <a:ext cx="10693648" cy="461665"/>
          </a:xfrm>
          <a:prstGeom prst="rect">
            <a:avLst/>
          </a:prstGeom>
          <a:noFill/>
        </p:spPr>
        <p:txBody>
          <a:bodyPr wrap="square" rtlCol="0">
            <a:spAutoFit/>
          </a:bodyPr>
          <a:lstStyle/>
          <a:p>
            <a:pPr algn="l"/>
            <a:r>
              <a:rPr lang="en-US" sz="2400" b="1" dirty="0"/>
              <a:t>Summary of quantum electromagnetism</a:t>
            </a:r>
          </a:p>
        </p:txBody>
      </p:sp>
    </p:spTree>
    <p:extLst>
      <p:ext uri="{BB962C8B-B14F-4D97-AF65-F5344CB8AC3E}">
        <p14:creationId xmlns:p14="http://schemas.microsoft.com/office/powerpoint/2010/main" val="214422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4/01/2022</a:t>
            </a:r>
          </a:p>
        </p:txBody>
      </p:sp>
      <p:sp>
        <p:nvSpPr>
          <p:cNvPr id="3" name="Footer Placeholder 2"/>
          <p:cNvSpPr>
            <a:spLocks noGrp="1"/>
          </p:cNvSpPr>
          <p:nvPr>
            <p:ph type="ftr" sz="quarter" idx="11"/>
          </p:nvPr>
        </p:nvSpPr>
        <p:spPr/>
        <p:txBody>
          <a:bodyPr/>
          <a:lstStyle/>
          <a:p>
            <a:r>
              <a:rPr lang="en-US"/>
              <a:t>PHY 742 -- Spring 2022 -- Lecture 24</a:t>
            </a:r>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895292439"/>
              </p:ext>
            </p:extLst>
          </p:nvPr>
        </p:nvGraphicFramePr>
        <p:xfrm>
          <a:off x="838200" y="1000459"/>
          <a:ext cx="5148262" cy="1585912"/>
        </p:xfrm>
        <a:graphic>
          <a:graphicData uri="http://schemas.openxmlformats.org/presentationml/2006/ole">
            <mc:AlternateContent xmlns:mc="http://schemas.openxmlformats.org/markup-compatibility/2006">
              <mc:Choice xmlns:v="urn:schemas-microsoft-com:vml" Requires="v">
                <p:oleObj spid="_x0000_s162030" name="Equation" r:id="rId4" imgW="2514600" imgH="774360" progId="Equation.DSMT4">
                  <p:embed/>
                </p:oleObj>
              </mc:Choice>
              <mc:Fallback>
                <p:oleObj name="Equation" r:id="rId4" imgW="2514600" imgH="774360" progId="Equation.DSMT4">
                  <p:embed/>
                  <p:pic>
                    <p:nvPicPr>
                      <p:cNvPr id="5" name="Object 4"/>
                      <p:cNvPicPr/>
                      <p:nvPr/>
                    </p:nvPicPr>
                    <p:blipFill>
                      <a:blip r:embed="rId5"/>
                      <a:stretch>
                        <a:fillRect/>
                      </a:stretch>
                    </p:blipFill>
                    <p:spPr>
                      <a:xfrm>
                        <a:off x="838200" y="1000459"/>
                        <a:ext cx="5148262" cy="1585912"/>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BAC596FF-602F-4E89-A8C3-A200B34FD2BC}"/>
              </a:ext>
            </a:extLst>
          </p:cNvPr>
          <p:cNvSpPr txBox="1"/>
          <p:nvPr/>
        </p:nvSpPr>
        <p:spPr>
          <a:xfrm>
            <a:off x="250521" y="275573"/>
            <a:ext cx="9169052" cy="461665"/>
          </a:xfrm>
          <a:prstGeom prst="rect">
            <a:avLst/>
          </a:prstGeom>
          <a:noFill/>
        </p:spPr>
        <p:txBody>
          <a:bodyPr wrap="square" rtlCol="0">
            <a:spAutoFit/>
          </a:bodyPr>
          <a:lstStyle/>
          <a:p>
            <a:pPr algn="l"/>
            <a:r>
              <a:rPr lang="en-US" sz="2400" b="1" dirty="0"/>
              <a:t>Properties of the creation and annihilation operators:</a:t>
            </a:r>
          </a:p>
        </p:txBody>
      </p:sp>
      <p:graphicFrame>
        <p:nvGraphicFramePr>
          <p:cNvPr id="7" name="Object 6">
            <a:extLst>
              <a:ext uri="{FF2B5EF4-FFF2-40B4-BE49-F238E27FC236}">
                <a16:creationId xmlns:a16="http://schemas.microsoft.com/office/drawing/2014/main" id="{8A2CC5E6-D35E-423D-B779-A93B963BF0E2}"/>
              </a:ext>
            </a:extLst>
          </p:cNvPr>
          <p:cNvGraphicFramePr>
            <a:graphicFrameLocks noChangeAspect="1"/>
          </p:cNvGraphicFramePr>
          <p:nvPr>
            <p:extLst>
              <p:ext uri="{D42A27DB-BD31-4B8C-83A1-F6EECF244321}">
                <p14:modId xmlns:p14="http://schemas.microsoft.com/office/powerpoint/2010/main" val="230209878"/>
              </p:ext>
            </p:extLst>
          </p:nvPr>
        </p:nvGraphicFramePr>
        <p:xfrm>
          <a:off x="838200" y="3252227"/>
          <a:ext cx="9397620" cy="2038806"/>
        </p:xfrm>
        <a:graphic>
          <a:graphicData uri="http://schemas.openxmlformats.org/presentationml/2006/ole">
            <mc:AlternateContent xmlns:mc="http://schemas.openxmlformats.org/markup-compatibility/2006">
              <mc:Choice xmlns:v="urn:schemas-microsoft-com:vml" Requires="v">
                <p:oleObj spid="_x0000_s162031" name="Equation" r:id="rId6" imgW="3276360" imgH="711000" progId="Equation.DSMT4">
                  <p:embed/>
                </p:oleObj>
              </mc:Choice>
              <mc:Fallback>
                <p:oleObj name="Equation" r:id="rId6" imgW="3276360" imgH="711000" progId="Equation.DSMT4">
                  <p:embed/>
                  <p:pic>
                    <p:nvPicPr>
                      <p:cNvPr id="0" name=""/>
                      <p:cNvPicPr/>
                      <p:nvPr/>
                    </p:nvPicPr>
                    <p:blipFill>
                      <a:blip r:embed="rId7"/>
                      <a:stretch>
                        <a:fillRect/>
                      </a:stretch>
                    </p:blipFill>
                    <p:spPr>
                      <a:xfrm>
                        <a:off x="838200" y="3252227"/>
                        <a:ext cx="9397620" cy="2038806"/>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C8E4CCE2-6222-46D0-A712-0C48EF56986F}"/>
              </a:ext>
            </a:extLst>
          </p:cNvPr>
          <p:cNvSpPr txBox="1"/>
          <p:nvPr/>
        </p:nvSpPr>
        <p:spPr>
          <a:xfrm>
            <a:off x="838200" y="5724395"/>
            <a:ext cx="10046918" cy="830997"/>
          </a:xfrm>
          <a:prstGeom prst="rect">
            <a:avLst/>
          </a:prstGeom>
          <a:noFill/>
        </p:spPr>
        <p:txBody>
          <a:bodyPr wrap="square" rtlCol="0">
            <a:spAutoFit/>
          </a:bodyPr>
          <a:lstStyle/>
          <a:p>
            <a:pPr algn="l"/>
            <a:r>
              <a:rPr lang="en-US" sz="2400" b="1" dirty="0"/>
              <a:t>Note:  We are assuming that the polarization vector is real.  More generally there is a phase factor for each mode which we are ignoring at this moment.</a:t>
            </a:r>
          </a:p>
        </p:txBody>
      </p:sp>
    </p:spTree>
    <p:extLst>
      <p:ext uri="{BB962C8B-B14F-4D97-AF65-F5344CB8AC3E}">
        <p14:creationId xmlns:p14="http://schemas.microsoft.com/office/powerpoint/2010/main" val="978182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4323D3-3E53-4DA7-AB42-C0ADE1360863}"/>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CF5B7E45-7C2A-487E-AF7F-32B5684BD250}"/>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0B7317A6-4572-43A9-8575-1C774E2AF055}"/>
              </a:ext>
            </a:extLst>
          </p:cNvPr>
          <p:cNvSpPr>
            <a:spLocks noGrp="1"/>
          </p:cNvSpPr>
          <p:nvPr>
            <p:ph type="sldNum" sz="quarter" idx="12"/>
          </p:nvPr>
        </p:nvSpPr>
        <p:spPr/>
        <p:txBody>
          <a:bodyPr/>
          <a:lstStyle/>
          <a:p>
            <a:fld id="{E23FF32D-176F-4F5B-8878-5D48FB6FF26A}" type="slidenum">
              <a:rPr lang="en-US" smtClean="0"/>
              <a:t>5</a:t>
            </a:fld>
            <a:endParaRPr lang="en-US"/>
          </a:p>
        </p:txBody>
      </p:sp>
      <p:graphicFrame>
        <p:nvGraphicFramePr>
          <p:cNvPr id="5" name="Object 4">
            <a:extLst>
              <a:ext uri="{FF2B5EF4-FFF2-40B4-BE49-F238E27FC236}">
                <a16:creationId xmlns:a16="http://schemas.microsoft.com/office/drawing/2014/main" id="{1DA3C425-DBC0-46CF-B624-886BCEB5ACA4}"/>
              </a:ext>
            </a:extLst>
          </p:cNvPr>
          <p:cNvGraphicFramePr>
            <a:graphicFrameLocks noChangeAspect="1"/>
          </p:cNvGraphicFramePr>
          <p:nvPr>
            <p:extLst>
              <p:ext uri="{D42A27DB-BD31-4B8C-83A1-F6EECF244321}">
                <p14:modId xmlns:p14="http://schemas.microsoft.com/office/powerpoint/2010/main" val="811724364"/>
              </p:ext>
            </p:extLst>
          </p:nvPr>
        </p:nvGraphicFramePr>
        <p:xfrm>
          <a:off x="165100" y="569913"/>
          <a:ext cx="11863388" cy="5786437"/>
        </p:xfrm>
        <a:graphic>
          <a:graphicData uri="http://schemas.openxmlformats.org/presentationml/2006/ole">
            <mc:AlternateContent xmlns:mc="http://schemas.openxmlformats.org/markup-compatibility/2006">
              <mc:Choice xmlns:v="urn:schemas-microsoft-com:vml" Requires="v">
                <p:oleObj spid="_x0000_s174179" name="Equation" r:id="rId4" imgW="4368600" imgH="2133360" progId="Equation.DSMT4">
                  <p:embed/>
                </p:oleObj>
              </mc:Choice>
              <mc:Fallback>
                <p:oleObj name="Equation" r:id="rId4" imgW="4368600" imgH="2133360" progId="Equation.DSMT4">
                  <p:embed/>
                  <p:pic>
                    <p:nvPicPr>
                      <p:cNvPr id="7" name="Object 6">
                        <a:extLst>
                          <a:ext uri="{FF2B5EF4-FFF2-40B4-BE49-F238E27FC236}">
                            <a16:creationId xmlns:a16="http://schemas.microsoft.com/office/drawing/2014/main" id="{8A2CC5E6-D35E-423D-B779-A93B963BF0E2}"/>
                          </a:ext>
                        </a:extLst>
                      </p:cNvPr>
                      <p:cNvPicPr/>
                      <p:nvPr/>
                    </p:nvPicPr>
                    <p:blipFill>
                      <a:blip r:embed="rId5"/>
                      <a:stretch>
                        <a:fillRect/>
                      </a:stretch>
                    </p:blipFill>
                    <p:spPr>
                      <a:xfrm>
                        <a:off x="165100" y="569913"/>
                        <a:ext cx="11863388" cy="5786437"/>
                      </a:xfrm>
                      <a:prstGeom prst="rect">
                        <a:avLst/>
                      </a:prstGeom>
                    </p:spPr>
                  </p:pic>
                </p:oleObj>
              </mc:Fallback>
            </mc:AlternateContent>
          </a:graphicData>
        </a:graphic>
      </p:graphicFrame>
    </p:spTree>
    <p:extLst>
      <p:ext uri="{BB962C8B-B14F-4D97-AF65-F5344CB8AC3E}">
        <p14:creationId xmlns:p14="http://schemas.microsoft.com/office/powerpoint/2010/main" val="3581934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8C2DC-0A93-48F2-A675-A511BF064491}"/>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4F8606E3-551C-4E36-918E-708CAB70F33C}"/>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34CF3007-557B-4295-85D2-B1B6B8EB3C93}"/>
              </a:ext>
            </a:extLst>
          </p:cNvPr>
          <p:cNvSpPr>
            <a:spLocks noGrp="1"/>
          </p:cNvSpPr>
          <p:nvPr>
            <p:ph type="sldNum" sz="quarter" idx="12"/>
          </p:nvPr>
        </p:nvSpPr>
        <p:spPr/>
        <p:txBody>
          <a:bodyPr/>
          <a:lstStyle/>
          <a:p>
            <a:fld id="{E23FF32D-176F-4F5B-8878-5D48FB6FF26A}" type="slidenum">
              <a:rPr lang="en-US" smtClean="0"/>
              <a:t>6</a:t>
            </a:fld>
            <a:endParaRPr lang="en-US"/>
          </a:p>
        </p:txBody>
      </p:sp>
      <p:sp>
        <p:nvSpPr>
          <p:cNvPr id="6" name="TextBox 5">
            <a:extLst>
              <a:ext uri="{FF2B5EF4-FFF2-40B4-BE49-F238E27FC236}">
                <a16:creationId xmlns:a16="http://schemas.microsoft.com/office/drawing/2014/main" id="{CA32929F-3193-42B9-8CBE-CBD4A88AE6A8}"/>
              </a:ext>
            </a:extLst>
          </p:cNvPr>
          <p:cNvSpPr txBox="1"/>
          <p:nvPr/>
        </p:nvSpPr>
        <p:spPr>
          <a:xfrm>
            <a:off x="334537" y="278780"/>
            <a:ext cx="11694177" cy="830997"/>
          </a:xfrm>
          <a:prstGeom prst="rect">
            <a:avLst/>
          </a:prstGeom>
          <a:noFill/>
        </p:spPr>
        <p:txBody>
          <a:bodyPr wrap="square" rtlCol="0">
            <a:spAutoFit/>
          </a:bodyPr>
          <a:lstStyle/>
          <a:p>
            <a:pPr algn="l"/>
            <a:r>
              <a:rPr lang="en-US" sz="2400" b="1" dirty="0"/>
              <a:t>Previously (Lecture 14), we considered a charged particle in the presence of a classical electromagnetic field characterized by vector potential A and scalar potential </a:t>
            </a:r>
            <a:r>
              <a:rPr lang="en-US" sz="2400" b="1" i="1" dirty="0"/>
              <a:t>U:</a:t>
            </a:r>
          </a:p>
        </p:txBody>
      </p:sp>
      <p:graphicFrame>
        <p:nvGraphicFramePr>
          <p:cNvPr id="7" name="Object 6">
            <a:extLst>
              <a:ext uri="{FF2B5EF4-FFF2-40B4-BE49-F238E27FC236}">
                <a16:creationId xmlns:a16="http://schemas.microsoft.com/office/drawing/2014/main" id="{DD5DAF72-A9D9-4DF5-B078-D848CA68FF41}"/>
              </a:ext>
            </a:extLst>
          </p:cNvPr>
          <p:cNvGraphicFramePr>
            <a:graphicFrameLocks noChangeAspect="1"/>
          </p:cNvGraphicFramePr>
          <p:nvPr>
            <p:extLst>
              <p:ext uri="{D42A27DB-BD31-4B8C-83A1-F6EECF244321}">
                <p14:modId xmlns:p14="http://schemas.microsoft.com/office/powerpoint/2010/main" val="4130806229"/>
              </p:ext>
            </p:extLst>
          </p:nvPr>
        </p:nvGraphicFramePr>
        <p:xfrm>
          <a:off x="486469" y="1506538"/>
          <a:ext cx="11390312" cy="3475037"/>
        </p:xfrm>
        <a:graphic>
          <a:graphicData uri="http://schemas.openxmlformats.org/presentationml/2006/ole">
            <mc:AlternateContent xmlns:mc="http://schemas.openxmlformats.org/markup-compatibility/2006">
              <mc:Choice xmlns:v="urn:schemas-microsoft-com:vml" Requires="v">
                <p:oleObj spid="_x0000_s184374" name="Equation" r:id="rId4" imgW="5499000" imgH="1676160" progId="Equation.DSMT4">
                  <p:embed/>
                </p:oleObj>
              </mc:Choice>
              <mc:Fallback>
                <p:oleObj name="Equation" r:id="rId4" imgW="5499000" imgH="1676160" progId="Equation.DSMT4">
                  <p:embed/>
                  <p:pic>
                    <p:nvPicPr>
                      <p:cNvPr id="6" name="Object 5">
                        <a:extLst>
                          <a:ext uri="{FF2B5EF4-FFF2-40B4-BE49-F238E27FC236}">
                            <a16:creationId xmlns:a16="http://schemas.microsoft.com/office/drawing/2014/main" id="{ACD8349E-7DB7-4D3D-A0B9-8CA99EF9BCE9}"/>
                          </a:ext>
                        </a:extLst>
                      </p:cNvPr>
                      <p:cNvPicPr/>
                      <p:nvPr/>
                    </p:nvPicPr>
                    <p:blipFill>
                      <a:blip r:embed="rId5"/>
                      <a:stretch>
                        <a:fillRect/>
                      </a:stretch>
                    </p:blipFill>
                    <p:spPr>
                      <a:xfrm>
                        <a:off x="486469" y="1506538"/>
                        <a:ext cx="11390312" cy="3475037"/>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BAB4380E-035D-4201-BBC1-ED59A17FDD18}"/>
              </a:ext>
            </a:extLst>
          </p:cNvPr>
          <p:cNvSpPr txBox="1"/>
          <p:nvPr/>
        </p:nvSpPr>
        <p:spPr>
          <a:xfrm>
            <a:off x="334537" y="5475514"/>
            <a:ext cx="11487349" cy="461665"/>
          </a:xfrm>
          <a:prstGeom prst="rect">
            <a:avLst/>
          </a:prstGeom>
          <a:noFill/>
        </p:spPr>
        <p:txBody>
          <a:bodyPr wrap="square" rtlCol="0">
            <a:spAutoFit/>
          </a:bodyPr>
          <a:lstStyle/>
          <a:p>
            <a:pPr algn="l"/>
            <a:r>
              <a:rPr lang="en-US" sz="2400" b="1" dirty="0"/>
              <a:t>We used time dependent perturbation theory to analyze the effects of </a:t>
            </a:r>
            <a:r>
              <a:rPr lang="en-US" sz="2400" b="1" i="1" dirty="0"/>
              <a:t>H</a:t>
            </a:r>
            <a:r>
              <a:rPr lang="en-US" sz="2400" b="1" i="1" baseline="30000" dirty="0"/>
              <a:t>1</a:t>
            </a:r>
            <a:endParaRPr lang="en-US" sz="2400" b="1" i="1" dirty="0"/>
          </a:p>
        </p:txBody>
      </p:sp>
    </p:spTree>
    <p:extLst>
      <p:ext uri="{BB962C8B-B14F-4D97-AF65-F5344CB8AC3E}">
        <p14:creationId xmlns:p14="http://schemas.microsoft.com/office/powerpoint/2010/main" val="2292528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BE6255-86B6-49FA-A529-82663B6BF601}"/>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F3821052-6959-4AB1-ABDE-71D8D38CD2D9}"/>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2D56EBD0-3C13-43E4-8A81-5EA7C6DA46CA}"/>
              </a:ext>
            </a:extLst>
          </p:cNvPr>
          <p:cNvSpPr>
            <a:spLocks noGrp="1"/>
          </p:cNvSpPr>
          <p:nvPr>
            <p:ph type="sldNum" sz="quarter" idx="12"/>
          </p:nvPr>
        </p:nvSpPr>
        <p:spPr/>
        <p:txBody>
          <a:bodyPr/>
          <a:lstStyle/>
          <a:p>
            <a:fld id="{E23FF32D-176F-4F5B-8878-5D48FB6FF26A}" type="slidenum">
              <a:rPr lang="en-US" smtClean="0"/>
              <a:t>7</a:t>
            </a:fld>
            <a:endParaRPr lang="en-US"/>
          </a:p>
        </p:txBody>
      </p:sp>
      <p:graphicFrame>
        <p:nvGraphicFramePr>
          <p:cNvPr id="5" name="Object 4">
            <a:extLst>
              <a:ext uri="{FF2B5EF4-FFF2-40B4-BE49-F238E27FC236}">
                <a16:creationId xmlns:a16="http://schemas.microsoft.com/office/drawing/2014/main" id="{C0F9036E-F88B-442C-B61B-E46C60F96B27}"/>
              </a:ext>
            </a:extLst>
          </p:cNvPr>
          <p:cNvGraphicFramePr>
            <a:graphicFrameLocks noChangeAspect="1"/>
          </p:cNvGraphicFramePr>
          <p:nvPr>
            <p:extLst>
              <p:ext uri="{D42A27DB-BD31-4B8C-83A1-F6EECF244321}">
                <p14:modId xmlns:p14="http://schemas.microsoft.com/office/powerpoint/2010/main" val="2733362904"/>
              </p:ext>
            </p:extLst>
          </p:nvPr>
        </p:nvGraphicFramePr>
        <p:xfrm>
          <a:off x="838200" y="1167266"/>
          <a:ext cx="9413454" cy="1272268"/>
        </p:xfrm>
        <a:graphic>
          <a:graphicData uri="http://schemas.openxmlformats.org/presentationml/2006/ole">
            <mc:AlternateContent xmlns:mc="http://schemas.openxmlformats.org/markup-compatibility/2006">
              <mc:Choice xmlns:v="urn:schemas-microsoft-com:vml" Requires="v">
                <p:oleObj spid="_x0000_s185554" name="Equation" r:id="rId4" imgW="4127400" imgH="558720" progId="Equation.DSMT4">
                  <p:embed/>
                </p:oleObj>
              </mc:Choice>
              <mc:Fallback>
                <p:oleObj name="Equation" r:id="rId4" imgW="4127400" imgH="558720" progId="Equation.DSMT4">
                  <p:embed/>
                  <p:pic>
                    <p:nvPicPr>
                      <p:cNvPr id="6" name="Object 5"/>
                      <p:cNvPicPr/>
                      <p:nvPr/>
                    </p:nvPicPr>
                    <p:blipFill>
                      <a:blip r:embed="rId5"/>
                      <a:stretch>
                        <a:fillRect/>
                      </a:stretch>
                    </p:blipFill>
                    <p:spPr>
                      <a:xfrm>
                        <a:off x="838200" y="1167266"/>
                        <a:ext cx="9413454" cy="1272268"/>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EAF9D957-C98E-42D7-A2AB-3B848F3BD1E3}"/>
              </a:ext>
            </a:extLst>
          </p:cNvPr>
          <p:cNvSpPr txBox="1"/>
          <p:nvPr/>
        </p:nvSpPr>
        <p:spPr>
          <a:xfrm>
            <a:off x="446314" y="136525"/>
            <a:ext cx="10461172" cy="461665"/>
          </a:xfrm>
          <a:prstGeom prst="rect">
            <a:avLst/>
          </a:prstGeom>
          <a:noFill/>
        </p:spPr>
        <p:txBody>
          <a:bodyPr wrap="square" rtlCol="0">
            <a:spAutoFit/>
          </a:bodyPr>
          <a:lstStyle/>
          <a:p>
            <a:pPr algn="l"/>
            <a:r>
              <a:rPr lang="en-US" sz="2400" b="1" dirty="0"/>
              <a:t>Fermi Golden rule for the rate of transition between states </a:t>
            </a:r>
            <a:r>
              <a:rPr lang="en-US" sz="2400" b="1" i="1" dirty="0"/>
              <a:t>I</a:t>
            </a:r>
            <a:r>
              <a:rPr lang="en-US" sz="2400" b="1" dirty="0"/>
              <a:t> and </a:t>
            </a:r>
            <a:r>
              <a:rPr lang="en-US" sz="2400" b="1" i="1" dirty="0"/>
              <a:t>f</a:t>
            </a:r>
            <a:r>
              <a:rPr lang="en-US" sz="2400" b="1" dirty="0"/>
              <a:t>:</a:t>
            </a:r>
          </a:p>
        </p:txBody>
      </p:sp>
      <p:cxnSp>
        <p:nvCxnSpPr>
          <p:cNvPr id="8" name="Straight Connector 7">
            <a:extLst>
              <a:ext uri="{FF2B5EF4-FFF2-40B4-BE49-F238E27FC236}">
                <a16:creationId xmlns:a16="http://schemas.microsoft.com/office/drawing/2014/main" id="{534164AE-BB5D-4449-B38F-6790E93417E1}"/>
              </a:ext>
            </a:extLst>
          </p:cNvPr>
          <p:cNvCxnSpPr/>
          <p:nvPr/>
        </p:nvCxnSpPr>
        <p:spPr>
          <a:xfrm>
            <a:off x="4345263" y="3859651"/>
            <a:ext cx="1828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36C153F-49E5-43DB-9F9F-32418F398C6A}"/>
              </a:ext>
            </a:extLst>
          </p:cNvPr>
          <p:cNvCxnSpPr/>
          <p:nvPr/>
        </p:nvCxnSpPr>
        <p:spPr>
          <a:xfrm>
            <a:off x="4345263" y="5231251"/>
            <a:ext cx="1828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EE9B3CC9-212C-479A-84AA-52379A79E150}"/>
              </a:ext>
            </a:extLst>
          </p:cNvPr>
          <p:cNvCxnSpPr/>
          <p:nvPr/>
        </p:nvCxnSpPr>
        <p:spPr>
          <a:xfrm>
            <a:off x="5183463" y="3859651"/>
            <a:ext cx="0" cy="1295400"/>
          </a:xfrm>
          <a:prstGeom prst="straightConnector1">
            <a:avLst/>
          </a:prstGeom>
          <a:ln w="762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aphicFrame>
        <p:nvGraphicFramePr>
          <p:cNvPr id="12" name="Object 11">
            <a:extLst>
              <a:ext uri="{FF2B5EF4-FFF2-40B4-BE49-F238E27FC236}">
                <a16:creationId xmlns:a16="http://schemas.microsoft.com/office/drawing/2014/main" id="{BC6CB8E5-605B-4092-9D54-2829DBF66317}"/>
              </a:ext>
            </a:extLst>
          </p:cNvPr>
          <p:cNvGraphicFramePr>
            <a:graphicFrameLocks noChangeAspect="1"/>
          </p:cNvGraphicFramePr>
          <p:nvPr>
            <p:extLst>
              <p:ext uri="{D42A27DB-BD31-4B8C-83A1-F6EECF244321}">
                <p14:modId xmlns:p14="http://schemas.microsoft.com/office/powerpoint/2010/main" val="3475282565"/>
              </p:ext>
            </p:extLst>
          </p:nvPr>
        </p:nvGraphicFramePr>
        <p:xfrm>
          <a:off x="5691464" y="4288520"/>
          <a:ext cx="692149" cy="479180"/>
        </p:xfrm>
        <a:graphic>
          <a:graphicData uri="http://schemas.openxmlformats.org/presentationml/2006/ole">
            <mc:AlternateContent xmlns:mc="http://schemas.openxmlformats.org/markup-compatibility/2006">
              <mc:Choice xmlns:v="urn:schemas-microsoft-com:vml" Requires="v">
                <p:oleObj spid="_x0000_s185555" name="Equation" r:id="rId6" imgW="330120" imgH="228600" progId="Equation.DSMT4">
                  <p:embed/>
                </p:oleObj>
              </mc:Choice>
              <mc:Fallback>
                <p:oleObj name="Equation" r:id="rId6" imgW="330120" imgH="228600" progId="Equation.DSMT4">
                  <p:embed/>
                  <p:pic>
                    <p:nvPicPr>
                      <p:cNvPr id="9" name="Object 8">
                        <a:extLst>
                          <a:ext uri="{FF2B5EF4-FFF2-40B4-BE49-F238E27FC236}">
                            <a16:creationId xmlns:a16="http://schemas.microsoft.com/office/drawing/2014/main" id="{38B2C1A5-7C77-4FEC-BA5C-DAEE5A682F16}"/>
                          </a:ext>
                        </a:extLst>
                      </p:cNvPr>
                      <p:cNvPicPr/>
                      <p:nvPr/>
                    </p:nvPicPr>
                    <p:blipFill>
                      <a:blip r:embed="rId7"/>
                      <a:stretch>
                        <a:fillRect/>
                      </a:stretch>
                    </p:blipFill>
                    <p:spPr>
                      <a:xfrm>
                        <a:off x="5691464" y="4288520"/>
                        <a:ext cx="692149" cy="47918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415F13AA-D46E-4EA4-B9F5-D8C8044B6CF5}"/>
              </a:ext>
            </a:extLst>
          </p:cNvPr>
          <p:cNvGraphicFramePr>
            <a:graphicFrameLocks noChangeAspect="1"/>
          </p:cNvGraphicFramePr>
          <p:nvPr>
            <p:extLst>
              <p:ext uri="{D42A27DB-BD31-4B8C-83A1-F6EECF244321}">
                <p14:modId xmlns:p14="http://schemas.microsoft.com/office/powerpoint/2010/main" val="1630960297"/>
              </p:ext>
            </p:extLst>
          </p:nvPr>
        </p:nvGraphicFramePr>
        <p:xfrm>
          <a:off x="6364810" y="4911395"/>
          <a:ext cx="482601" cy="570347"/>
        </p:xfrm>
        <a:graphic>
          <a:graphicData uri="http://schemas.openxmlformats.org/presentationml/2006/ole">
            <mc:AlternateContent xmlns:mc="http://schemas.openxmlformats.org/markup-compatibility/2006">
              <mc:Choice xmlns:v="urn:schemas-microsoft-com:vml" Requires="v">
                <p:oleObj spid="_x0000_s185556" name="Equation" r:id="rId8" imgW="279360" imgH="330120" progId="Equation.DSMT4">
                  <p:embed/>
                </p:oleObj>
              </mc:Choice>
              <mc:Fallback>
                <p:oleObj name="Equation" r:id="rId8" imgW="279360" imgH="330120" progId="Equation.DSMT4">
                  <p:embed/>
                  <p:pic>
                    <p:nvPicPr>
                      <p:cNvPr id="10" name="Object 9">
                        <a:extLst>
                          <a:ext uri="{FF2B5EF4-FFF2-40B4-BE49-F238E27FC236}">
                            <a16:creationId xmlns:a16="http://schemas.microsoft.com/office/drawing/2014/main" id="{AFD2BAD5-A74F-4299-8654-14B6A42ACDCE}"/>
                          </a:ext>
                        </a:extLst>
                      </p:cNvPr>
                      <p:cNvPicPr/>
                      <p:nvPr/>
                    </p:nvPicPr>
                    <p:blipFill>
                      <a:blip r:embed="rId9"/>
                      <a:stretch>
                        <a:fillRect/>
                      </a:stretch>
                    </p:blipFill>
                    <p:spPr>
                      <a:xfrm>
                        <a:off x="6364810" y="4911395"/>
                        <a:ext cx="482601" cy="570347"/>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5A693ECA-BBCC-444A-8DBB-F19DC4C76F63}"/>
              </a:ext>
            </a:extLst>
          </p:cNvPr>
          <p:cNvGraphicFramePr>
            <a:graphicFrameLocks noChangeAspect="1"/>
          </p:cNvGraphicFramePr>
          <p:nvPr>
            <p:extLst>
              <p:ext uri="{D42A27DB-BD31-4B8C-83A1-F6EECF244321}">
                <p14:modId xmlns:p14="http://schemas.microsoft.com/office/powerpoint/2010/main" val="1837002535"/>
              </p:ext>
            </p:extLst>
          </p:nvPr>
        </p:nvGraphicFramePr>
        <p:xfrm>
          <a:off x="6505852" y="3458015"/>
          <a:ext cx="504825" cy="612775"/>
        </p:xfrm>
        <a:graphic>
          <a:graphicData uri="http://schemas.openxmlformats.org/presentationml/2006/ole">
            <mc:AlternateContent xmlns:mc="http://schemas.openxmlformats.org/markup-compatibility/2006">
              <mc:Choice xmlns:v="urn:schemas-microsoft-com:vml" Requires="v">
                <p:oleObj spid="_x0000_s185557" name="Equation" r:id="rId10" imgW="291960" imgH="355320" progId="Equation.DSMT4">
                  <p:embed/>
                </p:oleObj>
              </mc:Choice>
              <mc:Fallback>
                <p:oleObj name="Equation" r:id="rId10" imgW="291960" imgH="355320" progId="Equation.DSMT4">
                  <p:embed/>
                  <p:pic>
                    <p:nvPicPr>
                      <p:cNvPr id="11" name="Object 10">
                        <a:extLst>
                          <a:ext uri="{FF2B5EF4-FFF2-40B4-BE49-F238E27FC236}">
                            <a16:creationId xmlns:a16="http://schemas.microsoft.com/office/drawing/2014/main" id="{6F8213C3-A3B6-4EB0-8714-FB0DE28A46DA}"/>
                          </a:ext>
                        </a:extLst>
                      </p:cNvPr>
                      <p:cNvPicPr/>
                      <p:nvPr/>
                    </p:nvPicPr>
                    <p:blipFill>
                      <a:blip r:embed="rId11"/>
                      <a:stretch>
                        <a:fillRect/>
                      </a:stretch>
                    </p:blipFill>
                    <p:spPr>
                      <a:xfrm>
                        <a:off x="6505852" y="3458015"/>
                        <a:ext cx="504825" cy="612775"/>
                      </a:xfrm>
                      <a:prstGeom prst="rect">
                        <a:avLst/>
                      </a:prstGeom>
                    </p:spPr>
                  </p:pic>
                </p:oleObj>
              </mc:Fallback>
            </mc:AlternateContent>
          </a:graphicData>
        </a:graphic>
      </p:graphicFrame>
    </p:spTree>
    <p:extLst>
      <p:ext uri="{BB962C8B-B14F-4D97-AF65-F5344CB8AC3E}">
        <p14:creationId xmlns:p14="http://schemas.microsoft.com/office/powerpoint/2010/main" val="2219283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C2CAFA-F1B1-402A-B442-2C61358CEBED}"/>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03E230F2-13A2-47DA-906B-8DA2ECC92D40}"/>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BD047B95-66A9-453E-91F0-942CEDE66B58}"/>
              </a:ext>
            </a:extLst>
          </p:cNvPr>
          <p:cNvSpPr>
            <a:spLocks noGrp="1"/>
          </p:cNvSpPr>
          <p:nvPr>
            <p:ph type="sldNum" sz="quarter" idx="12"/>
          </p:nvPr>
        </p:nvSpPr>
        <p:spPr/>
        <p:txBody>
          <a:bodyPr/>
          <a:lstStyle/>
          <a:p>
            <a:fld id="{E23FF32D-176F-4F5B-8878-5D48FB6FF26A}" type="slidenum">
              <a:rPr lang="en-US" smtClean="0"/>
              <a:t>8</a:t>
            </a:fld>
            <a:endParaRPr lang="en-US"/>
          </a:p>
        </p:txBody>
      </p:sp>
      <p:sp>
        <p:nvSpPr>
          <p:cNvPr id="5" name="TextBox 4">
            <a:extLst>
              <a:ext uri="{FF2B5EF4-FFF2-40B4-BE49-F238E27FC236}">
                <a16:creationId xmlns:a16="http://schemas.microsoft.com/office/drawing/2014/main" id="{69D3B399-4C10-4554-912D-51A869B23129}"/>
              </a:ext>
            </a:extLst>
          </p:cNvPr>
          <p:cNvSpPr txBox="1"/>
          <p:nvPr/>
        </p:nvSpPr>
        <p:spPr>
          <a:xfrm>
            <a:off x="838200" y="293914"/>
            <a:ext cx="10003971" cy="461665"/>
          </a:xfrm>
          <a:prstGeom prst="rect">
            <a:avLst/>
          </a:prstGeom>
          <a:noFill/>
        </p:spPr>
        <p:txBody>
          <a:bodyPr wrap="square" rtlCol="0">
            <a:spAutoFit/>
          </a:bodyPr>
          <a:lstStyle/>
          <a:p>
            <a:pPr algn="l"/>
            <a:r>
              <a:rPr lang="en-US" sz="2400" b="1" dirty="0"/>
              <a:t>What is different about the quantum case?</a:t>
            </a:r>
          </a:p>
        </p:txBody>
      </p:sp>
      <p:sp>
        <p:nvSpPr>
          <p:cNvPr id="6" name="TextBox 5">
            <a:extLst>
              <a:ext uri="{FF2B5EF4-FFF2-40B4-BE49-F238E27FC236}">
                <a16:creationId xmlns:a16="http://schemas.microsoft.com/office/drawing/2014/main" id="{C623D3A0-0F80-421A-BA31-0227B2BB96F1}"/>
              </a:ext>
            </a:extLst>
          </p:cNvPr>
          <p:cNvSpPr txBox="1"/>
          <p:nvPr/>
        </p:nvSpPr>
        <p:spPr>
          <a:xfrm>
            <a:off x="1979111" y="1227551"/>
            <a:ext cx="8863059" cy="830997"/>
          </a:xfrm>
          <a:prstGeom prst="rect">
            <a:avLst/>
          </a:prstGeom>
          <a:noFill/>
        </p:spPr>
        <p:txBody>
          <a:bodyPr wrap="square" rtlCol="0">
            <a:spAutoFit/>
          </a:bodyPr>
          <a:lstStyle/>
          <a:p>
            <a:pPr marL="457200" indent="-457200" algn="l">
              <a:buFont typeface="+mj-lt"/>
              <a:buAutoNum type="arabicPeriod"/>
            </a:pPr>
            <a:r>
              <a:rPr lang="en-US" sz="2400" b="1" dirty="0"/>
              <a:t>Minor differences only for cases of very small or large EM fields?</a:t>
            </a:r>
          </a:p>
          <a:p>
            <a:pPr marL="457200" indent="-457200" algn="l">
              <a:buFont typeface="+mj-lt"/>
              <a:buAutoNum type="arabicPeriod"/>
            </a:pPr>
            <a:r>
              <a:rPr lang="en-US" sz="2400" b="1" dirty="0"/>
              <a:t>New physics introduced?</a:t>
            </a:r>
          </a:p>
        </p:txBody>
      </p:sp>
    </p:spTree>
    <p:extLst>
      <p:ext uri="{BB962C8B-B14F-4D97-AF65-F5344CB8AC3E}">
        <p14:creationId xmlns:p14="http://schemas.microsoft.com/office/powerpoint/2010/main" val="3134825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E80EB3-72F2-4459-AB76-A0128ACF083E}"/>
              </a:ext>
            </a:extLst>
          </p:cNvPr>
          <p:cNvSpPr>
            <a:spLocks noGrp="1"/>
          </p:cNvSpPr>
          <p:nvPr>
            <p:ph type="dt" sz="half" idx="10"/>
          </p:nvPr>
        </p:nvSpPr>
        <p:spPr/>
        <p:txBody>
          <a:bodyPr/>
          <a:lstStyle/>
          <a:p>
            <a:r>
              <a:rPr lang="en-US"/>
              <a:t>4/01/2022</a:t>
            </a:r>
          </a:p>
        </p:txBody>
      </p:sp>
      <p:sp>
        <p:nvSpPr>
          <p:cNvPr id="3" name="Footer Placeholder 2">
            <a:extLst>
              <a:ext uri="{FF2B5EF4-FFF2-40B4-BE49-F238E27FC236}">
                <a16:creationId xmlns:a16="http://schemas.microsoft.com/office/drawing/2014/main" id="{D95D673C-5A1D-4A37-A98D-844E308BE8EE}"/>
              </a:ext>
            </a:extLst>
          </p:cNvPr>
          <p:cNvSpPr>
            <a:spLocks noGrp="1"/>
          </p:cNvSpPr>
          <p:nvPr>
            <p:ph type="ftr" sz="quarter" idx="11"/>
          </p:nvPr>
        </p:nvSpPr>
        <p:spPr/>
        <p:txBody>
          <a:bodyPr/>
          <a:lstStyle/>
          <a:p>
            <a:r>
              <a:rPr lang="en-US"/>
              <a:t>PHY 742 -- Spring 2022 -- Lecture 24</a:t>
            </a:r>
          </a:p>
        </p:txBody>
      </p:sp>
      <p:sp>
        <p:nvSpPr>
          <p:cNvPr id="4" name="Slide Number Placeholder 3">
            <a:extLst>
              <a:ext uri="{FF2B5EF4-FFF2-40B4-BE49-F238E27FC236}">
                <a16:creationId xmlns:a16="http://schemas.microsoft.com/office/drawing/2014/main" id="{4C915514-36DB-4F3A-8B39-8296A2A491F3}"/>
              </a:ext>
            </a:extLst>
          </p:cNvPr>
          <p:cNvSpPr>
            <a:spLocks noGrp="1"/>
          </p:cNvSpPr>
          <p:nvPr>
            <p:ph type="sldNum" sz="quarter" idx="12"/>
          </p:nvPr>
        </p:nvSpPr>
        <p:spPr/>
        <p:txBody>
          <a:bodyPr/>
          <a:lstStyle/>
          <a:p>
            <a:fld id="{E23FF32D-176F-4F5B-8878-5D48FB6FF26A}" type="slidenum">
              <a:rPr lang="en-US" smtClean="0"/>
              <a:t>9</a:t>
            </a:fld>
            <a:endParaRPr lang="en-US"/>
          </a:p>
        </p:txBody>
      </p:sp>
      <p:graphicFrame>
        <p:nvGraphicFramePr>
          <p:cNvPr id="5" name="Object 4">
            <a:extLst>
              <a:ext uri="{FF2B5EF4-FFF2-40B4-BE49-F238E27FC236}">
                <a16:creationId xmlns:a16="http://schemas.microsoft.com/office/drawing/2014/main" id="{5C9DDBED-F0F6-4205-8567-2E9474B18DAC}"/>
              </a:ext>
            </a:extLst>
          </p:cNvPr>
          <p:cNvGraphicFramePr>
            <a:graphicFrameLocks noChangeAspect="1"/>
          </p:cNvGraphicFramePr>
          <p:nvPr>
            <p:extLst>
              <p:ext uri="{D42A27DB-BD31-4B8C-83A1-F6EECF244321}">
                <p14:modId xmlns:p14="http://schemas.microsoft.com/office/powerpoint/2010/main" val="3154864523"/>
              </p:ext>
            </p:extLst>
          </p:nvPr>
        </p:nvGraphicFramePr>
        <p:xfrm>
          <a:off x="467518" y="827392"/>
          <a:ext cx="11256963" cy="5424488"/>
        </p:xfrm>
        <a:graphic>
          <a:graphicData uri="http://schemas.openxmlformats.org/presentationml/2006/ole">
            <mc:AlternateContent xmlns:mc="http://schemas.openxmlformats.org/markup-compatibility/2006">
              <mc:Choice xmlns:v="urn:schemas-microsoft-com:vml" Requires="v">
                <p:oleObj spid="_x0000_s186419" name="Equation" r:id="rId4" imgW="5435280" imgH="2616120" progId="Equation.DSMT4">
                  <p:embed/>
                </p:oleObj>
              </mc:Choice>
              <mc:Fallback>
                <p:oleObj name="Equation" r:id="rId4" imgW="5435280" imgH="2616120" progId="Equation.DSMT4">
                  <p:embed/>
                  <p:pic>
                    <p:nvPicPr>
                      <p:cNvPr id="7" name="Object 6">
                        <a:extLst>
                          <a:ext uri="{FF2B5EF4-FFF2-40B4-BE49-F238E27FC236}">
                            <a16:creationId xmlns:a16="http://schemas.microsoft.com/office/drawing/2014/main" id="{DD5DAF72-A9D9-4DF5-B078-D848CA68FF41}"/>
                          </a:ext>
                        </a:extLst>
                      </p:cNvPr>
                      <p:cNvPicPr/>
                      <p:nvPr/>
                    </p:nvPicPr>
                    <p:blipFill>
                      <a:blip r:embed="rId5"/>
                      <a:stretch>
                        <a:fillRect/>
                      </a:stretch>
                    </p:blipFill>
                    <p:spPr>
                      <a:xfrm>
                        <a:off x="467518" y="827392"/>
                        <a:ext cx="11256963" cy="5424488"/>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C0436570-316E-4E4C-9294-5F593057579E}"/>
              </a:ext>
            </a:extLst>
          </p:cNvPr>
          <p:cNvSpPr txBox="1"/>
          <p:nvPr/>
        </p:nvSpPr>
        <p:spPr>
          <a:xfrm>
            <a:off x="250372" y="261257"/>
            <a:ext cx="10003971" cy="461665"/>
          </a:xfrm>
          <a:prstGeom prst="rect">
            <a:avLst/>
          </a:prstGeom>
          <a:noFill/>
        </p:spPr>
        <p:txBody>
          <a:bodyPr wrap="square" rtlCol="0">
            <a:spAutoFit/>
          </a:bodyPr>
          <a:lstStyle/>
          <a:p>
            <a:pPr algn="l"/>
            <a:r>
              <a:rPr lang="en-US" sz="2400" b="1" dirty="0"/>
              <a:t>What is different about the quantum case?</a:t>
            </a:r>
          </a:p>
        </p:txBody>
      </p:sp>
    </p:spTree>
    <p:extLst>
      <p:ext uri="{BB962C8B-B14F-4D97-AF65-F5344CB8AC3E}">
        <p14:creationId xmlns:p14="http://schemas.microsoft.com/office/powerpoint/2010/main" val="2573927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2400" b="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12569</TotalTime>
  <Words>930</Words>
  <Application>Microsoft Office PowerPoint</Application>
  <PresentationFormat>Widescreen</PresentationFormat>
  <Paragraphs>132</Paragraphs>
  <Slides>19</Slides>
  <Notes>15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5" baseType="lpstr">
      <vt:lpstr>Arial</vt:lpstr>
      <vt:lpstr>Calibri</vt:lpstr>
      <vt:lpstr>Calibri Light</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Holzwarth, Natalie</dc:creator>
  <cp:lastModifiedBy>Holzwarth, Natalie</cp:lastModifiedBy>
  <cp:revision>685</cp:revision>
  <cp:lastPrinted>2020-03-27T05:17:26Z</cp:lastPrinted>
  <dcterms:created xsi:type="dcterms:W3CDTF">2020-01-06T21:28:26Z</dcterms:created>
  <dcterms:modified xsi:type="dcterms:W3CDTF">2022-04-01T17:31:07Z</dcterms:modified>
</cp:coreProperties>
</file>