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11" r:id="rId3"/>
    <p:sldId id="336" r:id="rId4"/>
    <p:sldId id="337" r:id="rId5"/>
    <p:sldId id="338" r:id="rId6"/>
    <p:sldId id="349" r:id="rId7"/>
    <p:sldId id="339" r:id="rId8"/>
    <p:sldId id="340" r:id="rId9"/>
    <p:sldId id="341" r:id="rId10"/>
    <p:sldId id="353" r:id="rId11"/>
    <p:sldId id="342" r:id="rId12"/>
    <p:sldId id="343" r:id="rId13"/>
    <p:sldId id="344" r:id="rId14"/>
    <p:sldId id="345" r:id="rId15"/>
    <p:sldId id="348" r:id="rId16"/>
    <p:sldId id="354" r:id="rId17"/>
    <p:sldId id="346" r:id="rId18"/>
    <p:sldId id="347" r:id="rId19"/>
    <p:sldId id="355" r:id="rId20"/>
    <p:sldId id="356" r:id="rId21"/>
    <p:sldId id="357" r:id="rId22"/>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61" d="100"/>
          <a:sy n="61" d="100"/>
        </p:scale>
        <p:origin x="278" y="5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1" d="100"/>
        <a:sy n="61" d="100"/>
      </p:scale>
      <p:origin x="0" y="0"/>
    </p:cViewPr>
  </p:sorterViewPr>
  <p:notesViewPr>
    <p:cSldViewPr snapToGrid="0">
      <p:cViewPr varScale="1">
        <p:scale>
          <a:sx n="59" d="100"/>
          <a:sy n="59" d="100"/>
        </p:scale>
        <p:origin x="2362"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31.wmf"/><Relationship Id="rId1" Type="http://schemas.openxmlformats.org/officeDocument/2006/relationships/image" Target="../media/image30.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A0A23424-DEE1-474C-8CA6-8FF7DF8EAB4D}" type="datetimeFigureOut">
              <a:rPr lang="en-US" smtClean="0"/>
              <a:t>4/4/2022</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8AA7A49-0F1F-4A7C-AF9C-8903C4070582}" type="slidenum">
              <a:rPr lang="en-US" smtClean="0"/>
              <a:t>‹#›</a:t>
            </a:fld>
            <a:endParaRPr lang="en-US"/>
          </a:p>
        </p:txBody>
      </p:sp>
    </p:spTree>
    <p:extLst>
      <p:ext uri="{BB962C8B-B14F-4D97-AF65-F5344CB8AC3E}">
        <p14:creationId xmlns:p14="http://schemas.microsoft.com/office/powerpoint/2010/main" val="825957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begin our consideration of multiple particle systems which is discussed in Chapter 10 of your textbook.     First we consider the ideal situation that the multiple particles do not interact with each other.</a:t>
            </a:r>
          </a:p>
        </p:txBody>
      </p:sp>
      <p:sp>
        <p:nvSpPr>
          <p:cNvPr id="4" name="Slide Number Placeholder 3"/>
          <p:cNvSpPr>
            <a:spLocks noGrp="1"/>
          </p:cNvSpPr>
          <p:nvPr>
            <p:ph type="sldNum" sz="quarter" idx="5"/>
          </p:nvPr>
        </p:nvSpPr>
        <p:spPr/>
        <p:txBody>
          <a:bodyPr/>
          <a:lstStyle/>
          <a:p>
            <a:fld id="{38AA7A49-0F1F-4A7C-AF9C-8903C4070582}" type="slidenum">
              <a:rPr lang="en-US" smtClean="0"/>
              <a:t>1</a:t>
            </a:fld>
            <a:endParaRPr lang="en-US"/>
          </a:p>
        </p:txBody>
      </p:sp>
    </p:spTree>
    <p:extLst>
      <p:ext uri="{BB962C8B-B14F-4D97-AF65-F5344CB8AC3E}">
        <p14:creationId xmlns:p14="http://schemas.microsoft.com/office/powerpoint/2010/main" val="3636641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can find 4 different 2-particle states for the distinguishable particle case.</a:t>
            </a:r>
          </a:p>
        </p:txBody>
      </p:sp>
      <p:sp>
        <p:nvSpPr>
          <p:cNvPr id="4" name="Slide Number Placeholder 3"/>
          <p:cNvSpPr>
            <a:spLocks noGrp="1"/>
          </p:cNvSpPr>
          <p:nvPr>
            <p:ph type="sldNum" sz="quarter" idx="5"/>
          </p:nvPr>
        </p:nvSpPr>
        <p:spPr/>
        <p:txBody>
          <a:bodyPr/>
          <a:lstStyle/>
          <a:p>
            <a:fld id="{38AA7A49-0F1F-4A7C-AF9C-8903C4070582}" type="slidenum">
              <a:rPr lang="en-US" smtClean="0"/>
              <a:t>11</a:t>
            </a:fld>
            <a:endParaRPr lang="en-US"/>
          </a:p>
        </p:txBody>
      </p:sp>
    </p:spTree>
    <p:extLst>
      <p:ext uri="{BB962C8B-B14F-4D97-AF65-F5344CB8AC3E}">
        <p14:creationId xmlns:p14="http://schemas.microsoft.com/office/powerpoint/2010/main" val="1094509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 there really only one possibility here?</a:t>
            </a:r>
          </a:p>
        </p:txBody>
      </p:sp>
      <p:sp>
        <p:nvSpPr>
          <p:cNvPr id="4" name="Slide Number Placeholder 3"/>
          <p:cNvSpPr>
            <a:spLocks noGrp="1"/>
          </p:cNvSpPr>
          <p:nvPr>
            <p:ph type="sldNum" sz="quarter" idx="5"/>
          </p:nvPr>
        </p:nvSpPr>
        <p:spPr/>
        <p:txBody>
          <a:bodyPr/>
          <a:lstStyle/>
          <a:p>
            <a:fld id="{38AA7A49-0F1F-4A7C-AF9C-8903C4070582}" type="slidenum">
              <a:rPr lang="en-US" smtClean="0"/>
              <a:t>12</a:t>
            </a:fld>
            <a:endParaRPr lang="en-US"/>
          </a:p>
        </p:txBody>
      </p:sp>
    </p:spTree>
    <p:extLst>
      <p:ext uri="{BB962C8B-B14F-4D97-AF65-F5344CB8AC3E}">
        <p14:creationId xmlns:p14="http://schemas.microsoft.com/office/powerpoint/2010/main" val="373367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could it be that there are more possibilities here?</a:t>
            </a:r>
          </a:p>
        </p:txBody>
      </p:sp>
      <p:sp>
        <p:nvSpPr>
          <p:cNvPr id="4" name="Slide Number Placeholder 3"/>
          <p:cNvSpPr>
            <a:spLocks noGrp="1"/>
          </p:cNvSpPr>
          <p:nvPr>
            <p:ph type="sldNum" sz="quarter" idx="5"/>
          </p:nvPr>
        </p:nvSpPr>
        <p:spPr/>
        <p:txBody>
          <a:bodyPr/>
          <a:lstStyle/>
          <a:p>
            <a:fld id="{38AA7A49-0F1F-4A7C-AF9C-8903C4070582}" type="slidenum">
              <a:rPr lang="en-US" smtClean="0"/>
              <a:t>13</a:t>
            </a:fld>
            <a:endParaRPr lang="en-US"/>
          </a:p>
        </p:txBody>
      </p:sp>
    </p:spTree>
    <p:extLst>
      <p:ext uri="{BB962C8B-B14F-4D97-AF65-F5344CB8AC3E}">
        <p14:creationId xmlns:p14="http://schemas.microsoft.com/office/powerpoint/2010/main" val="8237932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turns out that the creation and annihilation operators can be used to help us with a convenient formalism to take the particle symmetry into account.    We need to start with a complete set of single particle basis functions. </a:t>
            </a:r>
          </a:p>
        </p:txBody>
      </p:sp>
      <p:sp>
        <p:nvSpPr>
          <p:cNvPr id="4" name="Slide Number Placeholder 3"/>
          <p:cNvSpPr>
            <a:spLocks noGrp="1"/>
          </p:cNvSpPr>
          <p:nvPr>
            <p:ph type="sldNum" sz="quarter" idx="5"/>
          </p:nvPr>
        </p:nvSpPr>
        <p:spPr/>
        <p:txBody>
          <a:bodyPr/>
          <a:lstStyle/>
          <a:p>
            <a:fld id="{38AA7A49-0F1F-4A7C-AF9C-8903C4070582}" type="slidenum">
              <a:rPr lang="en-US" smtClean="0"/>
              <a:t>14</a:t>
            </a:fld>
            <a:endParaRPr lang="en-US"/>
          </a:p>
        </p:txBody>
      </p:sp>
    </p:spTree>
    <p:extLst>
      <p:ext uri="{BB962C8B-B14F-4D97-AF65-F5344CB8AC3E}">
        <p14:creationId xmlns:p14="http://schemas.microsoft.com/office/powerpoint/2010/main" val="18858903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our experience with creation and annihilation operators we can deduce the following relationships .</a:t>
            </a:r>
          </a:p>
        </p:txBody>
      </p:sp>
      <p:sp>
        <p:nvSpPr>
          <p:cNvPr id="4" name="Slide Number Placeholder 3"/>
          <p:cNvSpPr>
            <a:spLocks noGrp="1"/>
          </p:cNvSpPr>
          <p:nvPr>
            <p:ph type="sldNum" sz="quarter" idx="5"/>
          </p:nvPr>
        </p:nvSpPr>
        <p:spPr/>
        <p:txBody>
          <a:bodyPr/>
          <a:lstStyle/>
          <a:p>
            <a:fld id="{38AA7A49-0F1F-4A7C-AF9C-8903C4070582}" type="slidenum">
              <a:rPr lang="en-US" smtClean="0"/>
              <a:t>15</a:t>
            </a:fld>
            <a:endParaRPr lang="en-US"/>
          </a:p>
        </p:txBody>
      </p:sp>
    </p:spTree>
    <p:extLst>
      <p:ext uri="{BB962C8B-B14F-4D97-AF65-F5344CB8AC3E}">
        <p14:creationId xmlns:p14="http://schemas.microsoft.com/office/powerpoint/2010/main" val="38105607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case for Fermi particles.   Why  are the occupation eigenvalues restricted as stated for Fermi particles?</a:t>
            </a:r>
          </a:p>
        </p:txBody>
      </p:sp>
      <p:sp>
        <p:nvSpPr>
          <p:cNvPr id="4" name="Slide Number Placeholder 3"/>
          <p:cNvSpPr>
            <a:spLocks noGrp="1"/>
          </p:cNvSpPr>
          <p:nvPr>
            <p:ph type="sldNum" sz="quarter" idx="5"/>
          </p:nvPr>
        </p:nvSpPr>
        <p:spPr/>
        <p:txBody>
          <a:bodyPr/>
          <a:lstStyle/>
          <a:p>
            <a:fld id="{38AA7A49-0F1F-4A7C-AF9C-8903C4070582}" type="slidenum">
              <a:rPr lang="en-US" smtClean="0"/>
              <a:t>17</a:t>
            </a:fld>
            <a:endParaRPr lang="en-US"/>
          </a:p>
        </p:txBody>
      </p:sp>
    </p:spTree>
    <p:extLst>
      <p:ext uri="{BB962C8B-B14F-4D97-AF65-F5344CB8AC3E}">
        <p14:creationId xmlns:p14="http://schemas.microsoft.com/office/powerpoint/2010/main" val="14943079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can creation and annihilation operators for Fermi particles as well.     </a:t>
            </a:r>
          </a:p>
        </p:txBody>
      </p:sp>
      <p:sp>
        <p:nvSpPr>
          <p:cNvPr id="4" name="Slide Number Placeholder 3"/>
          <p:cNvSpPr>
            <a:spLocks noGrp="1"/>
          </p:cNvSpPr>
          <p:nvPr>
            <p:ph type="sldNum" sz="quarter" idx="5"/>
          </p:nvPr>
        </p:nvSpPr>
        <p:spPr/>
        <p:txBody>
          <a:bodyPr/>
          <a:lstStyle/>
          <a:p>
            <a:fld id="{38AA7A49-0F1F-4A7C-AF9C-8903C4070582}" type="slidenum">
              <a:rPr lang="en-US" smtClean="0"/>
              <a:t>18</a:t>
            </a:fld>
            <a:endParaRPr lang="en-US"/>
          </a:p>
        </p:txBody>
      </p:sp>
    </p:spTree>
    <p:extLst>
      <p:ext uri="{BB962C8B-B14F-4D97-AF65-F5344CB8AC3E}">
        <p14:creationId xmlns:p14="http://schemas.microsoft.com/office/powerpoint/2010/main" val="6687762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this  could be called first quantization.</a:t>
            </a:r>
          </a:p>
        </p:txBody>
      </p:sp>
      <p:sp>
        <p:nvSpPr>
          <p:cNvPr id="4" name="Slide Number Placeholder 3"/>
          <p:cNvSpPr>
            <a:spLocks noGrp="1"/>
          </p:cNvSpPr>
          <p:nvPr>
            <p:ph type="sldNum" sz="quarter" idx="5"/>
          </p:nvPr>
        </p:nvSpPr>
        <p:spPr/>
        <p:txBody>
          <a:bodyPr/>
          <a:lstStyle/>
          <a:p>
            <a:fld id="{38AA7A49-0F1F-4A7C-AF9C-8903C4070582}" type="slidenum">
              <a:rPr lang="en-US" smtClean="0"/>
              <a:t>20</a:t>
            </a:fld>
            <a:endParaRPr lang="en-US"/>
          </a:p>
        </p:txBody>
      </p:sp>
    </p:spTree>
    <p:extLst>
      <p:ext uri="{BB962C8B-B14F-4D97-AF65-F5344CB8AC3E}">
        <p14:creationId xmlns:p14="http://schemas.microsoft.com/office/powerpoint/2010/main" val="4186957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Homework #20 asks you to do a problem from the end of Chapter 10 of Professor Carlson’s textbook.</a:t>
            </a:r>
          </a:p>
        </p:txBody>
      </p:sp>
      <p:sp>
        <p:nvSpPr>
          <p:cNvPr id="4" name="Slide Number Placeholder 3"/>
          <p:cNvSpPr>
            <a:spLocks noGrp="1"/>
          </p:cNvSpPr>
          <p:nvPr>
            <p:ph type="sldNum" sz="quarter" idx="5"/>
          </p:nvPr>
        </p:nvSpPr>
        <p:spPr/>
        <p:txBody>
          <a:bodyPr/>
          <a:lstStyle/>
          <a:p>
            <a:fld id="{38AA7A49-0F1F-4A7C-AF9C-8903C4070582}" type="slidenum">
              <a:rPr lang="en-US" smtClean="0"/>
              <a:t>2</a:t>
            </a:fld>
            <a:endParaRPr lang="en-US"/>
          </a:p>
        </p:txBody>
      </p:sp>
    </p:spTree>
    <p:extLst>
      <p:ext uri="{BB962C8B-B14F-4D97-AF65-F5344CB8AC3E}">
        <p14:creationId xmlns:p14="http://schemas.microsoft.com/office/powerpoint/2010/main" val="2937998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diagram illustrates a general system to be considered where N particles are described by N different coordinates.   For the moment, we will be considering systems which do not vary in time.   This can be generalized later.</a:t>
            </a:r>
          </a:p>
        </p:txBody>
      </p:sp>
      <p:sp>
        <p:nvSpPr>
          <p:cNvPr id="4" name="Slide Number Placeholder 3"/>
          <p:cNvSpPr>
            <a:spLocks noGrp="1"/>
          </p:cNvSpPr>
          <p:nvPr>
            <p:ph type="sldNum" sz="quarter" idx="5"/>
          </p:nvPr>
        </p:nvSpPr>
        <p:spPr/>
        <p:txBody>
          <a:bodyPr/>
          <a:lstStyle/>
          <a:p>
            <a:fld id="{38AA7A49-0F1F-4A7C-AF9C-8903C4070582}" type="slidenum">
              <a:rPr lang="en-US" smtClean="0"/>
              <a:t>3</a:t>
            </a:fld>
            <a:endParaRPr lang="en-US"/>
          </a:p>
        </p:txBody>
      </p:sp>
    </p:spTree>
    <p:extLst>
      <p:ext uri="{BB962C8B-B14F-4D97-AF65-F5344CB8AC3E}">
        <p14:creationId xmlns:p14="http://schemas.microsoft.com/office/powerpoint/2010/main" val="3776848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describe our system we need to account for the coordinates of our N particles in the probability amplitude psi.   Since the particles do not interact with each other, we can analyze the individual particle states by solving each single particle Schrodinger equation in terms of their probability amplitudes phi.     The many particle probability amplitude is then simply the product of the single particle functions and the eigenstate energy is the sum of the single particle energies. </a:t>
            </a:r>
          </a:p>
        </p:txBody>
      </p:sp>
      <p:sp>
        <p:nvSpPr>
          <p:cNvPr id="4" name="Slide Number Placeholder 3"/>
          <p:cNvSpPr>
            <a:spLocks noGrp="1"/>
          </p:cNvSpPr>
          <p:nvPr>
            <p:ph type="sldNum" sz="quarter" idx="5"/>
          </p:nvPr>
        </p:nvSpPr>
        <p:spPr/>
        <p:txBody>
          <a:bodyPr/>
          <a:lstStyle/>
          <a:p>
            <a:fld id="{38AA7A49-0F1F-4A7C-AF9C-8903C4070582}" type="slidenum">
              <a:rPr lang="en-US" smtClean="0"/>
              <a:t>4</a:t>
            </a:fld>
            <a:endParaRPr lang="en-US"/>
          </a:p>
        </p:txBody>
      </p:sp>
    </p:spTree>
    <p:extLst>
      <p:ext uri="{BB962C8B-B14F-4D97-AF65-F5344CB8AC3E}">
        <p14:creationId xmlns:p14="http://schemas.microsoft.com/office/powerpoint/2010/main" val="2147256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However the product of single particle states is missing some of the know properties of indistinguishable multiparticle systems.    In particular, it is known that there are two types of particles,    named Fermi particles and Bose particles which behave differently.     The difference between the two is represented in terms of how their probability amplitudes are affected by the exchange of two particles in the function.</a:t>
            </a:r>
          </a:p>
        </p:txBody>
      </p:sp>
      <p:sp>
        <p:nvSpPr>
          <p:cNvPr id="4" name="Slide Number Placeholder 3"/>
          <p:cNvSpPr>
            <a:spLocks noGrp="1"/>
          </p:cNvSpPr>
          <p:nvPr>
            <p:ph type="sldNum" sz="quarter" idx="5"/>
          </p:nvPr>
        </p:nvSpPr>
        <p:spPr/>
        <p:txBody>
          <a:bodyPr/>
          <a:lstStyle/>
          <a:p>
            <a:fld id="{38AA7A49-0F1F-4A7C-AF9C-8903C4070582}" type="slidenum">
              <a:rPr lang="en-US" smtClean="0"/>
              <a:t>5</a:t>
            </a:fld>
            <a:endParaRPr lang="en-US"/>
          </a:p>
        </p:txBody>
      </p:sp>
    </p:spTree>
    <p:extLst>
      <p:ext uri="{BB962C8B-B14F-4D97-AF65-F5344CB8AC3E}">
        <p14:creationId xmlns:p14="http://schemas.microsoft.com/office/powerpoint/2010/main" val="1840512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AA7A49-0F1F-4A7C-AF9C-8903C4070582}" type="slidenum">
              <a:rPr lang="en-US" smtClean="0"/>
              <a:t>6</a:t>
            </a:fld>
            <a:endParaRPr lang="en-US"/>
          </a:p>
        </p:txBody>
      </p:sp>
    </p:spTree>
    <p:extLst>
      <p:ext uri="{BB962C8B-B14F-4D97-AF65-F5344CB8AC3E}">
        <p14:creationId xmlns:p14="http://schemas.microsoft.com/office/powerpoint/2010/main" val="3803316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Returning to the non-interacting particles.     By construction, this form of psi satisfies the Fermi particle exchange equation.     What do you think happens of the two functions </a:t>
            </a:r>
            <a:r>
              <a:rPr lang="en-US" dirty="0" err="1"/>
              <a:t>phia</a:t>
            </a:r>
            <a:r>
              <a:rPr lang="en-US" dirty="0"/>
              <a:t> and </a:t>
            </a:r>
            <a:r>
              <a:rPr lang="en-US" dirty="0" err="1"/>
              <a:t>phib</a:t>
            </a:r>
            <a:r>
              <a:rPr lang="en-US" dirty="0"/>
              <a:t>  have exactly the same shape?</a:t>
            </a:r>
          </a:p>
        </p:txBody>
      </p:sp>
      <p:sp>
        <p:nvSpPr>
          <p:cNvPr id="4" name="Slide Number Placeholder 3"/>
          <p:cNvSpPr>
            <a:spLocks noGrp="1"/>
          </p:cNvSpPr>
          <p:nvPr>
            <p:ph type="sldNum" sz="quarter" idx="5"/>
          </p:nvPr>
        </p:nvSpPr>
        <p:spPr/>
        <p:txBody>
          <a:bodyPr/>
          <a:lstStyle/>
          <a:p>
            <a:fld id="{38AA7A49-0F1F-4A7C-AF9C-8903C4070582}" type="slidenum">
              <a:rPr lang="en-US" smtClean="0"/>
              <a:t>7</a:t>
            </a:fld>
            <a:endParaRPr lang="en-US"/>
          </a:p>
        </p:txBody>
      </p:sp>
    </p:spTree>
    <p:extLst>
      <p:ext uri="{BB962C8B-B14F-4D97-AF65-F5344CB8AC3E}">
        <p14:creationId xmlns:p14="http://schemas.microsoft.com/office/powerpoint/2010/main" val="2931059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dirty="0" err="1"/>
              <a:t>antisymmetrization</a:t>
            </a:r>
            <a:r>
              <a:rPr lang="en-US" dirty="0"/>
              <a:t> of single particle states can be conveniently be written in terms of a so-called Slater determinant.    </a:t>
            </a:r>
          </a:p>
        </p:txBody>
      </p:sp>
      <p:sp>
        <p:nvSpPr>
          <p:cNvPr id="4" name="Slide Number Placeholder 3"/>
          <p:cNvSpPr>
            <a:spLocks noGrp="1"/>
          </p:cNvSpPr>
          <p:nvPr>
            <p:ph type="sldNum" sz="quarter" idx="5"/>
          </p:nvPr>
        </p:nvSpPr>
        <p:spPr/>
        <p:txBody>
          <a:bodyPr/>
          <a:lstStyle/>
          <a:p>
            <a:fld id="{38AA7A49-0F1F-4A7C-AF9C-8903C4070582}" type="slidenum">
              <a:rPr lang="en-US" smtClean="0"/>
              <a:t>8</a:t>
            </a:fld>
            <a:endParaRPr lang="en-US"/>
          </a:p>
        </p:txBody>
      </p:sp>
    </p:spTree>
    <p:extLst>
      <p:ext uri="{BB962C8B-B14F-4D97-AF65-F5344CB8AC3E}">
        <p14:creationId xmlns:p14="http://schemas.microsoft.com/office/powerpoint/2010/main" val="522901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Returning to the non-interacting particles.     By construction, this form of psi satisfies the Bose particle exchange equation.     What do you think happens of the two functions </a:t>
            </a:r>
            <a:r>
              <a:rPr lang="en-US" dirty="0" err="1"/>
              <a:t>phia</a:t>
            </a:r>
            <a:r>
              <a:rPr lang="en-US" dirty="0"/>
              <a:t> and </a:t>
            </a:r>
            <a:r>
              <a:rPr lang="en-US" dirty="0" err="1"/>
              <a:t>phib</a:t>
            </a:r>
            <a:r>
              <a:rPr lang="en-US" dirty="0"/>
              <a:t>  have exactly the same shape?</a:t>
            </a:r>
          </a:p>
          <a:p>
            <a:endParaRPr lang="en-US" dirty="0"/>
          </a:p>
        </p:txBody>
      </p:sp>
      <p:sp>
        <p:nvSpPr>
          <p:cNvPr id="4" name="Slide Number Placeholder 3"/>
          <p:cNvSpPr>
            <a:spLocks noGrp="1"/>
          </p:cNvSpPr>
          <p:nvPr>
            <p:ph type="sldNum" sz="quarter" idx="5"/>
          </p:nvPr>
        </p:nvSpPr>
        <p:spPr/>
        <p:txBody>
          <a:bodyPr/>
          <a:lstStyle/>
          <a:p>
            <a:fld id="{38AA7A49-0F1F-4A7C-AF9C-8903C4070582}" type="slidenum">
              <a:rPr lang="en-US" smtClean="0"/>
              <a:t>9</a:t>
            </a:fld>
            <a:endParaRPr lang="en-US"/>
          </a:p>
        </p:txBody>
      </p:sp>
    </p:spTree>
    <p:extLst>
      <p:ext uri="{BB962C8B-B14F-4D97-AF65-F5344CB8AC3E}">
        <p14:creationId xmlns:p14="http://schemas.microsoft.com/office/powerpoint/2010/main" val="1897843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4F497-A5E9-4C61-8DD2-C675360628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46D2AD-FD3F-43BF-948D-3FA9898791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BA076A-EA06-4A71-94CC-203804D2ED10}"/>
              </a:ext>
            </a:extLst>
          </p:cNvPr>
          <p:cNvSpPr>
            <a:spLocks noGrp="1"/>
          </p:cNvSpPr>
          <p:nvPr>
            <p:ph type="dt" sz="half" idx="10"/>
          </p:nvPr>
        </p:nvSpPr>
        <p:spPr/>
        <p:txBody>
          <a:bodyPr/>
          <a:lstStyle/>
          <a:p>
            <a:r>
              <a:rPr lang="en-US"/>
              <a:t>04/04/2024</a:t>
            </a:r>
          </a:p>
        </p:txBody>
      </p:sp>
      <p:sp>
        <p:nvSpPr>
          <p:cNvPr id="5" name="Footer Placeholder 4">
            <a:extLst>
              <a:ext uri="{FF2B5EF4-FFF2-40B4-BE49-F238E27FC236}">
                <a16:creationId xmlns:a16="http://schemas.microsoft.com/office/drawing/2014/main" id="{D3720456-84EA-4916-948F-73ABC5ACB2FF}"/>
              </a:ext>
            </a:extLst>
          </p:cNvPr>
          <p:cNvSpPr>
            <a:spLocks noGrp="1"/>
          </p:cNvSpPr>
          <p:nvPr>
            <p:ph type="ftr" sz="quarter" idx="11"/>
          </p:nvPr>
        </p:nvSpPr>
        <p:spPr/>
        <p:txBody>
          <a:bodyPr/>
          <a:lstStyle/>
          <a:p>
            <a:r>
              <a:rPr lang="en-US"/>
              <a:t>PHY 742 -- Spring 2022 -- Lecture 25</a:t>
            </a:r>
          </a:p>
        </p:txBody>
      </p:sp>
      <p:sp>
        <p:nvSpPr>
          <p:cNvPr id="6" name="Slide Number Placeholder 5">
            <a:extLst>
              <a:ext uri="{FF2B5EF4-FFF2-40B4-BE49-F238E27FC236}">
                <a16:creationId xmlns:a16="http://schemas.microsoft.com/office/drawing/2014/main" id="{D6313371-8CAE-4B0B-92C7-900AD7639914}"/>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2242991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42F82-780C-4CBB-83B1-349660859D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CDEA14-E7D1-46B1-98BA-F527B011DA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9FCA7C-20A0-4DEA-8387-33C305D96F2F}"/>
              </a:ext>
            </a:extLst>
          </p:cNvPr>
          <p:cNvSpPr>
            <a:spLocks noGrp="1"/>
          </p:cNvSpPr>
          <p:nvPr>
            <p:ph type="dt" sz="half" idx="10"/>
          </p:nvPr>
        </p:nvSpPr>
        <p:spPr/>
        <p:txBody>
          <a:bodyPr/>
          <a:lstStyle/>
          <a:p>
            <a:r>
              <a:rPr lang="en-US"/>
              <a:t>04/04/2024</a:t>
            </a:r>
          </a:p>
        </p:txBody>
      </p:sp>
      <p:sp>
        <p:nvSpPr>
          <p:cNvPr id="5" name="Footer Placeholder 4">
            <a:extLst>
              <a:ext uri="{FF2B5EF4-FFF2-40B4-BE49-F238E27FC236}">
                <a16:creationId xmlns:a16="http://schemas.microsoft.com/office/drawing/2014/main" id="{55A1930C-54CC-4E2D-AD9A-1FC85887B208}"/>
              </a:ext>
            </a:extLst>
          </p:cNvPr>
          <p:cNvSpPr>
            <a:spLocks noGrp="1"/>
          </p:cNvSpPr>
          <p:nvPr>
            <p:ph type="ftr" sz="quarter" idx="11"/>
          </p:nvPr>
        </p:nvSpPr>
        <p:spPr/>
        <p:txBody>
          <a:bodyPr/>
          <a:lstStyle/>
          <a:p>
            <a:r>
              <a:rPr lang="en-US"/>
              <a:t>PHY 742 -- Spring 2022 -- Lecture 25</a:t>
            </a:r>
          </a:p>
        </p:txBody>
      </p:sp>
      <p:sp>
        <p:nvSpPr>
          <p:cNvPr id="6" name="Slide Number Placeholder 5">
            <a:extLst>
              <a:ext uri="{FF2B5EF4-FFF2-40B4-BE49-F238E27FC236}">
                <a16:creationId xmlns:a16="http://schemas.microsoft.com/office/drawing/2014/main" id="{C811DD32-0F83-4F7F-B0E2-FB45EBB5221C}"/>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2110817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B64B19-F58C-45FB-9E9A-385B7805C9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8362D9-1E9E-442E-B047-AE1614678E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ABC61B-863C-44FC-9331-94BA55168CB2}"/>
              </a:ext>
            </a:extLst>
          </p:cNvPr>
          <p:cNvSpPr>
            <a:spLocks noGrp="1"/>
          </p:cNvSpPr>
          <p:nvPr>
            <p:ph type="dt" sz="half" idx="10"/>
          </p:nvPr>
        </p:nvSpPr>
        <p:spPr/>
        <p:txBody>
          <a:bodyPr/>
          <a:lstStyle/>
          <a:p>
            <a:r>
              <a:rPr lang="en-US"/>
              <a:t>04/04/2024</a:t>
            </a:r>
          </a:p>
        </p:txBody>
      </p:sp>
      <p:sp>
        <p:nvSpPr>
          <p:cNvPr id="5" name="Footer Placeholder 4">
            <a:extLst>
              <a:ext uri="{FF2B5EF4-FFF2-40B4-BE49-F238E27FC236}">
                <a16:creationId xmlns:a16="http://schemas.microsoft.com/office/drawing/2014/main" id="{C755744F-E4BA-459D-AE6B-2DB3880329B8}"/>
              </a:ext>
            </a:extLst>
          </p:cNvPr>
          <p:cNvSpPr>
            <a:spLocks noGrp="1"/>
          </p:cNvSpPr>
          <p:nvPr>
            <p:ph type="ftr" sz="quarter" idx="11"/>
          </p:nvPr>
        </p:nvSpPr>
        <p:spPr/>
        <p:txBody>
          <a:bodyPr/>
          <a:lstStyle/>
          <a:p>
            <a:r>
              <a:rPr lang="en-US"/>
              <a:t>PHY 742 -- Spring 2022 -- Lecture 25</a:t>
            </a:r>
          </a:p>
        </p:txBody>
      </p:sp>
      <p:sp>
        <p:nvSpPr>
          <p:cNvPr id="6" name="Slide Number Placeholder 5">
            <a:extLst>
              <a:ext uri="{FF2B5EF4-FFF2-40B4-BE49-F238E27FC236}">
                <a16:creationId xmlns:a16="http://schemas.microsoft.com/office/drawing/2014/main" id="{22BB1BC9-9855-4C70-9B5C-BB8F4E0BC9F8}"/>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130096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B4966-86B8-402E-9BA2-D33BBA94F4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AEFEC4-D09E-4544-A694-598E7A5746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C9B898-250C-4875-A787-14FF5F01E2B3}"/>
              </a:ext>
            </a:extLst>
          </p:cNvPr>
          <p:cNvSpPr>
            <a:spLocks noGrp="1"/>
          </p:cNvSpPr>
          <p:nvPr>
            <p:ph type="dt" sz="half" idx="10"/>
          </p:nvPr>
        </p:nvSpPr>
        <p:spPr/>
        <p:txBody>
          <a:bodyPr/>
          <a:lstStyle/>
          <a:p>
            <a:r>
              <a:rPr lang="en-US"/>
              <a:t>04/04/2024</a:t>
            </a:r>
          </a:p>
        </p:txBody>
      </p:sp>
      <p:sp>
        <p:nvSpPr>
          <p:cNvPr id="5" name="Footer Placeholder 4">
            <a:extLst>
              <a:ext uri="{FF2B5EF4-FFF2-40B4-BE49-F238E27FC236}">
                <a16:creationId xmlns:a16="http://schemas.microsoft.com/office/drawing/2014/main" id="{0F9C07F1-A9AF-4115-81A3-41F014A716E4}"/>
              </a:ext>
            </a:extLst>
          </p:cNvPr>
          <p:cNvSpPr>
            <a:spLocks noGrp="1"/>
          </p:cNvSpPr>
          <p:nvPr>
            <p:ph type="ftr" sz="quarter" idx="11"/>
          </p:nvPr>
        </p:nvSpPr>
        <p:spPr/>
        <p:txBody>
          <a:bodyPr/>
          <a:lstStyle/>
          <a:p>
            <a:r>
              <a:rPr lang="en-US"/>
              <a:t>PHY 742 -- Spring 2022 -- Lecture 25</a:t>
            </a:r>
          </a:p>
        </p:txBody>
      </p:sp>
      <p:sp>
        <p:nvSpPr>
          <p:cNvPr id="6" name="Slide Number Placeholder 5">
            <a:extLst>
              <a:ext uri="{FF2B5EF4-FFF2-40B4-BE49-F238E27FC236}">
                <a16:creationId xmlns:a16="http://schemas.microsoft.com/office/drawing/2014/main" id="{2567EA63-35CE-409D-9D63-32B81544264E}"/>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17981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D426A-932B-4595-B736-145AA31AC7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CE67A1-6A7E-4ED6-A372-E099402FF6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362875-98FD-4ABB-8AD4-DFEFF55CBD0A}"/>
              </a:ext>
            </a:extLst>
          </p:cNvPr>
          <p:cNvSpPr>
            <a:spLocks noGrp="1"/>
          </p:cNvSpPr>
          <p:nvPr>
            <p:ph type="dt" sz="half" idx="10"/>
          </p:nvPr>
        </p:nvSpPr>
        <p:spPr/>
        <p:txBody>
          <a:bodyPr/>
          <a:lstStyle/>
          <a:p>
            <a:r>
              <a:rPr lang="en-US"/>
              <a:t>04/04/2024</a:t>
            </a:r>
          </a:p>
        </p:txBody>
      </p:sp>
      <p:sp>
        <p:nvSpPr>
          <p:cNvPr id="5" name="Footer Placeholder 4">
            <a:extLst>
              <a:ext uri="{FF2B5EF4-FFF2-40B4-BE49-F238E27FC236}">
                <a16:creationId xmlns:a16="http://schemas.microsoft.com/office/drawing/2014/main" id="{FA058357-845B-446B-8911-32E50D49019A}"/>
              </a:ext>
            </a:extLst>
          </p:cNvPr>
          <p:cNvSpPr>
            <a:spLocks noGrp="1"/>
          </p:cNvSpPr>
          <p:nvPr>
            <p:ph type="ftr" sz="quarter" idx="11"/>
          </p:nvPr>
        </p:nvSpPr>
        <p:spPr/>
        <p:txBody>
          <a:bodyPr/>
          <a:lstStyle/>
          <a:p>
            <a:r>
              <a:rPr lang="en-US"/>
              <a:t>PHY 742 -- Spring 2022 -- Lecture 25</a:t>
            </a:r>
          </a:p>
        </p:txBody>
      </p:sp>
      <p:sp>
        <p:nvSpPr>
          <p:cNvPr id="6" name="Slide Number Placeholder 5">
            <a:extLst>
              <a:ext uri="{FF2B5EF4-FFF2-40B4-BE49-F238E27FC236}">
                <a16:creationId xmlns:a16="http://schemas.microsoft.com/office/drawing/2014/main" id="{36326E2F-E54B-44CF-848B-031A2CD0B52A}"/>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549316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DB750-F87B-4D5D-93E1-9BCF781A7C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6538C5-2D6C-4EC4-AAF1-25E97921C0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C9D746-A70C-482F-ACB8-1C85222D11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29C9B4-5CD2-496E-AFD8-37C676DA3D70}"/>
              </a:ext>
            </a:extLst>
          </p:cNvPr>
          <p:cNvSpPr>
            <a:spLocks noGrp="1"/>
          </p:cNvSpPr>
          <p:nvPr>
            <p:ph type="dt" sz="half" idx="10"/>
          </p:nvPr>
        </p:nvSpPr>
        <p:spPr/>
        <p:txBody>
          <a:bodyPr/>
          <a:lstStyle/>
          <a:p>
            <a:r>
              <a:rPr lang="en-US"/>
              <a:t>04/04/2024</a:t>
            </a:r>
          </a:p>
        </p:txBody>
      </p:sp>
      <p:sp>
        <p:nvSpPr>
          <p:cNvPr id="6" name="Footer Placeholder 5">
            <a:extLst>
              <a:ext uri="{FF2B5EF4-FFF2-40B4-BE49-F238E27FC236}">
                <a16:creationId xmlns:a16="http://schemas.microsoft.com/office/drawing/2014/main" id="{2B9446BC-5FDD-46BB-B5D7-3AD40708BE89}"/>
              </a:ext>
            </a:extLst>
          </p:cNvPr>
          <p:cNvSpPr>
            <a:spLocks noGrp="1"/>
          </p:cNvSpPr>
          <p:nvPr>
            <p:ph type="ftr" sz="quarter" idx="11"/>
          </p:nvPr>
        </p:nvSpPr>
        <p:spPr/>
        <p:txBody>
          <a:bodyPr/>
          <a:lstStyle/>
          <a:p>
            <a:r>
              <a:rPr lang="en-US"/>
              <a:t>PHY 742 -- Spring 2022 -- Lecture 25</a:t>
            </a:r>
          </a:p>
        </p:txBody>
      </p:sp>
      <p:sp>
        <p:nvSpPr>
          <p:cNvPr id="7" name="Slide Number Placeholder 6">
            <a:extLst>
              <a:ext uri="{FF2B5EF4-FFF2-40B4-BE49-F238E27FC236}">
                <a16:creationId xmlns:a16="http://schemas.microsoft.com/office/drawing/2014/main" id="{3F7616E5-0507-413E-82EA-2076FA70C99D}"/>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726507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33AF-C970-4ECB-989D-B542CE1B16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E7BCB3-987A-40D1-A6D5-A48316199C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2525F2-7FC0-4E85-8FC3-402AC58C7C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F0E247-922C-44FB-9CB7-51F25F74D1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408B50-67A0-4FAE-A622-70849C5320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ABA142-702D-4CC2-8501-1E9277B0DB1A}"/>
              </a:ext>
            </a:extLst>
          </p:cNvPr>
          <p:cNvSpPr>
            <a:spLocks noGrp="1"/>
          </p:cNvSpPr>
          <p:nvPr>
            <p:ph type="dt" sz="half" idx="10"/>
          </p:nvPr>
        </p:nvSpPr>
        <p:spPr/>
        <p:txBody>
          <a:bodyPr/>
          <a:lstStyle/>
          <a:p>
            <a:r>
              <a:rPr lang="en-US"/>
              <a:t>04/04/2024</a:t>
            </a:r>
          </a:p>
        </p:txBody>
      </p:sp>
      <p:sp>
        <p:nvSpPr>
          <p:cNvPr id="8" name="Footer Placeholder 7">
            <a:extLst>
              <a:ext uri="{FF2B5EF4-FFF2-40B4-BE49-F238E27FC236}">
                <a16:creationId xmlns:a16="http://schemas.microsoft.com/office/drawing/2014/main" id="{5A8FB12D-80AB-4488-A8B7-BBB0385D3A16}"/>
              </a:ext>
            </a:extLst>
          </p:cNvPr>
          <p:cNvSpPr>
            <a:spLocks noGrp="1"/>
          </p:cNvSpPr>
          <p:nvPr>
            <p:ph type="ftr" sz="quarter" idx="11"/>
          </p:nvPr>
        </p:nvSpPr>
        <p:spPr/>
        <p:txBody>
          <a:bodyPr/>
          <a:lstStyle/>
          <a:p>
            <a:r>
              <a:rPr lang="en-US"/>
              <a:t>PHY 742 -- Spring 2022 -- Lecture 25</a:t>
            </a:r>
          </a:p>
        </p:txBody>
      </p:sp>
      <p:sp>
        <p:nvSpPr>
          <p:cNvPr id="9" name="Slide Number Placeholder 8">
            <a:extLst>
              <a:ext uri="{FF2B5EF4-FFF2-40B4-BE49-F238E27FC236}">
                <a16:creationId xmlns:a16="http://schemas.microsoft.com/office/drawing/2014/main" id="{9EC94D60-AA5A-4D8A-A333-D0FED73F6C61}"/>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377226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62D50-2F3A-4587-8A19-DC4243C8F0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EABA41-A056-42C9-A088-800CC1D397D7}"/>
              </a:ext>
            </a:extLst>
          </p:cNvPr>
          <p:cNvSpPr>
            <a:spLocks noGrp="1"/>
          </p:cNvSpPr>
          <p:nvPr>
            <p:ph type="dt" sz="half" idx="10"/>
          </p:nvPr>
        </p:nvSpPr>
        <p:spPr/>
        <p:txBody>
          <a:bodyPr/>
          <a:lstStyle/>
          <a:p>
            <a:r>
              <a:rPr lang="en-US"/>
              <a:t>04/04/2024</a:t>
            </a:r>
          </a:p>
        </p:txBody>
      </p:sp>
      <p:sp>
        <p:nvSpPr>
          <p:cNvPr id="4" name="Footer Placeholder 3">
            <a:extLst>
              <a:ext uri="{FF2B5EF4-FFF2-40B4-BE49-F238E27FC236}">
                <a16:creationId xmlns:a16="http://schemas.microsoft.com/office/drawing/2014/main" id="{C87E1D39-223B-4998-A81D-710C884F4C89}"/>
              </a:ext>
            </a:extLst>
          </p:cNvPr>
          <p:cNvSpPr>
            <a:spLocks noGrp="1"/>
          </p:cNvSpPr>
          <p:nvPr>
            <p:ph type="ftr" sz="quarter" idx="11"/>
          </p:nvPr>
        </p:nvSpPr>
        <p:spPr/>
        <p:txBody>
          <a:bodyPr/>
          <a:lstStyle/>
          <a:p>
            <a:r>
              <a:rPr lang="en-US"/>
              <a:t>PHY 742 -- Spring 2022 -- Lecture 25</a:t>
            </a:r>
          </a:p>
        </p:txBody>
      </p:sp>
      <p:sp>
        <p:nvSpPr>
          <p:cNvPr id="5" name="Slide Number Placeholder 4">
            <a:extLst>
              <a:ext uri="{FF2B5EF4-FFF2-40B4-BE49-F238E27FC236}">
                <a16:creationId xmlns:a16="http://schemas.microsoft.com/office/drawing/2014/main" id="{D1CADD9E-80D2-4757-8007-42751614F5A3}"/>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25376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B4EF3C-E48B-4AC6-B15D-22858F99D4AC}"/>
              </a:ext>
            </a:extLst>
          </p:cNvPr>
          <p:cNvSpPr>
            <a:spLocks noGrp="1"/>
          </p:cNvSpPr>
          <p:nvPr>
            <p:ph type="dt" sz="half" idx="10"/>
          </p:nvPr>
        </p:nvSpPr>
        <p:spPr/>
        <p:txBody>
          <a:bodyPr/>
          <a:lstStyle/>
          <a:p>
            <a:r>
              <a:rPr lang="en-US"/>
              <a:t>04/04/2024</a:t>
            </a:r>
          </a:p>
        </p:txBody>
      </p:sp>
      <p:sp>
        <p:nvSpPr>
          <p:cNvPr id="3" name="Footer Placeholder 2">
            <a:extLst>
              <a:ext uri="{FF2B5EF4-FFF2-40B4-BE49-F238E27FC236}">
                <a16:creationId xmlns:a16="http://schemas.microsoft.com/office/drawing/2014/main" id="{20D0E2EB-58F1-4CF9-9B45-B064D8476928}"/>
              </a:ext>
            </a:extLst>
          </p:cNvPr>
          <p:cNvSpPr>
            <a:spLocks noGrp="1"/>
          </p:cNvSpPr>
          <p:nvPr>
            <p:ph type="ftr" sz="quarter" idx="11"/>
          </p:nvPr>
        </p:nvSpPr>
        <p:spPr/>
        <p:txBody>
          <a:bodyPr/>
          <a:lstStyle/>
          <a:p>
            <a:r>
              <a:rPr lang="en-US"/>
              <a:t>PHY 742 -- Spring 2022 -- Lecture 25</a:t>
            </a:r>
          </a:p>
        </p:txBody>
      </p:sp>
      <p:sp>
        <p:nvSpPr>
          <p:cNvPr id="4" name="Slide Number Placeholder 3">
            <a:extLst>
              <a:ext uri="{FF2B5EF4-FFF2-40B4-BE49-F238E27FC236}">
                <a16:creationId xmlns:a16="http://schemas.microsoft.com/office/drawing/2014/main" id="{F2E4210C-D144-4FD2-BF0A-A7ECA5ACF46F}"/>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847321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235D-6259-4874-A199-79A2BD3F7C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5A14D0-11E6-4E4B-A212-F41E7331D8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4D400D-2F5C-4029-9008-8512F58633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C1C6CB-DFB1-409F-B80F-9407F13E448D}"/>
              </a:ext>
            </a:extLst>
          </p:cNvPr>
          <p:cNvSpPr>
            <a:spLocks noGrp="1"/>
          </p:cNvSpPr>
          <p:nvPr>
            <p:ph type="dt" sz="half" idx="10"/>
          </p:nvPr>
        </p:nvSpPr>
        <p:spPr/>
        <p:txBody>
          <a:bodyPr/>
          <a:lstStyle/>
          <a:p>
            <a:r>
              <a:rPr lang="en-US"/>
              <a:t>04/04/2024</a:t>
            </a:r>
          </a:p>
        </p:txBody>
      </p:sp>
      <p:sp>
        <p:nvSpPr>
          <p:cNvPr id="6" name="Footer Placeholder 5">
            <a:extLst>
              <a:ext uri="{FF2B5EF4-FFF2-40B4-BE49-F238E27FC236}">
                <a16:creationId xmlns:a16="http://schemas.microsoft.com/office/drawing/2014/main" id="{766BE28C-1731-4E1D-89CC-D4A856D51395}"/>
              </a:ext>
            </a:extLst>
          </p:cNvPr>
          <p:cNvSpPr>
            <a:spLocks noGrp="1"/>
          </p:cNvSpPr>
          <p:nvPr>
            <p:ph type="ftr" sz="quarter" idx="11"/>
          </p:nvPr>
        </p:nvSpPr>
        <p:spPr/>
        <p:txBody>
          <a:bodyPr/>
          <a:lstStyle/>
          <a:p>
            <a:r>
              <a:rPr lang="en-US"/>
              <a:t>PHY 742 -- Spring 2022 -- Lecture 25</a:t>
            </a:r>
          </a:p>
        </p:txBody>
      </p:sp>
      <p:sp>
        <p:nvSpPr>
          <p:cNvPr id="7" name="Slide Number Placeholder 6">
            <a:extLst>
              <a:ext uri="{FF2B5EF4-FFF2-40B4-BE49-F238E27FC236}">
                <a16:creationId xmlns:a16="http://schemas.microsoft.com/office/drawing/2014/main" id="{F24FF162-F1B8-43E9-BD62-336C3F8D0B30}"/>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4199260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D9440-5B84-4CA3-902B-C99D5BAB7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20380B-5F54-4F29-BA68-9613EA6231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2F114C-DEF1-43DA-A018-A61AF27A40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A97CDD-6591-467E-923D-293A51F6E595}"/>
              </a:ext>
            </a:extLst>
          </p:cNvPr>
          <p:cNvSpPr>
            <a:spLocks noGrp="1"/>
          </p:cNvSpPr>
          <p:nvPr>
            <p:ph type="dt" sz="half" idx="10"/>
          </p:nvPr>
        </p:nvSpPr>
        <p:spPr/>
        <p:txBody>
          <a:bodyPr/>
          <a:lstStyle/>
          <a:p>
            <a:r>
              <a:rPr lang="en-US"/>
              <a:t>04/04/2024</a:t>
            </a:r>
          </a:p>
        </p:txBody>
      </p:sp>
      <p:sp>
        <p:nvSpPr>
          <p:cNvPr id="6" name="Footer Placeholder 5">
            <a:extLst>
              <a:ext uri="{FF2B5EF4-FFF2-40B4-BE49-F238E27FC236}">
                <a16:creationId xmlns:a16="http://schemas.microsoft.com/office/drawing/2014/main" id="{1E5180B6-B6AF-4100-977C-AC48DA7DFB93}"/>
              </a:ext>
            </a:extLst>
          </p:cNvPr>
          <p:cNvSpPr>
            <a:spLocks noGrp="1"/>
          </p:cNvSpPr>
          <p:nvPr>
            <p:ph type="ftr" sz="quarter" idx="11"/>
          </p:nvPr>
        </p:nvSpPr>
        <p:spPr/>
        <p:txBody>
          <a:bodyPr/>
          <a:lstStyle/>
          <a:p>
            <a:r>
              <a:rPr lang="en-US"/>
              <a:t>PHY 742 -- Spring 2022 -- Lecture 25</a:t>
            </a:r>
          </a:p>
        </p:txBody>
      </p:sp>
      <p:sp>
        <p:nvSpPr>
          <p:cNvPr id="7" name="Slide Number Placeholder 6">
            <a:extLst>
              <a:ext uri="{FF2B5EF4-FFF2-40B4-BE49-F238E27FC236}">
                <a16:creationId xmlns:a16="http://schemas.microsoft.com/office/drawing/2014/main" id="{4C54C474-8B60-40C8-ACE4-281D5011C399}"/>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147577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F154E4-EDE7-4E73-B225-27E5C3F15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127A49-5253-483C-9D89-6D937A6A6E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1A01EE-0329-4A25-84CE-5D5DAADD62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04/04/2024</a:t>
            </a:r>
          </a:p>
        </p:txBody>
      </p:sp>
      <p:sp>
        <p:nvSpPr>
          <p:cNvPr id="5" name="Footer Placeholder 4">
            <a:extLst>
              <a:ext uri="{FF2B5EF4-FFF2-40B4-BE49-F238E27FC236}">
                <a16:creationId xmlns:a16="http://schemas.microsoft.com/office/drawing/2014/main" id="{2879FA77-9731-43EB-8CD9-E11E4ECB21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742 -- Spring 2022 -- Lecture 25</a:t>
            </a:r>
          </a:p>
        </p:txBody>
      </p:sp>
      <p:sp>
        <p:nvSpPr>
          <p:cNvPr id="6" name="Slide Number Placeholder 5">
            <a:extLst>
              <a:ext uri="{FF2B5EF4-FFF2-40B4-BE49-F238E27FC236}">
                <a16:creationId xmlns:a16="http://schemas.microsoft.com/office/drawing/2014/main" id="{73EF8594-0A26-4B86-A475-59313F23E6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FF32D-176F-4F5B-8878-5D48FB6FF26A}" type="slidenum">
              <a:rPr lang="en-US" smtClean="0"/>
              <a:t>‹#›</a:t>
            </a:fld>
            <a:endParaRPr lang="en-US"/>
          </a:p>
        </p:txBody>
      </p:sp>
    </p:spTree>
    <p:extLst>
      <p:ext uri="{BB962C8B-B14F-4D97-AF65-F5344CB8AC3E}">
        <p14:creationId xmlns:p14="http://schemas.microsoft.com/office/powerpoint/2010/main" val="1822840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6.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notesSlide" Target="../notesSlides/notesSlide10.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7.bin"/><Relationship Id="rId11" Type="http://schemas.openxmlformats.org/officeDocument/2006/relationships/image" Target="../media/image20.wmf"/><Relationship Id="rId5" Type="http://schemas.openxmlformats.org/officeDocument/2006/relationships/image" Target="../media/image17.wmf"/><Relationship Id="rId10" Type="http://schemas.openxmlformats.org/officeDocument/2006/relationships/oleObject" Target="../embeddings/oleObject19.bin"/><Relationship Id="rId4" Type="http://schemas.openxmlformats.org/officeDocument/2006/relationships/oleObject" Target="../embeddings/oleObject16.bin"/><Relationship Id="rId9" Type="http://schemas.openxmlformats.org/officeDocument/2006/relationships/image" Target="../media/image19.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notesSlide" Target="../notesSlides/notesSlide11.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1.bin"/><Relationship Id="rId11" Type="http://schemas.openxmlformats.org/officeDocument/2006/relationships/image" Target="../media/image21.wmf"/><Relationship Id="rId5" Type="http://schemas.openxmlformats.org/officeDocument/2006/relationships/image" Target="../media/image17.wmf"/><Relationship Id="rId10" Type="http://schemas.openxmlformats.org/officeDocument/2006/relationships/oleObject" Target="../embeddings/oleObject23.bin"/><Relationship Id="rId4" Type="http://schemas.openxmlformats.org/officeDocument/2006/relationships/oleObject" Target="../embeddings/oleObject20.bin"/><Relationship Id="rId9" Type="http://schemas.openxmlformats.org/officeDocument/2006/relationships/image" Target="../media/image19.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notesSlide" Target="../notesSlides/notesSlide12.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5.bin"/><Relationship Id="rId11" Type="http://schemas.openxmlformats.org/officeDocument/2006/relationships/image" Target="../media/image22.wmf"/><Relationship Id="rId5" Type="http://schemas.openxmlformats.org/officeDocument/2006/relationships/image" Target="../media/image17.wmf"/><Relationship Id="rId10" Type="http://schemas.openxmlformats.org/officeDocument/2006/relationships/oleObject" Target="../embeddings/oleObject27.bin"/><Relationship Id="rId4" Type="http://schemas.openxmlformats.org/officeDocument/2006/relationships/oleObject" Target="../embeddings/oleObject24.bin"/><Relationship Id="rId9" Type="http://schemas.openxmlformats.org/officeDocument/2006/relationships/image" Target="../media/image19.w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13.xml"/><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9.bin"/><Relationship Id="rId5" Type="http://schemas.openxmlformats.org/officeDocument/2006/relationships/image" Target="../media/image23.wmf"/><Relationship Id="rId4" Type="http://schemas.openxmlformats.org/officeDocument/2006/relationships/oleObject" Target="../embeddings/oleObject28.bin"/><Relationship Id="rId9" Type="http://schemas.openxmlformats.org/officeDocument/2006/relationships/image" Target="../media/image25.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6.wmf"/><Relationship Id="rId4" Type="http://schemas.openxmlformats.org/officeDocument/2006/relationships/oleObject" Target="../embeddings/oleObject31.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27.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28.wmf"/><Relationship Id="rId4" Type="http://schemas.openxmlformats.org/officeDocument/2006/relationships/oleObject" Target="../embeddings/oleObject33.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29.wmf"/><Relationship Id="rId4" Type="http://schemas.openxmlformats.org/officeDocument/2006/relationships/oleObject" Target="../embeddings/oleObject34.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17.xml"/><Relationship Id="rId7"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36.bin"/><Relationship Id="rId5" Type="http://schemas.openxmlformats.org/officeDocument/2006/relationships/image" Target="../media/image30.wmf"/><Relationship Id="rId4" Type="http://schemas.openxmlformats.org/officeDocument/2006/relationships/oleObject" Target="../embeddings/oleObject35.bin"/><Relationship Id="rId9" Type="http://schemas.openxmlformats.org/officeDocument/2006/relationships/image" Target="../media/image25.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18.vml"/><Relationship Id="rId4" Type="http://schemas.openxmlformats.org/officeDocument/2006/relationships/image" Target="../media/image32.w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4.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wmf"/><Relationship Id="rId4" Type="http://schemas.openxmlformats.org/officeDocument/2006/relationships/oleObject" Target="../embeddings/oleObject2.bin"/><Relationship Id="rId9" Type="http://schemas.openxmlformats.org/officeDocument/2006/relationships/image" Target="../media/image6.w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7.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8.bin"/><Relationship Id="rId11" Type="http://schemas.openxmlformats.org/officeDocument/2006/relationships/image" Target="../media/image12.wmf"/><Relationship Id="rId5" Type="http://schemas.openxmlformats.org/officeDocument/2006/relationships/image" Target="../media/image9.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11.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2.bin"/><Relationship Id="rId5" Type="http://schemas.openxmlformats.org/officeDocument/2006/relationships/image" Target="../media/image9.wmf"/><Relationship Id="rId4" Type="http://schemas.openxmlformats.org/officeDocument/2006/relationships/oleObject" Target="../embeddings/oleObject1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4.bin"/><Relationship Id="rId5" Type="http://schemas.openxmlformats.org/officeDocument/2006/relationships/image" Target="../media/image14.wmf"/><Relationship Id="rId4" Type="http://schemas.openxmlformats.org/officeDocument/2006/relationships/oleObject" Target="../embeddings/oleObject1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4BDF17C-E82C-4B81-A5F8-25A9209377FF}"/>
              </a:ext>
            </a:extLst>
          </p:cNvPr>
          <p:cNvSpPr>
            <a:spLocks noGrp="1"/>
          </p:cNvSpPr>
          <p:nvPr>
            <p:ph type="dt" sz="half" idx="10"/>
          </p:nvPr>
        </p:nvSpPr>
        <p:spPr/>
        <p:txBody>
          <a:bodyPr/>
          <a:lstStyle/>
          <a:p>
            <a:r>
              <a:rPr lang="en-US"/>
              <a:t>04/04/2024</a:t>
            </a:r>
          </a:p>
        </p:txBody>
      </p:sp>
      <p:sp>
        <p:nvSpPr>
          <p:cNvPr id="5" name="Footer Placeholder 4">
            <a:extLst>
              <a:ext uri="{FF2B5EF4-FFF2-40B4-BE49-F238E27FC236}">
                <a16:creationId xmlns:a16="http://schemas.microsoft.com/office/drawing/2014/main" id="{C2D94DB1-3467-40A8-BA89-DE9108A662DF}"/>
              </a:ext>
            </a:extLst>
          </p:cNvPr>
          <p:cNvSpPr>
            <a:spLocks noGrp="1"/>
          </p:cNvSpPr>
          <p:nvPr>
            <p:ph type="ftr" sz="quarter" idx="11"/>
          </p:nvPr>
        </p:nvSpPr>
        <p:spPr/>
        <p:txBody>
          <a:bodyPr/>
          <a:lstStyle/>
          <a:p>
            <a:r>
              <a:rPr lang="en-US"/>
              <a:t>PHY 742 -- Spring 2022 -- Lecture 25</a:t>
            </a:r>
          </a:p>
        </p:txBody>
      </p:sp>
      <p:sp>
        <p:nvSpPr>
          <p:cNvPr id="6" name="Slide Number Placeholder 5">
            <a:extLst>
              <a:ext uri="{FF2B5EF4-FFF2-40B4-BE49-F238E27FC236}">
                <a16:creationId xmlns:a16="http://schemas.microsoft.com/office/drawing/2014/main" id="{7FB6E637-08E0-4D49-9E0B-D8B5E5D0312A}"/>
              </a:ext>
            </a:extLst>
          </p:cNvPr>
          <p:cNvSpPr>
            <a:spLocks noGrp="1"/>
          </p:cNvSpPr>
          <p:nvPr>
            <p:ph type="sldNum" sz="quarter" idx="12"/>
          </p:nvPr>
        </p:nvSpPr>
        <p:spPr/>
        <p:txBody>
          <a:bodyPr/>
          <a:lstStyle/>
          <a:p>
            <a:fld id="{E23FF32D-176F-4F5B-8878-5D48FB6FF26A}" type="slidenum">
              <a:rPr lang="en-US" smtClean="0"/>
              <a:t>1</a:t>
            </a:fld>
            <a:endParaRPr lang="en-US"/>
          </a:p>
        </p:txBody>
      </p:sp>
      <p:sp>
        <p:nvSpPr>
          <p:cNvPr id="7" name="TextBox 6">
            <a:extLst>
              <a:ext uri="{FF2B5EF4-FFF2-40B4-BE49-F238E27FC236}">
                <a16:creationId xmlns:a16="http://schemas.microsoft.com/office/drawing/2014/main" id="{7ADFEB32-EBCA-4FF9-87C1-9C7CDFA7CAA0}"/>
              </a:ext>
            </a:extLst>
          </p:cNvPr>
          <p:cNvSpPr txBox="1"/>
          <p:nvPr/>
        </p:nvSpPr>
        <p:spPr>
          <a:xfrm>
            <a:off x="260808" y="136525"/>
            <a:ext cx="11670384" cy="1077218"/>
          </a:xfrm>
          <a:prstGeom prst="rect">
            <a:avLst/>
          </a:prstGeom>
          <a:noFill/>
        </p:spPr>
        <p:txBody>
          <a:bodyPr wrap="square" rtlCol="0">
            <a:spAutoFit/>
          </a:bodyPr>
          <a:lstStyle/>
          <a:p>
            <a:pPr algn="ctr"/>
            <a:r>
              <a:rPr lang="en-US" sz="3200" b="1" dirty="0"/>
              <a:t>PHY 742 Quantum Mechanics II</a:t>
            </a:r>
          </a:p>
          <a:p>
            <a:pPr algn="ctr"/>
            <a:r>
              <a:rPr lang="en-US" sz="3200" b="1" dirty="0"/>
              <a:t>12-12:50 AM  MWF  Olin 103</a:t>
            </a:r>
          </a:p>
        </p:txBody>
      </p:sp>
      <p:sp>
        <p:nvSpPr>
          <p:cNvPr id="8" name="TextBox 7">
            <a:extLst>
              <a:ext uri="{FF2B5EF4-FFF2-40B4-BE49-F238E27FC236}">
                <a16:creationId xmlns:a16="http://schemas.microsoft.com/office/drawing/2014/main" id="{BEACAB1C-FE86-41A1-866F-CAF434231243}"/>
              </a:ext>
            </a:extLst>
          </p:cNvPr>
          <p:cNvSpPr txBox="1"/>
          <p:nvPr/>
        </p:nvSpPr>
        <p:spPr>
          <a:xfrm>
            <a:off x="87682" y="1820822"/>
            <a:ext cx="12122386" cy="6463308"/>
          </a:xfrm>
          <a:prstGeom prst="rect">
            <a:avLst/>
          </a:prstGeom>
          <a:noFill/>
        </p:spPr>
        <p:txBody>
          <a:bodyPr wrap="square" rtlCol="0">
            <a:spAutoFit/>
          </a:bodyPr>
          <a:lstStyle/>
          <a:p>
            <a:pPr algn="ctr"/>
            <a:r>
              <a:rPr lang="en-US" sz="3200" b="1" dirty="0">
                <a:solidFill>
                  <a:srgbClr val="7030A0"/>
                </a:solidFill>
              </a:rPr>
              <a:t>Notes for Lecture 25</a:t>
            </a:r>
          </a:p>
          <a:p>
            <a:pPr algn="ctr"/>
            <a:endParaRPr lang="en-US" sz="1000" b="1" dirty="0">
              <a:solidFill>
                <a:srgbClr val="7030A0"/>
              </a:solidFill>
            </a:endParaRPr>
          </a:p>
          <a:p>
            <a:pPr algn="ctr"/>
            <a:r>
              <a:rPr lang="en-US" sz="3200" b="1" dirty="0">
                <a:solidFill>
                  <a:srgbClr val="7030A0"/>
                </a:solidFill>
              </a:rPr>
              <a:t>Quantum mechanics of multiple particle systems</a:t>
            </a:r>
          </a:p>
          <a:p>
            <a:pPr algn="ctr"/>
            <a:endParaRPr lang="en-US" sz="1400" b="1" dirty="0">
              <a:solidFill>
                <a:srgbClr val="7030A0"/>
              </a:solidFill>
            </a:endParaRPr>
          </a:p>
          <a:p>
            <a:r>
              <a:rPr lang="en-US" sz="3200" b="1" dirty="0">
                <a:solidFill>
                  <a:srgbClr val="7030A0"/>
                </a:solidFill>
              </a:rPr>
              <a:t>Review  Chapter  10. Multiple particles in Professor Carlson’s textbook</a:t>
            </a:r>
          </a:p>
          <a:p>
            <a:endParaRPr lang="en-US" sz="3200" b="1" dirty="0">
              <a:solidFill>
                <a:srgbClr val="7030A0"/>
              </a:solidFill>
            </a:endParaRPr>
          </a:p>
          <a:p>
            <a:pPr marL="1428750" lvl="2" indent="-514350">
              <a:spcBef>
                <a:spcPts val="1200"/>
              </a:spcBef>
              <a:buFont typeface="+mj-lt"/>
              <a:buAutoNum type="arabicPeriod"/>
            </a:pPr>
            <a:r>
              <a:rPr lang="en-US" sz="3200" b="1" dirty="0">
                <a:solidFill>
                  <a:schemeClr val="folHlink"/>
                </a:solidFill>
              </a:rPr>
              <a:t>Non-interacting particles</a:t>
            </a:r>
          </a:p>
          <a:p>
            <a:pPr marL="1885950" lvl="3" indent="-514350">
              <a:spcBef>
                <a:spcPts val="1200"/>
              </a:spcBef>
              <a:buFont typeface="+mj-lt"/>
              <a:buAutoNum type="alphaLcPeriod"/>
            </a:pPr>
            <a:r>
              <a:rPr lang="en-US" sz="3200" b="1" dirty="0">
                <a:solidFill>
                  <a:schemeClr val="folHlink"/>
                </a:solidFill>
              </a:rPr>
              <a:t>Distinguishable, Fermi, Bose</a:t>
            </a:r>
          </a:p>
          <a:p>
            <a:pPr marL="1885950" lvl="3" indent="-514350">
              <a:spcBef>
                <a:spcPts val="1200"/>
              </a:spcBef>
              <a:buFont typeface="+mj-lt"/>
              <a:buAutoNum type="alphaLcPeriod"/>
            </a:pPr>
            <a:r>
              <a:rPr lang="en-US" sz="3200" b="1" dirty="0">
                <a:solidFill>
                  <a:schemeClr val="folHlink"/>
                </a:solidFill>
              </a:rPr>
              <a:t>Second quantized formalisms</a:t>
            </a:r>
          </a:p>
          <a:p>
            <a:endParaRPr lang="en-US" sz="2400" b="1" dirty="0"/>
          </a:p>
          <a:p>
            <a:pPr marL="457200" indent="-457200">
              <a:buAutoNum type="arabicPeriod"/>
            </a:pPr>
            <a:endParaRPr lang="en-US" sz="2400" b="1" dirty="0"/>
          </a:p>
          <a:p>
            <a:pPr marL="457200" indent="-457200">
              <a:buAutoNum type="arabicPeriod"/>
            </a:pPr>
            <a:endParaRPr lang="en-US" sz="2400" b="1" dirty="0"/>
          </a:p>
          <a:p>
            <a:pPr algn="ctr"/>
            <a:endParaRPr lang="en-US" sz="3200" b="1" dirty="0">
              <a:solidFill>
                <a:srgbClr val="7030A0"/>
              </a:solidFill>
            </a:endParaRPr>
          </a:p>
          <a:p>
            <a:pPr algn="ctr"/>
            <a:endParaRPr lang="en-US" sz="3200" b="1" dirty="0">
              <a:solidFill>
                <a:srgbClr val="C00000"/>
              </a:solidFill>
            </a:endParaRPr>
          </a:p>
        </p:txBody>
      </p:sp>
    </p:spTree>
    <p:extLst>
      <p:ext uri="{BB962C8B-B14F-4D97-AF65-F5344CB8AC3E}">
        <p14:creationId xmlns:p14="http://schemas.microsoft.com/office/powerpoint/2010/main" val="2178258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3AAE3E-856E-4278-8293-E42744E00107}"/>
              </a:ext>
            </a:extLst>
          </p:cNvPr>
          <p:cNvSpPr>
            <a:spLocks noGrp="1"/>
          </p:cNvSpPr>
          <p:nvPr>
            <p:ph type="dt" sz="half" idx="10"/>
          </p:nvPr>
        </p:nvSpPr>
        <p:spPr/>
        <p:txBody>
          <a:bodyPr/>
          <a:lstStyle/>
          <a:p>
            <a:r>
              <a:rPr lang="en-US"/>
              <a:t>04/04/2024</a:t>
            </a:r>
          </a:p>
        </p:txBody>
      </p:sp>
      <p:sp>
        <p:nvSpPr>
          <p:cNvPr id="3" name="Footer Placeholder 2">
            <a:extLst>
              <a:ext uri="{FF2B5EF4-FFF2-40B4-BE49-F238E27FC236}">
                <a16:creationId xmlns:a16="http://schemas.microsoft.com/office/drawing/2014/main" id="{EFF12444-7273-488A-8D35-AB66F6142B89}"/>
              </a:ext>
            </a:extLst>
          </p:cNvPr>
          <p:cNvSpPr>
            <a:spLocks noGrp="1"/>
          </p:cNvSpPr>
          <p:nvPr>
            <p:ph type="ftr" sz="quarter" idx="11"/>
          </p:nvPr>
        </p:nvSpPr>
        <p:spPr/>
        <p:txBody>
          <a:bodyPr/>
          <a:lstStyle/>
          <a:p>
            <a:r>
              <a:rPr lang="en-US"/>
              <a:t>PHY 742 -- Spring 2022 -- Lecture 25</a:t>
            </a:r>
          </a:p>
        </p:txBody>
      </p:sp>
      <p:sp>
        <p:nvSpPr>
          <p:cNvPr id="4" name="Slide Number Placeholder 3">
            <a:extLst>
              <a:ext uri="{FF2B5EF4-FFF2-40B4-BE49-F238E27FC236}">
                <a16:creationId xmlns:a16="http://schemas.microsoft.com/office/drawing/2014/main" id="{AEA65BAA-6F7C-4D50-9A02-AB9FD8347699}"/>
              </a:ext>
            </a:extLst>
          </p:cNvPr>
          <p:cNvSpPr>
            <a:spLocks noGrp="1"/>
          </p:cNvSpPr>
          <p:nvPr>
            <p:ph type="sldNum" sz="quarter" idx="12"/>
          </p:nvPr>
        </p:nvSpPr>
        <p:spPr/>
        <p:txBody>
          <a:bodyPr/>
          <a:lstStyle/>
          <a:p>
            <a:fld id="{E23FF32D-176F-4F5B-8878-5D48FB6FF26A}" type="slidenum">
              <a:rPr lang="en-US" smtClean="0"/>
              <a:t>10</a:t>
            </a:fld>
            <a:endParaRPr lang="en-US"/>
          </a:p>
        </p:txBody>
      </p:sp>
      <p:graphicFrame>
        <p:nvGraphicFramePr>
          <p:cNvPr id="5" name="Object 4">
            <a:extLst>
              <a:ext uri="{FF2B5EF4-FFF2-40B4-BE49-F238E27FC236}">
                <a16:creationId xmlns:a16="http://schemas.microsoft.com/office/drawing/2014/main" id="{3B4099F9-7028-4E4B-813C-24337D64AAC5}"/>
              </a:ext>
            </a:extLst>
          </p:cNvPr>
          <p:cNvGraphicFramePr>
            <a:graphicFrameLocks noChangeAspect="1"/>
          </p:cNvGraphicFramePr>
          <p:nvPr>
            <p:extLst>
              <p:ext uri="{D42A27DB-BD31-4B8C-83A1-F6EECF244321}">
                <p14:modId xmlns:p14="http://schemas.microsoft.com/office/powerpoint/2010/main" val="3821427312"/>
              </p:ext>
            </p:extLst>
          </p:nvPr>
        </p:nvGraphicFramePr>
        <p:xfrm>
          <a:off x="1354723" y="1029006"/>
          <a:ext cx="6889531" cy="4162425"/>
        </p:xfrm>
        <a:graphic>
          <a:graphicData uri="http://schemas.openxmlformats.org/presentationml/2006/ole">
            <mc:AlternateContent xmlns:mc="http://schemas.openxmlformats.org/markup-compatibility/2006">
              <mc:Choice xmlns:v="urn:schemas-microsoft-com:vml" Requires="v">
                <p:oleObj spid="_x0000_s205832" name="Equation" r:id="rId3" imgW="3886200" imgH="2349360" progId="Equation.DSMT4">
                  <p:embed/>
                </p:oleObj>
              </mc:Choice>
              <mc:Fallback>
                <p:oleObj name="Equation" r:id="rId3" imgW="3886200" imgH="2349360" progId="Equation.DSMT4">
                  <p:embed/>
                  <p:pic>
                    <p:nvPicPr>
                      <p:cNvPr id="6" name="Object 5">
                        <a:extLst>
                          <a:ext uri="{FF2B5EF4-FFF2-40B4-BE49-F238E27FC236}">
                            <a16:creationId xmlns:a16="http://schemas.microsoft.com/office/drawing/2014/main" id="{6FF9C4D4-44CD-421E-AC5E-44E4F3963C87}"/>
                          </a:ext>
                        </a:extLst>
                      </p:cNvPr>
                      <p:cNvPicPr/>
                      <p:nvPr/>
                    </p:nvPicPr>
                    <p:blipFill>
                      <a:blip r:embed="rId4"/>
                      <a:stretch>
                        <a:fillRect/>
                      </a:stretch>
                    </p:blipFill>
                    <p:spPr>
                      <a:xfrm>
                        <a:off x="1354723" y="1029006"/>
                        <a:ext cx="6889531" cy="4162425"/>
                      </a:xfrm>
                      <a:prstGeom prst="rect">
                        <a:avLst/>
                      </a:prstGeom>
                    </p:spPr>
                  </p:pic>
                </p:oleObj>
              </mc:Fallback>
            </mc:AlternateContent>
          </a:graphicData>
        </a:graphic>
      </p:graphicFrame>
      <p:sp>
        <p:nvSpPr>
          <p:cNvPr id="6" name="Arrow: Left 5">
            <a:extLst>
              <a:ext uri="{FF2B5EF4-FFF2-40B4-BE49-F238E27FC236}">
                <a16:creationId xmlns:a16="http://schemas.microsoft.com/office/drawing/2014/main" id="{9BDE3ED0-7043-476A-B596-5AD6FEDD92B3}"/>
              </a:ext>
            </a:extLst>
          </p:cNvPr>
          <p:cNvSpPr/>
          <p:nvPr/>
        </p:nvSpPr>
        <p:spPr>
          <a:xfrm>
            <a:off x="8153400" y="5010412"/>
            <a:ext cx="457200" cy="3651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1FCAA73-A252-4AE9-89F9-D790F2DC4C9A}"/>
              </a:ext>
            </a:extLst>
          </p:cNvPr>
          <p:cNvSpPr txBox="1"/>
          <p:nvPr/>
        </p:nvSpPr>
        <p:spPr>
          <a:xfrm>
            <a:off x="8768219" y="4826306"/>
            <a:ext cx="3169085" cy="830997"/>
          </a:xfrm>
          <a:prstGeom prst="rect">
            <a:avLst/>
          </a:prstGeom>
          <a:noFill/>
        </p:spPr>
        <p:txBody>
          <a:bodyPr wrap="square" rtlCol="0">
            <a:spAutoFit/>
          </a:bodyPr>
          <a:lstStyle/>
          <a:p>
            <a:pPr algn="l"/>
            <a:r>
              <a:rPr lang="en-US" sz="2400" b="1" dirty="0"/>
              <a:t>Determinant but without minus signs.</a:t>
            </a:r>
          </a:p>
        </p:txBody>
      </p:sp>
      <p:sp>
        <p:nvSpPr>
          <p:cNvPr id="8" name="TextBox 7">
            <a:extLst>
              <a:ext uri="{FF2B5EF4-FFF2-40B4-BE49-F238E27FC236}">
                <a16:creationId xmlns:a16="http://schemas.microsoft.com/office/drawing/2014/main" id="{E0357CDC-C2F6-4C63-8760-3ED6F566446F}"/>
              </a:ext>
            </a:extLst>
          </p:cNvPr>
          <p:cNvSpPr txBox="1"/>
          <p:nvPr/>
        </p:nvSpPr>
        <p:spPr>
          <a:xfrm>
            <a:off x="263047" y="136525"/>
            <a:ext cx="10609545" cy="461665"/>
          </a:xfrm>
          <a:prstGeom prst="rect">
            <a:avLst/>
          </a:prstGeom>
          <a:noFill/>
        </p:spPr>
        <p:txBody>
          <a:bodyPr wrap="square" rtlCol="0">
            <a:spAutoFit/>
          </a:bodyPr>
          <a:lstStyle/>
          <a:p>
            <a:pPr algn="l"/>
            <a:r>
              <a:rPr lang="en-US" sz="2400" b="1" dirty="0"/>
              <a:t>It is possible to extend these ideas using  a modified determinant function --</a:t>
            </a:r>
          </a:p>
        </p:txBody>
      </p:sp>
    </p:spTree>
    <p:extLst>
      <p:ext uri="{BB962C8B-B14F-4D97-AF65-F5344CB8AC3E}">
        <p14:creationId xmlns:p14="http://schemas.microsoft.com/office/powerpoint/2010/main" val="3817645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04/04/2024</a:t>
            </a:r>
          </a:p>
        </p:txBody>
      </p:sp>
      <p:sp>
        <p:nvSpPr>
          <p:cNvPr id="3" name="Footer Placeholder 2"/>
          <p:cNvSpPr>
            <a:spLocks noGrp="1"/>
          </p:cNvSpPr>
          <p:nvPr>
            <p:ph type="ftr" sz="quarter" idx="11"/>
          </p:nvPr>
        </p:nvSpPr>
        <p:spPr/>
        <p:txBody>
          <a:bodyPr/>
          <a:lstStyle/>
          <a:p>
            <a:r>
              <a:rPr lang="en-US"/>
              <a:t>PHY 742 -- Spring 2022 -- Lecture 25</a:t>
            </a:r>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a:p>
        </p:txBody>
      </p:sp>
      <p:sp>
        <p:nvSpPr>
          <p:cNvPr id="5" name="TextBox 4"/>
          <p:cNvSpPr txBox="1"/>
          <p:nvPr/>
        </p:nvSpPr>
        <p:spPr>
          <a:xfrm>
            <a:off x="1828800" y="228600"/>
            <a:ext cx="8229600" cy="1938992"/>
          </a:xfrm>
          <a:prstGeom prst="rect">
            <a:avLst/>
          </a:prstGeom>
          <a:noFill/>
        </p:spPr>
        <p:txBody>
          <a:bodyPr wrap="square" rtlCol="0">
            <a:spAutoFit/>
          </a:bodyPr>
          <a:lstStyle/>
          <a:p>
            <a:r>
              <a:rPr lang="en-US" sz="2400" b="1" dirty="0"/>
              <a:t>Quantum mechanical treatment of </a:t>
            </a:r>
            <a:r>
              <a:rPr lang="en-US" sz="2400" b="1" dirty="0" err="1"/>
              <a:t>multiparticle</a:t>
            </a:r>
            <a:r>
              <a:rPr lang="en-US" sz="2400" b="1" dirty="0"/>
              <a:t> systems –</a:t>
            </a:r>
          </a:p>
          <a:p>
            <a:r>
              <a:rPr lang="en-US" sz="2400" b="1" dirty="0"/>
              <a:t>           non-interacting particles; multiplicity of </a:t>
            </a:r>
            <a:r>
              <a:rPr lang="en-US" sz="2400" b="1" dirty="0" err="1"/>
              <a:t>eigenstates</a:t>
            </a:r>
            <a:endParaRPr lang="en-US" sz="2400" b="1" dirty="0"/>
          </a:p>
          <a:p>
            <a:endParaRPr lang="en-US" sz="2400" b="1" dirty="0"/>
          </a:p>
          <a:p>
            <a:r>
              <a:rPr lang="en-US" sz="2400" b="1" dirty="0"/>
              <a:t>      Consider a system with two independent particle states 	and two particles:</a:t>
            </a:r>
          </a:p>
        </p:txBody>
      </p:sp>
      <p:cxnSp>
        <p:nvCxnSpPr>
          <p:cNvPr id="7" name="Straight Connector 6"/>
          <p:cNvCxnSpPr/>
          <p:nvPr/>
        </p:nvCxnSpPr>
        <p:spPr>
          <a:xfrm>
            <a:off x="3048000" y="3048000"/>
            <a:ext cx="1066800"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48000" y="2590800"/>
            <a:ext cx="1066800"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aphicFrame>
        <p:nvGraphicFramePr>
          <p:cNvPr id="9" name="Object 8"/>
          <p:cNvGraphicFramePr>
            <a:graphicFrameLocks noChangeAspect="1"/>
          </p:cNvGraphicFramePr>
          <p:nvPr>
            <p:extLst>
              <p:ext uri="{D42A27DB-BD31-4B8C-83A1-F6EECF244321}">
                <p14:modId xmlns:p14="http://schemas.microsoft.com/office/powerpoint/2010/main" val="1863939554"/>
              </p:ext>
            </p:extLst>
          </p:nvPr>
        </p:nvGraphicFramePr>
        <p:xfrm>
          <a:off x="4240884" y="2780242"/>
          <a:ext cx="419100" cy="535517"/>
        </p:xfrm>
        <a:graphic>
          <a:graphicData uri="http://schemas.openxmlformats.org/presentationml/2006/ole">
            <mc:AlternateContent xmlns:mc="http://schemas.openxmlformats.org/markup-compatibility/2006">
              <mc:Choice xmlns:v="urn:schemas-microsoft-com:vml" Requires="v">
                <p:oleObj spid="_x0000_s195725" name="Equation" r:id="rId4" imgW="228600" imgH="291960" progId="Equation.DSMT4">
                  <p:embed/>
                </p:oleObj>
              </mc:Choice>
              <mc:Fallback>
                <p:oleObj name="Equation" r:id="rId4" imgW="228600" imgH="291960" progId="Equation.DSMT4">
                  <p:embed/>
                  <p:pic>
                    <p:nvPicPr>
                      <p:cNvPr id="9" name="Object 8"/>
                      <p:cNvPicPr/>
                      <p:nvPr/>
                    </p:nvPicPr>
                    <p:blipFill>
                      <a:blip r:embed="rId5"/>
                      <a:stretch>
                        <a:fillRect/>
                      </a:stretch>
                    </p:blipFill>
                    <p:spPr>
                      <a:xfrm>
                        <a:off x="4240884" y="2780242"/>
                        <a:ext cx="419100" cy="535517"/>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853644818"/>
              </p:ext>
            </p:extLst>
          </p:nvPr>
        </p:nvGraphicFramePr>
        <p:xfrm>
          <a:off x="4278314" y="2286000"/>
          <a:ext cx="395287" cy="534988"/>
        </p:xfrm>
        <a:graphic>
          <a:graphicData uri="http://schemas.openxmlformats.org/presentationml/2006/ole">
            <mc:AlternateContent xmlns:mc="http://schemas.openxmlformats.org/markup-compatibility/2006">
              <mc:Choice xmlns:v="urn:schemas-microsoft-com:vml" Requires="v">
                <p:oleObj spid="_x0000_s195726" name="Equation" r:id="rId6" imgW="215640" imgH="291960" progId="Equation.DSMT4">
                  <p:embed/>
                </p:oleObj>
              </mc:Choice>
              <mc:Fallback>
                <p:oleObj name="Equation" r:id="rId6" imgW="215640" imgH="291960" progId="Equation.DSMT4">
                  <p:embed/>
                  <p:pic>
                    <p:nvPicPr>
                      <p:cNvPr id="10" name="Object 9"/>
                      <p:cNvPicPr/>
                      <p:nvPr/>
                    </p:nvPicPr>
                    <p:blipFill>
                      <a:blip r:embed="rId7"/>
                      <a:stretch>
                        <a:fillRect/>
                      </a:stretch>
                    </p:blipFill>
                    <p:spPr>
                      <a:xfrm>
                        <a:off x="4278314" y="2286000"/>
                        <a:ext cx="395287" cy="534988"/>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656826624"/>
              </p:ext>
            </p:extLst>
          </p:nvPr>
        </p:nvGraphicFramePr>
        <p:xfrm>
          <a:off x="6102350" y="2310341"/>
          <a:ext cx="3041650" cy="939800"/>
        </p:xfrm>
        <a:graphic>
          <a:graphicData uri="http://schemas.openxmlformats.org/presentationml/2006/ole">
            <mc:AlternateContent xmlns:mc="http://schemas.openxmlformats.org/markup-compatibility/2006">
              <mc:Choice xmlns:v="urn:schemas-microsoft-com:vml" Requires="v">
                <p:oleObj spid="_x0000_s195727" name="Equation" r:id="rId8" imgW="2095200" imgH="647640" progId="Equation.DSMT4">
                  <p:embed/>
                </p:oleObj>
              </mc:Choice>
              <mc:Fallback>
                <p:oleObj name="Equation" r:id="rId8" imgW="2095200" imgH="647640" progId="Equation.DSMT4">
                  <p:embed/>
                  <p:pic>
                    <p:nvPicPr>
                      <p:cNvPr id="11" name="Object 10"/>
                      <p:cNvPicPr/>
                      <p:nvPr/>
                    </p:nvPicPr>
                    <p:blipFill>
                      <a:blip r:embed="rId9"/>
                      <a:stretch>
                        <a:fillRect/>
                      </a:stretch>
                    </p:blipFill>
                    <p:spPr>
                      <a:xfrm>
                        <a:off x="6102350" y="2310341"/>
                        <a:ext cx="3041650" cy="93980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279325083"/>
              </p:ext>
            </p:extLst>
          </p:nvPr>
        </p:nvGraphicFramePr>
        <p:xfrm>
          <a:off x="3005138" y="3659189"/>
          <a:ext cx="5876925" cy="2466975"/>
        </p:xfrm>
        <a:graphic>
          <a:graphicData uri="http://schemas.openxmlformats.org/presentationml/2006/ole">
            <mc:AlternateContent xmlns:mc="http://schemas.openxmlformats.org/markup-compatibility/2006">
              <mc:Choice xmlns:v="urn:schemas-microsoft-com:vml" Requires="v">
                <p:oleObj spid="_x0000_s195728" name="Equation" r:id="rId10" imgW="4000320" imgH="1676160" progId="Equation.DSMT4">
                  <p:embed/>
                </p:oleObj>
              </mc:Choice>
              <mc:Fallback>
                <p:oleObj name="Equation" r:id="rId10" imgW="4000320" imgH="1676160" progId="Equation.DSMT4">
                  <p:embed/>
                  <p:pic>
                    <p:nvPicPr>
                      <p:cNvPr id="12" name="Object 11"/>
                      <p:cNvPicPr/>
                      <p:nvPr/>
                    </p:nvPicPr>
                    <p:blipFill>
                      <a:blip r:embed="rId11"/>
                      <a:stretch>
                        <a:fillRect/>
                      </a:stretch>
                    </p:blipFill>
                    <p:spPr>
                      <a:xfrm>
                        <a:off x="3005138" y="3659189"/>
                        <a:ext cx="5876925" cy="2466975"/>
                      </a:xfrm>
                      <a:prstGeom prst="rect">
                        <a:avLst/>
                      </a:prstGeom>
                    </p:spPr>
                  </p:pic>
                </p:oleObj>
              </mc:Fallback>
            </mc:AlternateContent>
          </a:graphicData>
        </a:graphic>
      </p:graphicFrame>
    </p:spTree>
    <p:extLst>
      <p:ext uri="{BB962C8B-B14F-4D97-AF65-F5344CB8AC3E}">
        <p14:creationId xmlns:p14="http://schemas.microsoft.com/office/powerpoint/2010/main" val="713181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04/04/2024</a:t>
            </a:r>
          </a:p>
        </p:txBody>
      </p:sp>
      <p:sp>
        <p:nvSpPr>
          <p:cNvPr id="3" name="Footer Placeholder 2"/>
          <p:cNvSpPr>
            <a:spLocks noGrp="1"/>
          </p:cNvSpPr>
          <p:nvPr>
            <p:ph type="ftr" sz="quarter" idx="11"/>
          </p:nvPr>
        </p:nvSpPr>
        <p:spPr/>
        <p:txBody>
          <a:bodyPr/>
          <a:lstStyle/>
          <a:p>
            <a:r>
              <a:rPr lang="en-US"/>
              <a:t>PHY 742 -- Spring 2022 -- Lecture 25</a:t>
            </a:r>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a:p>
        </p:txBody>
      </p:sp>
      <p:sp>
        <p:nvSpPr>
          <p:cNvPr id="5" name="TextBox 4"/>
          <p:cNvSpPr txBox="1"/>
          <p:nvPr/>
        </p:nvSpPr>
        <p:spPr>
          <a:xfrm>
            <a:off x="1828800" y="228600"/>
            <a:ext cx="8229600" cy="1938992"/>
          </a:xfrm>
          <a:prstGeom prst="rect">
            <a:avLst/>
          </a:prstGeom>
          <a:noFill/>
        </p:spPr>
        <p:txBody>
          <a:bodyPr wrap="square" rtlCol="0">
            <a:spAutoFit/>
          </a:bodyPr>
          <a:lstStyle/>
          <a:p>
            <a:r>
              <a:rPr lang="en-US" sz="2400" b="1" dirty="0"/>
              <a:t>Quantum mechanical treatment of </a:t>
            </a:r>
            <a:r>
              <a:rPr lang="en-US" sz="2400" b="1" dirty="0" err="1"/>
              <a:t>multiparticle</a:t>
            </a:r>
            <a:r>
              <a:rPr lang="en-US" sz="2400" b="1" dirty="0"/>
              <a:t> systems –</a:t>
            </a:r>
          </a:p>
          <a:p>
            <a:r>
              <a:rPr lang="en-US" sz="2400" b="1" dirty="0"/>
              <a:t>           non-interacting particles; multiplicity of </a:t>
            </a:r>
            <a:r>
              <a:rPr lang="en-US" sz="2400" b="1" dirty="0" err="1"/>
              <a:t>eigenstates</a:t>
            </a:r>
            <a:endParaRPr lang="en-US" sz="2400" b="1" dirty="0"/>
          </a:p>
          <a:p>
            <a:endParaRPr lang="en-US" sz="2400" b="1" dirty="0"/>
          </a:p>
          <a:p>
            <a:r>
              <a:rPr lang="en-US" sz="2400" b="1" dirty="0"/>
              <a:t>      Consider a system with two independent particle states 	and two particles:</a:t>
            </a:r>
          </a:p>
        </p:txBody>
      </p:sp>
      <p:cxnSp>
        <p:nvCxnSpPr>
          <p:cNvPr id="7" name="Straight Connector 6"/>
          <p:cNvCxnSpPr/>
          <p:nvPr/>
        </p:nvCxnSpPr>
        <p:spPr>
          <a:xfrm>
            <a:off x="3048000" y="3048000"/>
            <a:ext cx="1066800"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48000" y="2590800"/>
            <a:ext cx="1066800"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aphicFrame>
        <p:nvGraphicFramePr>
          <p:cNvPr id="9" name="Object 8"/>
          <p:cNvGraphicFramePr>
            <a:graphicFrameLocks noChangeAspect="1"/>
          </p:cNvGraphicFramePr>
          <p:nvPr>
            <p:extLst>
              <p:ext uri="{D42A27DB-BD31-4B8C-83A1-F6EECF244321}">
                <p14:modId xmlns:p14="http://schemas.microsoft.com/office/powerpoint/2010/main" val="1863939554"/>
              </p:ext>
            </p:extLst>
          </p:nvPr>
        </p:nvGraphicFramePr>
        <p:xfrm>
          <a:off x="4240884" y="2780242"/>
          <a:ext cx="419100" cy="535517"/>
        </p:xfrm>
        <a:graphic>
          <a:graphicData uri="http://schemas.openxmlformats.org/presentationml/2006/ole">
            <mc:AlternateContent xmlns:mc="http://schemas.openxmlformats.org/markup-compatibility/2006">
              <mc:Choice xmlns:v="urn:schemas-microsoft-com:vml" Requires="v">
                <p:oleObj spid="_x0000_s196753" name="Equation" r:id="rId4" imgW="228600" imgH="291960" progId="Equation.DSMT4">
                  <p:embed/>
                </p:oleObj>
              </mc:Choice>
              <mc:Fallback>
                <p:oleObj name="Equation" r:id="rId4" imgW="228600" imgH="291960" progId="Equation.DSMT4">
                  <p:embed/>
                  <p:pic>
                    <p:nvPicPr>
                      <p:cNvPr id="9" name="Object 8"/>
                      <p:cNvPicPr/>
                      <p:nvPr/>
                    </p:nvPicPr>
                    <p:blipFill>
                      <a:blip r:embed="rId5"/>
                      <a:stretch>
                        <a:fillRect/>
                      </a:stretch>
                    </p:blipFill>
                    <p:spPr>
                      <a:xfrm>
                        <a:off x="4240884" y="2780242"/>
                        <a:ext cx="419100" cy="535517"/>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853644818"/>
              </p:ext>
            </p:extLst>
          </p:nvPr>
        </p:nvGraphicFramePr>
        <p:xfrm>
          <a:off x="4278314" y="2286000"/>
          <a:ext cx="395287" cy="534988"/>
        </p:xfrm>
        <a:graphic>
          <a:graphicData uri="http://schemas.openxmlformats.org/presentationml/2006/ole">
            <mc:AlternateContent xmlns:mc="http://schemas.openxmlformats.org/markup-compatibility/2006">
              <mc:Choice xmlns:v="urn:schemas-microsoft-com:vml" Requires="v">
                <p:oleObj spid="_x0000_s196754" name="Equation" r:id="rId6" imgW="215640" imgH="291960" progId="Equation.DSMT4">
                  <p:embed/>
                </p:oleObj>
              </mc:Choice>
              <mc:Fallback>
                <p:oleObj name="Equation" r:id="rId6" imgW="215640" imgH="291960" progId="Equation.DSMT4">
                  <p:embed/>
                  <p:pic>
                    <p:nvPicPr>
                      <p:cNvPr id="10" name="Object 9"/>
                      <p:cNvPicPr/>
                      <p:nvPr/>
                    </p:nvPicPr>
                    <p:blipFill>
                      <a:blip r:embed="rId7"/>
                      <a:stretch>
                        <a:fillRect/>
                      </a:stretch>
                    </p:blipFill>
                    <p:spPr>
                      <a:xfrm>
                        <a:off x="4278314" y="2286000"/>
                        <a:ext cx="395287" cy="534988"/>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656826624"/>
              </p:ext>
            </p:extLst>
          </p:nvPr>
        </p:nvGraphicFramePr>
        <p:xfrm>
          <a:off x="6102350" y="2310341"/>
          <a:ext cx="3041650" cy="939800"/>
        </p:xfrm>
        <a:graphic>
          <a:graphicData uri="http://schemas.openxmlformats.org/presentationml/2006/ole">
            <mc:AlternateContent xmlns:mc="http://schemas.openxmlformats.org/markup-compatibility/2006">
              <mc:Choice xmlns:v="urn:schemas-microsoft-com:vml" Requires="v">
                <p:oleObj spid="_x0000_s196755" name="Equation" r:id="rId8" imgW="2095200" imgH="647640" progId="Equation.DSMT4">
                  <p:embed/>
                </p:oleObj>
              </mc:Choice>
              <mc:Fallback>
                <p:oleObj name="Equation" r:id="rId8" imgW="2095200" imgH="647640" progId="Equation.DSMT4">
                  <p:embed/>
                  <p:pic>
                    <p:nvPicPr>
                      <p:cNvPr id="11" name="Object 10"/>
                      <p:cNvPicPr/>
                      <p:nvPr/>
                    </p:nvPicPr>
                    <p:blipFill>
                      <a:blip r:embed="rId9"/>
                      <a:stretch>
                        <a:fillRect/>
                      </a:stretch>
                    </p:blipFill>
                    <p:spPr>
                      <a:xfrm>
                        <a:off x="6102350" y="2310341"/>
                        <a:ext cx="3041650" cy="93980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1079688523"/>
              </p:ext>
            </p:extLst>
          </p:nvPr>
        </p:nvGraphicFramePr>
        <p:xfrm>
          <a:off x="1873250" y="3970338"/>
          <a:ext cx="8355013" cy="1363662"/>
        </p:xfrm>
        <a:graphic>
          <a:graphicData uri="http://schemas.openxmlformats.org/presentationml/2006/ole">
            <mc:AlternateContent xmlns:mc="http://schemas.openxmlformats.org/markup-compatibility/2006">
              <mc:Choice xmlns:v="urn:schemas-microsoft-com:vml" Requires="v">
                <p:oleObj spid="_x0000_s196756" name="Equation" r:id="rId10" imgW="5689440" imgH="927000" progId="Equation.DSMT4">
                  <p:embed/>
                </p:oleObj>
              </mc:Choice>
              <mc:Fallback>
                <p:oleObj name="Equation" r:id="rId10" imgW="5689440" imgH="927000" progId="Equation.DSMT4">
                  <p:embed/>
                  <p:pic>
                    <p:nvPicPr>
                      <p:cNvPr id="12" name="Object 11"/>
                      <p:cNvPicPr/>
                      <p:nvPr/>
                    </p:nvPicPr>
                    <p:blipFill>
                      <a:blip r:embed="rId11"/>
                      <a:stretch>
                        <a:fillRect/>
                      </a:stretch>
                    </p:blipFill>
                    <p:spPr>
                      <a:xfrm>
                        <a:off x="1873250" y="3970338"/>
                        <a:ext cx="8355013" cy="1363662"/>
                      </a:xfrm>
                      <a:prstGeom prst="rect">
                        <a:avLst/>
                      </a:prstGeom>
                    </p:spPr>
                  </p:pic>
                </p:oleObj>
              </mc:Fallback>
            </mc:AlternateContent>
          </a:graphicData>
        </a:graphic>
      </p:graphicFrame>
    </p:spTree>
    <p:extLst>
      <p:ext uri="{BB962C8B-B14F-4D97-AF65-F5344CB8AC3E}">
        <p14:creationId xmlns:p14="http://schemas.microsoft.com/office/powerpoint/2010/main" val="1738562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04/04/2024</a:t>
            </a:r>
          </a:p>
        </p:txBody>
      </p:sp>
      <p:sp>
        <p:nvSpPr>
          <p:cNvPr id="3" name="Footer Placeholder 2"/>
          <p:cNvSpPr>
            <a:spLocks noGrp="1"/>
          </p:cNvSpPr>
          <p:nvPr>
            <p:ph type="ftr" sz="quarter" idx="11"/>
          </p:nvPr>
        </p:nvSpPr>
        <p:spPr/>
        <p:txBody>
          <a:bodyPr/>
          <a:lstStyle/>
          <a:p>
            <a:r>
              <a:rPr lang="en-US"/>
              <a:t>PHY 742 -- Spring 2022 -- Lecture 25</a:t>
            </a:r>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a:p>
        </p:txBody>
      </p:sp>
      <p:sp>
        <p:nvSpPr>
          <p:cNvPr id="5" name="TextBox 4"/>
          <p:cNvSpPr txBox="1"/>
          <p:nvPr/>
        </p:nvSpPr>
        <p:spPr>
          <a:xfrm>
            <a:off x="1828800" y="228600"/>
            <a:ext cx="8229600" cy="1938992"/>
          </a:xfrm>
          <a:prstGeom prst="rect">
            <a:avLst/>
          </a:prstGeom>
          <a:noFill/>
        </p:spPr>
        <p:txBody>
          <a:bodyPr wrap="square" rtlCol="0">
            <a:spAutoFit/>
          </a:bodyPr>
          <a:lstStyle/>
          <a:p>
            <a:r>
              <a:rPr lang="en-US" sz="2400" b="1" dirty="0"/>
              <a:t>Quantum mechanical treatment of </a:t>
            </a:r>
            <a:r>
              <a:rPr lang="en-US" sz="2400" b="1" dirty="0" err="1"/>
              <a:t>multiparticle</a:t>
            </a:r>
            <a:r>
              <a:rPr lang="en-US" sz="2400" b="1" dirty="0"/>
              <a:t> systems –</a:t>
            </a:r>
          </a:p>
          <a:p>
            <a:r>
              <a:rPr lang="en-US" sz="2400" b="1" dirty="0"/>
              <a:t>           non-interacting particles; multiplicity of </a:t>
            </a:r>
            <a:r>
              <a:rPr lang="en-US" sz="2400" b="1" dirty="0" err="1"/>
              <a:t>eigenstates</a:t>
            </a:r>
            <a:endParaRPr lang="en-US" sz="2400" b="1" dirty="0"/>
          </a:p>
          <a:p>
            <a:endParaRPr lang="en-US" sz="2400" b="1" dirty="0"/>
          </a:p>
          <a:p>
            <a:r>
              <a:rPr lang="en-US" sz="2400" b="1" dirty="0"/>
              <a:t>      Consider a system with two independent particle states	and two particles:</a:t>
            </a:r>
          </a:p>
        </p:txBody>
      </p:sp>
      <p:cxnSp>
        <p:nvCxnSpPr>
          <p:cNvPr id="7" name="Straight Connector 6"/>
          <p:cNvCxnSpPr/>
          <p:nvPr/>
        </p:nvCxnSpPr>
        <p:spPr>
          <a:xfrm>
            <a:off x="3048000" y="3048000"/>
            <a:ext cx="1066800"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48000" y="2590800"/>
            <a:ext cx="1066800"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aphicFrame>
        <p:nvGraphicFramePr>
          <p:cNvPr id="9" name="Object 8"/>
          <p:cNvGraphicFramePr>
            <a:graphicFrameLocks noChangeAspect="1"/>
          </p:cNvGraphicFramePr>
          <p:nvPr>
            <p:extLst>
              <p:ext uri="{D42A27DB-BD31-4B8C-83A1-F6EECF244321}">
                <p14:modId xmlns:p14="http://schemas.microsoft.com/office/powerpoint/2010/main" val="1863939554"/>
              </p:ext>
            </p:extLst>
          </p:nvPr>
        </p:nvGraphicFramePr>
        <p:xfrm>
          <a:off x="4240884" y="2780242"/>
          <a:ext cx="419100" cy="535517"/>
        </p:xfrm>
        <a:graphic>
          <a:graphicData uri="http://schemas.openxmlformats.org/presentationml/2006/ole">
            <mc:AlternateContent xmlns:mc="http://schemas.openxmlformats.org/markup-compatibility/2006">
              <mc:Choice xmlns:v="urn:schemas-microsoft-com:vml" Requires="v">
                <p:oleObj spid="_x0000_s197777" name="Equation" r:id="rId4" imgW="228600" imgH="291960" progId="Equation.DSMT4">
                  <p:embed/>
                </p:oleObj>
              </mc:Choice>
              <mc:Fallback>
                <p:oleObj name="Equation" r:id="rId4" imgW="228600" imgH="291960" progId="Equation.DSMT4">
                  <p:embed/>
                  <p:pic>
                    <p:nvPicPr>
                      <p:cNvPr id="9" name="Object 8"/>
                      <p:cNvPicPr/>
                      <p:nvPr/>
                    </p:nvPicPr>
                    <p:blipFill>
                      <a:blip r:embed="rId5"/>
                      <a:stretch>
                        <a:fillRect/>
                      </a:stretch>
                    </p:blipFill>
                    <p:spPr>
                      <a:xfrm>
                        <a:off x="4240884" y="2780242"/>
                        <a:ext cx="419100" cy="535517"/>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853644818"/>
              </p:ext>
            </p:extLst>
          </p:nvPr>
        </p:nvGraphicFramePr>
        <p:xfrm>
          <a:off x="4278314" y="2286000"/>
          <a:ext cx="395287" cy="534988"/>
        </p:xfrm>
        <a:graphic>
          <a:graphicData uri="http://schemas.openxmlformats.org/presentationml/2006/ole">
            <mc:AlternateContent xmlns:mc="http://schemas.openxmlformats.org/markup-compatibility/2006">
              <mc:Choice xmlns:v="urn:schemas-microsoft-com:vml" Requires="v">
                <p:oleObj spid="_x0000_s197778" name="Equation" r:id="rId6" imgW="215640" imgH="291960" progId="Equation.DSMT4">
                  <p:embed/>
                </p:oleObj>
              </mc:Choice>
              <mc:Fallback>
                <p:oleObj name="Equation" r:id="rId6" imgW="215640" imgH="291960" progId="Equation.DSMT4">
                  <p:embed/>
                  <p:pic>
                    <p:nvPicPr>
                      <p:cNvPr id="10" name="Object 9"/>
                      <p:cNvPicPr/>
                      <p:nvPr/>
                    </p:nvPicPr>
                    <p:blipFill>
                      <a:blip r:embed="rId7"/>
                      <a:stretch>
                        <a:fillRect/>
                      </a:stretch>
                    </p:blipFill>
                    <p:spPr>
                      <a:xfrm>
                        <a:off x="4278314" y="2286000"/>
                        <a:ext cx="395287" cy="534988"/>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656826624"/>
              </p:ext>
            </p:extLst>
          </p:nvPr>
        </p:nvGraphicFramePr>
        <p:xfrm>
          <a:off x="6102350" y="2310341"/>
          <a:ext cx="3041650" cy="939800"/>
        </p:xfrm>
        <a:graphic>
          <a:graphicData uri="http://schemas.openxmlformats.org/presentationml/2006/ole">
            <mc:AlternateContent xmlns:mc="http://schemas.openxmlformats.org/markup-compatibility/2006">
              <mc:Choice xmlns:v="urn:schemas-microsoft-com:vml" Requires="v">
                <p:oleObj spid="_x0000_s197779" name="Equation" r:id="rId8" imgW="2095200" imgH="647640" progId="Equation.DSMT4">
                  <p:embed/>
                </p:oleObj>
              </mc:Choice>
              <mc:Fallback>
                <p:oleObj name="Equation" r:id="rId8" imgW="2095200" imgH="647640" progId="Equation.DSMT4">
                  <p:embed/>
                  <p:pic>
                    <p:nvPicPr>
                      <p:cNvPr id="11" name="Object 10"/>
                      <p:cNvPicPr/>
                      <p:nvPr/>
                    </p:nvPicPr>
                    <p:blipFill>
                      <a:blip r:embed="rId9"/>
                      <a:stretch>
                        <a:fillRect/>
                      </a:stretch>
                    </p:blipFill>
                    <p:spPr>
                      <a:xfrm>
                        <a:off x="6102350" y="2310341"/>
                        <a:ext cx="3041650" cy="93980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2163868733"/>
              </p:ext>
            </p:extLst>
          </p:nvPr>
        </p:nvGraphicFramePr>
        <p:xfrm>
          <a:off x="1709738" y="3706813"/>
          <a:ext cx="8469312" cy="2371725"/>
        </p:xfrm>
        <a:graphic>
          <a:graphicData uri="http://schemas.openxmlformats.org/presentationml/2006/ole">
            <mc:AlternateContent xmlns:mc="http://schemas.openxmlformats.org/markup-compatibility/2006">
              <mc:Choice xmlns:v="urn:schemas-microsoft-com:vml" Requires="v">
                <p:oleObj spid="_x0000_s197780" name="Equation" r:id="rId10" imgW="5765760" imgH="1612800" progId="Equation.DSMT4">
                  <p:embed/>
                </p:oleObj>
              </mc:Choice>
              <mc:Fallback>
                <p:oleObj name="Equation" r:id="rId10" imgW="5765760" imgH="1612800" progId="Equation.DSMT4">
                  <p:embed/>
                  <p:pic>
                    <p:nvPicPr>
                      <p:cNvPr id="12" name="Object 11"/>
                      <p:cNvPicPr/>
                      <p:nvPr/>
                    </p:nvPicPr>
                    <p:blipFill>
                      <a:blip r:embed="rId11"/>
                      <a:stretch>
                        <a:fillRect/>
                      </a:stretch>
                    </p:blipFill>
                    <p:spPr>
                      <a:xfrm>
                        <a:off x="1709738" y="3706813"/>
                        <a:ext cx="8469312" cy="2371725"/>
                      </a:xfrm>
                      <a:prstGeom prst="rect">
                        <a:avLst/>
                      </a:prstGeom>
                    </p:spPr>
                  </p:pic>
                </p:oleObj>
              </mc:Fallback>
            </mc:AlternateContent>
          </a:graphicData>
        </a:graphic>
      </p:graphicFrame>
    </p:spTree>
    <p:extLst>
      <p:ext uri="{BB962C8B-B14F-4D97-AF65-F5344CB8AC3E}">
        <p14:creationId xmlns:p14="http://schemas.microsoft.com/office/powerpoint/2010/main" val="926126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04/04/2024</a:t>
            </a:r>
          </a:p>
        </p:txBody>
      </p:sp>
      <p:sp>
        <p:nvSpPr>
          <p:cNvPr id="3" name="Footer Placeholder 2"/>
          <p:cNvSpPr>
            <a:spLocks noGrp="1"/>
          </p:cNvSpPr>
          <p:nvPr>
            <p:ph type="ftr" sz="quarter" idx="11"/>
          </p:nvPr>
        </p:nvSpPr>
        <p:spPr/>
        <p:txBody>
          <a:bodyPr/>
          <a:lstStyle/>
          <a:p>
            <a:r>
              <a:rPr lang="en-US"/>
              <a:t>PHY 742 -- Spring 2022 -- Lecture 25</a:t>
            </a:r>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a:p>
        </p:txBody>
      </p:sp>
      <p:sp>
        <p:nvSpPr>
          <p:cNvPr id="5" name="TextBox 4"/>
          <p:cNvSpPr txBox="1"/>
          <p:nvPr/>
        </p:nvSpPr>
        <p:spPr>
          <a:xfrm>
            <a:off x="671946" y="413601"/>
            <a:ext cx="10300853" cy="461665"/>
          </a:xfrm>
          <a:prstGeom prst="rect">
            <a:avLst/>
          </a:prstGeom>
          <a:noFill/>
        </p:spPr>
        <p:txBody>
          <a:bodyPr wrap="square" rtlCol="0">
            <a:spAutoFit/>
          </a:bodyPr>
          <a:lstStyle/>
          <a:p>
            <a:r>
              <a:rPr lang="en-US" sz="2400" b="1" dirty="0"/>
              <a:t>Treating </a:t>
            </a:r>
            <a:r>
              <a:rPr lang="en-US" sz="2400" b="1" dirty="0" err="1"/>
              <a:t>multiparticle</a:t>
            </a:r>
            <a:r>
              <a:rPr lang="en-US" sz="2400" b="1" dirty="0"/>
              <a:t> systems using  “second” quantization formalism</a:t>
            </a:r>
          </a:p>
        </p:txBody>
      </p:sp>
      <p:graphicFrame>
        <p:nvGraphicFramePr>
          <p:cNvPr id="6" name="Object 5"/>
          <p:cNvGraphicFramePr>
            <a:graphicFrameLocks noChangeAspect="1"/>
          </p:cNvGraphicFramePr>
          <p:nvPr>
            <p:extLst>
              <p:ext uri="{D42A27DB-BD31-4B8C-83A1-F6EECF244321}">
                <p14:modId xmlns:p14="http://schemas.microsoft.com/office/powerpoint/2010/main" val="2323464705"/>
              </p:ext>
            </p:extLst>
          </p:nvPr>
        </p:nvGraphicFramePr>
        <p:xfrm>
          <a:off x="671947" y="1308099"/>
          <a:ext cx="7648576" cy="1922462"/>
        </p:xfrm>
        <a:graphic>
          <a:graphicData uri="http://schemas.openxmlformats.org/presentationml/2006/ole">
            <mc:AlternateContent xmlns:mc="http://schemas.openxmlformats.org/markup-compatibility/2006">
              <mc:Choice xmlns:v="urn:schemas-microsoft-com:vml" Requires="v">
                <p:oleObj spid="_x0000_s198740" name="Equation" r:id="rId4" imgW="5206680" imgH="1307880" progId="Equation.DSMT4">
                  <p:embed/>
                </p:oleObj>
              </mc:Choice>
              <mc:Fallback>
                <p:oleObj name="Equation" r:id="rId4" imgW="5206680" imgH="1307880" progId="Equation.DSMT4">
                  <p:embed/>
                  <p:pic>
                    <p:nvPicPr>
                      <p:cNvPr id="6" name="Object 5"/>
                      <p:cNvPicPr/>
                      <p:nvPr/>
                    </p:nvPicPr>
                    <p:blipFill>
                      <a:blip r:embed="rId5"/>
                      <a:stretch>
                        <a:fillRect/>
                      </a:stretch>
                    </p:blipFill>
                    <p:spPr>
                      <a:xfrm>
                        <a:off x="671947" y="1308099"/>
                        <a:ext cx="7648576" cy="192246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898474610"/>
              </p:ext>
            </p:extLst>
          </p:nvPr>
        </p:nvGraphicFramePr>
        <p:xfrm>
          <a:off x="671947" y="3294062"/>
          <a:ext cx="7620000" cy="2998787"/>
        </p:xfrm>
        <a:graphic>
          <a:graphicData uri="http://schemas.openxmlformats.org/presentationml/2006/ole">
            <mc:AlternateContent xmlns:mc="http://schemas.openxmlformats.org/markup-compatibility/2006">
              <mc:Choice xmlns:v="urn:schemas-microsoft-com:vml" Requires="v">
                <p:oleObj spid="_x0000_s198741" name="Equation" r:id="rId6" imgW="4775040" imgH="1879560" progId="Equation.DSMT4">
                  <p:embed/>
                </p:oleObj>
              </mc:Choice>
              <mc:Fallback>
                <p:oleObj name="Equation" r:id="rId6" imgW="4775040" imgH="1879560" progId="Equation.DSMT4">
                  <p:embed/>
                  <p:pic>
                    <p:nvPicPr>
                      <p:cNvPr id="7" name="Object 6"/>
                      <p:cNvPicPr/>
                      <p:nvPr/>
                    </p:nvPicPr>
                    <p:blipFill>
                      <a:blip r:embed="rId7"/>
                      <a:stretch>
                        <a:fillRect/>
                      </a:stretch>
                    </p:blipFill>
                    <p:spPr>
                      <a:xfrm>
                        <a:off x="671947" y="3294062"/>
                        <a:ext cx="7620000" cy="2998787"/>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73B08698-072C-47CE-81A4-DB13753A363A}"/>
              </a:ext>
            </a:extLst>
          </p:cNvPr>
          <p:cNvGraphicFramePr>
            <a:graphicFrameLocks noChangeAspect="1"/>
          </p:cNvGraphicFramePr>
          <p:nvPr>
            <p:extLst>
              <p:ext uri="{D42A27DB-BD31-4B8C-83A1-F6EECF244321}">
                <p14:modId xmlns:p14="http://schemas.microsoft.com/office/powerpoint/2010/main" val="1269137674"/>
              </p:ext>
            </p:extLst>
          </p:nvPr>
        </p:nvGraphicFramePr>
        <p:xfrm>
          <a:off x="6308266" y="4056870"/>
          <a:ext cx="5211787" cy="960698"/>
        </p:xfrm>
        <a:graphic>
          <a:graphicData uri="http://schemas.openxmlformats.org/presentationml/2006/ole">
            <mc:AlternateContent xmlns:mc="http://schemas.openxmlformats.org/markup-compatibility/2006">
              <mc:Choice xmlns:v="urn:schemas-microsoft-com:vml" Requires="v">
                <p:oleObj spid="_x0000_s198742" name="Equation" r:id="rId8" imgW="2755800" imgH="507960" progId="Equation.DSMT4">
                  <p:embed/>
                </p:oleObj>
              </mc:Choice>
              <mc:Fallback>
                <p:oleObj name="Equation" r:id="rId8" imgW="2755800" imgH="507960" progId="Equation.DSMT4">
                  <p:embed/>
                  <p:pic>
                    <p:nvPicPr>
                      <p:cNvPr id="0" name=""/>
                      <p:cNvPicPr/>
                      <p:nvPr/>
                    </p:nvPicPr>
                    <p:blipFill>
                      <a:blip r:embed="rId9"/>
                      <a:stretch>
                        <a:fillRect/>
                      </a:stretch>
                    </p:blipFill>
                    <p:spPr>
                      <a:xfrm>
                        <a:off x="6308266" y="4056870"/>
                        <a:ext cx="5211787" cy="960698"/>
                      </a:xfrm>
                      <a:prstGeom prst="rect">
                        <a:avLst/>
                      </a:prstGeom>
                      <a:solidFill>
                        <a:srgbClr val="FFFF00">
                          <a:alpha val="63000"/>
                        </a:srgbClr>
                      </a:solidFill>
                    </p:spPr>
                  </p:pic>
                </p:oleObj>
              </mc:Fallback>
            </mc:AlternateContent>
          </a:graphicData>
        </a:graphic>
      </p:graphicFrame>
    </p:spTree>
    <p:extLst>
      <p:ext uri="{BB962C8B-B14F-4D97-AF65-F5344CB8AC3E}">
        <p14:creationId xmlns:p14="http://schemas.microsoft.com/office/powerpoint/2010/main" val="2881035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04/04/2024</a:t>
            </a:r>
          </a:p>
        </p:txBody>
      </p:sp>
      <p:sp>
        <p:nvSpPr>
          <p:cNvPr id="3" name="Footer Placeholder 2"/>
          <p:cNvSpPr>
            <a:spLocks noGrp="1"/>
          </p:cNvSpPr>
          <p:nvPr>
            <p:ph type="ftr" sz="quarter" idx="11"/>
          </p:nvPr>
        </p:nvSpPr>
        <p:spPr/>
        <p:txBody>
          <a:bodyPr/>
          <a:lstStyle/>
          <a:p>
            <a:r>
              <a:rPr lang="en-US"/>
              <a:t>PHY 742 -- Spring 2022 -- Lecture 25</a:t>
            </a:r>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a:p>
        </p:txBody>
      </p:sp>
      <p:graphicFrame>
        <p:nvGraphicFramePr>
          <p:cNvPr id="6" name="Object 5">
            <a:extLst>
              <a:ext uri="{FF2B5EF4-FFF2-40B4-BE49-F238E27FC236}">
                <a16:creationId xmlns:a16="http://schemas.microsoft.com/office/drawing/2014/main" id="{E3FC461B-5895-4C43-BA9E-01A494E451AB}"/>
              </a:ext>
            </a:extLst>
          </p:cNvPr>
          <p:cNvGraphicFramePr>
            <a:graphicFrameLocks noChangeAspect="1"/>
          </p:cNvGraphicFramePr>
          <p:nvPr>
            <p:extLst>
              <p:ext uri="{D42A27DB-BD31-4B8C-83A1-F6EECF244321}">
                <p14:modId xmlns:p14="http://schemas.microsoft.com/office/powerpoint/2010/main" val="2777337550"/>
              </p:ext>
            </p:extLst>
          </p:nvPr>
        </p:nvGraphicFramePr>
        <p:xfrm>
          <a:off x="838200" y="877888"/>
          <a:ext cx="10918825" cy="4638675"/>
        </p:xfrm>
        <a:graphic>
          <a:graphicData uri="http://schemas.openxmlformats.org/presentationml/2006/ole">
            <mc:AlternateContent xmlns:mc="http://schemas.openxmlformats.org/markup-compatibility/2006">
              <mc:Choice xmlns:v="urn:schemas-microsoft-com:vml" Requires="v">
                <p:oleObj spid="_x0000_s201762" name="Equation" r:id="rId4" imgW="5765760" imgH="2450880" progId="Equation.DSMT4">
                  <p:embed/>
                </p:oleObj>
              </mc:Choice>
              <mc:Fallback>
                <p:oleObj name="Equation" r:id="rId4" imgW="5765760" imgH="2450880" progId="Equation.DSMT4">
                  <p:embed/>
                  <p:pic>
                    <p:nvPicPr>
                      <p:cNvPr id="5" name="Object 4"/>
                      <p:cNvPicPr/>
                      <p:nvPr/>
                    </p:nvPicPr>
                    <p:blipFill>
                      <a:blip r:embed="rId5"/>
                      <a:stretch>
                        <a:fillRect/>
                      </a:stretch>
                    </p:blipFill>
                    <p:spPr>
                      <a:xfrm>
                        <a:off x="838200" y="877888"/>
                        <a:ext cx="10918825" cy="463867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050EE7A8-F9BE-4BA7-892A-A4003140AC85}"/>
              </a:ext>
            </a:extLst>
          </p:cNvPr>
          <p:cNvSpPr txBox="1"/>
          <p:nvPr/>
        </p:nvSpPr>
        <p:spPr>
          <a:xfrm>
            <a:off x="2057400" y="228601"/>
            <a:ext cx="8153400" cy="461665"/>
          </a:xfrm>
          <a:prstGeom prst="rect">
            <a:avLst/>
          </a:prstGeom>
          <a:noFill/>
        </p:spPr>
        <p:txBody>
          <a:bodyPr wrap="square" rtlCol="0">
            <a:spAutoFit/>
          </a:bodyPr>
          <a:lstStyle/>
          <a:p>
            <a:r>
              <a:rPr lang="en-US" sz="2400" b="1" dirty="0"/>
              <a:t>Operators for Bose system</a:t>
            </a:r>
          </a:p>
        </p:txBody>
      </p:sp>
      <p:sp>
        <p:nvSpPr>
          <p:cNvPr id="8" name="TextBox 7">
            <a:extLst>
              <a:ext uri="{FF2B5EF4-FFF2-40B4-BE49-F238E27FC236}">
                <a16:creationId xmlns:a16="http://schemas.microsoft.com/office/drawing/2014/main" id="{8DFC3B9B-AA4C-46F4-9B2E-7EAA9D0545F8}"/>
              </a:ext>
            </a:extLst>
          </p:cNvPr>
          <p:cNvSpPr txBox="1"/>
          <p:nvPr/>
        </p:nvSpPr>
        <p:spPr>
          <a:xfrm>
            <a:off x="4285989" y="2602210"/>
            <a:ext cx="5022937" cy="461665"/>
          </a:xfrm>
          <a:prstGeom prst="rect">
            <a:avLst/>
          </a:prstGeom>
          <a:noFill/>
        </p:spPr>
        <p:txBody>
          <a:bodyPr wrap="square" rtlCol="0">
            <a:spAutoFit/>
          </a:bodyPr>
          <a:lstStyle/>
          <a:p>
            <a:pPr algn="l"/>
            <a:r>
              <a:rPr lang="en-US" sz="2400" b="1" dirty="0"/>
              <a:t>Commutator notation</a:t>
            </a:r>
          </a:p>
        </p:txBody>
      </p:sp>
    </p:spTree>
    <p:extLst>
      <p:ext uri="{BB962C8B-B14F-4D97-AF65-F5344CB8AC3E}">
        <p14:creationId xmlns:p14="http://schemas.microsoft.com/office/powerpoint/2010/main" val="2867952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905635-AC63-4608-AD35-56B347DBE38A}"/>
              </a:ext>
            </a:extLst>
          </p:cNvPr>
          <p:cNvSpPr>
            <a:spLocks noGrp="1"/>
          </p:cNvSpPr>
          <p:nvPr>
            <p:ph type="dt" sz="half" idx="10"/>
          </p:nvPr>
        </p:nvSpPr>
        <p:spPr/>
        <p:txBody>
          <a:bodyPr/>
          <a:lstStyle/>
          <a:p>
            <a:r>
              <a:rPr lang="en-US"/>
              <a:t>04/04/2024</a:t>
            </a:r>
          </a:p>
        </p:txBody>
      </p:sp>
      <p:sp>
        <p:nvSpPr>
          <p:cNvPr id="3" name="Footer Placeholder 2">
            <a:extLst>
              <a:ext uri="{FF2B5EF4-FFF2-40B4-BE49-F238E27FC236}">
                <a16:creationId xmlns:a16="http://schemas.microsoft.com/office/drawing/2014/main" id="{84257E3D-5428-436C-8414-67761B272878}"/>
              </a:ext>
            </a:extLst>
          </p:cNvPr>
          <p:cNvSpPr>
            <a:spLocks noGrp="1"/>
          </p:cNvSpPr>
          <p:nvPr>
            <p:ph type="ftr" sz="quarter" idx="11"/>
          </p:nvPr>
        </p:nvSpPr>
        <p:spPr/>
        <p:txBody>
          <a:bodyPr/>
          <a:lstStyle/>
          <a:p>
            <a:r>
              <a:rPr lang="en-US"/>
              <a:t>PHY 742 -- Spring 2022 -- Lecture 25</a:t>
            </a:r>
          </a:p>
        </p:txBody>
      </p:sp>
      <p:sp>
        <p:nvSpPr>
          <p:cNvPr id="4" name="Slide Number Placeholder 3">
            <a:extLst>
              <a:ext uri="{FF2B5EF4-FFF2-40B4-BE49-F238E27FC236}">
                <a16:creationId xmlns:a16="http://schemas.microsoft.com/office/drawing/2014/main" id="{7258BB84-38AC-4B7F-B0E2-E633663DA4F3}"/>
              </a:ext>
            </a:extLst>
          </p:cNvPr>
          <p:cNvSpPr>
            <a:spLocks noGrp="1"/>
          </p:cNvSpPr>
          <p:nvPr>
            <p:ph type="sldNum" sz="quarter" idx="12"/>
          </p:nvPr>
        </p:nvSpPr>
        <p:spPr/>
        <p:txBody>
          <a:bodyPr/>
          <a:lstStyle/>
          <a:p>
            <a:fld id="{E23FF32D-176F-4F5B-8878-5D48FB6FF26A}" type="slidenum">
              <a:rPr lang="en-US" smtClean="0"/>
              <a:t>16</a:t>
            </a:fld>
            <a:endParaRPr lang="en-US"/>
          </a:p>
        </p:txBody>
      </p:sp>
      <p:sp>
        <p:nvSpPr>
          <p:cNvPr id="5" name="TextBox 4">
            <a:extLst>
              <a:ext uri="{FF2B5EF4-FFF2-40B4-BE49-F238E27FC236}">
                <a16:creationId xmlns:a16="http://schemas.microsoft.com/office/drawing/2014/main" id="{F3A3839A-1B0B-4A8B-B938-4AE7CD3B2122}"/>
              </a:ext>
            </a:extLst>
          </p:cNvPr>
          <p:cNvSpPr txBox="1"/>
          <p:nvPr/>
        </p:nvSpPr>
        <p:spPr>
          <a:xfrm>
            <a:off x="501445" y="412955"/>
            <a:ext cx="9792929" cy="461665"/>
          </a:xfrm>
          <a:prstGeom prst="rect">
            <a:avLst/>
          </a:prstGeom>
          <a:noFill/>
        </p:spPr>
        <p:txBody>
          <a:bodyPr wrap="square" rtlCol="0">
            <a:spAutoFit/>
          </a:bodyPr>
          <a:lstStyle/>
          <a:p>
            <a:pPr algn="l"/>
            <a:r>
              <a:rPr lang="en-US" sz="2400" b="1" dirty="0"/>
              <a:t>Some details --</a:t>
            </a:r>
          </a:p>
        </p:txBody>
      </p:sp>
      <p:graphicFrame>
        <p:nvGraphicFramePr>
          <p:cNvPr id="6" name="Object 5">
            <a:extLst>
              <a:ext uri="{FF2B5EF4-FFF2-40B4-BE49-F238E27FC236}">
                <a16:creationId xmlns:a16="http://schemas.microsoft.com/office/drawing/2014/main" id="{35C78443-9435-4F66-8EF5-F21184FDCBDE}"/>
              </a:ext>
            </a:extLst>
          </p:cNvPr>
          <p:cNvGraphicFramePr>
            <a:graphicFrameLocks noChangeAspect="1"/>
          </p:cNvGraphicFramePr>
          <p:nvPr>
            <p:extLst>
              <p:ext uri="{D42A27DB-BD31-4B8C-83A1-F6EECF244321}">
                <p14:modId xmlns:p14="http://schemas.microsoft.com/office/powerpoint/2010/main" val="2340219493"/>
              </p:ext>
            </p:extLst>
          </p:nvPr>
        </p:nvGraphicFramePr>
        <p:xfrm>
          <a:off x="838200" y="1302672"/>
          <a:ext cx="10317162" cy="2017713"/>
        </p:xfrm>
        <a:graphic>
          <a:graphicData uri="http://schemas.openxmlformats.org/presentationml/2006/ole">
            <mc:AlternateContent xmlns:mc="http://schemas.openxmlformats.org/markup-compatibility/2006">
              <mc:Choice xmlns:v="urn:schemas-microsoft-com:vml" Requires="v">
                <p:oleObj spid="_x0000_s206855" name="Equation" r:id="rId3" imgW="5448240" imgH="1066680" progId="Equation.DSMT4">
                  <p:embed/>
                </p:oleObj>
              </mc:Choice>
              <mc:Fallback>
                <p:oleObj name="Equation" r:id="rId3" imgW="5448240" imgH="1066680" progId="Equation.DSMT4">
                  <p:embed/>
                  <p:pic>
                    <p:nvPicPr>
                      <p:cNvPr id="6" name="Object 5">
                        <a:extLst>
                          <a:ext uri="{FF2B5EF4-FFF2-40B4-BE49-F238E27FC236}">
                            <a16:creationId xmlns:a16="http://schemas.microsoft.com/office/drawing/2014/main" id="{E3FC461B-5895-4C43-BA9E-01A494E451AB}"/>
                          </a:ext>
                        </a:extLst>
                      </p:cNvPr>
                      <p:cNvPicPr/>
                      <p:nvPr/>
                    </p:nvPicPr>
                    <p:blipFill>
                      <a:blip r:embed="rId4"/>
                      <a:stretch>
                        <a:fillRect/>
                      </a:stretch>
                    </p:blipFill>
                    <p:spPr>
                      <a:xfrm>
                        <a:off x="838200" y="1302672"/>
                        <a:ext cx="10317162" cy="2017713"/>
                      </a:xfrm>
                      <a:prstGeom prst="rect">
                        <a:avLst/>
                      </a:prstGeom>
                    </p:spPr>
                  </p:pic>
                </p:oleObj>
              </mc:Fallback>
            </mc:AlternateContent>
          </a:graphicData>
        </a:graphic>
      </p:graphicFrame>
    </p:spTree>
    <p:extLst>
      <p:ext uri="{BB962C8B-B14F-4D97-AF65-F5344CB8AC3E}">
        <p14:creationId xmlns:p14="http://schemas.microsoft.com/office/powerpoint/2010/main" val="1334046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04/04/2024</a:t>
            </a:r>
          </a:p>
        </p:txBody>
      </p:sp>
      <p:sp>
        <p:nvSpPr>
          <p:cNvPr id="3" name="Footer Placeholder 2"/>
          <p:cNvSpPr>
            <a:spLocks noGrp="1"/>
          </p:cNvSpPr>
          <p:nvPr>
            <p:ph type="ftr" sz="quarter" idx="11"/>
          </p:nvPr>
        </p:nvSpPr>
        <p:spPr/>
        <p:txBody>
          <a:bodyPr/>
          <a:lstStyle/>
          <a:p>
            <a:r>
              <a:rPr lang="en-US"/>
              <a:t>PHY 742 -- Spring 2022 -- Lecture 25</a:t>
            </a:r>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599890883"/>
              </p:ext>
            </p:extLst>
          </p:nvPr>
        </p:nvGraphicFramePr>
        <p:xfrm>
          <a:off x="1828801" y="1066801"/>
          <a:ext cx="7832725" cy="3998913"/>
        </p:xfrm>
        <a:graphic>
          <a:graphicData uri="http://schemas.openxmlformats.org/presentationml/2006/ole">
            <mc:AlternateContent xmlns:mc="http://schemas.openxmlformats.org/markup-compatibility/2006">
              <mc:Choice xmlns:v="urn:schemas-microsoft-com:vml" Requires="v">
                <p:oleObj spid="_x0000_s199716" name="Equation" r:id="rId4" imgW="5397480" imgH="2755800" progId="Equation.DSMT4">
                  <p:embed/>
                </p:oleObj>
              </mc:Choice>
              <mc:Fallback>
                <p:oleObj name="Equation" r:id="rId4" imgW="5397480" imgH="2755800" progId="Equation.DSMT4">
                  <p:embed/>
                  <p:pic>
                    <p:nvPicPr>
                      <p:cNvPr id="5" name="Object 4"/>
                      <p:cNvPicPr/>
                      <p:nvPr/>
                    </p:nvPicPr>
                    <p:blipFill>
                      <a:blip r:embed="rId5"/>
                      <a:stretch>
                        <a:fillRect/>
                      </a:stretch>
                    </p:blipFill>
                    <p:spPr>
                      <a:xfrm>
                        <a:off x="1828801" y="1066801"/>
                        <a:ext cx="7832725" cy="3998913"/>
                      </a:xfrm>
                      <a:prstGeom prst="rect">
                        <a:avLst/>
                      </a:prstGeom>
                    </p:spPr>
                  </p:pic>
                </p:oleObj>
              </mc:Fallback>
            </mc:AlternateContent>
          </a:graphicData>
        </a:graphic>
      </p:graphicFrame>
      <p:sp>
        <p:nvSpPr>
          <p:cNvPr id="6" name="TextBox 5"/>
          <p:cNvSpPr txBox="1"/>
          <p:nvPr/>
        </p:nvSpPr>
        <p:spPr>
          <a:xfrm>
            <a:off x="1676400" y="228600"/>
            <a:ext cx="7848600" cy="457200"/>
          </a:xfrm>
          <a:prstGeom prst="rect">
            <a:avLst/>
          </a:prstGeom>
          <a:noFill/>
        </p:spPr>
        <p:txBody>
          <a:bodyPr wrap="square" rtlCol="0">
            <a:spAutoFit/>
          </a:bodyPr>
          <a:lstStyle/>
          <a:p>
            <a:r>
              <a:rPr lang="en-US" sz="2400" b="1" dirty="0"/>
              <a:t>Example for Fermi particles</a:t>
            </a:r>
          </a:p>
        </p:txBody>
      </p:sp>
      <p:sp>
        <p:nvSpPr>
          <p:cNvPr id="7" name="TextBox 6"/>
          <p:cNvSpPr txBox="1"/>
          <p:nvPr/>
        </p:nvSpPr>
        <p:spPr>
          <a:xfrm>
            <a:off x="2133600" y="5334001"/>
            <a:ext cx="8001000" cy="830997"/>
          </a:xfrm>
          <a:prstGeom prst="rect">
            <a:avLst/>
          </a:prstGeom>
          <a:noFill/>
        </p:spPr>
        <p:txBody>
          <a:bodyPr wrap="square" rtlCol="0">
            <a:spAutoFit/>
          </a:bodyPr>
          <a:lstStyle/>
          <a:p>
            <a:r>
              <a:rPr lang="en-US" sz="2400" b="1" dirty="0"/>
              <a:t>For Fermi particles, the occupation eigenvalues can be</a:t>
            </a:r>
          </a:p>
          <a:p>
            <a:r>
              <a:rPr lang="en-US" sz="2400" b="1" i="1" dirty="0" err="1"/>
              <a:t>n</a:t>
            </a:r>
            <a:r>
              <a:rPr lang="en-US" sz="2400" b="1" i="1" baseline="-25000" dirty="0" err="1"/>
              <a:t>a</a:t>
            </a:r>
            <a:r>
              <a:rPr lang="en-US" sz="2400" b="1" i="1" dirty="0"/>
              <a:t>=0  </a:t>
            </a:r>
            <a:r>
              <a:rPr lang="en-US" sz="2400" b="1" dirty="0"/>
              <a:t>or </a:t>
            </a:r>
            <a:r>
              <a:rPr lang="en-US" sz="2400" b="1" i="1" dirty="0"/>
              <a:t>1</a:t>
            </a:r>
          </a:p>
        </p:txBody>
      </p:sp>
    </p:spTree>
    <p:extLst>
      <p:ext uri="{BB962C8B-B14F-4D97-AF65-F5344CB8AC3E}">
        <p14:creationId xmlns:p14="http://schemas.microsoft.com/office/powerpoint/2010/main" val="4143953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04/04/2024</a:t>
            </a:r>
          </a:p>
        </p:txBody>
      </p:sp>
      <p:sp>
        <p:nvSpPr>
          <p:cNvPr id="3" name="Footer Placeholder 2"/>
          <p:cNvSpPr>
            <a:spLocks noGrp="1"/>
          </p:cNvSpPr>
          <p:nvPr>
            <p:ph type="ftr" sz="quarter" idx="11"/>
          </p:nvPr>
        </p:nvSpPr>
        <p:spPr/>
        <p:txBody>
          <a:bodyPr/>
          <a:lstStyle/>
          <a:p>
            <a:r>
              <a:rPr lang="en-US"/>
              <a:t>PHY 742 -- Spring 2022 -- Lecture 25</a:t>
            </a:r>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02258413"/>
              </p:ext>
            </p:extLst>
          </p:nvPr>
        </p:nvGraphicFramePr>
        <p:xfrm>
          <a:off x="863600" y="950913"/>
          <a:ext cx="6684963" cy="4592637"/>
        </p:xfrm>
        <a:graphic>
          <a:graphicData uri="http://schemas.openxmlformats.org/presentationml/2006/ole">
            <mc:AlternateContent xmlns:mc="http://schemas.openxmlformats.org/markup-compatibility/2006">
              <mc:Choice xmlns:v="urn:schemas-microsoft-com:vml" Requires="v">
                <p:oleObj spid="_x0000_s200740" name="Equation" r:id="rId4" imgW="3530520" imgH="2425680" progId="Equation.DSMT4">
                  <p:embed/>
                </p:oleObj>
              </mc:Choice>
              <mc:Fallback>
                <p:oleObj name="Equation" r:id="rId4" imgW="3530520" imgH="2425680" progId="Equation.DSMT4">
                  <p:embed/>
                  <p:pic>
                    <p:nvPicPr>
                      <p:cNvPr id="5" name="Object 4"/>
                      <p:cNvPicPr/>
                      <p:nvPr/>
                    </p:nvPicPr>
                    <p:blipFill>
                      <a:blip r:embed="rId5"/>
                      <a:stretch>
                        <a:fillRect/>
                      </a:stretch>
                    </p:blipFill>
                    <p:spPr>
                      <a:xfrm>
                        <a:off x="863600" y="950913"/>
                        <a:ext cx="6684963" cy="4592637"/>
                      </a:xfrm>
                      <a:prstGeom prst="rect">
                        <a:avLst/>
                      </a:prstGeom>
                    </p:spPr>
                  </p:pic>
                </p:oleObj>
              </mc:Fallback>
            </mc:AlternateContent>
          </a:graphicData>
        </a:graphic>
      </p:graphicFrame>
      <p:sp>
        <p:nvSpPr>
          <p:cNvPr id="6" name="TextBox 5"/>
          <p:cNvSpPr txBox="1"/>
          <p:nvPr/>
        </p:nvSpPr>
        <p:spPr>
          <a:xfrm>
            <a:off x="2057400" y="228601"/>
            <a:ext cx="8153400" cy="461665"/>
          </a:xfrm>
          <a:prstGeom prst="rect">
            <a:avLst/>
          </a:prstGeom>
          <a:noFill/>
        </p:spPr>
        <p:txBody>
          <a:bodyPr wrap="square" rtlCol="0">
            <a:spAutoFit/>
          </a:bodyPr>
          <a:lstStyle/>
          <a:p>
            <a:r>
              <a:rPr lang="en-US" sz="2400" b="1" dirty="0"/>
              <a:t>Operators for Fermi system</a:t>
            </a:r>
          </a:p>
        </p:txBody>
      </p:sp>
      <p:sp>
        <p:nvSpPr>
          <p:cNvPr id="7" name="TextBox 6">
            <a:extLst>
              <a:ext uri="{FF2B5EF4-FFF2-40B4-BE49-F238E27FC236}">
                <a16:creationId xmlns:a16="http://schemas.microsoft.com/office/drawing/2014/main" id="{0CF3AAFE-A392-4F8E-B825-89FDC6B7183A}"/>
              </a:ext>
            </a:extLst>
          </p:cNvPr>
          <p:cNvSpPr txBox="1"/>
          <p:nvPr/>
        </p:nvSpPr>
        <p:spPr>
          <a:xfrm>
            <a:off x="4411249" y="2539580"/>
            <a:ext cx="5022937" cy="461665"/>
          </a:xfrm>
          <a:prstGeom prst="rect">
            <a:avLst/>
          </a:prstGeom>
          <a:noFill/>
        </p:spPr>
        <p:txBody>
          <a:bodyPr wrap="square" rtlCol="0">
            <a:spAutoFit/>
          </a:bodyPr>
          <a:lstStyle/>
          <a:p>
            <a:pPr algn="l"/>
            <a:r>
              <a:rPr lang="en-US" sz="2400" b="1" dirty="0"/>
              <a:t>Anti commutator notation</a:t>
            </a:r>
          </a:p>
        </p:txBody>
      </p:sp>
    </p:spTree>
    <p:extLst>
      <p:ext uri="{BB962C8B-B14F-4D97-AF65-F5344CB8AC3E}">
        <p14:creationId xmlns:p14="http://schemas.microsoft.com/office/powerpoint/2010/main" val="1004332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6482A4-BA58-4EF7-A638-887662071B2F}"/>
              </a:ext>
            </a:extLst>
          </p:cNvPr>
          <p:cNvSpPr>
            <a:spLocks noGrp="1"/>
          </p:cNvSpPr>
          <p:nvPr>
            <p:ph type="dt" sz="half" idx="10"/>
          </p:nvPr>
        </p:nvSpPr>
        <p:spPr/>
        <p:txBody>
          <a:bodyPr/>
          <a:lstStyle/>
          <a:p>
            <a:r>
              <a:rPr lang="en-US"/>
              <a:t>04/04/2024</a:t>
            </a:r>
          </a:p>
        </p:txBody>
      </p:sp>
      <p:sp>
        <p:nvSpPr>
          <p:cNvPr id="3" name="Footer Placeholder 2">
            <a:extLst>
              <a:ext uri="{FF2B5EF4-FFF2-40B4-BE49-F238E27FC236}">
                <a16:creationId xmlns:a16="http://schemas.microsoft.com/office/drawing/2014/main" id="{06C29EC6-BBD8-4F9B-8770-27D559D7A7D6}"/>
              </a:ext>
            </a:extLst>
          </p:cNvPr>
          <p:cNvSpPr>
            <a:spLocks noGrp="1"/>
          </p:cNvSpPr>
          <p:nvPr>
            <p:ph type="ftr" sz="quarter" idx="11"/>
          </p:nvPr>
        </p:nvSpPr>
        <p:spPr/>
        <p:txBody>
          <a:bodyPr/>
          <a:lstStyle/>
          <a:p>
            <a:r>
              <a:rPr lang="en-US"/>
              <a:t>PHY 742 -- Spring 2022 -- Lecture 25</a:t>
            </a:r>
          </a:p>
        </p:txBody>
      </p:sp>
      <p:sp>
        <p:nvSpPr>
          <p:cNvPr id="4" name="Slide Number Placeholder 3">
            <a:extLst>
              <a:ext uri="{FF2B5EF4-FFF2-40B4-BE49-F238E27FC236}">
                <a16:creationId xmlns:a16="http://schemas.microsoft.com/office/drawing/2014/main" id="{34595243-AE3C-4354-BC16-E6F46119EC6D}"/>
              </a:ext>
            </a:extLst>
          </p:cNvPr>
          <p:cNvSpPr>
            <a:spLocks noGrp="1"/>
          </p:cNvSpPr>
          <p:nvPr>
            <p:ph type="sldNum" sz="quarter" idx="12"/>
          </p:nvPr>
        </p:nvSpPr>
        <p:spPr/>
        <p:txBody>
          <a:bodyPr/>
          <a:lstStyle/>
          <a:p>
            <a:fld id="{E23FF32D-176F-4F5B-8878-5D48FB6FF26A}" type="slidenum">
              <a:rPr lang="en-US" smtClean="0"/>
              <a:t>19</a:t>
            </a:fld>
            <a:endParaRPr lang="en-US"/>
          </a:p>
        </p:txBody>
      </p:sp>
      <p:sp>
        <p:nvSpPr>
          <p:cNvPr id="5" name="TextBox 4">
            <a:extLst>
              <a:ext uri="{FF2B5EF4-FFF2-40B4-BE49-F238E27FC236}">
                <a16:creationId xmlns:a16="http://schemas.microsoft.com/office/drawing/2014/main" id="{F2A58450-CD0A-497D-9170-0CAD4E0D0A5D}"/>
              </a:ext>
            </a:extLst>
          </p:cNvPr>
          <p:cNvSpPr txBox="1"/>
          <p:nvPr/>
        </p:nvSpPr>
        <p:spPr>
          <a:xfrm>
            <a:off x="375781" y="200416"/>
            <a:ext cx="10622071" cy="2677656"/>
          </a:xfrm>
          <a:prstGeom prst="rect">
            <a:avLst/>
          </a:prstGeom>
          <a:noFill/>
        </p:spPr>
        <p:txBody>
          <a:bodyPr wrap="square" rtlCol="0">
            <a:spAutoFit/>
          </a:bodyPr>
          <a:lstStyle/>
          <a:p>
            <a:pPr algn="l"/>
            <a:r>
              <a:rPr lang="en-US" sz="2400" b="1" dirty="0"/>
              <a:t>Beginnings of a systematic treatment</a:t>
            </a:r>
          </a:p>
          <a:p>
            <a:pPr marL="800100" lvl="1" indent="-342900">
              <a:buFont typeface="Arial" panose="020B0604020202020204" pitchFamily="34" charset="0"/>
              <a:buChar char="•"/>
            </a:pPr>
            <a:r>
              <a:rPr lang="en-US" sz="2400" b="1" dirty="0"/>
              <a:t>Non-interacting particles</a:t>
            </a:r>
          </a:p>
          <a:p>
            <a:pPr marL="1257300" lvl="2" indent="-342900">
              <a:buFont typeface="Arial" panose="020B0604020202020204" pitchFamily="34" charset="0"/>
              <a:buChar char="•"/>
            </a:pPr>
            <a:r>
              <a:rPr lang="en-US" sz="2400" b="1" dirty="0"/>
              <a:t>Complete set of basis functions</a:t>
            </a:r>
          </a:p>
          <a:p>
            <a:pPr marL="1257300" lvl="2" indent="-342900">
              <a:buFont typeface="Arial" panose="020B0604020202020204" pitchFamily="34" charset="0"/>
              <a:buChar char="•"/>
            </a:pPr>
            <a:r>
              <a:rPr lang="en-US" sz="2400" b="1" dirty="0"/>
              <a:t>Representation of the Hamiltonian in terms of matrix elements in the basis</a:t>
            </a:r>
          </a:p>
          <a:p>
            <a:pPr marL="1257300" lvl="2" indent="-342900">
              <a:buFont typeface="Arial" panose="020B0604020202020204" pitchFamily="34" charset="0"/>
              <a:buChar char="•"/>
            </a:pPr>
            <a:r>
              <a:rPr lang="en-US" sz="2400" b="1" dirty="0"/>
              <a:t>Second-quantized representation of the Hamiltonian</a:t>
            </a:r>
          </a:p>
          <a:p>
            <a:pPr marL="800100" lvl="1" indent="-342900">
              <a:buFont typeface="Arial" panose="020B0604020202020204" pitchFamily="34" charset="0"/>
              <a:buChar char="•"/>
            </a:pPr>
            <a:r>
              <a:rPr lang="en-US" sz="2400" b="1" dirty="0"/>
              <a:t>Representation of interaction terms</a:t>
            </a:r>
          </a:p>
        </p:txBody>
      </p:sp>
    </p:spTree>
    <p:extLst>
      <p:ext uri="{BB962C8B-B14F-4D97-AF65-F5344CB8AC3E}">
        <p14:creationId xmlns:p14="http://schemas.microsoft.com/office/powerpoint/2010/main" val="4072648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3881BFF-033F-45A6-BFC4-C69B1C32A66C}"/>
              </a:ext>
            </a:extLst>
          </p:cNvPr>
          <p:cNvPicPr>
            <a:picLocks noChangeAspect="1"/>
          </p:cNvPicPr>
          <p:nvPr/>
        </p:nvPicPr>
        <p:blipFill>
          <a:blip r:embed="rId3"/>
          <a:stretch>
            <a:fillRect/>
          </a:stretch>
        </p:blipFill>
        <p:spPr>
          <a:xfrm>
            <a:off x="525180" y="397441"/>
            <a:ext cx="10039350" cy="2781300"/>
          </a:xfrm>
          <a:prstGeom prst="rect">
            <a:avLst/>
          </a:prstGeom>
        </p:spPr>
      </p:pic>
      <p:sp>
        <p:nvSpPr>
          <p:cNvPr id="2" name="Date Placeholder 1">
            <a:extLst>
              <a:ext uri="{FF2B5EF4-FFF2-40B4-BE49-F238E27FC236}">
                <a16:creationId xmlns:a16="http://schemas.microsoft.com/office/drawing/2014/main" id="{45759A77-10D0-4645-853C-1FD8D7E77D71}"/>
              </a:ext>
            </a:extLst>
          </p:cNvPr>
          <p:cNvSpPr>
            <a:spLocks noGrp="1"/>
          </p:cNvSpPr>
          <p:nvPr>
            <p:ph type="dt" sz="half" idx="10"/>
          </p:nvPr>
        </p:nvSpPr>
        <p:spPr/>
        <p:txBody>
          <a:bodyPr/>
          <a:lstStyle/>
          <a:p>
            <a:r>
              <a:rPr lang="en-US"/>
              <a:t>04/04/2024</a:t>
            </a:r>
          </a:p>
        </p:txBody>
      </p:sp>
      <p:sp>
        <p:nvSpPr>
          <p:cNvPr id="3" name="Footer Placeholder 2">
            <a:extLst>
              <a:ext uri="{FF2B5EF4-FFF2-40B4-BE49-F238E27FC236}">
                <a16:creationId xmlns:a16="http://schemas.microsoft.com/office/drawing/2014/main" id="{B0C135A1-FA1B-452A-96EB-A13C22EA91DB}"/>
              </a:ext>
            </a:extLst>
          </p:cNvPr>
          <p:cNvSpPr>
            <a:spLocks noGrp="1"/>
          </p:cNvSpPr>
          <p:nvPr>
            <p:ph type="ftr" sz="quarter" idx="11"/>
          </p:nvPr>
        </p:nvSpPr>
        <p:spPr/>
        <p:txBody>
          <a:bodyPr/>
          <a:lstStyle/>
          <a:p>
            <a:r>
              <a:rPr lang="en-US"/>
              <a:t>PHY 742 -- Spring 2022 -- Lecture 25</a:t>
            </a:r>
          </a:p>
        </p:txBody>
      </p:sp>
      <p:sp>
        <p:nvSpPr>
          <p:cNvPr id="4" name="Slide Number Placeholder 3">
            <a:extLst>
              <a:ext uri="{FF2B5EF4-FFF2-40B4-BE49-F238E27FC236}">
                <a16:creationId xmlns:a16="http://schemas.microsoft.com/office/drawing/2014/main" id="{E6F2CA88-BBA3-471C-98EC-FF0C6F9CF878}"/>
              </a:ext>
            </a:extLst>
          </p:cNvPr>
          <p:cNvSpPr>
            <a:spLocks noGrp="1"/>
          </p:cNvSpPr>
          <p:nvPr>
            <p:ph type="sldNum" sz="quarter" idx="12"/>
          </p:nvPr>
        </p:nvSpPr>
        <p:spPr/>
        <p:txBody>
          <a:bodyPr/>
          <a:lstStyle/>
          <a:p>
            <a:fld id="{E23FF32D-176F-4F5B-8878-5D48FB6FF26A}" type="slidenum">
              <a:rPr lang="en-US" smtClean="0"/>
              <a:t>2</a:t>
            </a:fld>
            <a:endParaRPr lang="en-US"/>
          </a:p>
        </p:txBody>
      </p:sp>
      <p:sp>
        <p:nvSpPr>
          <p:cNvPr id="6" name="Rectangle 5">
            <a:extLst>
              <a:ext uri="{FF2B5EF4-FFF2-40B4-BE49-F238E27FC236}">
                <a16:creationId xmlns:a16="http://schemas.microsoft.com/office/drawing/2014/main" id="{454DAB41-5537-4C65-AC21-9E6CEB113799}"/>
              </a:ext>
            </a:extLst>
          </p:cNvPr>
          <p:cNvSpPr/>
          <p:nvPr/>
        </p:nvSpPr>
        <p:spPr>
          <a:xfrm>
            <a:off x="654803" y="1693664"/>
            <a:ext cx="9780104" cy="498391"/>
          </a:xfrm>
          <a:prstGeom prst="rect">
            <a:avLst/>
          </a:prstGeom>
          <a:solidFill>
            <a:srgbClr val="FFFF00">
              <a:alpha val="2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31C46E4-62F8-45D7-A1A7-155C9F303909}"/>
              </a:ext>
            </a:extLst>
          </p:cNvPr>
          <p:cNvPicPr>
            <a:picLocks noChangeAspect="1"/>
          </p:cNvPicPr>
          <p:nvPr/>
        </p:nvPicPr>
        <p:blipFill>
          <a:blip r:embed="rId4"/>
          <a:stretch>
            <a:fillRect/>
          </a:stretch>
        </p:blipFill>
        <p:spPr>
          <a:xfrm>
            <a:off x="0" y="3429000"/>
            <a:ext cx="12058650" cy="2590800"/>
          </a:xfrm>
          <a:prstGeom prst="rect">
            <a:avLst/>
          </a:prstGeom>
        </p:spPr>
      </p:pic>
    </p:spTree>
    <p:extLst>
      <p:ext uri="{BB962C8B-B14F-4D97-AF65-F5344CB8AC3E}">
        <p14:creationId xmlns:p14="http://schemas.microsoft.com/office/powerpoint/2010/main" val="3731920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1155B6-EA5B-430F-99FE-0AFB92FA7177}"/>
              </a:ext>
            </a:extLst>
          </p:cNvPr>
          <p:cNvSpPr>
            <a:spLocks noGrp="1"/>
          </p:cNvSpPr>
          <p:nvPr>
            <p:ph type="dt" sz="half" idx="10"/>
          </p:nvPr>
        </p:nvSpPr>
        <p:spPr/>
        <p:txBody>
          <a:bodyPr/>
          <a:lstStyle/>
          <a:p>
            <a:r>
              <a:rPr lang="en-US"/>
              <a:t>04/04/2024</a:t>
            </a:r>
          </a:p>
        </p:txBody>
      </p:sp>
      <p:sp>
        <p:nvSpPr>
          <p:cNvPr id="3" name="Footer Placeholder 2">
            <a:extLst>
              <a:ext uri="{FF2B5EF4-FFF2-40B4-BE49-F238E27FC236}">
                <a16:creationId xmlns:a16="http://schemas.microsoft.com/office/drawing/2014/main" id="{7FD4A22A-65E3-488D-B449-BA178C2035CA}"/>
              </a:ext>
            </a:extLst>
          </p:cNvPr>
          <p:cNvSpPr>
            <a:spLocks noGrp="1"/>
          </p:cNvSpPr>
          <p:nvPr>
            <p:ph type="ftr" sz="quarter" idx="11"/>
          </p:nvPr>
        </p:nvSpPr>
        <p:spPr/>
        <p:txBody>
          <a:bodyPr/>
          <a:lstStyle/>
          <a:p>
            <a:r>
              <a:rPr lang="en-US"/>
              <a:t>PHY 742 -- Spring 2022 -- Lecture 25</a:t>
            </a:r>
          </a:p>
        </p:txBody>
      </p:sp>
      <p:sp>
        <p:nvSpPr>
          <p:cNvPr id="4" name="Slide Number Placeholder 3">
            <a:extLst>
              <a:ext uri="{FF2B5EF4-FFF2-40B4-BE49-F238E27FC236}">
                <a16:creationId xmlns:a16="http://schemas.microsoft.com/office/drawing/2014/main" id="{CBCD38A8-A7C2-4DCA-B34A-A7872AB16FF2}"/>
              </a:ext>
            </a:extLst>
          </p:cNvPr>
          <p:cNvSpPr>
            <a:spLocks noGrp="1"/>
          </p:cNvSpPr>
          <p:nvPr>
            <p:ph type="sldNum" sz="quarter" idx="12"/>
          </p:nvPr>
        </p:nvSpPr>
        <p:spPr/>
        <p:txBody>
          <a:bodyPr/>
          <a:lstStyle/>
          <a:p>
            <a:fld id="{E23FF32D-176F-4F5B-8878-5D48FB6FF26A}" type="slidenum">
              <a:rPr lang="en-US" smtClean="0"/>
              <a:t>20</a:t>
            </a:fld>
            <a:endParaRPr lang="en-US"/>
          </a:p>
        </p:txBody>
      </p:sp>
      <p:graphicFrame>
        <p:nvGraphicFramePr>
          <p:cNvPr id="5" name="Object 4">
            <a:extLst>
              <a:ext uri="{FF2B5EF4-FFF2-40B4-BE49-F238E27FC236}">
                <a16:creationId xmlns:a16="http://schemas.microsoft.com/office/drawing/2014/main" id="{D8673C90-0403-4C13-A24C-95E05D89D09D}"/>
              </a:ext>
            </a:extLst>
          </p:cNvPr>
          <p:cNvGraphicFramePr>
            <a:graphicFrameLocks noChangeAspect="1"/>
          </p:cNvGraphicFramePr>
          <p:nvPr>
            <p:extLst>
              <p:ext uri="{D42A27DB-BD31-4B8C-83A1-F6EECF244321}">
                <p14:modId xmlns:p14="http://schemas.microsoft.com/office/powerpoint/2010/main" val="1278540762"/>
              </p:ext>
            </p:extLst>
          </p:nvPr>
        </p:nvGraphicFramePr>
        <p:xfrm>
          <a:off x="671947" y="1308099"/>
          <a:ext cx="7648576" cy="1922462"/>
        </p:xfrm>
        <a:graphic>
          <a:graphicData uri="http://schemas.openxmlformats.org/presentationml/2006/ole">
            <mc:AlternateContent xmlns:mc="http://schemas.openxmlformats.org/markup-compatibility/2006">
              <mc:Choice xmlns:v="urn:schemas-microsoft-com:vml" Requires="v">
                <p:oleObj spid="_x0000_s207886" name="Equation" r:id="rId4" imgW="5206680" imgH="1307880" progId="Equation.DSMT4">
                  <p:embed/>
                </p:oleObj>
              </mc:Choice>
              <mc:Fallback>
                <p:oleObj name="Equation" r:id="rId4" imgW="5206680" imgH="1307880" progId="Equation.DSMT4">
                  <p:embed/>
                  <p:pic>
                    <p:nvPicPr>
                      <p:cNvPr id="6" name="Object 5"/>
                      <p:cNvPicPr/>
                      <p:nvPr/>
                    </p:nvPicPr>
                    <p:blipFill>
                      <a:blip r:embed="rId5"/>
                      <a:stretch>
                        <a:fillRect/>
                      </a:stretch>
                    </p:blipFill>
                    <p:spPr>
                      <a:xfrm>
                        <a:off x="671947" y="1308099"/>
                        <a:ext cx="7648576" cy="1922462"/>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17227126-35B0-4352-AF9A-F63B629D2F1C}"/>
              </a:ext>
            </a:extLst>
          </p:cNvPr>
          <p:cNvGraphicFramePr>
            <a:graphicFrameLocks noChangeAspect="1"/>
          </p:cNvGraphicFramePr>
          <p:nvPr>
            <p:extLst>
              <p:ext uri="{D42A27DB-BD31-4B8C-83A1-F6EECF244321}">
                <p14:modId xmlns:p14="http://schemas.microsoft.com/office/powerpoint/2010/main" val="966953194"/>
              </p:ext>
            </p:extLst>
          </p:nvPr>
        </p:nvGraphicFramePr>
        <p:xfrm>
          <a:off x="482140" y="3438029"/>
          <a:ext cx="11652251" cy="2452687"/>
        </p:xfrm>
        <a:graphic>
          <a:graphicData uri="http://schemas.openxmlformats.org/presentationml/2006/ole">
            <mc:AlternateContent xmlns:mc="http://schemas.openxmlformats.org/markup-compatibility/2006">
              <mc:Choice xmlns:v="urn:schemas-microsoft-com:vml" Requires="v">
                <p:oleObj spid="_x0000_s207887" name="Equation" r:id="rId6" imgW="7302240" imgH="1536480" progId="Equation.DSMT4">
                  <p:embed/>
                </p:oleObj>
              </mc:Choice>
              <mc:Fallback>
                <p:oleObj name="Equation" r:id="rId6" imgW="7302240" imgH="1536480" progId="Equation.DSMT4">
                  <p:embed/>
                  <p:pic>
                    <p:nvPicPr>
                      <p:cNvPr id="7" name="Object 6"/>
                      <p:cNvPicPr/>
                      <p:nvPr/>
                    </p:nvPicPr>
                    <p:blipFill>
                      <a:blip r:embed="rId7"/>
                      <a:stretch>
                        <a:fillRect/>
                      </a:stretch>
                    </p:blipFill>
                    <p:spPr>
                      <a:xfrm>
                        <a:off x="482140" y="3438029"/>
                        <a:ext cx="11652251" cy="245268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5F144F82-F8C2-410A-930F-0DBF6DE11EF1}"/>
              </a:ext>
            </a:extLst>
          </p:cNvPr>
          <p:cNvGraphicFramePr>
            <a:graphicFrameLocks noChangeAspect="1"/>
          </p:cNvGraphicFramePr>
          <p:nvPr>
            <p:extLst>
              <p:ext uri="{D42A27DB-BD31-4B8C-83A1-F6EECF244321}">
                <p14:modId xmlns:p14="http://schemas.microsoft.com/office/powerpoint/2010/main" val="2178159319"/>
              </p:ext>
            </p:extLst>
          </p:nvPr>
        </p:nvGraphicFramePr>
        <p:xfrm>
          <a:off x="6308266" y="4056870"/>
          <a:ext cx="5211787" cy="960698"/>
        </p:xfrm>
        <a:graphic>
          <a:graphicData uri="http://schemas.openxmlformats.org/presentationml/2006/ole">
            <mc:AlternateContent xmlns:mc="http://schemas.openxmlformats.org/markup-compatibility/2006">
              <mc:Choice xmlns:v="urn:schemas-microsoft-com:vml" Requires="v">
                <p:oleObj spid="_x0000_s207888" name="Equation" r:id="rId8" imgW="2755800" imgH="507960" progId="Equation.DSMT4">
                  <p:embed/>
                </p:oleObj>
              </mc:Choice>
              <mc:Fallback>
                <p:oleObj name="Equation" r:id="rId8" imgW="2755800" imgH="507960" progId="Equation.DSMT4">
                  <p:embed/>
                  <p:pic>
                    <p:nvPicPr>
                      <p:cNvPr id="8" name="Object 7">
                        <a:extLst>
                          <a:ext uri="{FF2B5EF4-FFF2-40B4-BE49-F238E27FC236}">
                            <a16:creationId xmlns:a16="http://schemas.microsoft.com/office/drawing/2014/main" id="{73B08698-072C-47CE-81A4-DB13753A363A}"/>
                          </a:ext>
                        </a:extLst>
                      </p:cNvPr>
                      <p:cNvPicPr/>
                      <p:nvPr/>
                    </p:nvPicPr>
                    <p:blipFill>
                      <a:blip r:embed="rId9"/>
                      <a:stretch>
                        <a:fillRect/>
                      </a:stretch>
                    </p:blipFill>
                    <p:spPr>
                      <a:xfrm>
                        <a:off x="6308266" y="4056870"/>
                        <a:ext cx="5211787" cy="960698"/>
                      </a:xfrm>
                      <a:prstGeom prst="rect">
                        <a:avLst/>
                      </a:prstGeom>
                      <a:solidFill>
                        <a:srgbClr val="FFFF00">
                          <a:alpha val="63000"/>
                        </a:srgbClr>
                      </a:solidFill>
                    </p:spPr>
                  </p:pic>
                </p:oleObj>
              </mc:Fallback>
            </mc:AlternateContent>
          </a:graphicData>
        </a:graphic>
      </p:graphicFrame>
      <p:sp>
        <p:nvSpPr>
          <p:cNvPr id="8" name="TextBox 7">
            <a:extLst>
              <a:ext uri="{FF2B5EF4-FFF2-40B4-BE49-F238E27FC236}">
                <a16:creationId xmlns:a16="http://schemas.microsoft.com/office/drawing/2014/main" id="{D9A52F42-FFBC-4BAE-BFFA-EC1A26C205F4}"/>
              </a:ext>
            </a:extLst>
          </p:cNvPr>
          <p:cNvSpPr txBox="1"/>
          <p:nvPr/>
        </p:nvSpPr>
        <p:spPr>
          <a:xfrm>
            <a:off x="275573" y="225468"/>
            <a:ext cx="10722279" cy="461665"/>
          </a:xfrm>
          <a:prstGeom prst="rect">
            <a:avLst/>
          </a:prstGeom>
          <a:noFill/>
        </p:spPr>
        <p:txBody>
          <a:bodyPr wrap="square" rtlCol="0">
            <a:spAutoFit/>
          </a:bodyPr>
          <a:lstStyle/>
          <a:p>
            <a:pPr algn="l"/>
            <a:r>
              <a:rPr lang="en-US" sz="2400" b="1" dirty="0"/>
              <a:t>Complete set of basis functions</a:t>
            </a:r>
          </a:p>
        </p:txBody>
      </p:sp>
    </p:spTree>
    <p:extLst>
      <p:ext uri="{BB962C8B-B14F-4D97-AF65-F5344CB8AC3E}">
        <p14:creationId xmlns:p14="http://schemas.microsoft.com/office/powerpoint/2010/main" val="75812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AB7E92-E117-46AF-BDB5-C6EEBA81ADC8}"/>
              </a:ext>
            </a:extLst>
          </p:cNvPr>
          <p:cNvSpPr>
            <a:spLocks noGrp="1"/>
          </p:cNvSpPr>
          <p:nvPr>
            <p:ph type="dt" sz="half" idx="10"/>
          </p:nvPr>
        </p:nvSpPr>
        <p:spPr/>
        <p:txBody>
          <a:bodyPr/>
          <a:lstStyle/>
          <a:p>
            <a:r>
              <a:rPr lang="en-US"/>
              <a:t>04/04/2024</a:t>
            </a:r>
          </a:p>
        </p:txBody>
      </p:sp>
      <p:sp>
        <p:nvSpPr>
          <p:cNvPr id="3" name="Footer Placeholder 2">
            <a:extLst>
              <a:ext uri="{FF2B5EF4-FFF2-40B4-BE49-F238E27FC236}">
                <a16:creationId xmlns:a16="http://schemas.microsoft.com/office/drawing/2014/main" id="{3C7B72F6-480E-4EEE-AC35-84D35DCDC6D5}"/>
              </a:ext>
            </a:extLst>
          </p:cNvPr>
          <p:cNvSpPr>
            <a:spLocks noGrp="1"/>
          </p:cNvSpPr>
          <p:nvPr>
            <p:ph type="ftr" sz="quarter" idx="11"/>
          </p:nvPr>
        </p:nvSpPr>
        <p:spPr/>
        <p:txBody>
          <a:bodyPr/>
          <a:lstStyle/>
          <a:p>
            <a:r>
              <a:rPr lang="en-US"/>
              <a:t>PHY 742 -- Spring 2022 -- Lecture 25</a:t>
            </a:r>
          </a:p>
        </p:txBody>
      </p:sp>
      <p:sp>
        <p:nvSpPr>
          <p:cNvPr id="4" name="Slide Number Placeholder 3">
            <a:extLst>
              <a:ext uri="{FF2B5EF4-FFF2-40B4-BE49-F238E27FC236}">
                <a16:creationId xmlns:a16="http://schemas.microsoft.com/office/drawing/2014/main" id="{882FDB30-95BB-4242-AD9D-C28DC30518E6}"/>
              </a:ext>
            </a:extLst>
          </p:cNvPr>
          <p:cNvSpPr>
            <a:spLocks noGrp="1"/>
          </p:cNvSpPr>
          <p:nvPr>
            <p:ph type="sldNum" sz="quarter" idx="12"/>
          </p:nvPr>
        </p:nvSpPr>
        <p:spPr/>
        <p:txBody>
          <a:bodyPr/>
          <a:lstStyle/>
          <a:p>
            <a:fld id="{E23FF32D-176F-4F5B-8878-5D48FB6FF26A}" type="slidenum">
              <a:rPr lang="en-US" smtClean="0"/>
              <a:t>21</a:t>
            </a:fld>
            <a:endParaRPr lang="en-US"/>
          </a:p>
        </p:txBody>
      </p:sp>
      <p:sp>
        <p:nvSpPr>
          <p:cNvPr id="5" name="TextBox 4">
            <a:extLst>
              <a:ext uri="{FF2B5EF4-FFF2-40B4-BE49-F238E27FC236}">
                <a16:creationId xmlns:a16="http://schemas.microsoft.com/office/drawing/2014/main" id="{D971B77E-1162-449B-ADB3-5CA34837AA2B}"/>
              </a:ext>
            </a:extLst>
          </p:cNvPr>
          <p:cNvSpPr txBox="1"/>
          <p:nvPr/>
        </p:nvSpPr>
        <p:spPr>
          <a:xfrm>
            <a:off x="338203" y="288099"/>
            <a:ext cx="11015597" cy="461665"/>
          </a:xfrm>
          <a:prstGeom prst="rect">
            <a:avLst/>
          </a:prstGeom>
          <a:noFill/>
        </p:spPr>
        <p:txBody>
          <a:bodyPr wrap="square" rtlCol="0">
            <a:spAutoFit/>
          </a:bodyPr>
          <a:lstStyle/>
          <a:p>
            <a:pPr algn="l"/>
            <a:r>
              <a:rPr lang="en-US" sz="2400" b="1" dirty="0"/>
              <a:t>Example for Bose particles</a:t>
            </a:r>
          </a:p>
        </p:txBody>
      </p:sp>
      <p:graphicFrame>
        <p:nvGraphicFramePr>
          <p:cNvPr id="6" name="Object 5">
            <a:extLst>
              <a:ext uri="{FF2B5EF4-FFF2-40B4-BE49-F238E27FC236}">
                <a16:creationId xmlns:a16="http://schemas.microsoft.com/office/drawing/2014/main" id="{50EFD152-A24A-4C19-8278-E46BA8F8B10C}"/>
              </a:ext>
            </a:extLst>
          </p:cNvPr>
          <p:cNvGraphicFramePr>
            <a:graphicFrameLocks noChangeAspect="1"/>
          </p:cNvGraphicFramePr>
          <p:nvPr>
            <p:extLst>
              <p:ext uri="{D42A27DB-BD31-4B8C-83A1-F6EECF244321}">
                <p14:modId xmlns:p14="http://schemas.microsoft.com/office/powerpoint/2010/main" val="1885136344"/>
              </p:ext>
            </p:extLst>
          </p:nvPr>
        </p:nvGraphicFramePr>
        <p:xfrm>
          <a:off x="1003126" y="966919"/>
          <a:ext cx="8504238" cy="3686175"/>
        </p:xfrm>
        <a:graphic>
          <a:graphicData uri="http://schemas.openxmlformats.org/presentationml/2006/ole">
            <mc:AlternateContent xmlns:mc="http://schemas.openxmlformats.org/markup-compatibility/2006">
              <mc:Choice xmlns:v="urn:schemas-microsoft-com:vml" Requires="v">
                <p:oleObj spid="_x0000_s208900" name="Equation" r:id="rId3" imgW="4012920" imgH="1739880" progId="Equation.DSMT4">
                  <p:embed/>
                </p:oleObj>
              </mc:Choice>
              <mc:Fallback>
                <p:oleObj name="Equation" r:id="rId3" imgW="4012920" imgH="1739880" progId="Equation.DSMT4">
                  <p:embed/>
                  <p:pic>
                    <p:nvPicPr>
                      <p:cNvPr id="0" name=""/>
                      <p:cNvPicPr/>
                      <p:nvPr/>
                    </p:nvPicPr>
                    <p:blipFill>
                      <a:blip r:embed="rId4"/>
                      <a:stretch>
                        <a:fillRect/>
                      </a:stretch>
                    </p:blipFill>
                    <p:spPr>
                      <a:xfrm>
                        <a:off x="1003126" y="966919"/>
                        <a:ext cx="8504238" cy="3686175"/>
                      </a:xfrm>
                      <a:prstGeom prst="rect">
                        <a:avLst/>
                      </a:prstGeom>
                    </p:spPr>
                  </p:pic>
                </p:oleObj>
              </mc:Fallback>
            </mc:AlternateContent>
          </a:graphicData>
        </a:graphic>
      </p:graphicFrame>
    </p:spTree>
    <p:extLst>
      <p:ext uri="{BB962C8B-B14F-4D97-AF65-F5344CB8AC3E}">
        <p14:creationId xmlns:p14="http://schemas.microsoft.com/office/powerpoint/2010/main" val="1850369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04/04/2024</a:t>
            </a:r>
          </a:p>
        </p:txBody>
      </p:sp>
      <p:sp>
        <p:nvSpPr>
          <p:cNvPr id="3" name="Footer Placeholder 2"/>
          <p:cNvSpPr>
            <a:spLocks noGrp="1"/>
          </p:cNvSpPr>
          <p:nvPr>
            <p:ph type="ftr" sz="quarter" idx="11"/>
          </p:nvPr>
        </p:nvSpPr>
        <p:spPr/>
        <p:txBody>
          <a:bodyPr/>
          <a:lstStyle/>
          <a:p>
            <a:r>
              <a:rPr lang="en-US"/>
              <a:t>PHY 742 -- Spring 2022 -- Lecture 25</a:t>
            </a:r>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a:p>
        </p:txBody>
      </p:sp>
      <p:sp>
        <p:nvSpPr>
          <p:cNvPr id="5" name="TextBox 4"/>
          <p:cNvSpPr txBox="1"/>
          <p:nvPr/>
        </p:nvSpPr>
        <p:spPr>
          <a:xfrm>
            <a:off x="1828800" y="228601"/>
            <a:ext cx="8229600" cy="461665"/>
          </a:xfrm>
          <a:prstGeom prst="rect">
            <a:avLst/>
          </a:prstGeom>
          <a:noFill/>
        </p:spPr>
        <p:txBody>
          <a:bodyPr wrap="square" rtlCol="0">
            <a:spAutoFit/>
          </a:bodyPr>
          <a:lstStyle/>
          <a:p>
            <a:r>
              <a:rPr lang="en-US" sz="2400" b="1" dirty="0"/>
              <a:t>Quantum mechanical treatment of </a:t>
            </a:r>
            <a:r>
              <a:rPr lang="en-US" sz="2400" b="1" dirty="0" err="1"/>
              <a:t>multiparticle</a:t>
            </a:r>
            <a:r>
              <a:rPr lang="en-US" sz="2400" b="1" dirty="0"/>
              <a:t> systems</a:t>
            </a:r>
          </a:p>
        </p:txBody>
      </p:sp>
      <p:grpSp>
        <p:nvGrpSpPr>
          <p:cNvPr id="8" name="Group 7"/>
          <p:cNvGrpSpPr/>
          <p:nvPr/>
        </p:nvGrpSpPr>
        <p:grpSpPr>
          <a:xfrm>
            <a:off x="3733800" y="1443336"/>
            <a:ext cx="381000" cy="461665"/>
            <a:chOff x="2209800" y="1443335"/>
            <a:chExt cx="381000" cy="461665"/>
          </a:xfrm>
        </p:grpSpPr>
        <p:sp>
          <p:nvSpPr>
            <p:cNvPr id="6" name="Oval 5"/>
            <p:cNvSpPr/>
            <p:nvPr/>
          </p:nvSpPr>
          <p:spPr>
            <a:xfrm>
              <a:off x="2209800" y="1447800"/>
              <a:ext cx="381000" cy="381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TextBox 6"/>
            <p:cNvSpPr txBox="1"/>
            <p:nvPr/>
          </p:nvSpPr>
          <p:spPr>
            <a:xfrm>
              <a:off x="2209800" y="1443335"/>
              <a:ext cx="228600" cy="461665"/>
            </a:xfrm>
            <a:prstGeom prst="rect">
              <a:avLst/>
            </a:prstGeom>
            <a:noFill/>
          </p:spPr>
          <p:txBody>
            <a:bodyPr wrap="square" rtlCol="0">
              <a:spAutoFit/>
            </a:bodyPr>
            <a:lstStyle/>
            <a:p>
              <a:r>
                <a:rPr lang="en-US" sz="2400" b="1" dirty="0">
                  <a:latin typeface="+mj-lt"/>
                </a:rPr>
                <a:t>1</a:t>
              </a:r>
            </a:p>
          </p:txBody>
        </p:sp>
      </p:grpSp>
      <p:grpSp>
        <p:nvGrpSpPr>
          <p:cNvPr id="9" name="Group 8"/>
          <p:cNvGrpSpPr/>
          <p:nvPr/>
        </p:nvGrpSpPr>
        <p:grpSpPr>
          <a:xfrm>
            <a:off x="4724400" y="1595736"/>
            <a:ext cx="381000" cy="461665"/>
            <a:chOff x="2209800" y="1443335"/>
            <a:chExt cx="381000" cy="461665"/>
          </a:xfrm>
        </p:grpSpPr>
        <p:sp>
          <p:nvSpPr>
            <p:cNvPr id="10" name="Oval 9"/>
            <p:cNvSpPr/>
            <p:nvPr/>
          </p:nvSpPr>
          <p:spPr>
            <a:xfrm>
              <a:off x="2209800" y="1447800"/>
              <a:ext cx="381000" cy="381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p:cNvSpPr txBox="1"/>
            <p:nvPr/>
          </p:nvSpPr>
          <p:spPr>
            <a:xfrm>
              <a:off x="2209800" y="1443335"/>
              <a:ext cx="228600" cy="461665"/>
            </a:xfrm>
            <a:prstGeom prst="rect">
              <a:avLst/>
            </a:prstGeom>
            <a:noFill/>
          </p:spPr>
          <p:txBody>
            <a:bodyPr wrap="square" rtlCol="0">
              <a:spAutoFit/>
            </a:bodyPr>
            <a:lstStyle/>
            <a:p>
              <a:r>
                <a:rPr lang="en-US" sz="2400" b="1" dirty="0">
                  <a:latin typeface="+mj-lt"/>
                </a:rPr>
                <a:t>2</a:t>
              </a:r>
            </a:p>
          </p:txBody>
        </p:sp>
      </p:grpSp>
      <p:grpSp>
        <p:nvGrpSpPr>
          <p:cNvPr id="12" name="Group 11"/>
          <p:cNvGrpSpPr/>
          <p:nvPr/>
        </p:nvGrpSpPr>
        <p:grpSpPr>
          <a:xfrm>
            <a:off x="4648200" y="2357736"/>
            <a:ext cx="381000" cy="461665"/>
            <a:chOff x="2209800" y="1443335"/>
            <a:chExt cx="381000" cy="461665"/>
          </a:xfrm>
        </p:grpSpPr>
        <p:sp>
          <p:nvSpPr>
            <p:cNvPr id="13" name="Oval 12"/>
            <p:cNvSpPr/>
            <p:nvPr/>
          </p:nvSpPr>
          <p:spPr>
            <a:xfrm>
              <a:off x="2209800" y="1447800"/>
              <a:ext cx="381000" cy="381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TextBox 13"/>
            <p:cNvSpPr txBox="1"/>
            <p:nvPr/>
          </p:nvSpPr>
          <p:spPr>
            <a:xfrm>
              <a:off x="2209800" y="1443335"/>
              <a:ext cx="228600" cy="461665"/>
            </a:xfrm>
            <a:prstGeom prst="rect">
              <a:avLst/>
            </a:prstGeom>
            <a:noFill/>
          </p:spPr>
          <p:txBody>
            <a:bodyPr wrap="square" rtlCol="0">
              <a:spAutoFit/>
            </a:bodyPr>
            <a:lstStyle/>
            <a:p>
              <a:r>
                <a:rPr lang="en-US" sz="2400" b="1" dirty="0">
                  <a:latin typeface="+mj-lt"/>
                </a:rPr>
                <a:t>4</a:t>
              </a:r>
            </a:p>
          </p:txBody>
        </p:sp>
      </p:grpSp>
      <p:grpSp>
        <p:nvGrpSpPr>
          <p:cNvPr id="15" name="Group 14"/>
          <p:cNvGrpSpPr/>
          <p:nvPr/>
        </p:nvGrpSpPr>
        <p:grpSpPr>
          <a:xfrm>
            <a:off x="3886200" y="3348336"/>
            <a:ext cx="381000" cy="461665"/>
            <a:chOff x="2209800" y="1443335"/>
            <a:chExt cx="381000" cy="461665"/>
          </a:xfrm>
        </p:grpSpPr>
        <p:sp>
          <p:nvSpPr>
            <p:cNvPr id="16" name="Oval 15"/>
            <p:cNvSpPr/>
            <p:nvPr/>
          </p:nvSpPr>
          <p:spPr>
            <a:xfrm>
              <a:off x="2209800" y="1447800"/>
              <a:ext cx="381000" cy="381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TextBox 16"/>
            <p:cNvSpPr txBox="1"/>
            <p:nvPr/>
          </p:nvSpPr>
          <p:spPr>
            <a:xfrm>
              <a:off x="2209800" y="1443335"/>
              <a:ext cx="228600" cy="461665"/>
            </a:xfrm>
            <a:prstGeom prst="rect">
              <a:avLst/>
            </a:prstGeom>
            <a:noFill/>
          </p:spPr>
          <p:txBody>
            <a:bodyPr wrap="square" rtlCol="0">
              <a:spAutoFit/>
            </a:bodyPr>
            <a:lstStyle/>
            <a:p>
              <a:r>
                <a:rPr lang="en-US" sz="2400" b="1" dirty="0">
                  <a:latin typeface="+mj-lt"/>
                </a:rPr>
                <a:t>3</a:t>
              </a:r>
            </a:p>
          </p:txBody>
        </p:sp>
      </p:grpSp>
      <p:grpSp>
        <p:nvGrpSpPr>
          <p:cNvPr id="18" name="Group 17"/>
          <p:cNvGrpSpPr/>
          <p:nvPr/>
        </p:nvGrpSpPr>
        <p:grpSpPr>
          <a:xfrm>
            <a:off x="6477000" y="1595736"/>
            <a:ext cx="381000" cy="461665"/>
            <a:chOff x="2209800" y="1443335"/>
            <a:chExt cx="381000" cy="461665"/>
          </a:xfrm>
        </p:grpSpPr>
        <p:sp>
          <p:nvSpPr>
            <p:cNvPr id="19" name="Oval 18"/>
            <p:cNvSpPr/>
            <p:nvPr/>
          </p:nvSpPr>
          <p:spPr>
            <a:xfrm>
              <a:off x="2209800" y="1447800"/>
              <a:ext cx="381000" cy="381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 name="TextBox 19"/>
            <p:cNvSpPr txBox="1"/>
            <p:nvPr/>
          </p:nvSpPr>
          <p:spPr>
            <a:xfrm>
              <a:off x="2209800" y="1443335"/>
              <a:ext cx="228600" cy="461665"/>
            </a:xfrm>
            <a:prstGeom prst="rect">
              <a:avLst/>
            </a:prstGeom>
            <a:noFill/>
          </p:spPr>
          <p:txBody>
            <a:bodyPr wrap="square" rtlCol="0">
              <a:spAutoFit/>
            </a:bodyPr>
            <a:lstStyle/>
            <a:p>
              <a:r>
                <a:rPr lang="en-US" sz="2400" b="1" dirty="0">
                  <a:latin typeface="+mj-lt"/>
                </a:rPr>
                <a:t>5</a:t>
              </a:r>
            </a:p>
          </p:txBody>
        </p:sp>
      </p:grpSp>
      <p:cxnSp>
        <p:nvCxnSpPr>
          <p:cNvPr id="22" name="Straight Arrow Connector 21"/>
          <p:cNvCxnSpPr/>
          <p:nvPr/>
        </p:nvCxnSpPr>
        <p:spPr>
          <a:xfrm flipH="1" flipV="1">
            <a:off x="2514600" y="1219200"/>
            <a:ext cx="76200" cy="41148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2533454" y="5334000"/>
            <a:ext cx="5238946" cy="1885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2037368" y="5321431"/>
            <a:ext cx="552254" cy="85109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066239" y="5918599"/>
            <a:ext cx="523973" cy="461665"/>
          </a:xfrm>
          <a:prstGeom prst="rect">
            <a:avLst/>
          </a:prstGeom>
          <a:noFill/>
        </p:spPr>
        <p:txBody>
          <a:bodyPr wrap="square" rtlCol="0">
            <a:spAutoFit/>
          </a:bodyPr>
          <a:lstStyle/>
          <a:p>
            <a:r>
              <a:rPr lang="en-US" sz="2400" b="1" dirty="0">
                <a:latin typeface="+mj-lt"/>
              </a:rPr>
              <a:t>x</a:t>
            </a:r>
          </a:p>
        </p:txBody>
      </p:sp>
      <p:sp>
        <p:nvSpPr>
          <p:cNvPr id="32" name="TextBox 31"/>
          <p:cNvSpPr txBox="1"/>
          <p:nvPr/>
        </p:nvSpPr>
        <p:spPr>
          <a:xfrm>
            <a:off x="7858028" y="5105401"/>
            <a:ext cx="523973" cy="461665"/>
          </a:xfrm>
          <a:prstGeom prst="rect">
            <a:avLst/>
          </a:prstGeom>
          <a:noFill/>
        </p:spPr>
        <p:txBody>
          <a:bodyPr wrap="square" rtlCol="0">
            <a:spAutoFit/>
          </a:bodyPr>
          <a:lstStyle/>
          <a:p>
            <a:r>
              <a:rPr lang="en-US" sz="2400" b="1" dirty="0">
                <a:latin typeface="+mj-lt"/>
              </a:rPr>
              <a:t>y</a:t>
            </a:r>
          </a:p>
        </p:txBody>
      </p:sp>
      <p:sp>
        <p:nvSpPr>
          <p:cNvPr id="33" name="TextBox 32"/>
          <p:cNvSpPr txBox="1"/>
          <p:nvPr/>
        </p:nvSpPr>
        <p:spPr>
          <a:xfrm>
            <a:off x="2514601" y="762001"/>
            <a:ext cx="523973" cy="461665"/>
          </a:xfrm>
          <a:prstGeom prst="rect">
            <a:avLst/>
          </a:prstGeom>
          <a:noFill/>
        </p:spPr>
        <p:txBody>
          <a:bodyPr wrap="square" rtlCol="0">
            <a:spAutoFit/>
          </a:bodyPr>
          <a:lstStyle/>
          <a:p>
            <a:r>
              <a:rPr lang="en-US" sz="2400" b="1" dirty="0">
                <a:latin typeface="+mj-lt"/>
              </a:rPr>
              <a:t>z</a:t>
            </a:r>
          </a:p>
        </p:txBody>
      </p:sp>
      <p:cxnSp>
        <p:nvCxnSpPr>
          <p:cNvPr id="34" name="Straight Arrow Connector 33"/>
          <p:cNvCxnSpPr>
            <a:endCxn id="7" idx="2"/>
          </p:cNvCxnSpPr>
          <p:nvPr/>
        </p:nvCxnSpPr>
        <p:spPr>
          <a:xfrm flipV="1">
            <a:off x="2589622" y="1905000"/>
            <a:ext cx="1258478" cy="3505200"/>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2608476" y="1873250"/>
            <a:ext cx="2230224" cy="3536950"/>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2610834" y="1976736"/>
            <a:ext cx="3866167" cy="3378083"/>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2607298" y="2698423"/>
            <a:ext cx="2207246" cy="2623008"/>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2583142" y="3729335"/>
            <a:ext cx="1451922" cy="1592096"/>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46" name="Object 45"/>
          <p:cNvGraphicFramePr>
            <a:graphicFrameLocks noChangeAspect="1"/>
          </p:cNvGraphicFramePr>
          <p:nvPr>
            <p:extLst>
              <p:ext uri="{D42A27DB-BD31-4B8C-83A1-F6EECF244321}">
                <p14:modId xmlns:p14="http://schemas.microsoft.com/office/powerpoint/2010/main" val="248187846"/>
              </p:ext>
            </p:extLst>
          </p:nvPr>
        </p:nvGraphicFramePr>
        <p:xfrm>
          <a:off x="4633913" y="3867150"/>
          <a:ext cx="5821362" cy="912813"/>
        </p:xfrm>
        <a:graphic>
          <a:graphicData uri="http://schemas.openxmlformats.org/presentationml/2006/ole">
            <mc:AlternateContent xmlns:mc="http://schemas.openxmlformats.org/markup-compatibility/2006">
              <mc:Choice xmlns:v="urn:schemas-microsoft-com:vml" Requires="v">
                <p:oleObj spid="_x0000_s1065" name="Equation" r:id="rId4" imgW="3962160" imgH="622080" progId="Equation.DSMT4">
                  <p:embed/>
                </p:oleObj>
              </mc:Choice>
              <mc:Fallback>
                <p:oleObj name="Equation" r:id="rId4" imgW="3962160" imgH="622080" progId="Equation.DSMT4">
                  <p:embed/>
                  <p:pic>
                    <p:nvPicPr>
                      <p:cNvPr id="46" name="Object 45"/>
                      <p:cNvPicPr/>
                      <p:nvPr/>
                    </p:nvPicPr>
                    <p:blipFill>
                      <a:blip r:embed="rId5"/>
                      <a:stretch>
                        <a:fillRect/>
                      </a:stretch>
                    </p:blipFill>
                    <p:spPr>
                      <a:xfrm>
                        <a:off x="4633913" y="3867150"/>
                        <a:ext cx="5821362" cy="912813"/>
                      </a:xfrm>
                      <a:prstGeom prst="rect">
                        <a:avLst/>
                      </a:prstGeom>
                    </p:spPr>
                  </p:pic>
                </p:oleObj>
              </mc:Fallback>
            </mc:AlternateContent>
          </a:graphicData>
        </a:graphic>
      </p:graphicFrame>
    </p:spTree>
    <p:extLst>
      <p:ext uri="{BB962C8B-B14F-4D97-AF65-F5344CB8AC3E}">
        <p14:creationId xmlns:p14="http://schemas.microsoft.com/office/powerpoint/2010/main" val="4053247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04/04/2024</a:t>
            </a:r>
          </a:p>
        </p:txBody>
      </p:sp>
      <p:sp>
        <p:nvSpPr>
          <p:cNvPr id="3" name="Footer Placeholder 2"/>
          <p:cNvSpPr>
            <a:spLocks noGrp="1"/>
          </p:cNvSpPr>
          <p:nvPr>
            <p:ph type="ftr" sz="quarter" idx="11"/>
          </p:nvPr>
        </p:nvSpPr>
        <p:spPr/>
        <p:txBody>
          <a:bodyPr/>
          <a:lstStyle/>
          <a:p>
            <a:r>
              <a:rPr lang="en-US"/>
              <a:t>PHY 742 -- Spring 2022 -- Lecture 25</a:t>
            </a:r>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a:p>
        </p:txBody>
      </p:sp>
      <p:sp>
        <p:nvSpPr>
          <p:cNvPr id="5" name="TextBox 4"/>
          <p:cNvSpPr txBox="1"/>
          <p:nvPr/>
        </p:nvSpPr>
        <p:spPr>
          <a:xfrm>
            <a:off x="1828800" y="228601"/>
            <a:ext cx="8229600" cy="461665"/>
          </a:xfrm>
          <a:prstGeom prst="rect">
            <a:avLst/>
          </a:prstGeom>
          <a:noFill/>
        </p:spPr>
        <p:txBody>
          <a:bodyPr wrap="square" rtlCol="0">
            <a:spAutoFit/>
          </a:bodyPr>
          <a:lstStyle/>
          <a:p>
            <a:r>
              <a:rPr lang="en-US" sz="2400" b="1" dirty="0"/>
              <a:t>Quantum mechanical treatment of </a:t>
            </a:r>
            <a:r>
              <a:rPr lang="en-US" sz="2400" b="1" dirty="0" err="1"/>
              <a:t>multiparticle</a:t>
            </a:r>
            <a:r>
              <a:rPr lang="en-US" sz="2400" b="1" dirty="0"/>
              <a:t> systems</a:t>
            </a:r>
          </a:p>
        </p:txBody>
      </p:sp>
      <p:graphicFrame>
        <p:nvGraphicFramePr>
          <p:cNvPr id="6" name="Object 5"/>
          <p:cNvGraphicFramePr>
            <a:graphicFrameLocks noChangeAspect="1"/>
          </p:cNvGraphicFramePr>
          <p:nvPr>
            <p:extLst>
              <p:ext uri="{D42A27DB-BD31-4B8C-83A1-F6EECF244321}">
                <p14:modId xmlns:p14="http://schemas.microsoft.com/office/powerpoint/2010/main" val="2245517039"/>
              </p:ext>
            </p:extLst>
          </p:nvPr>
        </p:nvGraphicFramePr>
        <p:xfrm>
          <a:off x="1635125" y="1143000"/>
          <a:ext cx="5819775" cy="914400"/>
        </p:xfrm>
        <a:graphic>
          <a:graphicData uri="http://schemas.openxmlformats.org/presentationml/2006/ole">
            <mc:AlternateContent xmlns:mc="http://schemas.openxmlformats.org/markup-compatibility/2006">
              <mc:Choice xmlns:v="urn:schemas-microsoft-com:vml" Requires="v">
                <p:oleObj spid="_x0000_s190582" name="Equation" r:id="rId4" imgW="3962160" imgH="622080" progId="Equation.DSMT4">
                  <p:embed/>
                </p:oleObj>
              </mc:Choice>
              <mc:Fallback>
                <p:oleObj name="Equation" r:id="rId4" imgW="3962160" imgH="622080" progId="Equation.DSMT4">
                  <p:embed/>
                  <p:pic>
                    <p:nvPicPr>
                      <p:cNvPr id="6" name="Object 5"/>
                      <p:cNvPicPr/>
                      <p:nvPr/>
                    </p:nvPicPr>
                    <p:blipFill>
                      <a:blip r:embed="rId5"/>
                      <a:stretch>
                        <a:fillRect/>
                      </a:stretch>
                    </p:blipFill>
                    <p:spPr>
                      <a:xfrm>
                        <a:off x="1635125" y="1143000"/>
                        <a:ext cx="5819775" cy="9144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297300786"/>
              </p:ext>
            </p:extLst>
          </p:nvPr>
        </p:nvGraphicFramePr>
        <p:xfrm>
          <a:off x="1828801" y="2371648"/>
          <a:ext cx="5821363" cy="912813"/>
        </p:xfrm>
        <a:graphic>
          <a:graphicData uri="http://schemas.openxmlformats.org/presentationml/2006/ole">
            <mc:AlternateContent xmlns:mc="http://schemas.openxmlformats.org/markup-compatibility/2006">
              <mc:Choice xmlns:v="urn:schemas-microsoft-com:vml" Requires="v">
                <p:oleObj spid="_x0000_s190583" name="Equation" r:id="rId6" imgW="3962160" imgH="622080" progId="Equation.DSMT4">
                  <p:embed/>
                </p:oleObj>
              </mc:Choice>
              <mc:Fallback>
                <p:oleObj name="Equation" r:id="rId6" imgW="3962160" imgH="622080" progId="Equation.DSMT4">
                  <p:embed/>
                  <p:pic>
                    <p:nvPicPr>
                      <p:cNvPr id="7" name="Object 6"/>
                      <p:cNvPicPr/>
                      <p:nvPr/>
                    </p:nvPicPr>
                    <p:blipFill>
                      <a:blip r:embed="rId7"/>
                      <a:stretch>
                        <a:fillRect/>
                      </a:stretch>
                    </p:blipFill>
                    <p:spPr>
                      <a:xfrm>
                        <a:off x="1828801" y="2371648"/>
                        <a:ext cx="5821363" cy="912813"/>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221989188"/>
              </p:ext>
            </p:extLst>
          </p:nvPr>
        </p:nvGraphicFramePr>
        <p:xfrm>
          <a:off x="1878013" y="3481530"/>
          <a:ext cx="5540375" cy="2968625"/>
        </p:xfrm>
        <a:graphic>
          <a:graphicData uri="http://schemas.openxmlformats.org/presentationml/2006/ole">
            <mc:AlternateContent xmlns:mc="http://schemas.openxmlformats.org/markup-compatibility/2006">
              <mc:Choice xmlns:v="urn:schemas-microsoft-com:vml" Requires="v">
                <p:oleObj spid="_x0000_s190584" name="Equation" r:id="rId8" imgW="3771720" imgH="2019240" progId="Equation.DSMT4">
                  <p:embed/>
                </p:oleObj>
              </mc:Choice>
              <mc:Fallback>
                <p:oleObj name="Equation" r:id="rId8" imgW="3771720" imgH="2019240" progId="Equation.DSMT4">
                  <p:embed/>
                  <p:pic>
                    <p:nvPicPr>
                      <p:cNvPr id="8" name="Object 7"/>
                      <p:cNvPicPr/>
                      <p:nvPr/>
                    </p:nvPicPr>
                    <p:blipFill>
                      <a:blip r:embed="rId9"/>
                      <a:stretch>
                        <a:fillRect/>
                      </a:stretch>
                    </p:blipFill>
                    <p:spPr>
                      <a:xfrm>
                        <a:off x="1878013" y="3481530"/>
                        <a:ext cx="5540375" cy="2968625"/>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FFD42BE1-0C3B-4E2D-A88E-C1834A925D37}"/>
              </a:ext>
            </a:extLst>
          </p:cNvPr>
          <p:cNvSpPr txBox="1"/>
          <p:nvPr/>
        </p:nvSpPr>
        <p:spPr>
          <a:xfrm>
            <a:off x="7250394" y="5446696"/>
            <a:ext cx="3935412" cy="830997"/>
          </a:xfrm>
          <a:prstGeom prst="rect">
            <a:avLst/>
          </a:prstGeom>
          <a:noFill/>
        </p:spPr>
        <p:txBody>
          <a:bodyPr wrap="square" rtlCol="0">
            <a:spAutoFit/>
          </a:bodyPr>
          <a:lstStyle/>
          <a:p>
            <a:pPr algn="l"/>
            <a:r>
              <a:rPr lang="en-US" sz="2400" b="1" dirty="0">
                <a:sym typeface="Wingdings" panose="05000000000000000000" pitchFamily="2" charset="2"/>
              </a:rPr>
              <a:t> Turns out to not be generally correct.</a:t>
            </a:r>
            <a:endParaRPr lang="en-US" sz="2400" b="1" dirty="0"/>
          </a:p>
        </p:txBody>
      </p:sp>
    </p:spTree>
    <p:extLst>
      <p:ext uri="{BB962C8B-B14F-4D97-AF65-F5344CB8AC3E}">
        <p14:creationId xmlns:p14="http://schemas.microsoft.com/office/powerpoint/2010/main" val="142943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04/04/2024</a:t>
            </a:r>
          </a:p>
        </p:txBody>
      </p:sp>
      <p:sp>
        <p:nvSpPr>
          <p:cNvPr id="3" name="Footer Placeholder 2"/>
          <p:cNvSpPr>
            <a:spLocks noGrp="1"/>
          </p:cNvSpPr>
          <p:nvPr>
            <p:ph type="ftr" sz="quarter" idx="11"/>
          </p:nvPr>
        </p:nvSpPr>
        <p:spPr/>
        <p:txBody>
          <a:bodyPr/>
          <a:lstStyle/>
          <a:p>
            <a:r>
              <a:rPr lang="en-US"/>
              <a:t>PHY 742 -- Spring 2022 -- Lecture 25</a:t>
            </a:r>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a:p>
        </p:txBody>
      </p:sp>
      <p:sp>
        <p:nvSpPr>
          <p:cNvPr id="5" name="TextBox 4"/>
          <p:cNvSpPr txBox="1"/>
          <p:nvPr/>
        </p:nvSpPr>
        <p:spPr>
          <a:xfrm>
            <a:off x="1828800" y="228601"/>
            <a:ext cx="8229600" cy="830997"/>
          </a:xfrm>
          <a:prstGeom prst="rect">
            <a:avLst/>
          </a:prstGeom>
          <a:noFill/>
        </p:spPr>
        <p:txBody>
          <a:bodyPr wrap="square" rtlCol="0">
            <a:spAutoFit/>
          </a:bodyPr>
          <a:lstStyle/>
          <a:p>
            <a:r>
              <a:rPr lang="en-US" sz="2400" b="1" dirty="0"/>
              <a:t>Quantum mechanical treatment of </a:t>
            </a:r>
            <a:r>
              <a:rPr lang="en-US" sz="2400" b="1" dirty="0" err="1"/>
              <a:t>multiparticle</a:t>
            </a:r>
            <a:r>
              <a:rPr lang="en-US" sz="2400" b="1" dirty="0"/>
              <a:t> systems –</a:t>
            </a:r>
          </a:p>
          <a:p>
            <a:r>
              <a:rPr lang="en-US" sz="2400" b="1" dirty="0"/>
              <a:t>           non-interacting particles</a:t>
            </a:r>
          </a:p>
        </p:txBody>
      </p:sp>
      <p:sp>
        <p:nvSpPr>
          <p:cNvPr id="6" name="TextBox 5"/>
          <p:cNvSpPr txBox="1"/>
          <p:nvPr/>
        </p:nvSpPr>
        <p:spPr>
          <a:xfrm>
            <a:off x="838200" y="1143000"/>
            <a:ext cx="10823532" cy="1569660"/>
          </a:xfrm>
          <a:prstGeom prst="rect">
            <a:avLst/>
          </a:prstGeom>
          <a:noFill/>
        </p:spPr>
        <p:txBody>
          <a:bodyPr wrap="square" rtlCol="0">
            <a:spAutoFit/>
          </a:bodyPr>
          <a:lstStyle/>
          <a:p>
            <a:r>
              <a:rPr lang="en-US" sz="2400" b="1" dirty="0"/>
              <a:t>The treatment given on previous slides, assumes that the particles are </a:t>
            </a:r>
            <a:r>
              <a:rPr lang="en-US" sz="2400" b="1" dirty="0">
                <a:solidFill>
                  <a:srgbClr val="FF0000"/>
                </a:solidFill>
              </a:rPr>
              <a:t>distinguishable</a:t>
            </a:r>
            <a:r>
              <a:rPr lang="en-US" sz="2400" b="1" dirty="0"/>
              <a:t>.</a:t>
            </a:r>
          </a:p>
          <a:p>
            <a:endParaRPr lang="en-US" sz="2400" b="1" dirty="0"/>
          </a:p>
          <a:p>
            <a:r>
              <a:rPr lang="en-US" sz="2400" b="1" dirty="0"/>
              <a:t>A more sophisticated treatment is needed for </a:t>
            </a:r>
            <a:r>
              <a:rPr lang="en-US" sz="2400" b="1" dirty="0">
                <a:solidFill>
                  <a:srgbClr val="DA32AA"/>
                </a:solidFill>
              </a:rPr>
              <a:t>indistinguishable</a:t>
            </a:r>
            <a:r>
              <a:rPr lang="en-US" sz="2400" b="1" dirty="0"/>
              <a:t> particles. </a:t>
            </a:r>
          </a:p>
        </p:txBody>
      </p:sp>
      <p:graphicFrame>
        <p:nvGraphicFramePr>
          <p:cNvPr id="7" name="Object 6"/>
          <p:cNvGraphicFramePr>
            <a:graphicFrameLocks noChangeAspect="1"/>
          </p:cNvGraphicFramePr>
          <p:nvPr>
            <p:extLst>
              <p:ext uri="{D42A27DB-BD31-4B8C-83A1-F6EECF244321}">
                <p14:modId xmlns:p14="http://schemas.microsoft.com/office/powerpoint/2010/main" val="1110917151"/>
              </p:ext>
            </p:extLst>
          </p:nvPr>
        </p:nvGraphicFramePr>
        <p:xfrm>
          <a:off x="1792664" y="3281411"/>
          <a:ext cx="7650104" cy="1447800"/>
        </p:xfrm>
        <a:graphic>
          <a:graphicData uri="http://schemas.openxmlformats.org/presentationml/2006/ole">
            <mc:AlternateContent xmlns:mc="http://schemas.openxmlformats.org/markup-compatibility/2006">
              <mc:Choice xmlns:v="urn:schemas-microsoft-com:vml" Requires="v">
                <p:oleObj spid="_x0000_s191526" name="Equation" r:id="rId4" imgW="5435280" imgH="1028520" progId="Equation.DSMT4">
                  <p:embed/>
                </p:oleObj>
              </mc:Choice>
              <mc:Fallback>
                <p:oleObj name="Equation" r:id="rId4" imgW="5435280" imgH="1028520" progId="Equation.DSMT4">
                  <p:embed/>
                  <p:pic>
                    <p:nvPicPr>
                      <p:cNvPr id="7" name="Object 6"/>
                      <p:cNvPicPr/>
                      <p:nvPr/>
                    </p:nvPicPr>
                    <p:blipFill>
                      <a:blip r:embed="rId5"/>
                      <a:stretch>
                        <a:fillRect/>
                      </a:stretch>
                    </p:blipFill>
                    <p:spPr>
                      <a:xfrm>
                        <a:off x="1792664" y="3281411"/>
                        <a:ext cx="7650104" cy="1447800"/>
                      </a:xfrm>
                      <a:prstGeom prst="rect">
                        <a:avLst/>
                      </a:prstGeom>
                    </p:spPr>
                  </p:pic>
                </p:oleObj>
              </mc:Fallback>
            </mc:AlternateContent>
          </a:graphicData>
        </a:graphic>
      </p:graphicFrame>
    </p:spTree>
    <p:extLst>
      <p:ext uri="{BB962C8B-B14F-4D97-AF65-F5344CB8AC3E}">
        <p14:creationId xmlns:p14="http://schemas.microsoft.com/office/powerpoint/2010/main" val="2679228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DA3307-848C-42F0-9D3F-F38F77E04294}"/>
              </a:ext>
            </a:extLst>
          </p:cNvPr>
          <p:cNvSpPr>
            <a:spLocks noGrp="1"/>
          </p:cNvSpPr>
          <p:nvPr>
            <p:ph type="dt" sz="half" idx="10"/>
          </p:nvPr>
        </p:nvSpPr>
        <p:spPr/>
        <p:txBody>
          <a:bodyPr/>
          <a:lstStyle/>
          <a:p>
            <a:r>
              <a:rPr lang="en-US"/>
              <a:t>04/04/2024</a:t>
            </a:r>
          </a:p>
        </p:txBody>
      </p:sp>
      <p:sp>
        <p:nvSpPr>
          <p:cNvPr id="3" name="Footer Placeholder 2">
            <a:extLst>
              <a:ext uri="{FF2B5EF4-FFF2-40B4-BE49-F238E27FC236}">
                <a16:creationId xmlns:a16="http://schemas.microsoft.com/office/drawing/2014/main" id="{458DFFBE-25AF-4FCC-BCE2-0C30618E5977}"/>
              </a:ext>
            </a:extLst>
          </p:cNvPr>
          <p:cNvSpPr>
            <a:spLocks noGrp="1"/>
          </p:cNvSpPr>
          <p:nvPr>
            <p:ph type="ftr" sz="quarter" idx="11"/>
          </p:nvPr>
        </p:nvSpPr>
        <p:spPr/>
        <p:txBody>
          <a:bodyPr/>
          <a:lstStyle/>
          <a:p>
            <a:r>
              <a:rPr lang="en-US"/>
              <a:t>PHY 742 -- Spring 2022 -- Lecture 25</a:t>
            </a:r>
          </a:p>
        </p:txBody>
      </p:sp>
      <p:sp>
        <p:nvSpPr>
          <p:cNvPr id="4" name="Slide Number Placeholder 3">
            <a:extLst>
              <a:ext uri="{FF2B5EF4-FFF2-40B4-BE49-F238E27FC236}">
                <a16:creationId xmlns:a16="http://schemas.microsoft.com/office/drawing/2014/main" id="{E4BB015E-7983-41CD-B5BD-0806024A4D19}"/>
              </a:ext>
            </a:extLst>
          </p:cNvPr>
          <p:cNvSpPr>
            <a:spLocks noGrp="1"/>
          </p:cNvSpPr>
          <p:nvPr>
            <p:ph type="sldNum" sz="quarter" idx="12"/>
          </p:nvPr>
        </p:nvSpPr>
        <p:spPr/>
        <p:txBody>
          <a:bodyPr/>
          <a:lstStyle/>
          <a:p>
            <a:fld id="{E23FF32D-176F-4F5B-8878-5D48FB6FF26A}" type="slidenum">
              <a:rPr lang="en-US" smtClean="0"/>
              <a:t>6</a:t>
            </a:fld>
            <a:endParaRPr lang="en-US"/>
          </a:p>
        </p:txBody>
      </p:sp>
      <p:sp>
        <p:nvSpPr>
          <p:cNvPr id="5" name="TextBox 4">
            <a:extLst>
              <a:ext uri="{FF2B5EF4-FFF2-40B4-BE49-F238E27FC236}">
                <a16:creationId xmlns:a16="http://schemas.microsoft.com/office/drawing/2014/main" id="{D366E5D7-B0BB-4B90-A849-8C8F649149F5}"/>
              </a:ext>
            </a:extLst>
          </p:cNvPr>
          <p:cNvSpPr txBox="1"/>
          <p:nvPr/>
        </p:nvSpPr>
        <p:spPr>
          <a:xfrm>
            <a:off x="563671" y="400833"/>
            <a:ext cx="9507255" cy="1200329"/>
          </a:xfrm>
          <a:prstGeom prst="rect">
            <a:avLst/>
          </a:prstGeom>
          <a:noFill/>
        </p:spPr>
        <p:txBody>
          <a:bodyPr wrap="square" rtlCol="0">
            <a:spAutoFit/>
          </a:bodyPr>
          <a:lstStyle/>
          <a:p>
            <a:pPr algn="l"/>
            <a:r>
              <a:rPr lang="en-US" sz="2400" b="1" dirty="0"/>
              <a:t>Consider two particles in a one-dimension labeled with coordinates x</a:t>
            </a:r>
            <a:r>
              <a:rPr lang="en-US" sz="2400" b="1" baseline="-25000" dirty="0"/>
              <a:t>1</a:t>
            </a:r>
            <a:r>
              <a:rPr lang="en-US" sz="2400" b="1" dirty="0"/>
              <a:t> and x</a:t>
            </a:r>
            <a:r>
              <a:rPr lang="en-US" sz="2400" b="1" baseline="-25000" dirty="0"/>
              <a:t>2</a:t>
            </a:r>
            <a:r>
              <a:rPr lang="en-US" sz="2400" b="1" dirty="0"/>
              <a:t>.     Identify each of them as Fermi, Bose, or neither in terms of the functional forms.</a:t>
            </a:r>
          </a:p>
        </p:txBody>
      </p:sp>
      <p:graphicFrame>
        <p:nvGraphicFramePr>
          <p:cNvPr id="6" name="Object 5">
            <a:extLst>
              <a:ext uri="{FF2B5EF4-FFF2-40B4-BE49-F238E27FC236}">
                <a16:creationId xmlns:a16="http://schemas.microsoft.com/office/drawing/2014/main" id="{60B4B0CE-9DE2-45C1-9B93-E7701DC87B41}"/>
              </a:ext>
            </a:extLst>
          </p:cNvPr>
          <p:cNvGraphicFramePr>
            <a:graphicFrameLocks noChangeAspect="1"/>
          </p:cNvGraphicFramePr>
          <p:nvPr>
            <p:extLst>
              <p:ext uri="{D42A27DB-BD31-4B8C-83A1-F6EECF244321}">
                <p14:modId xmlns:p14="http://schemas.microsoft.com/office/powerpoint/2010/main" val="661627909"/>
              </p:ext>
            </p:extLst>
          </p:nvPr>
        </p:nvGraphicFramePr>
        <p:xfrm>
          <a:off x="1891561" y="1936902"/>
          <a:ext cx="6261839" cy="2647623"/>
        </p:xfrm>
        <a:graphic>
          <a:graphicData uri="http://schemas.openxmlformats.org/presentationml/2006/ole">
            <mc:AlternateContent xmlns:mc="http://schemas.openxmlformats.org/markup-compatibility/2006">
              <mc:Choice xmlns:v="urn:schemas-microsoft-com:vml" Requires="v">
                <p:oleObj spid="_x0000_s202785" name="Equation" r:id="rId4" imgW="1892160" imgH="799920" progId="Equation.DSMT4">
                  <p:embed/>
                </p:oleObj>
              </mc:Choice>
              <mc:Fallback>
                <p:oleObj name="Equation" r:id="rId4" imgW="1892160" imgH="799920" progId="Equation.DSMT4">
                  <p:embed/>
                  <p:pic>
                    <p:nvPicPr>
                      <p:cNvPr id="0" name=""/>
                      <p:cNvPicPr/>
                      <p:nvPr/>
                    </p:nvPicPr>
                    <p:blipFill>
                      <a:blip r:embed="rId5"/>
                      <a:stretch>
                        <a:fillRect/>
                      </a:stretch>
                    </p:blipFill>
                    <p:spPr>
                      <a:xfrm>
                        <a:off x="1891561" y="1936902"/>
                        <a:ext cx="6261839" cy="2647623"/>
                      </a:xfrm>
                      <a:prstGeom prst="rect">
                        <a:avLst/>
                      </a:prstGeom>
                    </p:spPr>
                  </p:pic>
                </p:oleObj>
              </mc:Fallback>
            </mc:AlternateContent>
          </a:graphicData>
        </a:graphic>
      </p:graphicFrame>
    </p:spTree>
    <p:extLst>
      <p:ext uri="{BB962C8B-B14F-4D97-AF65-F5344CB8AC3E}">
        <p14:creationId xmlns:p14="http://schemas.microsoft.com/office/powerpoint/2010/main" val="406567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04/04/2024</a:t>
            </a:r>
          </a:p>
        </p:txBody>
      </p:sp>
      <p:sp>
        <p:nvSpPr>
          <p:cNvPr id="3" name="Footer Placeholder 2"/>
          <p:cNvSpPr>
            <a:spLocks noGrp="1"/>
          </p:cNvSpPr>
          <p:nvPr>
            <p:ph type="ftr" sz="quarter" idx="11"/>
          </p:nvPr>
        </p:nvSpPr>
        <p:spPr/>
        <p:txBody>
          <a:bodyPr/>
          <a:lstStyle/>
          <a:p>
            <a:r>
              <a:rPr lang="en-US"/>
              <a:t>PHY 742 -- Spring 2022 -- Lecture 25</a:t>
            </a:r>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a:p>
        </p:txBody>
      </p:sp>
      <p:sp>
        <p:nvSpPr>
          <p:cNvPr id="5" name="TextBox 4"/>
          <p:cNvSpPr txBox="1"/>
          <p:nvPr/>
        </p:nvSpPr>
        <p:spPr>
          <a:xfrm>
            <a:off x="1828800" y="228601"/>
            <a:ext cx="8229600" cy="830997"/>
          </a:xfrm>
          <a:prstGeom prst="rect">
            <a:avLst/>
          </a:prstGeom>
          <a:noFill/>
        </p:spPr>
        <p:txBody>
          <a:bodyPr wrap="square" rtlCol="0">
            <a:spAutoFit/>
          </a:bodyPr>
          <a:lstStyle/>
          <a:p>
            <a:r>
              <a:rPr lang="en-US" sz="2400" b="1" dirty="0"/>
              <a:t>Quantum mechanical treatment of </a:t>
            </a:r>
            <a:r>
              <a:rPr lang="en-US" sz="2400" b="1" dirty="0" err="1"/>
              <a:t>multiparticle</a:t>
            </a:r>
            <a:r>
              <a:rPr lang="en-US" sz="2400" b="1" dirty="0"/>
              <a:t> systems –</a:t>
            </a:r>
          </a:p>
          <a:p>
            <a:r>
              <a:rPr lang="en-US" sz="2400" b="1" dirty="0"/>
              <a:t>           non-interacting </a:t>
            </a:r>
            <a:r>
              <a:rPr lang="en-US" sz="2400" b="1" dirty="0">
                <a:solidFill>
                  <a:srgbClr val="0000FF"/>
                </a:solidFill>
              </a:rPr>
              <a:t>Fermi </a:t>
            </a:r>
            <a:r>
              <a:rPr lang="en-US" sz="2400" b="1" dirty="0"/>
              <a:t>particles</a:t>
            </a:r>
          </a:p>
        </p:txBody>
      </p:sp>
      <p:graphicFrame>
        <p:nvGraphicFramePr>
          <p:cNvPr id="6" name="Object 5"/>
          <p:cNvGraphicFramePr>
            <a:graphicFrameLocks noChangeAspect="1"/>
          </p:cNvGraphicFramePr>
          <p:nvPr>
            <p:extLst>
              <p:ext uri="{D42A27DB-BD31-4B8C-83A1-F6EECF244321}">
                <p14:modId xmlns:p14="http://schemas.microsoft.com/office/powerpoint/2010/main" val="3659547374"/>
              </p:ext>
            </p:extLst>
          </p:nvPr>
        </p:nvGraphicFramePr>
        <p:xfrm>
          <a:off x="1951349" y="1524001"/>
          <a:ext cx="7650163" cy="446087"/>
        </p:xfrm>
        <a:graphic>
          <a:graphicData uri="http://schemas.openxmlformats.org/presentationml/2006/ole">
            <mc:AlternateContent xmlns:mc="http://schemas.openxmlformats.org/markup-compatibility/2006">
              <mc:Choice xmlns:v="urn:schemas-microsoft-com:vml" Requires="v">
                <p:oleObj spid="_x0000_s192602" name="Equation" r:id="rId4" imgW="5435280" imgH="317160" progId="Equation.DSMT4">
                  <p:embed/>
                </p:oleObj>
              </mc:Choice>
              <mc:Fallback>
                <p:oleObj name="Equation" r:id="rId4" imgW="5435280" imgH="317160" progId="Equation.DSMT4">
                  <p:embed/>
                  <p:pic>
                    <p:nvPicPr>
                      <p:cNvPr id="6" name="Object 5"/>
                      <p:cNvPicPr/>
                      <p:nvPr/>
                    </p:nvPicPr>
                    <p:blipFill>
                      <a:blip r:embed="rId5"/>
                      <a:stretch>
                        <a:fillRect/>
                      </a:stretch>
                    </p:blipFill>
                    <p:spPr>
                      <a:xfrm>
                        <a:off x="1951349" y="1524001"/>
                        <a:ext cx="7650163" cy="44608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17409184"/>
              </p:ext>
            </p:extLst>
          </p:nvPr>
        </p:nvGraphicFramePr>
        <p:xfrm>
          <a:off x="1951349" y="2247378"/>
          <a:ext cx="5638800" cy="3371850"/>
        </p:xfrm>
        <a:graphic>
          <a:graphicData uri="http://schemas.openxmlformats.org/presentationml/2006/ole">
            <mc:AlternateContent xmlns:mc="http://schemas.openxmlformats.org/markup-compatibility/2006">
              <mc:Choice xmlns:v="urn:schemas-microsoft-com:vml" Requires="v">
                <p:oleObj spid="_x0000_s192603" name="Equation" r:id="rId6" imgW="3886200" imgH="2323800" progId="Equation.DSMT4">
                  <p:embed/>
                </p:oleObj>
              </mc:Choice>
              <mc:Fallback>
                <p:oleObj name="Equation" r:id="rId6" imgW="3886200" imgH="2323800" progId="Equation.DSMT4">
                  <p:embed/>
                  <p:pic>
                    <p:nvPicPr>
                      <p:cNvPr id="7" name="Object 6"/>
                      <p:cNvPicPr/>
                      <p:nvPr/>
                    </p:nvPicPr>
                    <p:blipFill>
                      <a:blip r:embed="rId7"/>
                      <a:stretch>
                        <a:fillRect/>
                      </a:stretch>
                    </p:blipFill>
                    <p:spPr>
                      <a:xfrm>
                        <a:off x="1951349" y="2247378"/>
                        <a:ext cx="5638800" cy="337185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2E8C423D-1014-42CA-B9B0-E38BCBF4BD66}"/>
              </a:ext>
            </a:extLst>
          </p:cNvPr>
          <p:cNvGraphicFramePr>
            <a:graphicFrameLocks noChangeAspect="1"/>
          </p:cNvGraphicFramePr>
          <p:nvPr>
            <p:extLst>
              <p:ext uri="{D42A27DB-BD31-4B8C-83A1-F6EECF244321}">
                <p14:modId xmlns:p14="http://schemas.microsoft.com/office/powerpoint/2010/main" val="829415043"/>
              </p:ext>
            </p:extLst>
          </p:nvPr>
        </p:nvGraphicFramePr>
        <p:xfrm>
          <a:off x="6296765" y="2771470"/>
          <a:ext cx="5508360" cy="1315059"/>
        </p:xfrm>
        <a:graphic>
          <a:graphicData uri="http://schemas.openxmlformats.org/presentationml/2006/ole">
            <mc:AlternateContent xmlns:mc="http://schemas.openxmlformats.org/markup-compatibility/2006">
              <mc:Choice xmlns:v="urn:schemas-microsoft-com:vml" Requires="v">
                <p:oleObj spid="_x0000_s192604" name="Equation" r:id="rId8" imgW="2819160" imgH="672840" progId="Equation.DSMT4">
                  <p:embed/>
                </p:oleObj>
              </mc:Choice>
              <mc:Fallback>
                <p:oleObj name="Equation" r:id="rId8" imgW="2819160" imgH="672840" progId="Equation.DSMT4">
                  <p:embed/>
                  <p:pic>
                    <p:nvPicPr>
                      <p:cNvPr id="0" name=""/>
                      <p:cNvPicPr/>
                      <p:nvPr/>
                    </p:nvPicPr>
                    <p:blipFill>
                      <a:blip r:embed="rId9"/>
                      <a:stretch>
                        <a:fillRect/>
                      </a:stretch>
                    </p:blipFill>
                    <p:spPr>
                      <a:xfrm>
                        <a:off x="6296765" y="2771470"/>
                        <a:ext cx="5508360" cy="1315059"/>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F7CCE7F4-FBA0-4CFA-B04C-C5628899ECDB}"/>
              </a:ext>
            </a:extLst>
          </p:cNvPr>
          <p:cNvGraphicFramePr>
            <a:graphicFrameLocks noChangeAspect="1"/>
          </p:cNvGraphicFramePr>
          <p:nvPr>
            <p:extLst>
              <p:ext uri="{D42A27DB-BD31-4B8C-83A1-F6EECF244321}">
                <p14:modId xmlns:p14="http://schemas.microsoft.com/office/powerpoint/2010/main" val="3148569779"/>
              </p:ext>
            </p:extLst>
          </p:nvPr>
        </p:nvGraphicFramePr>
        <p:xfrm>
          <a:off x="4038600" y="5213132"/>
          <a:ext cx="7690434" cy="812191"/>
        </p:xfrm>
        <a:graphic>
          <a:graphicData uri="http://schemas.openxmlformats.org/presentationml/2006/ole">
            <mc:AlternateContent xmlns:mc="http://schemas.openxmlformats.org/markup-compatibility/2006">
              <mc:Choice xmlns:v="urn:schemas-microsoft-com:vml" Requires="v">
                <p:oleObj spid="_x0000_s192605" name="Equation" r:id="rId10" imgW="3848040" imgH="406080" progId="Equation.DSMT4">
                  <p:embed/>
                </p:oleObj>
              </mc:Choice>
              <mc:Fallback>
                <p:oleObj name="Equation" r:id="rId10" imgW="3848040" imgH="406080" progId="Equation.DSMT4">
                  <p:embed/>
                  <p:pic>
                    <p:nvPicPr>
                      <p:cNvPr id="0" name=""/>
                      <p:cNvPicPr/>
                      <p:nvPr/>
                    </p:nvPicPr>
                    <p:blipFill>
                      <a:blip r:embed="rId11"/>
                      <a:stretch>
                        <a:fillRect/>
                      </a:stretch>
                    </p:blipFill>
                    <p:spPr>
                      <a:xfrm>
                        <a:off x="4038600" y="5213132"/>
                        <a:ext cx="7690434" cy="812191"/>
                      </a:xfrm>
                      <a:prstGeom prst="rect">
                        <a:avLst/>
                      </a:prstGeom>
                    </p:spPr>
                  </p:pic>
                </p:oleObj>
              </mc:Fallback>
            </mc:AlternateContent>
          </a:graphicData>
        </a:graphic>
      </p:graphicFrame>
    </p:spTree>
    <p:extLst>
      <p:ext uri="{BB962C8B-B14F-4D97-AF65-F5344CB8AC3E}">
        <p14:creationId xmlns:p14="http://schemas.microsoft.com/office/powerpoint/2010/main" val="1215550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04/04/2024</a:t>
            </a:r>
          </a:p>
        </p:txBody>
      </p:sp>
      <p:sp>
        <p:nvSpPr>
          <p:cNvPr id="3" name="Footer Placeholder 2"/>
          <p:cNvSpPr>
            <a:spLocks noGrp="1"/>
          </p:cNvSpPr>
          <p:nvPr>
            <p:ph type="ftr" sz="quarter" idx="11"/>
          </p:nvPr>
        </p:nvSpPr>
        <p:spPr/>
        <p:txBody>
          <a:bodyPr/>
          <a:lstStyle/>
          <a:p>
            <a:r>
              <a:rPr lang="en-US"/>
              <a:t>PHY 742 -- Spring 2022 -- Lecture 25</a:t>
            </a:r>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a:p>
        </p:txBody>
      </p:sp>
      <p:sp>
        <p:nvSpPr>
          <p:cNvPr id="5" name="TextBox 4"/>
          <p:cNvSpPr txBox="1"/>
          <p:nvPr/>
        </p:nvSpPr>
        <p:spPr>
          <a:xfrm>
            <a:off x="1828800" y="228601"/>
            <a:ext cx="8229600" cy="830997"/>
          </a:xfrm>
          <a:prstGeom prst="rect">
            <a:avLst/>
          </a:prstGeom>
          <a:noFill/>
        </p:spPr>
        <p:txBody>
          <a:bodyPr wrap="square" rtlCol="0">
            <a:spAutoFit/>
          </a:bodyPr>
          <a:lstStyle/>
          <a:p>
            <a:r>
              <a:rPr lang="en-US" sz="2400" b="1" dirty="0"/>
              <a:t>Quantum mechanical treatment of </a:t>
            </a:r>
            <a:r>
              <a:rPr lang="en-US" sz="2400" b="1" dirty="0" err="1"/>
              <a:t>multiparticle</a:t>
            </a:r>
            <a:r>
              <a:rPr lang="en-US" sz="2400" b="1" dirty="0"/>
              <a:t> systems –</a:t>
            </a:r>
          </a:p>
          <a:p>
            <a:r>
              <a:rPr lang="en-US" sz="2400" b="1" dirty="0"/>
              <a:t>           non-interacting </a:t>
            </a:r>
            <a:r>
              <a:rPr lang="en-US" sz="2400" b="1" dirty="0">
                <a:solidFill>
                  <a:srgbClr val="0000FF"/>
                </a:solidFill>
              </a:rPr>
              <a:t>Fermi </a:t>
            </a:r>
            <a:r>
              <a:rPr lang="en-US" sz="2400" b="1" dirty="0"/>
              <a:t>particles</a:t>
            </a:r>
          </a:p>
        </p:txBody>
      </p:sp>
      <p:graphicFrame>
        <p:nvGraphicFramePr>
          <p:cNvPr id="6" name="Object 5"/>
          <p:cNvGraphicFramePr>
            <a:graphicFrameLocks noChangeAspect="1"/>
          </p:cNvGraphicFramePr>
          <p:nvPr>
            <p:extLst>
              <p:ext uri="{D42A27DB-BD31-4B8C-83A1-F6EECF244321}">
                <p14:modId xmlns:p14="http://schemas.microsoft.com/office/powerpoint/2010/main" val="3659547374"/>
              </p:ext>
            </p:extLst>
          </p:nvPr>
        </p:nvGraphicFramePr>
        <p:xfrm>
          <a:off x="1951349" y="1524001"/>
          <a:ext cx="7650163" cy="446087"/>
        </p:xfrm>
        <a:graphic>
          <a:graphicData uri="http://schemas.openxmlformats.org/presentationml/2006/ole">
            <mc:AlternateContent xmlns:mc="http://schemas.openxmlformats.org/markup-compatibility/2006">
              <mc:Choice xmlns:v="urn:schemas-microsoft-com:vml" Requires="v">
                <p:oleObj spid="_x0000_s193611" name="Equation" r:id="rId4" imgW="5435280" imgH="317160" progId="Equation.DSMT4">
                  <p:embed/>
                </p:oleObj>
              </mc:Choice>
              <mc:Fallback>
                <p:oleObj name="Equation" r:id="rId4" imgW="5435280" imgH="317160" progId="Equation.DSMT4">
                  <p:embed/>
                  <p:pic>
                    <p:nvPicPr>
                      <p:cNvPr id="6" name="Object 5"/>
                      <p:cNvPicPr/>
                      <p:nvPr/>
                    </p:nvPicPr>
                    <p:blipFill>
                      <a:blip r:embed="rId5"/>
                      <a:stretch>
                        <a:fillRect/>
                      </a:stretch>
                    </p:blipFill>
                    <p:spPr>
                      <a:xfrm>
                        <a:off x="1951349" y="1524001"/>
                        <a:ext cx="7650163" cy="44608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864093821"/>
              </p:ext>
            </p:extLst>
          </p:nvPr>
        </p:nvGraphicFramePr>
        <p:xfrm>
          <a:off x="1828800" y="1970088"/>
          <a:ext cx="7593013" cy="4405313"/>
        </p:xfrm>
        <a:graphic>
          <a:graphicData uri="http://schemas.openxmlformats.org/presentationml/2006/ole">
            <mc:AlternateContent xmlns:mc="http://schemas.openxmlformats.org/markup-compatibility/2006">
              <mc:Choice xmlns:v="urn:schemas-microsoft-com:vml" Requires="v">
                <p:oleObj spid="_x0000_s193612" name="Equation" r:id="rId6" imgW="5232240" imgH="3035160" progId="Equation.DSMT4">
                  <p:embed/>
                </p:oleObj>
              </mc:Choice>
              <mc:Fallback>
                <p:oleObj name="Equation" r:id="rId6" imgW="5232240" imgH="3035160" progId="Equation.DSMT4">
                  <p:embed/>
                  <p:pic>
                    <p:nvPicPr>
                      <p:cNvPr id="7" name="Object 6"/>
                      <p:cNvPicPr/>
                      <p:nvPr/>
                    </p:nvPicPr>
                    <p:blipFill>
                      <a:blip r:embed="rId7"/>
                      <a:stretch>
                        <a:fillRect/>
                      </a:stretch>
                    </p:blipFill>
                    <p:spPr>
                      <a:xfrm>
                        <a:off x="1828800" y="1970088"/>
                        <a:ext cx="7593013" cy="4405313"/>
                      </a:xfrm>
                      <a:prstGeom prst="rect">
                        <a:avLst/>
                      </a:prstGeom>
                    </p:spPr>
                  </p:pic>
                </p:oleObj>
              </mc:Fallback>
            </mc:AlternateContent>
          </a:graphicData>
        </a:graphic>
      </p:graphicFrame>
    </p:spTree>
    <p:extLst>
      <p:ext uri="{BB962C8B-B14F-4D97-AF65-F5344CB8AC3E}">
        <p14:creationId xmlns:p14="http://schemas.microsoft.com/office/powerpoint/2010/main" val="3320208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04/04/2024</a:t>
            </a:r>
          </a:p>
        </p:txBody>
      </p:sp>
      <p:sp>
        <p:nvSpPr>
          <p:cNvPr id="3" name="Footer Placeholder 2"/>
          <p:cNvSpPr>
            <a:spLocks noGrp="1"/>
          </p:cNvSpPr>
          <p:nvPr>
            <p:ph type="ftr" sz="quarter" idx="11"/>
          </p:nvPr>
        </p:nvSpPr>
        <p:spPr/>
        <p:txBody>
          <a:bodyPr/>
          <a:lstStyle/>
          <a:p>
            <a:r>
              <a:rPr lang="en-US"/>
              <a:t>PHY 742 -- Spring 2022 -- Lecture 25</a:t>
            </a:r>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a:p>
        </p:txBody>
      </p:sp>
      <p:sp>
        <p:nvSpPr>
          <p:cNvPr id="5" name="TextBox 4"/>
          <p:cNvSpPr txBox="1"/>
          <p:nvPr/>
        </p:nvSpPr>
        <p:spPr>
          <a:xfrm>
            <a:off x="838200" y="305653"/>
            <a:ext cx="8229600" cy="830997"/>
          </a:xfrm>
          <a:prstGeom prst="rect">
            <a:avLst/>
          </a:prstGeom>
          <a:noFill/>
        </p:spPr>
        <p:txBody>
          <a:bodyPr wrap="square" rtlCol="0">
            <a:spAutoFit/>
          </a:bodyPr>
          <a:lstStyle/>
          <a:p>
            <a:r>
              <a:rPr lang="en-US" sz="2400" b="1" dirty="0"/>
              <a:t>Quantum mechanical treatment of </a:t>
            </a:r>
            <a:r>
              <a:rPr lang="en-US" sz="2400" b="1" dirty="0" err="1"/>
              <a:t>multiparticle</a:t>
            </a:r>
            <a:r>
              <a:rPr lang="en-US" sz="2400" b="1" dirty="0"/>
              <a:t> systems –</a:t>
            </a:r>
          </a:p>
          <a:p>
            <a:r>
              <a:rPr lang="en-US" sz="2400" b="1" dirty="0"/>
              <a:t>           non-interacting </a:t>
            </a:r>
            <a:r>
              <a:rPr lang="en-US" sz="2400" b="1" dirty="0">
                <a:solidFill>
                  <a:srgbClr val="00B050"/>
                </a:solidFill>
              </a:rPr>
              <a:t>Bose</a:t>
            </a:r>
            <a:r>
              <a:rPr lang="en-US" sz="2400" b="1" dirty="0">
                <a:solidFill>
                  <a:srgbClr val="0000FF"/>
                </a:solidFill>
              </a:rPr>
              <a:t> </a:t>
            </a:r>
            <a:r>
              <a:rPr lang="en-US" sz="2400" b="1" dirty="0"/>
              <a:t>particles</a:t>
            </a:r>
          </a:p>
        </p:txBody>
      </p:sp>
      <p:graphicFrame>
        <p:nvGraphicFramePr>
          <p:cNvPr id="6" name="Object 5"/>
          <p:cNvGraphicFramePr>
            <a:graphicFrameLocks noChangeAspect="1"/>
          </p:cNvGraphicFramePr>
          <p:nvPr>
            <p:extLst>
              <p:ext uri="{D42A27DB-BD31-4B8C-83A1-F6EECF244321}">
                <p14:modId xmlns:p14="http://schemas.microsoft.com/office/powerpoint/2010/main" val="3706576307"/>
              </p:ext>
            </p:extLst>
          </p:nvPr>
        </p:nvGraphicFramePr>
        <p:xfrm>
          <a:off x="2101851" y="1524000"/>
          <a:ext cx="7345363" cy="446088"/>
        </p:xfrm>
        <a:graphic>
          <a:graphicData uri="http://schemas.openxmlformats.org/presentationml/2006/ole">
            <mc:AlternateContent xmlns:mc="http://schemas.openxmlformats.org/markup-compatibility/2006">
              <mc:Choice xmlns:v="urn:schemas-microsoft-com:vml" Requires="v">
                <p:oleObj spid="_x0000_s194641" name="Equation" r:id="rId4" imgW="5219640" imgH="317160" progId="Equation.DSMT4">
                  <p:embed/>
                </p:oleObj>
              </mc:Choice>
              <mc:Fallback>
                <p:oleObj name="Equation" r:id="rId4" imgW="5219640" imgH="317160" progId="Equation.DSMT4">
                  <p:embed/>
                  <p:pic>
                    <p:nvPicPr>
                      <p:cNvPr id="6" name="Object 5"/>
                      <p:cNvPicPr/>
                      <p:nvPr/>
                    </p:nvPicPr>
                    <p:blipFill>
                      <a:blip r:embed="rId5"/>
                      <a:stretch>
                        <a:fillRect/>
                      </a:stretch>
                    </p:blipFill>
                    <p:spPr>
                      <a:xfrm>
                        <a:off x="2101851" y="1524000"/>
                        <a:ext cx="7345363" cy="44608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75219621"/>
              </p:ext>
            </p:extLst>
          </p:nvPr>
        </p:nvGraphicFramePr>
        <p:xfrm>
          <a:off x="1976438" y="2222500"/>
          <a:ext cx="5621337" cy="3371850"/>
        </p:xfrm>
        <a:graphic>
          <a:graphicData uri="http://schemas.openxmlformats.org/presentationml/2006/ole">
            <mc:AlternateContent xmlns:mc="http://schemas.openxmlformats.org/markup-compatibility/2006">
              <mc:Choice xmlns:v="urn:schemas-microsoft-com:vml" Requires="v">
                <p:oleObj spid="_x0000_s194642" name="Equation" r:id="rId6" imgW="3873240" imgH="2323800" progId="Equation.DSMT4">
                  <p:embed/>
                </p:oleObj>
              </mc:Choice>
              <mc:Fallback>
                <p:oleObj name="Equation" r:id="rId6" imgW="3873240" imgH="2323800" progId="Equation.DSMT4">
                  <p:embed/>
                  <p:pic>
                    <p:nvPicPr>
                      <p:cNvPr id="7" name="Object 6"/>
                      <p:cNvPicPr/>
                      <p:nvPr/>
                    </p:nvPicPr>
                    <p:blipFill>
                      <a:blip r:embed="rId7"/>
                      <a:stretch>
                        <a:fillRect/>
                      </a:stretch>
                    </p:blipFill>
                    <p:spPr>
                      <a:xfrm>
                        <a:off x="1976438" y="2222500"/>
                        <a:ext cx="5621337" cy="3371850"/>
                      </a:xfrm>
                      <a:prstGeom prst="rect">
                        <a:avLst/>
                      </a:prstGeom>
                    </p:spPr>
                  </p:pic>
                </p:oleObj>
              </mc:Fallback>
            </mc:AlternateContent>
          </a:graphicData>
        </a:graphic>
      </p:graphicFrame>
    </p:spTree>
    <p:extLst>
      <p:ext uri="{BB962C8B-B14F-4D97-AF65-F5344CB8AC3E}">
        <p14:creationId xmlns:p14="http://schemas.microsoft.com/office/powerpoint/2010/main" val="3265300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381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2400" b="1"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12631</TotalTime>
  <Words>1047</Words>
  <Application>Microsoft Office PowerPoint</Application>
  <PresentationFormat>Widescreen</PresentationFormat>
  <Paragraphs>164</Paragraphs>
  <Slides>21</Slides>
  <Notes>17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27" baseType="lpstr">
      <vt:lpstr>Arial</vt:lpstr>
      <vt:lpstr>Calibri</vt:lpstr>
      <vt:lpstr>Calibri Light</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Holzwarth, Natalie</dc:creator>
  <cp:lastModifiedBy>Holzwarth, Natalie</cp:lastModifiedBy>
  <cp:revision>707</cp:revision>
  <cp:lastPrinted>2020-03-31T06:20:17Z</cp:lastPrinted>
  <dcterms:created xsi:type="dcterms:W3CDTF">2020-01-06T21:28:26Z</dcterms:created>
  <dcterms:modified xsi:type="dcterms:W3CDTF">2022-04-04T14:43:04Z</dcterms:modified>
</cp:coreProperties>
</file>