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311" r:id="rId3"/>
    <p:sldId id="336" r:id="rId4"/>
    <p:sldId id="350" r:id="rId5"/>
    <p:sldId id="352" r:id="rId6"/>
    <p:sldId id="353" r:id="rId7"/>
    <p:sldId id="354" r:id="rId8"/>
    <p:sldId id="355" r:id="rId9"/>
    <p:sldId id="356" r:id="rId10"/>
    <p:sldId id="357" r:id="rId11"/>
    <p:sldId id="358" r:id="rId12"/>
    <p:sldId id="367" r:id="rId13"/>
    <p:sldId id="368" r:id="rId14"/>
    <p:sldId id="360" r:id="rId15"/>
    <p:sldId id="359" r:id="rId16"/>
    <p:sldId id="365" r:id="rId17"/>
    <p:sldId id="363" r:id="rId18"/>
    <p:sldId id="364" r:id="rId19"/>
    <p:sldId id="366" r:id="rId20"/>
    <p:sldId id="369" r:id="rId21"/>
    <p:sldId id="370" r:id="rId22"/>
    <p:sldId id="372" r:id="rId23"/>
    <p:sldId id="371" r:id="rId24"/>
    <p:sldId id="373" r:id="rId25"/>
    <p:sldId id="374" r:id="rId26"/>
    <p:sldId id="375" r:id="rId27"/>
    <p:sldId id="376" r:id="rId28"/>
    <p:sldId id="377" r:id="rId29"/>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0" autoAdjust="0"/>
    <p:restoredTop sz="86410" autoAdjust="0"/>
  </p:normalViewPr>
  <p:slideViewPr>
    <p:cSldViewPr snapToGrid="0">
      <p:cViewPr varScale="1">
        <p:scale>
          <a:sx n="60" d="100"/>
          <a:sy n="60" d="100"/>
        </p:scale>
        <p:origin x="312" y="43"/>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61" d="100"/>
        <a:sy n="61" d="100"/>
      </p:scale>
      <p:origin x="0" y="0"/>
    </p:cViewPr>
  </p:sorterViewPr>
  <p:notesViewPr>
    <p:cSldViewPr snapToGrid="0">
      <p:cViewPr varScale="1">
        <p:scale>
          <a:sx n="59" d="100"/>
          <a:sy n="59" d="100"/>
        </p:scale>
        <p:origin x="2362" y="67"/>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0.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21.e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image" Target="../media/image23.wmf"/><Relationship Id="rId1" Type="http://schemas.openxmlformats.org/officeDocument/2006/relationships/image" Target="../media/image22.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27.wmf"/><Relationship Id="rId2" Type="http://schemas.openxmlformats.org/officeDocument/2006/relationships/image" Target="../media/image26.wmf"/><Relationship Id="rId1" Type="http://schemas.openxmlformats.org/officeDocument/2006/relationships/image" Target="../media/image25.wmf"/></Relationships>
</file>

<file path=ppt/drawings/_rels/vmlDrawing14.vml.rels><?xml version="1.0" encoding="UTF-8" standalone="yes"?>
<Relationships xmlns="http://schemas.openxmlformats.org/package/2006/relationships"><Relationship Id="rId2" Type="http://schemas.openxmlformats.org/officeDocument/2006/relationships/image" Target="../media/image32.wmf"/><Relationship Id="rId1" Type="http://schemas.openxmlformats.org/officeDocument/2006/relationships/image" Target="../media/image31.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33.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34.wmf"/></Relationships>
</file>

<file path=ppt/drawings/_rels/vmlDrawing17.vml.rels><?xml version="1.0" encoding="UTF-8" standalone="yes"?>
<Relationships xmlns="http://schemas.openxmlformats.org/package/2006/relationships"><Relationship Id="rId3" Type="http://schemas.openxmlformats.org/officeDocument/2006/relationships/image" Target="../media/image37.wmf"/><Relationship Id="rId2" Type="http://schemas.openxmlformats.org/officeDocument/2006/relationships/image" Target="../media/image36.wmf"/><Relationship Id="rId1" Type="http://schemas.openxmlformats.org/officeDocument/2006/relationships/image" Target="../media/image35.wmf"/></Relationships>
</file>

<file path=ppt/drawings/_rels/vmlDrawing18.vml.rels><?xml version="1.0" encoding="UTF-8" standalone="yes"?>
<Relationships xmlns="http://schemas.openxmlformats.org/package/2006/relationships"><Relationship Id="rId3" Type="http://schemas.openxmlformats.org/officeDocument/2006/relationships/image" Target="../media/image37.wmf"/><Relationship Id="rId2" Type="http://schemas.openxmlformats.org/officeDocument/2006/relationships/image" Target="../media/image36.wmf"/><Relationship Id="rId1" Type="http://schemas.openxmlformats.org/officeDocument/2006/relationships/image" Target="../media/image35.wmf"/><Relationship Id="rId4" Type="http://schemas.openxmlformats.org/officeDocument/2006/relationships/image" Target="../media/image38.wmf"/></Relationships>
</file>

<file path=ppt/drawings/_rels/vmlDrawing19.vml.rels><?xml version="1.0" encoding="UTF-8" standalone="yes"?>
<Relationships xmlns="http://schemas.openxmlformats.org/package/2006/relationships"><Relationship Id="rId3" Type="http://schemas.openxmlformats.org/officeDocument/2006/relationships/image" Target="../media/image41.wmf"/><Relationship Id="rId2" Type="http://schemas.openxmlformats.org/officeDocument/2006/relationships/image" Target="../media/image40.wmf"/><Relationship Id="rId1" Type="http://schemas.openxmlformats.org/officeDocument/2006/relationships/image" Target="../media/image39.wmf"/><Relationship Id="rId4" Type="http://schemas.openxmlformats.org/officeDocument/2006/relationships/image" Target="../media/image42.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s>
</file>

<file path=ppt/drawings/_rels/vmlDrawing20.vml.rels><?xml version="1.0" encoding="UTF-8" standalone="yes"?>
<Relationships xmlns="http://schemas.openxmlformats.org/package/2006/relationships"><Relationship Id="rId3" Type="http://schemas.openxmlformats.org/officeDocument/2006/relationships/image" Target="../media/image44.wmf"/><Relationship Id="rId2" Type="http://schemas.openxmlformats.org/officeDocument/2006/relationships/image" Target="../media/image40.wmf"/><Relationship Id="rId1" Type="http://schemas.openxmlformats.org/officeDocument/2006/relationships/image" Target="../media/image43.wmf"/></Relationships>
</file>

<file path=ppt/drawings/_rels/vmlDrawing21.vml.rels><?xml version="1.0" encoding="UTF-8" standalone="yes"?>
<Relationships xmlns="http://schemas.openxmlformats.org/package/2006/relationships"><Relationship Id="rId3" Type="http://schemas.openxmlformats.org/officeDocument/2006/relationships/image" Target="../media/image47.wmf"/><Relationship Id="rId2" Type="http://schemas.openxmlformats.org/officeDocument/2006/relationships/image" Target="../media/image46.wmf"/><Relationship Id="rId1" Type="http://schemas.openxmlformats.org/officeDocument/2006/relationships/image" Target="../media/image45.wmf"/></Relationships>
</file>

<file path=ppt/drawings/_rels/vmlDrawing22.vml.rels><?xml version="1.0" encoding="UTF-8" standalone="yes"?>
<Relationships xmlns="http://schemas.openxmlformats.org/package/2006/relationships"><Relationship Id="rId3" Type="http://schemas.openxmlformats.org/officeDocument/2006/relationships/image" Target="../media/image49.wmf"/><Relationship Id="rId2" Type="http://schemas.openxmlformats.org/officeDocument/2006/relationships/image" Target="../media/image40.wmf"/><Relationship Id="rId1" Type="http://schemas.openxmlformats.org/officeDocument/2006/relationships/image" Target="../media/image48.w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50.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 Id="rId5" Type="http://schemas.openxmlformats.org/officeDocument/2006/relationships/image" Target="../media/image10.wmf"/><Relationship Id="rId4" Type="http://schemas.openxmlformats.org/officeDocument/2006/relationships/image" Target="../media/image9.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image" Target="../media/image11.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image" Target="../media/image13.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8.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9.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A0A23424-DEE1-474C-8CA6-8FF7DF8EAB4D}" type="datetimeFigureOut">
              <a:rPr lang="en-US" smtClean="0"/>
              <a:t>4/6/2022</a:t>
            </a:fld>
            <a:endParaRPr lang="en-US"/>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38AA7A49-0F1F-4A7C-AF9C-8903C4070582}" type="slidenum">
              <a:rPr lang="en-US" smtClean="0"/>
              <a:t>‹#›</a:t>
            </a:fld>
            <a:endParaRPr lang="en-US"/>
          </a:p>
        </p:txBody>
      </p:sp>
    </p:spTree>
    <p:extLst>
      <p:ext uri="{BB962C8B-B14F-4D97-AF65-F5344CB8AC3E}">
        <p14:creationId xmlns:p14="http://schemas.microsoft.com/office/powerpoint/2010/main" val="8259574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lecture, we will continue our consideration of multiple particle systems which is discussed in Chapter 10 of your textbook.     We continue to consider the ideal situation in which the multiple particles do not interact with each other.</a:t>
            </a:r>
          </a:p>
        </p:txBody>
      </p:sp>
      <p:sp>
        <p:nvSpPr>
          <p:cNvPr id="4" name="Slide Number Placeholder 3"/>
          <p:cNvSpPr>
            <a:spLocks noGrp="1"/>
          </p:cNvSpPr>
          <p:nvPr>
            <p:ph type="sldNum" sz="quarter" idx="5"/>
          </p:nvPr>
        </p:nvSpPr>
        <p:spPr/>
        <p:txBody>
          <a:bodyPr/>
          <a:lstStyle/>
          <a:p>
            <a:fld id="{38AA7A49-0F1F-4A7C-AF9C-8903C4070582}" type="slidenum">
              <a:rPr lang="en-US" smtClean="0"/>
              <a:t>1</a:t>
            </a:fld>
            <a:endParaRPr lang="en-US"/>
          </a:p>
        </p:txBody>
      </p:sp>
    </p:spTree>
    <p:extLst>
      <p:ext uri="{BB962C8B-B14F-4D97-AF65-F5344CB8AC3E}">
        <p14:creationId xmlns:p14="http://schemas.microsoft.com/office/powerpoint/2010/main" val="36366419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consider the case for Fermi particles.</a:t>
            </a:r>
          </a:p>
        </p:txBody>
      </p:sp>
      <p:sp>
        <p:nvSpPr>
          <p:cNvPr id="4" name="Slide Number Placeholder 3"/>
          <p:cNvSpPr>
            <a:spLocks noGrp="1"/>
          </p:cNvSpPr>
          <p:nvPr>
            <p:ph type="sldNum" sz="quarter" idx="5"/>
          </p:nvPr>
        </p:nvSpPr>
        <p:spPr/>
        <p:txBody>
          <a:bodyPr/>
          <a:lstStyle/>
          <a:p>
            <a:fld id="{38AA7A49-0F1F-4A7C-AF9C-8903C4070582}" type="slidenum">
              <a:rPr lang="en-US" smtClean="0"/>
              <a:t>10</a:t>
            </a:fld>
            <a:endParaRPr lang="en-US"/>
          </a:p>
        </p:txBody>
      </p:sp>
    </p:spTree>
    <p:extLst>
      <p:ext uri="{BB962C8B-B14F-4D97-AF65-F5344CB8AC3E}">
        <p14:creationId xmlns:p14="http://schemas.microsoft.com/office/powerpoint/2010/main" val="20670963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results follow from the anti-commutation relations.    Your homework for this lecture is to verify these relationships.</a:t>
            </a:r>
          </a:p>
        </p:txBody>
      </p:sp>
      <p:sp>
        <p:nvSpPr>
          <p:cNvPr id="4" name="Slide Number Placeholder 3"/>
          <p:cNvSpPr>
            <a:spLocks noGrp="1"/>
          </p:cNvSpPr>
          <p:nvPr>
            <p:ph type="sldNum" sz="quarter" idx="5"/>
          </p:nvPr>
        </p:nvSpPr>
        <p:spPr/>
        <p:txBody>
          <a:bodyPr/>
          <a:lstStyle/>
          <a:p>
            <a:fld id="{38AA7A49-0F1F-4A7C-AF9C-8903C4070582}" type="slidenum">
              <a:rPr lang="en-US" smtClean="0"/>
              <a:t>11</a:t>
            </a:fld>
            <a:endParaRPr lang="en-US"/>
          </a:p>
        </p:txBody>
      </p:sp>
    </p:spTree>
    <p:extLst>
      <p:ext uri="{BB962C8B-B14F-4D97-AF65-F5344CB8AC3E}">
        <p14:creationId xmlns:p14="http://schemas.microsoft.com/office/powerpoint/2010/main" val="1276013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do you think are the advantages/disadvantages of this second quantized formalism?</a:t>
            </a:r>
          </a:p>
        </p:txBody>
      </p:sp>
      <p:sp>
        <p:nvSpPr>
          <p:cNvPr id="4" name="Slide Number Placeholder 3"/>
          <p:cNvSpPr>
            <a:spLocks noGrp="1"/>
          </p:cNvSpPr>
          <p:nvPr>
            <p:ph type="sldNum" sz="quarter" idx="5"/>
          </p:nvPr>
        </p:nvSpPr>
        <p:spPr/>
        <p:txBody>
          <a:bodyPr/>
          <a:lstStyle/>
          <a:p>
            <a:fld id="{38AA7A49-0F1F-4A7C-AF9C-8903C4070582}" type="slidenum">
              <a:rPr lang="en-US" smtClean="0"/>
              <a:t>14</a:t>
            </a:fld>
            <a:endParaRPr lang="en-US"/>
          </a:p>
        </p:txBody>
      </p:sp>
    </p:spTree>
    <p:extLst>
      <p:ext uri="{BB962C8B-B14F-4D97-AF65-F5344CB8AC3E}">
        <p14:creationId xmlns:p14="http://schemas.microsoft.com/office/powerpoint/2010/main" val="22002110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Next time, we will start to think about what happens when the particles interact.</a:t>
            </a:r>
          </a:p>
        </p:txBody>
      </p:sp>
      <p:sp>
        <p:nvSpPr>
          <p:cNvPr id="4" name="Slide Number Placeholder 3"/>
          <p:cNvSpPr>
            <a:spLocks noGrp="1"/>
          </p:cNvSpPr>
          <p:nvPr>
            <p:ph type="sldNum" sz="quarter" idx="5"/>
          </p:nvPr>
        </p:nvSpPr>
        <p:spPr/>
        <p:txBody>
          <a:bodyPr/>
          <a:lstStyle/>
          <a:p>
            <a:fld id="{38AA7A49-0F1F-4A7C-AF9C-8903C4070582}" type="slidenum">
              <a:rPr lang="en-US" smtClean="0"/>
              <a:t>15</a:t>
            </a:fld>
            <a:endParaRPr lang="en-US"/>
          </a:p>
        </p:txBody>
      </p:sp>
    </p:spTree>
    <p:extLst>
      <p:ext uri="{BB962C8B-B14F-4D97-AF65-F5344CB8AC3E}">
        <p14:creationId xmlns:p14="http://schemas.microsoft.com/office/powerpoint/2010/main" val="22119677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a:t>
            </a:r>
            <a:r>
              <a:rPr lang="en-US"/>
              <a:t>be continued….</a:t>
            </a:r>
          </a:p>
        </p:txBody>
      </p:sp>
      <p:sp>
        <p:nvSpPr>
          <p:cNvPr id="4" name="Slide Number Placeholder 3"/>
          <p:cNvSpPr>
            <a:spLocks noGrp="1"/>
          </p:cNvSpPr>
          <p:nvPr>
            <p:ph type="sldNum" sz="quarter" idx="5"/>
          </p:nvPr>
        </p:nvSpPr>
        <p:spPr/>
        <p:txBody>
          <a:bodyPr/>
          <a:lstStyle/>
          <a:p>
            <a:fld id="{38AA7A49-0F1F-4A7C-AF9C-8903C4070582}" type="slidenum">
              <a:rPr lang="en-US" smtClean="0"/>
              <a:t>28</a:t>
            </a:fld>
            <a:endParaRPr lang="en-US"/>
          </a:p>
        </p:txBody>
      </p:sp>
    </p:spTree>
    <p:extLst>
      <p:ext uri="{BB962C8B-B14F-4D97-AF65-F5344CB8AC3E}">
        <p14:creationId xmlns:p14="http://schemas.microsoft.com/office/powerpoint/2010/main" val="2081340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8AA7A49-0F1F-4A7C-AF9C-8903C4070582}" type="slidenum">
              <a:rPr lang="en-US" smtClean="0"/>
              <a:t>2</a:t>
            </a:fld>
            <a:endParaRPr lang="en-US"/>
          </a:p>
        </p:txBody>
      </p:sp>
    </p:spTree>
    <p:extLst>
      <p:ext uri="{BB962C8B-B14F-4D97-AF65-F5344CB8AC3E}">
        <p14:creationId xmlns:p14="http://schemas.microsoft.com/office/powerpoint/2010/main" val="29379985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diagram illustrates a general system to be considered where N particles are described by N different coordinates. The lower case “h” is used to emphasize a single particle Hamiltonian.  </a:t>
            </a:r>
          </a:p>
        </p:txBody>
      </p:sp>
      <p:sp>
        <p:nvSpPr>
          <p:cNvPr id="4" name="Slide Number Placeholder 3"/>
          <p:cNvSpPr>
            <a:spLocks noGrp="1"/>
          </p:cNvSpPr>
          <p:nvPr>
            <p:ph type="sldNum" sz="quarter" idx="5"/>
          </p:nvPr>
        </p:nvSpPr>
        <p:spPr/>
        <p:txBody>
          <a:bodyPr/>
          <a:lstStyle/>
          <a:p>
            <a:fld id="{38AA7A49-0F1F-4A7C-AF9C-8903C4070582}" type="slidenum">
              <a:rPr lang="en-US" smtClean="0"/>
              <a:t>3</a:t>
            </a:fld>
            <a:endParaRPr lang="en-US"/>
          </a:p>
        </p:txBody>
      </p:sp>
    </p:spTree>
    <p:extLst>
      <p:ext uri="{BB962C8B-B14F-4D97-AF65-F5344CB8AC3E}">
        <p14:creationId xmlns:p14="http://schemas.microsoft.com/office/powerpoint/2010/main" val="37768485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we summarize the equations from Lecture 25.    The non-interacting total Hamiltonian can be written as a sum of single particle Hamiltonian terms.</a:t>
            </a:r>
          </a:p>
        </p:txBody>
      </p:sp>
      <p:sp>
        <p:nvSpPr>
          <p:cNvPr id="4" name="Slide Number Placeholder 3"/>
          <p:cNvSpPr>
            <a:spLocks noGrp="1"/>
          </p:cNvSpPr>
          <p:nvPr>
            <p:ph type="sldNum" sz="quarter" idx="5"/>
          </p:nvPr>
        </p:nvSpPr>
        <p:spPr/>
        <p:txBody>
          <a:bodyPr/>
          <a:lstStyle/>
          <a:p>
            <a:fld id="{38AA7A49-0F1F-4A7C-AF9C-8903C4070582}" type="slidenum">
              <a:rPr lang="en-US" smtClean="0"/>
              <a:t>4</a:t>
            </a:fld>
            <a:endParaRPr lang="en-US"/>
          </a:p>
        </p:txBody>
      </p:sp>
    </p:spTree>
    <p:extLst>
      <p:ext uri="{BB962C8B-B14F-4D97-AF65-F5344CB8AC3E}">
        <p14:creationId xmlns:p14="http://schemas.microsoft.com/office/powerpoint/2010/main" val="15651554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we summarize the particle permutation properties of Fermi and Bose particles.    Using the permutation operator.</a:t>
            </a:r>
          </a:p>
        </p:txBody>
      </p:sp>
      <p:sp>
        <p:nvSpPr>
          <p:cNvPr id="4" name="Slide Number Placeholder 3"/>
          <p:cNvSpPr>
            <a:spLocks noGrp="1"/>
          </p:cNvSpPr>
          <p:nvPr>
            <p:ph type="sldNum" sz="quarter" idx="5"/>
          </p:nvPr>
        </p:nvSpPr>
        <p:spPr/>
        <p:txBody>
          <a:bodyPr/>
          <a:lstStyle/>
          <a:p>
            <a:fld id="{38AA7A49-0F1F-4A7C-AF9C-8903C4070582}" type="slidenum">
              <a:rPr lang="en-US" smtClean="0"/>
              <a:t>5</a:t>
            </a:fld>
            <a:endParaRPr lang="en-US"/>
          </a:p>
        </p:txBody>
      </p:sp>
    </p:spTree>
    <p:extLst>
      <p:ext uri="{BB962C8B-B14F-4D97-AF65-F5344CB8AC3E}">
        <p14:creationId xmlns:p14="http://schemas.microsoft.com/office/powerpoint/2010/main" val="442376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Defining the basis eigenstates from the single particle Hamiltonian.</a:t>
            </a:r>
          </a:p>
        </p:txBody>
      </p:sp>
      <p:sp>
        <p:nvSpPr>
          <p:cNvPr id="4" name="Slide Number Placeholder 3"/>
          <p:cNvSpPr>
            <a:spLocks noGrp="1"/>
          </p:cNvSpPr>
          <p:nvPr>
            <p:ph type="sldNum" sz="quarter" idx="5"/>
          </p:nvPr>
        </p:nvSpPr>
        <p:spPr/>
        <p:txBody>
          <a:bodyPr/>
          <a:lstStyle/>
          <a:p>
            <a:fld id="{38AA7A49-0F1F-4A7C-AF9C-8903C4070582}" type="slidenum">
              <a:rPr lang="en-US" smtClean="0"/>
              <a:t>6</a:t>
            </a:fld>
            <a:endParaRPr lang="en-US"/>
          </a:p>
        </p:txBody>
      </p:sp>
    </p:spTree>
    <p:extLst>
      <p:ext uri="{BB962C8B-B14F-4D97-AF65-F5344CB8AC3E}">
        <p14:creationId xmlns:p14="http://schemas.microsoft.com/office/powerpoint/2010/main" val="37548111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Introducing the notion of “second” quantization.</a:t>
            </a:r>
          </a:p>
        </p:txBody>
      </p:sp>
      <p:sp>
        <p:nvSpPr>
          <p:cNvPr id="4" name="Slide Number Placeholder 3"/>
          <p:cNvSpPr>
            <a:spLocks noGrp="1"/>
          </p:cNvSpPr>
          <p:nvPr>
            <p:ph type="sldNum" sz="quarter" idx="5"/>
          </p:nvPr>
        </p:nvSpPr>
        <p:spPr/>
        <p:txBody>
          <a:bodyPr/>
          <a:lstStyle/>
          <a:p>
            <a:fld id="{38AA7A49-0F1F-4A7C-AF9C-8903C4070582}" type="slidenum">
              <a:rPr lang="en-US" smtClean="0"/>
              <a:t>7</a:t>
            </a:fld>
            <a:endParaRPr lang="en-US"/>
          </a:p>
        </p:txBody>
      </p:sp>
    </p:spTree>
    <p:extLst>
      <p:ext uri="{BB962C8B-B14F-4D97-AF65-F5344CB8AC3E}">
        <p14:creationId xmlns:p14="http://schemas.microsoft.com/office/powerpoint/2010/main" val="18980833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Considering first the case of Bose particles.</a:t>
            </a:r>
          </a:p>
        </p:txBody>
      </p:sp>
      <p:sp>
        <p:nvSpPr>
          <p:cNvPr id="4" name="Slide Number Placeholder 3"/>
          <p:cNvSpPr>
            <a:spLocks noGrp="1"/>
          </p:cNvSpPr>
          <p:nvPr>
            <p:ph type="sldNum" sz="quarter" idx="5"/>
          </p:nvPr>
        </p:nvSpPr>
        <p:spPr/>
        <p:txBody>
          <a:bodyPr/>
          <a:lstStyle/>
          <a:p>
            <a:fld id="{38AA7A49-0F1F-4A7C-AF9C-8903C4070582}" type="slidenum">
              <a:rPr lang="en-US" smtClean="0"/>
              <a:t>8</a:t>
            </a:fld>
            <a:endParaRPr lang="en-US"/>
          </a:p>
        </p:txBody>
      </p:sp>
    </p:spTree>
    <p:extLst>
      <p:ext uri="{BB962C8B-B14F-4D97-AF65-F5344CB8AC3E}">
        <p14:creationId xmlns:p14="http://schemas.microsoft.com/office/powerpoint/2010/main" val="39169631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Bose particles, we can use the same relationships found for harmonic oscillators and for the quantized electromagnetic fields.</a:t>
            </a:r>
          </a:p>
        </p:txBody>
      </p:sp>
      <p:sp>
        <p:nvSpPr>
          <p:cNvPr id="4" name="Slide Number Placeholder 3"/>
          <p:cNvSpPr>
            <a:spLocks noGrp="1"/>
          </p:cNvSpPr>
          <p:nvPr>
            <p:ph type="sldNum" sz="quarter" idx="5"/>
          </p:nvPr>
        </p:nvSpPr>
        <p:spPr/>
        <p:txBody>
          <a:bodyPr/>
          <a:lstStyle/>
          <a:p>
            <a:fld id="{38AA7A49-0F1F-4A7C-AF9C-8903C4070582}" type="slidenum">
              <a:rPr lang="en-US" smtClean="0"/>
              <a:t>9</a:t>
            </a:fld>
            <a:endParaRPr lang="en-US"/>
          </a:p>
        </p:txBody>
      </p:sp>
    </p:spTree>
    <p:extLst>
      <p:ext uri="{BB962C8B-B14F-4D97-AF65-F5344CB8AC3E}">
        <p14:creationId xmlns:p14="http://schemas.microsoft.com/office/powerpoint/2010/main" val="34269626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14F497-A5E9-4C61-8DD2-C675360628F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746D2AD-FD3F-43BF-948D-3FA98987913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EBA076A-EA06-4A71-94CC-203804D2ED10}"/>
              </a:ext>
            </a:extLst>
          </p:cNvPr>
          <p:cNvSpPr>
            <a:spLocks noGrp="1"/>
          </p:cNvSpPr>
          <p:nvPr>
            <p:ph type="dt" sz="half" idx="10"/>
          </p:nvPr>
        </p:nvSpPr>
        <p:spPr/>
        <p:txBody>
          <a:bodyPr/>
          <a:lstStyle/>
          <a:p>
            <a:r>
              <a:rPr lang="en-US"/>
              <a:t>04/03/2020</a:t>
            </a:r>
          </a:p>
        </p:txBody>
      </p:sp>
      <p:sp>
        <p:nvSpPr>
          <p:cNvPr id="5" name="Footer Placeholder 4">
            <a:extLst>
              <a:ext uri="{FF2B5EF4-FFF2-40B4-BE49-F238E27FC236}">
                <a16:creationId xmlns:a16="http://schemas.microsoft.com/office/drawing/2014/main" id="{D3720456-84EA-4916-948F-73ABC5ACB2FF}"/>
              </a:ext>
            </a:extLst>
          </p:cNvPr>
          <p:cNvSpPr>
            <a:spLocks noGrp="1"/>
          </p:cNvSpPr>
          <p:nvPr>
            <p:ph type="ftr" sz="quarter" idx="11"/>
          </p:nvPr>
        </p:nvSpPr>
        <p:spPr/>
        <p:txBody>
          <a:bodyPr/>
          <a:lstStyle/>
          <a:p>
            <a:r>
              <a:rPr lang="en-US"/>
              <a:t>PHY 742 -- Spring 2020 -- Lecture 26</a:t>
            </a:r>
          </a:p>
        </p:txBody>
      </p:sp>
      <p:sp>
        <p:nvSpPr>
          <p:cNvPr id="6" name="Slide Number Placeholder 5">
            <a:extLst>
              <a:ext uri="{FF2B5EF4-FFF2-40B4-BE49-F238E27FC236}">
                <a16:creationId xmlns:a16="http://schemas.microsoft.com/office/drawing/2014/main" id="{D6313371-8CAE-4B0B-92C7-900AD7639914}"/>
              </a:ext>
            </a:extLst>
          </p:cNvPr>
          <p:cNvSpPr>
            <a:spLocks noGrp="1"/>
          </p:cNvSpPr>
          <p:nvPr>
            <p:ph type="sldNum" sz="quarter" idx="12"/>
          </p:nvPr>
        </p:nvSpPr>
        <p:spPr/>
        <p:txBody>
          <a:bodyPr/>
          <a:lstStyle/>
          <a:p>
            <a:fld id="{E23FF32D-176F-4F5B-8878-5D48FB6FF26A}" type="slidenum">
              <a:rPr lang="en-US" smtClean="0"/>
              <a:t>‹#›</a:t>
            </a:fld>
            <a:endParaRPr lang="en-US"/>
          </a:p>
        </p:txBody>
      </p:sp>
    </p:spTree>
    <p:extLst>
      <p:ext uri="{BB962C8B-B14F-4D97-AF65-F5344CB8AC3E}">
        <p14:creationId xmlns:p14="http://schemas.microsoft.com/office/powerpoint/2010/main" val="22429912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42F82-780C-4CBB-83B1-349660859DE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0CDEA14-E7D1-46B1-98BA-F527B011DA2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9FCA7C-20A0-4DEA-8387-33C305D96F2F}"/>
              </a:ext>
            </a:extLst>
          </p:cNvPr>
          <p:cNvSpPr>
            <a:spLocks noGrp="1"/>
          </p:cNvSpPr>
          <p:nvPr>
            <p:ph type="dt" sz="half" idx="10"/>
          </p:nvPr>
        </p:nvSpPr>
        <p:spPr/>
        <p:txBody>
          <a:bodyPr/>
          <a:lstStyle/>
          <a:p>
            <a:r>
              <a:rPr lang="en-US"/>
              <a:t>04/03/2020</a:t>
            </a:r>
          </a:p>
        </p:txBody>
      </p:sp>
      <p:sp>
        <p:nvSpPr>
          <p:cNvPr id="5" name="Footer Placeholder 4">
            <a:extLst>
              <a:ext uri="{FF2B5EF4-FFF2-40B4-BE49-F238E27FC236}">
                <a16:creationId xmlns:a16="http://schemas.microsoft.com/office/drawing/2014/main" id="{55A1930C-54CC-4E2D-AD9A-1FC85887B208}"/>
              </a:ext>
            </a:extLst>
          </p:cNvPr>
          <p:cNvSpPr>
            <a:spLocks noGrp="1"/>
          </p:cNvSpPr>
          <p:nvPr>
            <p:ph type="ftr" sz="quarter" idx="11"/>
          </p:nvPr>
        </p:nvSpPr>
        <p:spPr/>
        <p:txBody>
          <a:bodyPr/>
          <a:lstStyle/>
          <a:p>
            <a:r>
              <a:rPr lang="en-US"/>
              <a:t>PHY 742 -- Spring 2020 -- Lecture 26</a:t>
            </a:r>
          </a:p>
        </p:txBody>
      </p:sp>
      <p:sp>
        <p:nvSpPr>
          <p:cNvPr id="6" name="Slide Number Placeholder 5">
            <a:extLst>
              <a:ext uri="{FF2B5EF4-FFF2-40B4-BE49-F238E27FC236}">
                <a16:creationId xmlns:a16="http://schemas.microsoft.com/office/drawing/2014/main" id="{C811DD32-0F83-4F7F-B0E2-FB45EBB5221C}"/>
              </a:ext>
            </a:extLst>
          </p:cNvPr>
          <p:cNvSpPr>
            <a:spLocks noGrp="1"/>
          </p:cNvSpPr>
          <p:nvPr>
            <p:ph type="sldNum" sz="quarter" idx="12"/>
          </p:nvPr>
        </p:nvSpPr>
        <p:spPr/>
        <p:txBody>
          <a:bodyPr/>
          <a:lstStyle/>
          <a:p>
            <a:fld id="{E23FF32D-176F-4F5B-8878-5D48FB6FF26A}" type="slidenum">
              <a:rPr lang="en-US" smtClean="0"/>
              <a:t>‹#›</a:t>
            </a:fld>
            <a:endParaRPr lang="en-US"/>
          </a:p>
        </p:txBody>
      </p:sp>
    </p:spTree>
    <p:extLst>
      <p:ext uri="{BB962C8B-B14F-4D97-AF65-F5344CB8AC3E}">
        <p14:creationId xmlns:p14="http://schemas.microsoft.com/office/powerpoint/2010/main" val="21108170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4B64B19-F58C-45FB-9E9A-385B7805C90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88362D9-1E9E-442E-B047-AE1614678E4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3ABC61B-863C-44FC-9331-94BA55168CB2}"/>
              </a:ext>
            </a:extLst>
          </p:cNvPr>
          <p:cNvSpPr>
            <a:spLocks noGrp="1"/>
          </p:cNvSpPr>
          <p:nvPr>
            <p:ph type="dt" sz="half" idx="10"/>
          </p:nvPr>
        </p:nvSpPr>
        <p:spPr/>
        <p:txBody>
          <a:bodyPr/>
          <a:lstStyle/>
          <a:p>
            <a:r>
              <a:rPr lang="en-US"/>
              <a:t>04/03/2020</a:t>
            </a:r>
          </a:p>
        </p:txBody>
      </p:sp>
      <p:sp>
        <p:nvSpPr>
          <p:cNvPr id="5" name="Footer Placeholder 4">
            <a:extLst>
              <a:ext uri="{FF2B5EF4-FFF2-40B4-BE49-F238E27FC236}">
                <a16:creationId xmlns:a16="http://schemas.microsoft.com/office/drawing/2014/main" id="{C755744F-E4BA-459D-AE6B-2DB3880329B8}"/>
              </a:ext>
            </a:extLst>
          </p:cNvPr>
          <p:cNvSpPr>
            <a:spLocks noGrp="1"/>
          </p:cNvSpPr>
          <p:nvPr>
            <p:ph type="ftr" sz="quarter" idx="11"/>
          </p:nvPr>
        </p:nvSpPr>
        <p:spPr/>
        <p:txBody>
          <a:bodyPr/>
          <a:lstStyle/>
          <a:p>
            <a:r>
              <a:rPr lang="en-US"/>
              <a:t>PHY 742 -- Spring 2020 -- Lecture 26</a:t>
            </a:r>
          </a:p>
        </p:txBody>
      </p:sp>
      <p:sp>
        <p:nvSpPr>
          <p:cNvPr id="6" name="Slide Number Placeholder 5">
            <a:extLst>
              <a:ext uri="{FF2B5EF4-FFF2-40B4-BE49-F238E27FC236}">
                <a16:creationId xmlns:a16="http://schemas.microsoft.com/office/drawing/2014/main" id="{22BB1BC9-9855-4C70-9B5C-BB8F4E0BC9F8}"/>
              </a:ext>
            </a:extLst>
          </p:cNvPr>
          <p:cNvSpPr>
            <a:spLocks noGrp="1"/>
          </p:cNvSpPr>
          <p:nvPr>
            <p:ph type="sldNum" sz="quarter" idx="12"/>
          </p:nvPr>
        </p:nvSpPr>
        <p:spPr/>
        <p:txBody>
          <a:bodyPr/>
          <a:lstStyle/>
          <a:p>
            <a:fld id="{E23FF32D-176F-4F5B-8878-5D48FB6FF26A}" type="slidenum">
              <a:rPr lang="en-US" smtClean="0"/>
              <a:t>‹#›</a:t>
            </a:fld>
            <a:endParaRPr lang="en-US"/>
          </a:p>
        </p:txBody>
      </p:sp>
    </p:spTree>
    <p:extLst>
      <p:ext uri="{BB962C8B-B14F-4D97-AF65-F5344CB8AC3E}">
        <p14:creationId xmlns:p14="http://schemas.microsoft.com/office/powerpoint/2010/main" val="31300966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DB4966-86B8-402E-9BA2-D33BBA94F40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3AEFEC4-D09E-4544-A694-598E7A57467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C9B898-250C-4875-A787-14FF5F01E2B3}"/>
              </a:ext>
            </a:extLst>
          </p:cNvPr>
          <p:cNvSpPr>
            <a:spLocks noGrp="1"/>
          </p:cNvSpPr>
          <p:nvPr>
            <p:ph type="dt" sz="half" idx="10"/>
          </p:nvPr>
        </p:nvSpPr>
        <p:spPr/>
        <p:txBody>
          <a:bodyPr/>
          <a:lstStyle/>
          <a:p>
            <a:r>
              <a:rPr lang="en-US"/>
              <a:t>04/03/2020</a:t>
            </a:r>
          </a:p>
        </p:txBody>
      </p:sp>
      <p:sp>
        <p:nvSpPr>
          <p:cNvPr id="5" name="Footer Placeholder 4">
            <a:extLst>
              <a:ext uri="{FF2B5EF4-FFF2-40B4-BE49-F238E27FC236}">
                <a16:creationId xmlns:a16="http://schemas.microsoft.com/office/drawing/2014/main" id="{0F9C07F1-A9AF-4115-81A3-41F014A716E4}"/>
              </a:ext>
            </a:extLst>
          </p:cNvPr>
          <p:cNvSpPr>
            <a:spLocks noGrp="1"/>
          </p:cNvSpPr>
          <p:nvPr>
            <p:ph type="ftr" sz="quarter" idx="11"/>
          </p:nvPr>
        </p:nvSpPr>
        <p:spPr/>
        <p:txBody>
          <a:bodyPr/>
          <a:lstStyle/>
          <a:p>
            <a:r>
              <a:rPr lang="en-US"/>
              <a:t>PHY 742 -- Spring 2020 -- Lecture 26</a:t>
            </a:r>
          </a:p>
        </p:txBody>
      </p:sp>
      <p:sp>
        <p:nvSpPr>
          <p:cNvPr id="6" name="Slide Number Placeholder 5">
            <a:extLst>
              <a:ext uri="{FF2B5EF4-FFF2-40B4-BE49-F238E27FC236}">
                <a16:creationId xmlns:a16="http://schemas.microsoft.com/office/drawing/2014/main" id="{2567EA63-35CE-409D-9D63-32B81544264E}"/>
              </a:ext>
            </a:extLst>
          </p:cNvPr>
          <p:cNvSpPr>
            <a:spLocks noGrp="1"/>
          </p:cNvSpPr>
          <p:nvPr>
            <p:ph type="sldNum" sz="quarter" idx="12"/>
          </p:nvPr>
        </p:nvSpPr>
        <p:spPr/>
        <p:txBody>
          <a:bodyPr/>
          <a:lstStyle/>
          <a:p>
            <a:fld id="{E23FF32D-176F-4F5B-8878-5D48FB6FF26A}" type="slidenum">
              <a:rPr lang="en-US" smtClean="0"/>
              <a:t>‹#›</a:t>
            </a:fld>
            <a:endParaRPr lang="en-US"/>
          </a:p>
        </p:txBody>
      </p:sp>
    </p:spTree>
    <p:extLst>
      <p:ext uri="{BB962C8B-B14F-4D97-AF65-F5344CB8AC3E}">
        <p14:creationId xmlns:p14="http://schemas.microsoft.com/office/powerpoint/2010/main" val="1179818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D426A-932B-4595-B736-145AA31AC78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3CE67A1-6A7E-4ED6-A372-E099402FF62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9362875-98FD-4ABB-8AD4-DFEFF55CBD0A}"/>
              </a:ext>
            </a:extLst>
          </p:cNvPr>
          <p:cNvSpPr>
            <a:spLocks noGrp="1"/>
          </p:cNvSpPr>
          <p:nvPr>
            <p:ph type="dt" sz="half" idx="10"/>
          </p:nvPr>
        </p:nvSpPr>
        <p:spPr/>
        <p:txBody>
          <a:bodyPr/>
          <a:lstStyle/>
          <a:p>
            <a:r>
              <a:rPr lang="en-US"/>
              <a:t>04/03/2020</a:t>
            </a:r>
          </a:p>
        </p:txBody>
      </p:sp>
      <p:sp>
        <p:nvSpPr>
          <p:cNvPr id="5" name="Footer Placeholder 4">
            <a:extLst>
              <a:ext uri="{FF2B5EF4-FFF2-40B4-BE49-F238E27FC236}">
                <a16:creationId xmlns:a16="http://schemas.microsoft.com/office/drawing/2014/main" id="{FA058357-845B-446B-8911-32E50D49019A}"/>
              </a:ext>
            </a:extLst>
          </p:cNvPr>
          <p:cNvSpPr>
            <a:spLocks noGrp="1"/>
          </p:cNvSpPr>
          <p:nvPr>
            <p:ph type="ftr" sz="quarter" idx="11"/>
          </p:nvPr>
        </p:nvSpPr>
        <p:spPr/>
        <p:txBody>
          <a:bodyPr/>
          <a:lstStyle/>
          <a:p>
            <a:r>
              <a:rPr lang="en-US"/>
              <a:t>PHY 742 -- Spring 2020 -- Lecture 26</a:t>
            </a:r>
          </a:p>
        </p:txBody>
      </p:sp>
      <p:sp>
        <p:nvSpPr>
          <p:cNvPr id="6" name="Slide Number Placeholder 5">
            <a:extLst>
              <a:ext uri="{FF2B5EF4-FFF2-40B4-BE49-F238E27FC236}">
                <a16:creationId xmlns:a16="http://schemas.microsoft.com/office/drawing/2014/main" id="{36326E2F-E54B-44CF-848B-031A2CD0B52A}"/>
              </a:ext>
            </a:extLst>
          </p:cNvPr>
          <p:cNvSpPr>
            <a:spLocks noGrp="1"/>
          </p:cNvSpPr>
          <p:nvPr>
            <p:ph type="sldNum" sz="quarter" idx="12"/>
          </p:nvPr>
        </p:nvSpPr>
        <p:spPr/>
        <p:txBody>
          <a:bodyPr/>
          <a:lstStyle/>
          <a:p>
            <a:fld id="{E23FF32D-176F-4F5B-8878-5D48FB6FF26A}" type="slidenum">
              <a:rPr lang="en-US" smtClean="0"/>
              <a:t>‹#›</a:t>
            </a:fld>
            <a:endParaRPr lang="en-US"/>
          </a:p>
        </p:txBody>
      </p:sp>
    </p:spTree>
    <p:extLst>
      <p:ext uri="{BB962C8B-B14F-4D97-AF65-F5344CB8AC3E}">
        <p14:creationId xmlns:p14="http://schemas.microsoft.com/office/powerpoint/2010/main" val="15493160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6DB750-F87B-4D5D-93E1-9BCF781A7C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66538C5-2D6C-4EC4-AAF1-25E97921C02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1C9D746-A70C-482F-ACB8-1C85222D11B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F29C9B4-5CD2-496E-AFD8-37C676DA3D70}"/>
              </a:ext>
            </a:extLst>
          </p:cNvPr>
          <p:cNvSpPr>
            <a:spLocks noGrp="1"/>
          </p:cNvSpPr>
          <p:nvPr>
            <p:ph type="dt" sz="half" idx="10"/>
          </p:nvPr>
        </p:nvSpPr>
        <p:spPr/>
        <p:txBody>
          <a:bodyPr/>
          <a:lstStyle/>
          <a:p>
            <a:r>
              <a:rPr lang="en-US"/>
              <a:t>04/03/2020</a:t>
            </a:r>
          </a:p>
        </p:txBody>
      </p:sp>
      <p:sp>
        <p:nvSpPr>
          <p:cNvPr id="6" name="Footer Placeholder 5">
            <a:extLst>
              <a:ext uri="{FF2B5EF4-FFF2-40B4-BE49-F238E27FC236}">
                <a16:creationId xmlns:a16="http://schemas.microsoft.com/office/drawing/2014/main" id="{2B9446BC-5FDD-46BB-B5D7-3AD40708BE89}"/>
              </a:ext>
            </a:extLst>
          </p:cNvPr>
          <p:cNvSpPr>
            <a:spLocks noGrp="1"/>
          </p:cNvSpPr>
          <p:nvPr>
            <p:ph type="ftr" sz="quarter" idx="11"/>
          </p:nvPr>
        </p:nvSpPr>
        <p:spPr/>
        <p:txBody>
          <a:bodyPr/>
          <a:lstStyle/>
          <a:p>
            <a:r>
              <a:rPr lang="en-US"/>
              <a:t>PHY 742 -- Spring 2020 -- Lecture 26</a:t>
            </a:r>
          </a:p>
        </p:txBody>
      </p:sp>
      <p:sp>
        <p:nvSpPr>
          <p:cNvPr id="7" name="Slide Number Placeholder 6">
            <a:extLst>
              <a:ext uri="{FF2B5EF4-FFF2-40B4-BE49-F238E27FC236}">
                <a16:creationId xmlns:a16="http://schemas.microsoft.com/office/drawing/2014/main" id="{3F7616E5-0507-413E-82EA-2076FA70C99D}"/>
              </a:ext>
            </a:extLst>
          </p:cNvPr>
          <p:cNvSpPr>
            <a:spLocks noGrp="1"/>
          </p:cNvSpPr>
          <p:nvPr>
            <p:ph type="sldNum" sz="quarter" idx="12"/>
          </p:nvPr>
        </p:nvSpPr>
        <p:spPr/>
        <p:txBody>
          <a:bodyPr/>
          <a:lstStyle/>
          <a:p>
            <a:fld id="{E23FF32D-176F-4F5B-8878-5D48FB6FF26A}" type="slidenum">
              <a:rPr lang="en-US" smtClean="0"/>
              <a:t>‹#›</a:t>
            </a:fld>
            <a:endParaRPr lang="en-US"/>
          </a:p>
        </p:txBody>
      </p:sp>
    </p:spTree>
    <p:extLst>
      <p:ext uri="{BB962C8B-B14F-4D97-AF65-F5344CB8AC3E}">
        <p14:creationId xmlns:p14="http://schemas.microsoft.com/office/powerpoint/2010/main" val="37265076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C33AF-C970-4ECB-989D-B542CE1B16F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AE7BCB3-987A-40D1-A6D5-A48316199C8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92525F2-7FC0-4E85-8FC3-402AC58C7C1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EF0E247-922C-44FB-9CB7-51F25F74D15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7408B50-67A0-4FAE-A622-70849C53204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9ABA142-702D-4CC2-8501-1E9277B0DB1A}"/>
              </a:ext>
            </a:extLst>
          </p:cNvPr>
          <p:cNvSpPr>
            <a:spLocks noGrp="1"/>
          </p:cNvSpPr>
          <p:nvPr>
            <p:ph type="dt" sz="half" idx="10"/>
          </p:nvPr>
        </p:nvSpPr>
        <p:spPr/>
        <p:txBody>
          <a:bodyPr/>
          <a:lstStyle/>
          <a:p>
            <a:r>
              <a:rPr lang="en-US"/>
              <a:t>04/03/2020</a:t>
            </a:r>
          </a:p>
        </p:txBody>
      </p:sp>
      <p:sp>
        <p:nvSpPr>
          <p:cNvPr id="8" name="Footer Placeholder 7">
            <a:extLst>
              <a:ext uri="{FF2B5EF4-FFF2-40B4-BE49-F238E27FC236}">
                <a16:creationId xmlns:a16="http://schemas.microsoft.com/office/drawing/2014/main" id="{5A8FB12D-80AB-4488-A8B7-BBB0385D3A16}"/>
              </a:ext>
            </a:extLst>
          </p:cNvPr>
          <p:cNvSpPr>
            <a:spLocks noGrp="1"/>
          </p:cNvSpPr>
          <p:nvPr>
            <p:ph type="ftr" sz="quarter" idx="11"/>
          </p:nvPr>
        </p:nvSpPr>
        <p:spPr/>
        <p:txBody>
          <a:bodyPr/>
          <a:lstStyle/>
          <a:p>
            <a:r>
              <a:rPr lang="en-US"/>
              <a:t>PHY 742 -- Spring 2020 -- Lecture 26</a:t>
            </a:r>
          </a:p>
        </p:txBody>
      </p:sp>
      <p:sp>
        <p:nvSpPr>
          <p:cNvPr id="9" name="Slide Number Placeholder 8">
            <a:extLst>
              <a:ext uri="{FF2B5EF4-FFF2-40B4-BE49-F238E27FC236}">
                <a16:creationId xmlns:a16="http://schemas.microsoft.com/office/drawing/2014/main" id="{9EC94D60-AA5A-4D8A-A333-D0FED73F6C61}"/>
              </a:ext>
            </a:extLst>
          </p:cNvPr>
          <p:cNvSpPr>
            <a:spLocks noGrp="1"/>
          </p:cNvSpPr>
          <p:nvPr>
            <p:ph type="sldNum" sz="quarter" idx="12"/>
          </p:nvPr>
        </p:nvSpPr>
        <p:spPr/>
        <p:txBody>
          <a:bodyPr/>
          <a:lstStyle/>
          <a:p>
            <a:fld id="{E23FF32D-176F-4F5B-8878-5D48FB6FF26A}" type="slidenum">
              <a:rPr lang="en-US" smtClean="0"/>
              <a:t>‹#›</a:t>
            </a:fld>
            <a:endParaRPr lang="en-US"/>
          </a:p>
        </p:txBody>
      </p:sp>
    </p:spTree>
    <p:extLst>
      <p:ext uri="{BB962C8B-B14F-4D97-AF65-F5344CB8AC3E}">
        <p14:creationId xmlns:p14="http://schemas.microsoft.com/office/powerpoint/2010/main" val="33772262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D62D50-2F3A-4587-8A19-DC4243C8F0B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DEABA41-A056-42C9-A088-800CC1D397D7}"/>
              </a:ext>
            </a:extLst>
          </p:cNvPr>
          <p:cNvSpPr>
            <a:spLocks noGrp="1"/>
          </p:cNvSpPr>
          <p:nvPr>
            <p:ph type="dt" sz="half" idx="10"/>
          </p:nvPr>
        </p:nvSpPr>
        <p:spPr/>
        <p:txBody>
          <a:bodyPr/>
          <a:lstStyle/>
          <a:p>
            <a:r>
              <a:rPr lang="en-US"/>
              <a:t>04/03/2020</a:t>
            </a:r>
          </a:p>
        </p:txBody>
      </p:sp>
      <p:sp>
        <p:nvSpPr>
          <p:cNvPr id="4" name="Footer Placeholder 3">
            <a:extLst>
              <a:ext uri="{FF2B5EF4-FFF2-40B4-BE49-F238E27FC236}">
                <a16:creationId xmlns:a16="http://schemas.microsoft.com/office/drawing/2014/main" id="{C87E1D39-223B-4998-A81D-710C884F4C89}"/>
              </a:ext>
            </a:extLst>
          </p:cNvPr>
          <p:cNvSpPr>
            <a:spLocks noGrp="1"/>
          </p:cNvSpPr>
          <p:nvPr>
            <p:ph type="ftr" sz="quarter" idx="11"/>
          </p:nvPr>
        </p:nvSpPr>
        <p:spPr/>
        <p:txBody>
          <a:bodyPr/>
          <a:lstStyle/>
          <a:p>
            <a:r>
              <a:rPr lang="en-US"/>
              <a:t>PHY 742 -- Spring 2020 -- Lecture 26</a:t>
            </a:r>
          </a:p>
        </p:txBody>
      </p:sp>
      <p:sp>
        <p:nvSpPr>
          <p:cNvPr id="5" name="Slide Number Placeholder 4">
            <a:extLst>
              <a:ext uri="{FF2B5EF4-FFF2-40B4-BE49-F238E27FC236}">
                <a16:creationId xmlns:a16="http://schemas.microsoft.com/office/drawing/2014/main" id="{D1CADD9E-80D2-4757-8007-42751614F5A3}"/>
              </a:ext>
            </a:extLst>
          </p:cNvPr>
          <p:cNvSpPr>
            <a:spLocks noGrp="1"/>
          </p:cNvSpPr>
          <p:nvPr>
            <p:ph type="sldNum" sz="quarter" idx="12"/>
          </p:nvPr>
        </p:nvSpPr>
        <p:spPr/>
        <p:txBody>
          <a:bodyPr/>
          <a:lstStyle/>
          <a:p>
            <a:fld id="{E23FF32D-176F-4F5B-8878-5D48FB6FF26A}" type="slidenum">
              <a:rPr lang="en-US" smtClean="0"/>
              <a:t>‹#›</a:t>
            </a:fld>
            <a:endParaRPr lang="en-US"/>
          </a:p>
        </p:txBody>
      </p:sp>
    </p:spTree>
    <p:extLst>
      <p:ext uri="{BB962C8B-B14F-4D97-AF65-F5344CB8AC3E}">
        <p14:creationId xmlns:p14="http://schemas.microsoft.com/office/powerpoint/2010/main" val="1253760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6B4EF3C-E48B-4AC6-B15D-22858F99D4AC}"/>
              </a:ext>
            </a:extLst>
          </p:cNvPr>
          <p:cNvSpPr>
            <a:spLocks noGrp="1"/>
          </p:cNvSpPr>
          <p:nvPr>
            <p:ph type="dt" sz="half" idx="10"/>
          </p:nvPr>
        </p:nvSpPr>
        <p:spPr/>
        <p:txBody>
          <a:bodyPr/>
          <a:lstStyle/>
          <a:p>
            <a:r>
              <a:rPr lang="en-US"/>
              <a:t>04/03/2020</a:t>
            </a:r>
          </a:p>
        </p:txBody>
      </p:sp>
      <p:sp>
        <p:nvSpPr>
          <p:cNvPr id="3" name="Footer Placeholder 2">
            <a:extLst>
              <a:ext uri="{FF2B5EF4-FFF2-40B4-BE49-F238E27FC236}">
                <a16:creationId xmlns:a16="http://schemas.microsoft.com/office/drawing/2014/main" id="{20D0E2EB-58F1-4CF9-9B45-B064D8476928}"/>
              </a:ext>
            </a:extLst>
          </p:cNvPr>
          <p:cNvSpPr>
            <a:spLocks noGrp="1"/>
          </p:cNvSpPr>
          <p:nvPr>
            <p:ph type="ftr" sz="quarter" idx="11"/>
          </p:nvPr>
        </p:nvSpPr>
        <p:spPr/>
        <p:txBody>
          <a:bodyPr/>
          <a:lstStyle/>
          <a:p>
            <a:r>
              <a:rPr lang="en-US"/>
              <a:t>PHY 742 -- Spring 2020 -- Lecture 26</a:t>
            </a:r>
          </a:p>
        </p:txBody>
      </p:sp>
      <p:sp>
        <p:nvSpPr>
          <p:cNvPr id="4" name="Slide Number Placeholder 3">
            <a:extLst>
              <a:ext uri="{FF2B5EF4-FFF2-40B4-BE49-F238E27FC236}">
                <a16:creationId xmlns:a16="http://schemas.microsoft.com/office/drawing/2014/main" id="{F2E4210C-D144-4FD2-BF0A-A7ECA5ACF46F}"/>
              </a:ext>
            </a:extLst>
          </p:cNvPr>
          <p:cNvSpPr>
            <a:spLocks noGrp="1"/>
          </p:cNvSpPr>
          <p:nvPr>
            <p:ph type="sldNum" sz="quarter" idx="12"/>
          </p:nvPr>
        </p:nvSpPr>
        <p:spPr/>
        <p:txBody>
          <a:bodyPr/>
          <a:lstStyle/>
          <a:p>
            <a:fld id="{E23FF32D-176F-4F5B-8878-5D48FB6FF26A}" type="slidenum">
              <a:rPr lang="en-US" smtClean="0"/>
              <a:t>‹#›</a:t>
            </a:fld>
            <a:endParaRPr lang="en-US"/>
          </a:p>
        </p:txBody>
      </p:sp>
    </p:spTree>
    <p:extLst>
      <p:ext uri="{BB962C8B-B14F-4D97-AF65-F5344CB8AC3E}">
        <p14:creationId xmlns:p14="http://schemas.microsoft.com/office/powerpoint/2010/main" val="8473213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DD235D-6259-4874-A199-79A2BD3F7CA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B5A14D0-11E6-4E4B-A212-F41E7331D88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C4D400D-2F5C-4029-9008-8512F58633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8C1C6CB-DFB1-409F-B80F-9407F13E448D}"/>
              </a:ext>
            </a:extLst>
          </p:cNvPr>
          <p:cNvSpPr>
            <a:spLocks noGrp="1"/>
          </p:cNvSpPr>
          <p:nvPr>
            <p:ph type="dt" sz="half" idx="10"/>
          </p:nvPr>
        </p:nvSpPr>
        <p:spPr/>
        <p:txBody>
          <a:bodyPr/>
          <a:lstStyle/>
          <a:p>
            <a:r>
              <a:rPr lang="en-US"/>
              <a:t>04/03/2020</a:t>
            </a:r>
          </a:p>
        </p:txBody>
      </p:sp>
      <p:sp>
        <p:nvSpPr>
          <p:cNvPr id="6" name="Footer Placeholder 5">
            <a:extLst>
              <a:ext uri="{FF2B5EF4-FFF2-40B4-BE49-F238E27FC236}">
                <a16:creationId xmlns:a16="http://schemas.microsoft.com/office/drawing/2014/main" id="{766BE28C-1731-4E1D-89CC-D4A856D51395}"/>
              </a:ext>
            </a:extLst>
          </p:cNvPr>
          <p:cNvSpPr>
            <a:spLocks noGrp="1"/>
          </p:cNvSpPr>
          <p:nvPr>
            <p:ph type="ftr" sz="quarter" idx="11"/>
          </p:nvPr>
        </p:nvSpPr>
        <p:spPr/>
        <p:txBody>
          <a:bodyPr/>
          <a:lstStyle/>
          <a:p>
            <a:r>
              <a:rPr lang="en-US"/>
              <a:t>PHY 742 -- Spring 2020 -- Lecture 26</a:t>
            </a:r>
          </a:p>
        </p:txBody>
      </p:sp>
      <p:sp>
        <p:nvSpPr>
          <p:cNvPr id="7" name="Slide Number Placeholder 6">
            <a:extLst>
              <a:ext uri="{FF2B5EF4-FFF2-40B4-BE49-F238E27FC236}">
                <a16:creationId xmlns:a16="http://schemas.microsoft.com/office/drawing/2014/main" id="{F24FF162-F1B8-43E9-BD62-336C3F8D0B30}"/>
              </a:ext>
            </a:extLst>
          </p:cNvPr>
          <p:cNvSpPr>
            <a:spLocks noGrp="1"/>
          </p:cNvSpPr>
          <p:nvPr>
            <p:ph type="sldNum" sz="quarter" idx="12"/>
          </p:nvPr>
        </p:nvSpPr>
        <p:spPr/>
        <p:txBody>
          <a:bodyPr/>
          <a:lstStyle/>
          <a:p>
            <a:fld id="{E23FF32D-176F-4F5B-8878-5D48FB6FF26A}" type="slidenum">
              <a:rPr lang="en-US" smtClean="0"/>
              <a:t>‹#›</a:t>
            </a:fld>
            <a:endParaRPr lang="en-US"/>
          </a:p>
        </p:txBody>
      </p:sp>
    </p:spTree>
    <p:extLst>
      <p:ext uri="{BB962C8B-B14F-4D97-AF65-F5344CB8AC3E}">
        <p14:creationId xmlns:p14="http://schemas.microsoft.com/office/powerpoint/2010/main" val="4199260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1D9440-5B84-4CA3-902B-C99D5BAB73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D20380B-5F54-4F29-BA68-9613EA62310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62F114C-DEF1-43DA-A018-A61AF27A40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EA97CDD-6591-467E-923D-293A51F6E595}"/>
              </a:ext>
            </a:extLst>
          </p:cNvPr>
          <p:cNvSpPr>
            <a:spLocks noGrp="1"/>
          </p:cNvSpPr>
          <p:nvPr>
            <p:ph type="dt" sz="half" idx="10"/>
          </p:nvPr>
        </p:nvSpPr>
        <p:spPr/>
        <p:txBody>
          <a:bodyPr/>
          <a:lstStyle/>
          <a:p>
            <a:r>
              <a:rPr lang="en-US"/>
              <a:t>04/03/2020</a:t>
            </a:r>
          </a:p>
        </p:txBody>
      </p:sp>
      <p:sp>
        <p:nvSpPr>
          <p:cNvPr id="6" name="Footer Placeholder 5">
            <a:extLst>
              <a:ext uri="{FF2B5EF4-FFF2-40B4-BE49-F238E27FC236}">
                <a16:creationId xmlns:a16="http://schemas.microsoft.com/office/drawing/2014/main" id="{1E5180B6-B6AF-4100-977C-AC48DA7DFB93}"/>
              </a:ext>
            </a:extLst>
          </p:cNvPr>
          <p:cNvSpPr>
            <a:spLocks noGrp="1"/>
          </p:cNvSpPr>
          <p:nvPr>
            <p:ph type="ftr" sz="quarter" idx="11"/>
          </p:nvPr>
        </p:nvSpPr>
        <p:spPr/>
        <p:txBody>
          <a:bodyPr/>
          <a:lstStyle/>
          <a:p>
            <a:r>
              <a:rPr lang="en-US"/>
              <a:t>PHY 742 -- Spring 2020 -- Lecture 26</a:t>
            </a:r>
          </a:p>
        </p:txBody>
      </p:sp>
      <p:sp>
        <p:nvSpPr>
          <p:cNvPr id="7" name="Slide Number Placeholder 6">
            <a:extLst>
              <a:ext uri="{FF2B5EF4-FFF2-40B4-BE49-F238E27FC236}">
                <a16:creationId xmlns:a16="http://schemas.microsoft.com/office/drawing/2014/main" id="{4C54C474-8B60-40C8-ACE4-281D5011C399}"/>
              </a:ext>
            </a:extLst>
          </p:cNvPr>
          <p:cNvSpPr>
            <a:spLocks noGrp="1"/>
          </p:cNvSpPr>
          <p:nvPr>
            <p:ph type="sldNum" sz="quarter" idx="12"/>
          </p:nvPr>
        </p:nvSpPr>
        <p:spPr/>
        <p:txBody>
          <a:bodyPr/>
          <a:lstStyle/>
          <a:p>
            <a:fld id="{E23FF32D-176F-4F5B-8878-5D48FB6FF26A}" type="slidenum">
              <a:rPr lang="en-US" smtClean="0"/>
              <a:t>‹#›</a:t>
            </a:fld>
            <a:endParaRPr lang="en-US"/>
          </a:p>
        </p:txBody>
      </p:sp>
    </p:spTree>
    <p:extLst>
      <p:ext uri="{BB962C8B-B14F-4D97-AF65-F5344CB8AC3E}">
        <p14:creationId xmlns:p14="http://schemas.microsoft.com/office/powerpoint/2010/main" val="31475773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6F154E4-EDE7-4E73-B225-27E5C3F150E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3127A49-5253-483C-9D89-6D937A6A6EE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41A01EE-0329-4A25-84CE-5D5DAADD62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04/03/2020</a:t>
            </a:r>
          </a:p>
        </p:txBody>
      </p:sp>
      <p:sp>
        <p:nvSpPr>
          <p:cNvPr id="5" name="Footer Placeholder 4">
            <a:extLst>
              <a:ext uri="{FF2B5EF4-FFF2-40B4-BE49-F238E27FC236}">
                <a16:creationId xmlns:a16="http://schemas.microsoft.com/office/drawing/2014/main" id="{2879FA77-9731-43EB-8CD9-E11E4ECB21D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PHY 742 -- Spring 2020 -- Lecture 26</a:t>
            </a:r>
          </a:p>
        </p:txBody>
      </p:sp>
      <p:sp>
        <p:nvSpPr>
          <p:cNvPr id="6" name="Slide Number Placeholder 5">
            <a:extLst>
              <a:ext uri="{FF2B5EF4-FFF2-40B4-BE49-F238E27FC236}">
                <a16:creationId xmlns:a16="http://schemas.microsoft.com/office/drawing/2014/main" id="{73EF8594-0A26-4B86-A475-59313F23E6E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3FF32D-176F-4F5B-8878-5D48FB6FF26A}" type="slidenum">
              <a:rPr lang="en-US" smtClean="0"/>
              <a:t>‹#›</a:t>
            </a:fld>
            <a:endParaRPr lang="en-US"/>
          </a:p>
        </p:txBody>
      </p:sp>
    </p:spTree>
    <p:extLst>
      <p:ext uri="{BB962C8B-B14F-4D97-AF65-F5344CB8AC3E}">
        <p14:creationId xmlns:p14="http://schemas.microsoft.com/office/powerpoint/2010/main" val="18228404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vmlDrawing" Target="../drawings/vmlDrawing8.vml"/><Relationship Id="rId5" Type="http://schemas.openxmlformats.org/officeDocument/2006/relationships/image" Target="../media/image18.wmf"/><Relationship Id="rId4" Type="http://schemas.openxmlformats.org/officeDocument/2006/relationships/oleObject" Target="../embeddings/oleObject17.bin"/></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7.xml"/><Relationship Id="rId1" Type="http://schemas.openxmlformats.org/officeDocument/2006/relationships/vmlDrawing" Target="../drawings/vmlDrawing9.vml"/><Relationship Id="rId5" Type="http://schemas.openxmlformats.org/officeDocument/2006/relationships/image" Target="../media/image19.wmf"/><Relationship Id="rId4" Type="http://schemas.openxmlformats.org/officeDocument/2006/relationships/oleObject" Target="../embeddings/oleObject18.bin"/></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Layout" Target="../slideLayouts/slideLayout7.xml"/><Relationship Id="rId1" Type="http://schemas.openxmlformats.org/officeDocument/2006/relationships/vmlDrawing" Target="../drawings/vmlDrawing10.vml"/><Relationship Id="rId4" Type="http://schemas.openxmlformats.org/officeDocument/2006/relationships/image" Target="../media/image20.e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Layout" Target="../slideLayouts/slideLayout7.xml"/><Relationship Id="rId1" Type="http://schemas.openxmlformats.org/officeDocument/2006/relationships/vmlDrawing" Target="../drawings/vmlDrawing11.vml"/><Relationship Id="rId4" Type="http://schemas.openxmlformats.org/officeDocument/2006/relationships/image" Target="../media/image21.emf"/></Relationships>
</file>

<file path=ppt/slides/_rels/slide14.xml.rels><?xml version="1.0" encoding="UTF-8" standalone="yes"?>
<Relationships xmlns="http://schemas.openxmlformats.org/package/2006/relationships"><Relationship Id="rId8" Type="http://schemas.openxmlformats.org/officeDocument/2006/relationships/oleObject" Target="../embeddings/oleObject23.bin"/><Relationship Id="rId3" Type="http://schemas.openxmlformats.org/officeDocument/2006/relationships/notesSlide" Target="../notesSlides/notesSlide12.xml"/><Relationship Id="rId7" Type="http://schemas.openxmlformats.org/officeDocument/2006/relationships/image" Target="../media/image23.wmf"/><Relationship Id="rId2" Type="http://schemas.openxmlformats.org/officeDocument/2006/relationships/slideLayout" Target="../slideLayouts/slideLayout7.xml"/><Relationship Id="rId1" Type="http://schemas.openxmlformats.org/officeDocument/2006/relationships/vmlDrawing" Target="../drawings/vmlDrawing12.vml"/><Relationship Id="rId6" Type="http://schemas.openxmlformats.org/officeDocument/2006/relationships/oleObject" Target="../embeddings/oleObject22.bin"/><Relationship Id="rId5" Type="http://schemas.openxmlformats.org/officeDocument/2006/relationships/image" Target="../media/image22.wmf"/><Relationship Id="rId4" Type="http://schemas.openxmlformats.org/officeDocument/2006/relationships/oleObject" Target="../embeddings/oleObject21.bin"/><Relationship Id="rId9" Type="http://schemas.openxmlformats.org/officeDocument/2006/relationships/image" Target="../media/image24.wmf"/></Relationships>
</file>

<file path=ppt/slides/_rels/slide15.xml.rels><?xml version="1.0" encoding="UTF-8" standalone="yes"?>
<Relationships xmlns="http://schemas.openxmlformats.org/package/2006/relationships"><Relationship Id="rId8" Type="http://schemas.openxmlformats.org/officeDocument/2006/relationships/oleObject" Target="../embeddings/oleObject26.bin"/><Relationship Id="rId3" Type="http://schemas.openxmlformats.org/officeDocument/2006/relationships/notesSlide" Target="../notesSlides/notesSlide13.xml"/><Relationship Id="rId7" Type="http://schemas.openxmlformats.org/officeDocument/2006/relationships/image" Target="../media/image26.wmf"/><Relationship Id="rId2" Type="http://schemas.openxmlformats.org/officeDocument/2006/relationships/slideLayout" Target="../slideLayouts/slideLayout7.xml"/><Relationship Id="rId1" Type="http://schemas.openxmlformats.org/officeDocument/2006/relationships/vmlDrawing" Target="../drawings/vmlDrawing13.vml"/><Relationship Id="rId6" Type="http://schemas.openxmlformats.org/officeDocument/2006/relationships/oleObject" Target="../embeddings/oleObject25.bin"/><Relationship Id="rId5" Type="http://schemas.openxmlformats.org/officeDocument/2006/relationships/image" Target="../media/image25.wmf"/><Relationship Id="rId4" Type="http://schemas.openxmlformats.org/officeDocument/2006/relationships/oleObject" Target="../embeddings/oleObject24.bin"/><Relationship Id="rId9" Type="http://schemas.openxmlformats.org/officeDocument/2006/relationships/image" Target="../media/image27.w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29.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27.bin"/><Relationship Id="rId2" Type="http://schemas.openxmlformats.org/officeDocument/2006/relationships/slideLayout" Target="../slideLayouts/slideLayout7.xml"/><Relationship Id="rId1" Type="http://schemas.openxmlformats.org/officeDocument/2006/relationships/vmlDrawing" Target="../drawings/vmlDrawing14.vml"/><Relationship Id="rId6" Type="http://schemas.openxmlformats.org/officeDocument/2006/relationships/image" Target="../media/image32.wmf"/><Relationship Id="rId5" Type="http://schemas.openxmlformats.org/officeDocument/2006/relationships/oleObject" Target="../embeddings/oleObject28.bin"/><Relationship Id="rId4" Type="http://schemas.openxmlformats.org/officeDocument/2006/relationships/image" Target="../media/image31.wmf"/></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29.bin"/><Relationship Id="rId2" Type="http://schemas.openxmlformats.org/officeDocument/2006/relationships/slideLayout" Target="../slideLayouts/slideLayout7.xml"/><Relationship Id="rId1" Type="http://schemas.openxmlformats.org/officeDocument/2006/relationships/vmlDrawing" Target="../drawings/vmlDrawing15.vml"/><Relationship Id="rId4" Type="http://schemas.openxmlformats.org/officeDocument/2006/relationships/image" Target="../media/image33.wmf"/></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30.bin"/><Relationship Id="rId2" Type="http://schemas.openxmlformats.org/officeDocument/2006/relationships/slideLayout" Target="../slideLayouts/slideLayout7.xml"/><Relationship Id="rId1" Type="http://schemas.openxmlformats.org/officeDocument/2006/relationships/vmlDrawing" Target="../drawings/vmlDrawing16.vml"/><Relationship Id="rId4" Type="http://schemas.openxmlformats.org/officeDocument/2006/relationships/image" Target="../media/image34.wmf"/></Relationships>
</file>

<file path=ppt/slides/_rels/slide22.xml.rels><?xml version="1.0" encoding="UTF-8" standalone="yes"?>
<Relationships xmlns="http://schemas.openxmlformats.org/package/2006/relationships"><Relationship Id="rId8" Type="http://schemas.openxmlformats.org/officeDocument/2006/relationships/image" Target="../media/image37.wmf"/><Relationship Id="rId3" Type="http://schemas.openxmlformats.org/officeDocument/2006/relationships/oleObject" Target="../embeddings/oleObject31.bin"/><Relationship Id="rId7" Type="http://schemas.openxmlformats.org/officeDocument/2006/relationships/oleObject" Target="../embeddings/oleObject33.bin"/><Relationship Id="rId2" Type="http://schemas.openxmlformats.org/officeDocument/2006/relationships/slideLayout" Target="../slideLayouts/slideLayout7.xml"/><Relationship Id="rId1" Type="http://schemas.openxmlformats.org/officeDocument/2006/relationships/vmlDrawing" Target="../drawings/vmlDrawing17.vml"/><Relationship Id="rId6" Type="http://schemas.openxmlformats.org/officeDocument/2006/relationships/image" Target="../media/image36.wmf"/><Relationship Id="rId5" Type="http://schemas.openxmlformats.org/officeDocument/2006/relationships/oleObject" Target="../embeddings/oleObject32.bin"/><Relationship Id="rId4" Type="http://schemas.openxmlformats.org/officeDocument/2006/relationships/image" Target="../media/image35.wmf"/></Relationships>
</file>

<file path=ppt/slides/_rels/slide23.xml.rels><?xml version="1.0" encoding="UTF-8" standalone="yes"?>
<Relationships xmlns="http://schemas.openxmlformats.org/package/2006/relationships"><Relationship Id="rId8" Type="http://schemas.openxmlformats.org/officeDocument/2006/relationships/image" Target="../media/image37.wmf"/><Relationship Id="rId3" Type="http://schemas.openxmlformats.org/officeDocument/2006/relationships/oleObject" Target="../embeddings/oleObject34.bin"/><Relationship Id="rId7" Type="http://schemas.openxmlformats.org/officeDocument/2006/relationships/oleObject" Target="../embeddings/oleObject36.bin"/><Relationship Id="rId2" Type="http://schemas.openxmlformats.org/officeDocument/2006/relationships/slideLayout" Target="../slideLayouts/slideLayout7.xml"/><Relationship Id="rId1" Type="http://schemas.openxmlformats.org/officeDocument/2006/relationships/vmlDrawing" Target="../drawings/vmlDrawing18.vml"/><Relationship Id="rId6" Type="http://schemas.openxmlformats.org/officeDocument/2006/relationships/image" Target="../media/image36.wmf"/><Relationship Id="rId5" Type="http://schemas.openxmlformats.org/officeDocument/2006/relationships/oleObject" Target="../embeddings/oleObject35.bin"/><Relationship Id="rId10" Type="http://schemas.openxmlformats.org/officeDocument/2006/relationships/image" Target="../media/image38.wmf"/><Relationship Id="rId4" Type="http://schemas.openxmlformats.org/officeDocument/2006/relationships/image" Target="../media/image35.wmf"/><Relationship Id="rId9" Type="http://schemas.openxmlformats.org/officeDocument/2006/relationships/oleObject" Target="../embeddings/oleObject37.bin"/></Relationships>
</file>

<file path=ppt/slides/_rels/slide24.xml.rels><?xml version="1.0" encoding="UTF-8" standalone="yes"?>
<Relationships xmlns="http://schemas.openxmlformats.org/package/2006/relationships"><Relationship Id="rId8" Type="http://schemas.openxmlformats.org/officeDocument/2006/relationships/image" Target="../media/image41.wmf"/><Relationship Id="rId3" Type="http://schemas.openxmlformats.org/officeDocument/2006/relationships/oleObject" Target="../embeddings/oleObject38.bin"/><Relationship Id="rId7" Type="http://schemas.openxmlformats.org/officeDocument/2006/relationships/oleObject" Target="../embeddings/oleObject40.bin"/><Relationship Id="rId2" Type="http://schemas.openxmlformats.org/officeDocument/2006/relationships/slideLayout" Target="../slideLayouts/slideLayout7.xml"/><Relationship Id="rId1" Type="http://schemas.openxmlformats.org/officeDocument/2006/relationships/vmlDrawing" Target="../drawings/vmlDrawing19.vml"/><Relationship Id="rId6" Type="http://schemas.openxmlformats.org/officeDocument/2006/relationships/image" Target="../media/image40.wmf"/><Relationship Id="rId5" Type="http://schemas.openxmlformats.org/officeDocument/2006/relationships/oleObject" Target="../embeddings/oleObject39.bin"/><Relationship Id="rId10" Type="http://schemas.openxmlformats.org/officeDocument/2006/relationships/image" Target="../media/image42.wmf"/><Relationship Id="rId4" Type="http://schemas.openxmlformats.org/officeDocument/2006/relationships/image" Target="../media/image39.wmf"/><Relationship Id="rId9" Type="http://schemas.openxmlformats.org/officeDocument/2006/relationships/oleObject" Target="../embeddings/oleObject41.bin"/></Relationships>
</file>

<file path=ppt/slides/_rels/slide25.xml.rels><?xml version="1.0" encoding="UTF-8" standalone="yes"?>
<Relationships xmlns="http://schemas.openxmlformats.org/package/2006/relationships"><Relationship Id="rId8" Type="http://schemas.openxmlformats.org/officeDocument/2006/relationships/image" Target="../media/image44.wmf"/><Relationship Id="rId3" Type="http://schemas.openxmlformats.org/officeDocument/2006/relationships/oleObject" Target="../embeddings/oleObject42.bin"/><Relationship Id="rId7" Type="http://schemas.openxmlformats.org/officeDocument/2006/relationships/oleObject" Target="../embeddings/oleObject44.bin"/><Relationship Id="rId2" Type="http://schemas.openxmlformats.org/officeDocument/2006/relationships/slideLayout" Target="../slideLayouts/slideLayout7.xml"/><Relationship Id="rId1" Type="http://schemas.openxmlformats.org/officeDocument/2006/relationships/vmlDrawing" Target="../drawings/vmlDrawing20.vml"/><Relationship Id="rId6" Type="http://schemas.openxmlformats.org/officeDocument/2006/relationships/image" Target="../media/image40.wmf"/><Relationship Id="rId5" Type="http://schemas.openxmlformats.org/officeDocument/2006/relationships/oleObject" Target="../embeddings/oleObject43.bin"/><Relationship Id="rId4" Type="http://schemas.openxmlformats.org/officeDocument/2006/relationships/image" Target="../media/image43.wmf"/></Relationships>
</file>

<file path=ppt/slides/_rels/slide26.xml.rels><?xml version="1.0" encoding="UTF-8" standalone="yes"?>
<Relationships xmlns="http://schemas.openxmlformats.org/package/2006/relationships"><Relationship Id="rId8" Type="http://schemas.openxmlformats.org/officeDocument/2006/relationships/image" Target="../media/image47.wmf"/><Relationship Id="rId3" Type="http://schemas.openxmlformats.org/officeDocument/2006/relationships/oleObject" Target="../embeddings/oleObject45.bin"/><Relationship Id="rId7" Type="http://schemas.openxmlformats.org/officeDocument/2006/relationships/oleObject" Target="../embeddings/oleObject47.bin"/><Relationship Id="rId2" Type="http://schemas.openxmlformats.org/officeDocument/2006/relationships/slideLayout" Target="../slideLayouts/slideLayout7.xml"/><Relationship Id="rId1" Type="http://schemas.openxmlformats.org/officeDocument/2006/relationships/vmlDrawing" Target="../drawings/vmlDrawing21.vml"/><Relationship Id="rId6" Type="http://schemas.openxmlformats.org/officeDocument/2006/relationships/image" Target="../media/image46.wmf"/><Relationship Id="rId5" Type="http://schemas.openxmlformats.org/officeDocument/2006/relationships/oleObject" Target="../embeddings/oleObject46.bin"/><Relationship Id="rId4" Type="http://schemas.openxmlformats.org/officeDocument/2006/relationships/image" Target="../media/image45.wmf"/></Relationships>
</file>

<file path=ppt/slides/_rels/slide27.xml.rels><?xml version="1.0" encoding="UTF-8" standalone="yes"?>
<Relationships xmlns="http://schemas.openxmlformats.org/package/2006/relationships"><Relationship Id="rId8" Type="http://schemas.openxmlformats.org/officeDocument/2006/relationships/image" Target="../media/image49.wmf"/><Relationship Id="rId3" Type="http://schemas.openxmlformats.org/officeDocument/2006/relationships/oleObject" Target="../embeddings/oleObject48.bin"/><Relationship Id="rId7" Type="http://schemas.openxmlformats.org/officeDocument/2006/relationships/oleObject" Target="../embeddings/oleObject50.bin"/><Relationship Id="rId2" Type="http://schemas.openxmlformats.org/officeDocument/2006/relationships/slideLayout" Target="../slideLayouts/slideLayout7.xml"/><Relationship Id="rId1" Type="http://schemas.openxmlformats.org/officeDocument/2006/relationships/vmlDrawing" Target="../drawings/vmlDrawing22.vml"/><Relationship Id="rId6" Type="http://schemas.openxmlformats.org/officeDocument/2006/relationships/image" Target="../media/image40.wmf"/><Relationship Id="rId5" Type="http://schemas.openxmlformats.org/officeDocument/2006/relationships/oleObject" Target="../embeddings/oleObject49.bin"/><Relationship Id="rId4" Type="http://schemas.openxmlformats.org/officeDocument/2006/relationships/image" Target="../media/image48.wmf"/></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7.xml"/><Relationship Id="rId1" Type="http://schemas.openxmlformats.org/officeDocument/2006/relationships/vmlDrawing" Target="../drawings/vmlDrawing23.vml"/><Relationship Id="rId5" Type="http://schemas.openxmlformats.org/officeDocument/2006/relationships/image" Target="../media/image50.wmf"/><Relationship Id="rId4" Type="http://schemas.openxmlformats.org/officeDocument/2006/relationships/oleObject" Target="../embeddings/oleObject51.bin"/></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8" Type="http://schemas.openxmlformats.org/officeDocument/2006/relationships/oleObject" Target="../embeddings/oleObject4.bin"/><Relationship Id="rId3" Type="http://schemas.openxmlformats.org/officeDocument/2006/relationships/notesSlide" Target="../notesSlides/notesSlide4.xml"/><Relationship Id="rId7" Type="http://schemas.openxmlformats.org/officeDocument/2006/relationships/image" Target="../media/image4.wmf"/><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oleObject" Target="../embeddings/oleObject3.bin"/><Relationship Id="rId5" Type="http://schemas.openxmlformats.org/officeDocument/2006/relationships/image" Target="../media/image3.wmf"/><Relationship Id="rId4" Type="http://schemas.openxmlformats.org/officeDocument/2006/relationships/oleObject" Target="../embeddings/oleObject2.bin"/><Relationship Id="rId9" Type="http://schemas.openxmlformats.org/officeDocument/2006/relationships/image" Target="../media/image5.wmf"/></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7.bin"/><Relationship Id="rId13" Type="http://schemas.openxmlformats.org/officeDocument/2006/relationships/image" Target="../media/image10.wmf"/><Relationship Id="rId3" Type="http://schemas.openxmlformats.org/officeDocument/2006/relationships/notesSlide" Target="../notesSlides/notesSlide5.xml"/><Relationship Id="rId7" Type="http://schemas.openxmlformats.org/officeDocument/2006/relationships/image" Target="../media/image7.wmf"/><Relationship Id="rId12" Type="http://schemas.openxmlformats.org/officeDocument/2006/relationships/oleObject" Target="../embeddings/oleObject9.bin"/><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oleObject" Target="../embeddings/oleObject6.bin"/><Relationship Id="rId11" Type="http://schemas.openxmlformats.org/officeDocument/2006/relationships/image" Target="../media/image9.wmf"/><Relationship Id="rId5" Type="http://schemas.openxmlformats.org/officeDocument/2006/relationships/image" Target="../media/image6.wmf"/><Relationship Id="rId10" Type="http://schemas.openxmlformats.org/officeDocument/2006/relationships/oleObject" Target="../embeddings/oleObject8.bin"/><Relationship Id="rId4" Type="http://schemas.openxmlformats.org/officeDocument/2006/relationships/oleObject" Target="../embeddings/oleObject5.bin"/><Relationship Id="rId9" Type="http://schemas.openxmlformats.org/officeDocument/2006/relationships/image" Target="../media/image8.wmf"/></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7" Type="http://schemas.openxmlformats.org/officeDocument/2006/relationships/image" Target="../media/image12.wmf"/><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oleObject" Target="../embeddings/oleObject11.bin"/><Relationship Id="rId5" Type="http://schemas.openxmlformats.org/officeDocument/2006/relationships/image" Target="../media/image11.wmf"/><Relationship Id="rId4" Type="http://schemas.openxmlformats.org/officeDocument/2006/relationships/oleObject" Target="../embeddings/oleObject10.bin"/></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14.bin"/><Relationship Id="rId3" Type="http://schemas.openxmlformats.org/officeDocument/2006/relationships/notesSlide" Target="../notesSlides/notesSlide7.xml"/><Relationship Id="rId7" Type="http://schemas.openxmlformats.org/officeDocument/2006/relationships/image" Target="../media/image14.wmf"/><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oleObject" Target="../embeddings/oleObject13.bin"/><Relationship Id="rId5" Type="http://schemas.openxmlformats.org/officeDocument/2006/relationships/image" Target="../media/image13.wmf"/><Relationship Id="rId4" Type="http://schemas.openxmlformats.org/officeDocument/2006/relationships/oleObject" Target="../embeddings/oleObject12.bin"/><Relationship Id="rId9" Type="http://schemas.openxmlformats.org/officeDocument/2006/relationships/image" Target="../media/image15.wmf"/></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vmlDrawing" Target="../drawings/vmlDrawing6.vml"/><Relationship Id="rId5" Type="http://schemas.openxmlformats.org/officeDocument/2006/relationships/image" Target="../media/image16.wmf"/><Relationship Id="rId4" Type="http://schemas.openxmlformats.org/officeDocument/2006/relationships/oleObject" Target="../embeddings/oleObject15.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xml"/><Relationship Id="rId1" Type="http://schemas.openxmlformats.org/officeDocument/2006/relationships/vmlDrawing" Target="../drawings/vmlDrawing7.vml"/><Relationship Id="rId5" Type="http://schemas.openxmlformats.org/officeDocument/2006/relationships/image" Target="../media/image17.wmf"/><Relationship Id="rId4" Type="http://schemas.openxmlformats.org/officeDocument/2006/relationships/oleObject" Target="../embeddings/oleObject16.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34BDF17C-E82C-4B81-A5F8-25A9209377FF}"/>
              </a:ext>
            </a:extLst>
          </p:cNvPr>
          <p:cNvSpPr>
            <a:spLocks noGrp="1"/>
          </p:cNvSpPr>
          <p:nvPr>
            <p:ph type="dt" sz="half" idx="10"/>
          </p:nvPr>
        </p:nvSpPr>
        <p:spPr/>
        <p:txBody>
          <a:bodyPr/>
          <a:lstStyle/>
          <a:p>
            <a:r>
              <a:rPr lang="en-US"/>
              <a:t>04/03/2020</a:t>
            </a:r>
          </a:p>
        </p:txBody>
      </p:sp>
      <p:sp>
        <p:nvSpPr>
          <p:cNvPr id="5" name="Footer Placeholder 4">
            <a:extLst>
              <a:ext uri="{FF2B5EF4-FFF2-40B4-BE49-F238E27FC236}">
                <a16:creationId xmlns:a16="http://schemas.microsoft.com/office/drawing/2014/main" id="{C2D94DB1-3467-40A8-BA89-DE9108A662DF}"/>
              </a:ext>
            </a:extLst>
          </p:cNvPr>
          <p:cNvSpPr>
            <a:spLocks noGrp="1"/>
          </p:cNvSpPr>
          <p:nvPr>
            <p:ph type="ftr" sz="quarter" idx="11"/>
          </p:nvPr>
        </p:nvSpPr>
        <p:spPr/>
        <p:txBody>
          <a:bodyPr/>
          <a:lstStyle/>
          <a:p>
            <a:r>
              <a:rPr lang="en-US"/>
              <a:t>PHY 742 -- Spring 2020 -- Lecture 26</a:t>
            </a:r>
          </a:p>
        </p:txBody>
      </p:sp>
      <p:sp>
        <p:nvSpPr>
          <p:cNvPr id="6" name="Slide Number Placeholder 5">
            <a:extLst>
              <a:ext uri="{FF2B5EF4-FFF2-40B4-BE49-F238E27FC236}">
                <a16:creationId xmlns:a16="http://schemas.microsoft.com/office/drawing/2014/main" id="{7FB6E637-08E0-4D49-9E0B-D8B5E5D0312A}"/>
              </a:ext>
            </a:extLst>
          </p:cNvPr>
          <p:cNvSpPr>
            <a:spLocks noGrp="1"/>
          </p:cNvSpPr>
          <p:nvPr>
            <p:ph type="sldNum" sz="quarter" idx="12"/>
          </p:nvPr>
        </p:nvSpPr>
        <p:spPr/>
        <p:txBody>
          <a:bodyPr/>
          <a:lstStyle/>
          <a:p>
            <a:fld id="{E23FF32D-176F-4F5B-8878-5D48FB6FF26A}" type="slidenum">
              <a:rPr lang="en-US" smtClean="0"/>
              <a:t>1</a:t>
            </a:fld>
            <a:endParaRPr lang="en-US"/>
          </a:p>
        </p:txBody>
      </p:sp>
      <p:sp>
        <p:nvSpPr>
          <p:cNvPr id="7" name="TextBox 6">
            <a:extLst>
              <a:ext uri="{FF2B5EF4-FFF2-40B4-BE49-F238E27FC236}">
                <a16:creationId xmlns:a16="http://schemas.microsoft.com/office/drawing/2014/main" id="{7ADFEB32-EBCA-4FF9-87C1-9C7CDFA7CAA0}"/>
              </a:ext>
            </a:extLst>
          </p:cNvPr>
          <p:cNvSpPr txBox="1"/>
          <p:nvPr/>
        </p:nvSpPr>
        <p:spPr>
          <a:xfrm>
            <a:off x="260808" y="136525"/>
            <a:ext cx="11670384" cy="1569660"/>
          </a:xfrm>
          <a:prstGeom prst="rect">
            <a:avLst/>
          </a:prstGeom>
          <a:noFill/>
        </p:spPr>
        <p:txBody>
          <a:bodyPr wrap="square" rtlCol="0">
            <a:spAutoFit/>
          </a:bodyPr>
          <a:lstStyle/>
          <a:p>
            <a:pPr algn="ctr"/>
            <a:r>
              <a:rPr lang="en-US" sz="3200" b="1" dirty="0"/>
              <a:t>PHY 742 Quantum Mechanics II</a:t>
            </a:r>
          </a:p>
          <a:p>
            <a:pPr algn="ctr"/>
            <a:r>
              <a:rPr lang="en-US" sz="3200" b="1" dirty="0"/>
              <a:t>12-12:50 AM  MWF  Olin 103</a:t>
            </a:r>
          </a:p>
          <a:p>
            <a:pPr algn="ctr"/>
            <a:endParaRPr lang="en-US" sz="3200" b="1" dirty="0"/>
          </a:p>
        </p:txBody>
      </p:sp>
      <p:sp>
        <p:nvSpPr>
          <p:cNvPr id="8" name="TextBox 7">
            <a:extLst>
              <a:ext uri="{FF2B5EF4-FFF2-40B4-BE49-F238E27FC236}">
                <a16:creationId xmlns:a16="http://schemas.microsoft.com/office/drawing/2014/main" id="{BEACAB1C-FE86-41A1-866F-CAF434231243}"/>
              </a:ext>
            </a:extLst>
          </p:cNvPr>
          <p:cNvSpPr txBox="1"/>
          <p:nvPr/>
        </p:nvSpPr>
        <p:spPr>
          <a:xfrm>
            <a:off x="260808" y="1071522"/>
            <a:ext cx="11972040" cy="7109639"/>
          </a:xfrm>
          <a:prstGeom prst="rect">
            <a:avLst/>
          </a:prstGeom>
          <a:noFill/>
        </p:spPr>
        <p:txBody>
          <a:bodyPr wrap="square" rtlCol="0">
            <a:spAutoFit/>
          </a:bodyPr>
          <a:lstStyle/>
          <a:p>
            <a:pPr algn="ctr"/>
            <a:r>
              <a:rPr lang="en-US" sz="3200" b="1" dirty="0">
                <a:solidFill>
                  <a:srgbClr val="7030A0"/>
                </a:solidFill>
              </a:rPr>
              <a:t>Notes for Lecture 26</a:t>
            </a:r>
          </a:p>
          <a:p>
            <a:pPr algn="ctr"/>
            <a:endParaRPr lang="en-US" sz="1000" b="1" dirty="0">
              <a:solidFill>
                <a:srgbClr val="7030A0"/>
              </a:solidFill>
            </a:endParaRPr>
          </a:p>
          <a:p>
            <a:pPr algn="ctr"/>
            <a:r>
              <a:rPr lang="en-US" sz="3200" b="1" dirty="0">
                <a:solidFill>
                  <a:srgbClr val="7030A0"/>
                </a:solidFill>
              </a:rPr>
              <a:t>Quantum mechanics of multiple particle systems</a:t>
            </a:r>
          </a:p>
          <a:p>
            <a:pPr algn="ctr"/>
            <a:endParaRPr lang="en-US" sz="1400" b="1" dirty="0">
              <a:solidFill>
                <a:srgbClr val="7030A0"/>
              </a:solidFill>
            </a:endParaRPr>
          </a:p>
          <a:p>
            <a:r>
              <a:rPr lang="en-US" sz="3200" b="1" dirty="0">
                <a:solidFill>
                  <a:srgbClr val="7030A0"/>
                </a:solidFill>
              </a:rPr>
              <a:t>Continue reviewing Professor Carlson’s textbook: Chapter  10. Multiple particles (Sec. A&amp;B)</a:t>
            </a:r>
          </a:p>
          <a:p>
            <a:pPr marL="1428750" lvl="2" indent="-514350">
              <a:spcBef>
                <a:spcPts val="1200"/>
              </a:spcBef>
              <a:buFont typeface="+mj-lt"/>
              <a:buAutoNum type="arabicPeriod"/>
            </a:pPr>
            <a:r>
              <a:rPr lang="en-US" sz="3200" b="1" dirty="0">
                <a:solidFill>
                  <a:schemeClr val="folHlink"/>
                </a:solidFill>
              </a:rPr>
              <a:t>Non-interacting particles</a:t>
            </a:r>
          </a:p>
          <a:p>
            <a:pPr marL="1885950" lvl="3" indent="-514350">
              <a:spcBef>
                <a:spcPts val="1200"/>
              </a:spcBef>
              <a:buFont typeface="+mj-lt"/>
              <a:buAutoNum type="alphaLcPeriod"/>
            </a:pPr>
            <a:r>
              <a:rPr lang="en-US" sz="3200" b="1" dirty="0">
                <a:solidFill>
                  <a:schemeClr val="folHlink"/>
                </a:solidFill>
              </a:rPr>
              <a:t>Second quantized formalism for Bose particles</a:t>
            </a:r>
          </a:p>
          <a:p>
            <a:pPr marL="1885950" lvl="3" indent="-514350">
              <a:spcBef>
                <a:spcPts val="1200"/>
              </a:spcBef>
              <a:buFont typeface="+mj-lt"/>
              <a:buAutoNum type="alphaLcPeriod"/>
            </a:pPr>
            <a:r>
              <a:rPr lang="en-US" sz="3200" b="1" dirty="0">
                <a:solidFill>
                  <a:schemeClr val="folHlink"/>
                </a:solidFill>
              </a:rPr>
              <a:t>Second quantized formalism for Fermi particles</a:t>
            </a:r>
          </a:p>
          <a:p>
            <a:pPr marL="1428750" lvl="2" indent="-514350">
              <a:spcBef>
                <a:spcPts val="1200"/>
              </a:spcBef>
              <a:buFont typeface="+mj-lt"/>
              <a:buAutoNum type="arabicPeriod"/>
            </a:pPr>
            <a:r>
              <a:rPr lang="en-US" sz="3200" b="1" dirty="0">
                <a:solidFill>
                  <a:schemeClr val="folHlink"/>
                </a:solidFill>
              </a:rPr>
              <a:t>Interaction terms</a:t>
            </a:r>
          </a:p>
          <a:p>
            <a:endParaRPr lang="en-US" sz="2400" b="1" dirty="0"/>
          </a:p>
          <a:p>
            <a:pPr marL="457200" indent="-457200">
              <a:buAutoNum type="arabicPeriod"/>
            </a:pPr>
            <a:endParaRPr lang="en-US" sz="2400" b="1" dirty="0"/>
          </a:p>
          <a:p>
            <a:pPr marL="457200" indent="-457200">
              <a:buAutoNum type="arabicPeriod"/>
            </a:pPr>
            <a:endParaRPr lang="en-US" sz="2400" b="1" dirty="0"/>
          </a:p>
          <a:p>
            <a:pPr algn="ctr"/>
            <a:endParaRPr lang="en-US" sz="3200" b="1" dirty="0">
              <a:solidFill>
                <a:srgbClr val="7030A0"/>
              </a:solidFill>
            </a:endParaRPr>
          </a:p>
          <a:p>
            <a:pPr algn="ctr"/>
            <a:endParaRPr lang="en-US" sz="3200" b="1" dirty="0">
              <a:solidFill>
                <a:srgbClr val="C00000"/>
              </a:solidFill>
            </a:endParaRPr>
          </a:p>
        </p:txBody>
      </p:sp>
    </p:spTree>
    <p:extLst>
      <p:ext uri="{BB962C8B-B14F-4D97-AF65-F5344CB8AC3E}">
        <p14:creationId xmlns:p14="http://schemas.microsoft.com/office/powerpoint/2010/main" val="21782581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04/03/2020</a:t>
            </a:r>
          </a:p>
        </p:txBody>
      </p:sp>
      <p:sp>
        <p:nvSpPr>
          <p:cNvPr id="3" name="Footer Placeholder 2"/>
          <p:cNvSpPr>
            <a:spLocks noGrp="1"/>
          </p:cNvSpPr>
          <p:nvPr>
            <p:ph type="ftr" sz="quarter" idx="11"/>
          </p:nvPr>
        </p:nvSpPr>
        <p:spPr/>
        <p:txBody>
          <a:bodyPr/>
          <a:lstStyle/>
          <a:p>
            <a:r>
              <a:rPr lang="en-US"/>
              <a:t>PHY 742 -- Spring 2020 -- Lecture 26</a:t>
            </a:r>
          </a:p>
        </p:txBody>
      </p:sp>
      <p:sp>
        <p:nvSpPr>
          <p:cNvPr id="4" name="Slide Number Placeholder 3"/>
          <p:cNvSpPr>
            <a:spLocks noGrp="1"/>
          </p:cNvSpPr>
          <p:nvPr>
            <p:ph type="sldNum" sz="quarter" idx="12"/>
          </p:nvPr>
        </p:nvSpPr>
        <p:spPr/>
        <p:txBody>
          <a:bodyPr/>
          <a:lstStyle/>
          <a:p>
            <a:fld id="{CE368B07-CEBF-4C80-90AF-53B34FA04CF3}" type="slidenum">
              <a:rPr lang="en-US" smtClean="0"/>
              <a:t>10</a:t>
            </a:fld>
            <a:endParaRPr lang="en-US"/>
          </a:p>
        </p:txBody>
      </p:sp>
      <p:sp>
        <p:nvSpPr>
          <p:cNvPr id="6" name="TextBox 5"/>
          <p:cNvSpPr txBox="1"/>
          <p:nvPr/>
        </p:nvSpPr>
        <p:spPr>
          <a:xfrm>
            <a:off x="2057400" y="228601"/>
            <a:ext cx="8153400" cy="461665"/>
          </a:xfrm>
          <a:prstGeom prst="rect">
            <a:avLst/>
          </a:prstGeom>
          <a:noFill/>
        </p:spPr>
        <p:txBody>
          <a:bodyPr wrap="square" rtlCol="0">
            <a:spAutoFit/>
          </a:bodyPr>
          <a:lstStyle/>
          <a:p>
            <a:r>
              <a:rPr lang="en-US" sz="2400" b="1" dirty="0"/>
              <a:t>Second quantization for Fermi particles</a:t>
            </a:r>
          </a:p>
        </p:txBody>
      </p:sp>
      <p:graphicFrame>
        <p:nvGraphicFramePr>
          <p:cNvPr id="7" name="Object 6"/>
          <p:cNvGraphicFramePr>
            <a:graphicFrameLocks noChangeAspect="1"/>
          </p:cNvGraphicFramePr>
          <p:nvPr>
            <p:extLst>
              <p:ext uri="{D42A27DB-BD31-4B8C-83A1-F6EECF244321}">
                <p14:modId xmlns:p14="http://schemas.microsoft.com/office/powerpoint/2010/main" val="738962518"/>
              </p:ext>
            </p:extLst>
          </p:nvPr>
        </p:nvGraphicFramePr>
        <p:xfrm>
          <a:off x="2174875" y="914401"/>
          <a:ext cx="7842250" cy="4156075"/>
        </p:xfrm>
        <a:graphic>
          <a:graphicData uri="http://schemas.openxmlformats.org/presentationml/2006/ole">
            <mc:AlternateContent xmlns:mc="http://schemas.openxmlformats.org/markup-compatibility/2006">
              <mc:Choice xmlns:v="urn:schemas-microsoft-com:vml" Requires="v">
                <p:oleObj spid="_x0000_s210988" name="Equation" r:id="rId4" imgW="3809880" imgH="2019240" progId="Equation.DSMT4">
                  <p:embed/>
                </p:oleObj>
              </mc:Choice>
              <mc:Fallback>
                <p:oleObj name="Equation" r:id="rId4" imgW="3809880" imgH="2019240" progId="Equation.DSMT4">
                  <p:embed/>
                  <p:pic>
                    <p:nvPicPr>
                      <p:cNvPr id="7" name="Object 6"/>
                      <p:cNvPicPr/>
                      <p:nvPr/>
                    </p:nvPicPr>
                    <p:blipFill>
                      <a:blip r:embed="rId5"/>
                      <a:stretch>
                        <a:fillRect/>
                      </a:stretch>
                    </p:blipFill>
                    <p:spPr>
                      <a:xfrm>
                        <a:off x="2174875" y="914401"/>
                        <a:ext cx="7842250" cy="4156075"/>
                      </a:xfrm>
                      <a:prstGeom prst="rect">
                        <a:avLst/>
                      </a:prstGeom>
                    </p:spPr>
                  </p:pic>
                </p:oleObj>
              </mc:Fallback>
            </mc:AlternateContent>
          </a:graphicData>
        </a:graphic>
      </p:graphicFrame>
    </p:spTree>
    <p:extLst>
      <p:ext uri="{BB962C8B-B14F-4D97-AF65-F5344CB8AC3E}">
        <p14:creationId xmlns:p14="http://schemas.microsoft.com/office/powerpoint/2010/main" val="26803444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04/03/2020</a:t>
            </a:r>
          </a:p>
        </p:txBody>
      </p:sp>
      <p:sp>
        <p:nvSpPr>
          <p:cNvPr id="3" name="Footer Placeholder 2"/>
          <p:cNvSpPr>
            <a:spLocks noGrp="1"/>
          </p:cNvSpPr>
          <p:nvPr>
            <p:ph type="ftr" sz="quarter" idx="11"/>
          </p:nvPr>
        </p:nvSpPr>
        <p:spPr/>
        <p:txBody>
          <a:bodyPr/>
          <a:lstStyle/>
          <a:p>
            <a:r>
              <a:rPr lang="en-US"/>
              <a:t>PHY 742 -- Spring 2020 -- Lecture 26</a:t>
            </a:r>
          </a:p>
        </p:txBody>
      </p:sp>
      <p:sp>
        <p:nvSpPr>
          <p:cNvPr id="4" name="Slide Number Placeholder 3"/>
          <p:cNvSpPr>
            <a:spLocks noGrp="1"/>
          </p:cNvSpPr>
          <p:nvPr>
            <p:ph type="sldNum" sz="quarter" idx="12"/>
          </p:nvPr>
        </p:nvSpPr>
        <p:spPr/>
        <p:txBody>
          <a:bodyPr/>
          <a:lstStyle/>
          <a:p>
            <a:fld id="{CE368B07-CEBF-4C80-90AF-53B34FA04CF3}" type="slidenum">
              <a:rPr lang="en-US" smtClean="0"/>
              <a:t>11</a:t>
            </a:fld>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2978926761"/>
              </p:ext>
            </p:extLst>
          </p:nvPr>
        </p:nvGraphicFramePr>
        <p:xfrm>
          <a:off x="1828800" y="69850"/>
          <a:ext cx="8191500" cy="6307138"/>
        </p:xfrm>
        <a:graphic>
          <a:graphicData uri="http://schemas.openxmlformats.org/presentationml/2006/ole">
            <mc:AlternateContent xmlns:mc="http://schemas.openxmlformats.org/markup-compatibility/2006">
              <mc:Choice xmlns:v="urn:schemas-microsoft-com:vml" Requires="v">
                <p:oleObj spid="_x0000_s212012" name="Equation" r:id="rId4" imgW="5410080" imgH="4165560" progId="Equation.DSMT4">
                  <p:embed/>
                </p:oleObj>
              </mc:Choice>
              <mc:Fallback>
                <p:oleObj name="Equation" r:id="rId4" imgW="5410080" imgH="4165560" progId="Equation.DSMT4">
                  <p:embed/>
                  <p:pic>
                    <p:nvPicPr>
                      <p:cNvPr id="5" name="Object 4"/>
                      <p:cNvPicPr/>
                      <p:nvPr/>
                    </p:nvPicPr>
                    <p:blipFill>
                      <a:blip r:embed="rId5"/>
                      <a:stretch>
                        <a:fillRect/>
                      </a:stretch>
                    </p:blipFill>
                    <p:spPr>
                      <a:xfrm>
                        <a:off x="1828800" y="69850"/>
                        <a:ext cx="8191500" cy="6307138"/>
                      </a:xfrm>
                      <a:prstGeom prst="rect">
                        <a:avLst/>
                      </a:prstGeom>
                    </p:spPr>
                  </p:pic>
                </p:oleObj>
              </mc:Fallback>
            </mc:AlternateContent>
          </a:graphicData>
        </a:graphic>
      </p:graphicFrame>
      <p:sp>
        <p:nvSpPr>
          <p:cNvPr id="6" name="TextBox 5">
            <a:extLst>
              <a:ext uri="{FF2B5EF4-FFF2-40B4-BE49-F238E27FC236}">
                <a16:creationId xmlns:a16="http://schemas.microsoft.com/office/drawing/2014/main" id="{AB271E6D-0327-40A2-A292-6AB67B21BFEA}"/>
              </a:ext>
            </a:extLst>
          </p:cNvPr>
          <p:cNvSpPr txBox="1"/>
          <p:nvPr/>
        </p:nvSpPr>
        <p:spPr>
          <a:xfrm>
            <a:off x="6951945" y="926926"/>
            <a:ext cx="3933173" cy="1200329"/>
          </a:xfrm>
          <a:prstGeom prst="rect">
            <a:avLst/>
          </a:prstGeom>
          <a:noFill/>
        </p:spPr>
        <p:txBody>
          <a:bodyPr wrap="square" rtlCol="0">
            <a:spAutoFit/>
          </a:bodyPr>
          <a:lstStyle/>
          <a:p>
            <a:pPr algn="l"/>
            <a:r>
              <a:rPr lang="en-US" sz="2400" b="1" dirty="0"/>
              <a:t>These results follow from the anti commutator relations of the operators.</a:t>
            </a:r>
          </a:p>
        </p:txBody>
      </p:sp>
    </p:spTree>
    <p:extLst>
      <p:ext uri="{BB962C8B-B14F-4D97-AF65-F5344CB8AC3E}">
        <p14:creationId xmlns:p14="http://schemas.microsoft.com/office/powerpoint/2010/main" val="6306644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57F3E9E-FD0A-4BD4-BB1E-04A47510BD58}"/>
              </a:ext>
            </a:extLst>
          </p:cNvPr>
          <p:cNvSpPr>
            <a:spLocks noGrp="1"/>
          </p:cNvSpPr>
          <p:nvPr>
            <p:ph type="dt" sz="half" idx="10"/>
          </p:nvPr>
        </p:nvSpPr>
        <p:spPr/>
        <p:txBody>
          <a:bodyPr/>
          <a:lstStyle/>
          <a:p>
            <a:r>
              <a:rPr lang="en-US"/>
              <a:t>04/03/2020</a:t>
            </a:r>
          </a:p>
        </p:txBody>
      </p:sp>
      <p:sp>
        <p:nvSpPr>
          <p:cNvPr id="3" name="Footer Placeholder 2">
            <a:extLst>
              <a:ext uri="{FF2B5EF4-FFF2-40B4-BE49-F238E27FC236}">
                <a16:creationId xmlns:a16="http://schemas.microsoft.com/office/drawing/2014/main" id="{AFE3E334-EBC7-4DC5-A074-A7E9C2EE48DF}"/>
              </a:ext>
            </a:extLst>
          </p:cNvPr>
          <p:cNvSpPr>
            <a:spLocks noGrp="1"/>
          </p:cNvSpPr>
          <p:nvPr>
            <p:ph type="ftr" sz="quarter" idx="11"/>
          </p:nvPr>
        </p:nvSpPr>
        <p:spPr/>
        <p:txBody>
          <a:bodyPr/>
          <a:lstStyle/>
          <a:p>
            <a:r>
              <a:rPr lang="en-US"/>
              <a:t>PHY 742 -- Spring 2020 -- Lecture 26</a:t>
            </a:r>
          </a:p>
        </p:txBody>
      </p:sp>
      <p:sp>
        <p:nvSpPr>
          <p:cNvPr id="4" name="Slide Number Placeholder 3">
            <a:extLst>
              <a:ext uri="{FF2B5EF4-FFF2-40B4-BE49-F238E27FC236}">
                <a16:creationId xmlns:a16="http://schemas.microsoft.com/office/drawing/2014/main" id="{B59EB253-02FC-459A-9C9B-5A879D2B8BFC}"/>
              </a:ext>
            </a:extLst>
          </p:cNvPr>
          <p:cNvSpPr>
            <a:spLocks noGrp="1"/>
          </p:cNvSpPr>
          <p:nvPr>
            <p:ph type="sldNum" sz="quarter" idx="12"/>
          </p:nvPr>
        </p:nvSpPr>
        <p:spPr/>
        <p:txBody>
          <a:bodyPr/>
          <a:lstStyle/>
          <a:p>
            <a:fld id="{E23FF32D-176F-4F5B-8878-5D48FB6FF26A}" type="slidenum">
              <a:rPr lang="en-US" smtClean="0"/>
              <a:t>12</a:t>
            </a:fld>
            <a:endParaRPr lang="en-US"/>
          </a:p>
        </p:txBody>
      </p:sp>
      <p:graphicFrame>
        <p:nvGraphicFramePr>
          <p:cNvPr id="5" name="Object 4">
            <a:extLst>
              <a:ext uri="{FF2B5EF4-FFF2-40B4-BE49-F238E27FC236}">
                <a16:creationId xmlns:a16="http://schemas.microsoft.com/office/drawing/2014/main" id="{42EF72B2-6694-405B-A83F-07A1E52E5A37}"/>
              </a:ext>
            </a:extLst>
          </p:cNvPr>
          <p:cNvGraphicFramePr>
            <a:graphicFrameLocks noChangeAspect="1"/>
          </p:cNvGraphicFramePr>
          <p:nvPr>
            <p:extLst>
              <p:ext uri="{D42A27DB-BD31-4B8C-83A1-F6EECF244321}">
                <p14:modId xmlns:p14="http://schemas.microsoft.com/office/powerpoint/2010/main" val="1460703898"/>
              </p:ext>
            </p:extLst>
          </p:nvPr>
        </p:nvGraphicFramePr>
        <p:xfrm>
          <a:off x="1154113" y="1009650"/>
          <a:ext cx="8512175" cy="4838700"/>
        </p:xfrm>
        <a:graphic>
          <a:graphicData uri="http://schemas.openxmlformats.org/presentationml/2006/ole">
            <mc:AlternateContent xmlns:mc="http://schemas.openxmlformats.org/markup-compatibility/2006">
              <mc:Choice xmlns:v="urn:schemas-microsoft-com:vml" Requires="v">
                <p:oleObj spid="_x0000_s216082" name="Equation" r:id="rId3" imgW="8511509" imgH="4838506" progId="Equation.DSMT4">
                  <p:embed/>
                </p:oleObj>
              </mc:Choice>
              <mc:Fallback>
                <p:oleObj name="Equation" r:id="rId3" imgW="8511509" imgH="4838506" progId="Equation.DSMT4">
                  <p:embed/>
                  <p:pic>
                    <p:nvPicPr>
                      <p:cNvPr id="0" name=""/>
                      <p:cNvPicPr/>
                      <p:nvPr/>
                    </p:nvPicPr>
                    <p:blipFill>
                      <a:blip r:embed="rId4"/>
                      <a:stretch>
                        <a:fillRect/>
                      </a:stretch>
                    </p:blipFill>
                    <p:spPr>
                      <a:xfrm>
                        <a:off x="1154113" y="1009650"/>
                        <a:ext cx="8512175" cy="4838700"/>
                      </a:xfrm>
                      <a:prstGeom prst="rect">
                        <a:avLst/>
                      </a:prstGeom>
                    </p:spPr>
                  </p:pic>
                </p:oleObj>
              </mc:Fallback>
            </mc:AlternateContent>
          </a:graphicData>
        </a:graphic>
      </p:graphicFrame>
      <p:sp>
        <p:nvSpPr>
          <p:cNvPr id="6" name="TextBox 5">
            <a:extLst>
              <a:ext uri="{FF2B5EF4-FFF2-40B4-BE49-F238E27FC236}">
                <a16:creationId xmlns:a16="http://schemas.microsoft.com/office/drawing/2014/main" id="{A132D6B4-27C0-41A1-B8E3-F59F933DEC75}"/>
              </a:ext>
            </a:extLst>
          </p:cNvPr>
          <p:cNvSpPr txBox="1"/>
          <p:nvPr/>
        </p:nvSpPr>
        <p:spPr>
          <a:xfrm>
            <a:off x="228600" y="136525"/>
            <a:ext cx="11315700" cy="461665"/>
          </a:xfrm>
          <a:prstGeom prst="rect">
            <a:avLst/>
          </a:prstGeom>
          <a:noFill/>
        </p:spPr>
        <p:txBody>
          <a:bodyPr wrap="square" rtlCol="0">
            <a:spAutoFit/>
          </a:bodyPr>
          <a:lstStyle/>
          <a:p>
            <a:pPr algn="l"/>
            <a:r>
              <a:rPr lang="en-US" sz="2400" b="1" dirty="0"/>
              <a:t>Some details --</a:t>
            </a:r>
          </a:p>
        </p:txBody>
      </p:sp>
    </p:spTree>
    <p:extLst>
      <p:ext uri="{BB962C8B-B14F-4D97-AF65-F5344CB8AC3E}">
        <p14:creationId xmlns:p14="http://schemas.microsoft.com/office/powerpoint/2010/main" val="40315532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BF95074-C256-406C-9779-DA946D02C630}"/>
              </a:ext>
            </a:extLst>
          </p:cNvPr>
          <p:cNvSpPr>
            <a:spLocks noGrp="1"/>
          </p:cNvSpPr>
          <p:nvPr>
            <p:ph type="dt" sz="half" idx="10"/>
          </p:nvPr>
        </p:nvSpPr>
        <p:spPr/>
        <p:txBody>
          <a:bodyPr/>
          <a:lstStyle/>
          <a:p>
            <a:r>
              <a:rPr lang="en-US"/>
              <a:t>04/03/2020</a:t>
            </a:r>
          </a:p>
        </p:txBody>
      </p:sp>
      <p:sp>
        <p:nvSpPr>
          <p:cNvPr id="3" name="Footer Placeholder 2">
            <a:extLst>
              <a:ext uri="{FF2B5EF4-FFF2-40B4-BE49-F238E27FC236}">
                <a16:creationId xmlns:a16="http://schemas.microsoft.com/office/drawing/2014/main" id="{258FF0B4-1091-471A-9550-2D965197CAAB}"/>
              </a:ext>
            </a:extLst>
          </p:cNvPr>
          <p:cNvSpPr>
            <a:spLocks noGrp="1"/>
          </p:cNvSpPr>
          <p:nvPr>
            <p:ph type="ftr" sz="quarter" idx="11"/>
          </p:nvPr>
        </p:nvSpPr>
        <p:spPr/>
        <p:txBody>
          <a:bodyPr/>
          <a:lstStyle/>
          <a:p>
            <a:r>
              <a:rPr lang="en-US"/>
              <a:t>PHY 742 -- Spring 2020 -- Lecture 26</a:t>
            </a:r>
          </a:p>
        </p:txBody>
      </p:sp>
      <p:sp>
        <p:nvSpPr>
          <p:cNvPr id="4" name="Slide Number Placeholder 3">
            <a:extLst>
              <a:ext uri="{FF2B5EF4-FFF2-40B4-BE49-F238E27FC236}">
                <a16:creationId xmlns:a16="http://schemas.microsoft.com/office/drawing/2014/main" id="{84CF5D81-841C-48C7-9F16-63343600F2A5}"/>
              </a:ext>
            </a:extLst>
          </p:cNvPr>
          <p:cNvSpPr>
            <a:spLocks noGrp="1"/>
          </p:cNvSpPr>
          <p:nvPr>
            <p:ph type="sldNum" sz="quarter" idx="12"/>
          </p:nvPr>
        </p:nvSpPr>
        <p:spPr/>
        <p:txBody>
          <a:bodyPr/>
          <a:lstStyle/>
          <a:p>
            <a:fld id="{E23FF32D-176F-4F5B-8878-5D48FB6FF26A}" type="slidenum">
              <a:rPr lang="en-US" smtClean="0"/>
              <a:t>13</a:t>
            </a:fld>
            <a:endParaRPr lang="en-US"/>
          </a:p>
        </p:txBody>
      </p:sp>
      <p:graphicFrame>
        <p:nvGraphicFramePr>
          <p:cNvPr id="6" name="Object 5">
            <a:extLst>
              <a:ext uri="{FF2B5EF4-FFF2-40B4-BE49-F238E27FC236}">
                <a16:creationId xmlns:a16="http://schemas.microsoft.com/office/drawing/2014/main" id="{B82E173E-68DA-4A2E-A591-2CB45EE05463}"/>
              </a:ext>
            </a:extLst>
          </p:cNvPr>
          <p:cNvGraphicFramePr>
            <a:graphicFrameLocks noChangeAspect="1"/>
          </p:cNvGraphicFramePr>
          <p:nvPr>
            <p:extLst>
              <p:ext uri="{D42A27DB-BD31-4B8C-83A1-F6EECF244321}">
                <p14:modId xmlns:p14="http://schemas.microsoft.com/office/powerpoint/2010/main" val="3411930536"/>
              </p:ext>
            </p:extLst>
          </p:nvPr>
        </p:nvGraphicFramePr>
        <p:xfrm>
          <a:off x="1173163" y="136525"/>
          <a:ext cx="8169275" cy="6302375"/>
        </p:xfrm>
        <a:graphic>
          <a:graphicData uri="http://schemas.openxmlformats.org/presentationml/2006/ole">
            <mc:AlternateContent xmlns:mc="http://schemas.openxmlformats.org/markup-compatibility/2006">
              <mc:Choice xmlns:v="urn:schemas-microsoft-com:vml" Requires="v">
                <p:oleObj spid="_x0000_s217105" name="Equation" r:id="rId3" imgW="8168640" imgH="6301879" progId="Equation.DSMT4">
                  <p:embed/>
                </p:oleObj>
              </mc:Choice>
              <mc:Fallback>
                <p:oleObj name="Equation" r:id="rId3" imgW="8168640" imgH="6301879" progId="Equation.DSMT4">
                  <p:embed/>
                  <p:pic>
                    <p:nvPicPr>
                      <p:cNvPr id="0" name=""/>
                      <p:cNvPicPr/>
                      <p:nvPr/>
                    </p:nvPicPr>
                    <p:blipFill>
                      <a:blip r:embed="rId4"/>
                      <a:stretch>
                        <a:fillRect/>
                      </a:stretch>
                    </p:blipFill>
                    <p:spPr>
                      <a:xfrm>
                        <a:off x="1173163" y="136525"/>
                        <a:ext cx="8169275" cy="6302375"/>
                      </a:xfrm>
                      <a:prstGeom prst="rect">
                        <a:avLst/>
                      </a:prstGeom>
                    </p:spPr>
                  </p:pic>
                </p:oleObj>
              </mc:Fallback>
            </mc:AlternateContent>
          </a:graphicData>
        </a:graphic>
      </p:graphicFrame>
    </p:spTree>
    <p:extLst>
      <p:ext uri="{BB962C8B-B14F-4D97-AF65-F5344CB8AC3E}">
        <p14:creationId xmlns:p14="http://schemas.microsoft.com/office/powerpoint/2010/main" val="13157436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ABFF411-4E3E-4702-9BB1-91F54F58BBC1}"/>
              </a:ext>
            </a:extLst>
          </p:cNvPr>
          <p:cNvSpPr>
            <a:spLocks noGrp="1"/>
          </p:cNvSpPr>
          <p:nvPr>
            <p:ph type="dt" sz="half" idx="10"/>
          </p:nvPr>
        </p:nvSpPr>
        <p:spPr/>
        <p:txBody>
          <a:bodyPr/>
          <a:lstStyle/>
          <a:p>
            <a:r>
              <a:rPr lang="en-US"/>
              <a:t>04/03/2020</a:t>
            </a:r>
          </a:p>
        </p:txBody>
      </p:sp>
      <p:sp>
        <p:nvSpPr>
          <p:cNvPr id="3" name="Footer Placeholder 2">
            <a:extLst>
              <a:ext uri="{FF2B5EF4-FFF2-40B4-BE49-F238E27FC236}">
                <a16:creationId xmlns:a16="http://schemas.microsoft.com/office/drawing/2014/main" id="{38FEB6F5-52FD-46D1-A8D0-2A31BAF9C529}"/>
              </a:ext>
            </a:extLst>
          </p:cNvPr>
          <p:cNvSpPr>
            <a:spLocks noGrp="1"/>
          </p:cNvSpPr>
          <p:nvPr>
            <p:ph type="ftr" sz="quarter" idx="11"/>
          </p:nvPr>
        </p:nvSpPr>
        <p:spPr/>
        <p:txBody>
          <a:bodyPr/>
          <a:lstStyle/>
          <a:p>
            <a:r>
              <a:rPr lang="en-US"/>
              <a:t>PHY 742 -- Spring 2020 -- Lecture 26</a:t>
            </a:r>
          </a:p>
        </p:txBody>
      </p:sp>
      <p:sp>
        <p:nvSpPr>
          <p:cNvPr id="4" name="Slide Number Placeholder 3">
            <a:extLst>
              <a:ext uri="{FF2B5EF4-FFF2-40B4-BE49-F238E27FC236}">
                <a16:creationId xmlns:a16="http://schemas.microsoft.com/office/drawing/2014/main" id="{BF2DA778-4B85-4BEC-8866-E0F62127EB88}"/>
              </a:ext>
            </a:extLst>
          </p:cNvPr>
          <p:cNvSpPr>
            <a:spLocks noGrp="1"/>
          </p:cNvSpPr>
          <p:nvPr>
            <p:ph type="sldNum" sz="quarter" idx="12"/>
          </p:nvPr>
        </p:nvSpPr>
        <p:spPr/>
        <p:txBody>
          <a:bodyPr/>
          <a:lstStyle/>
          <a:p>
            <a:fld id="{E23FF32D-176F-4F5B-8878-5D48FB6FF26A}" type="slidenum">
              <a:rPr lang="en-US" smtClean="0"/>
              <a:t>14</a:t>
            </a:fld>
            <a:endParaRPr lang="en-US"/>
          </a:p>
        </p:txBody>
      </p:sp>
      <p:sp>
        <p:nvSpPr>
          <p:cNvPr id="5" name="TextBox 4">
            <a:extLst>
              <a:ext uri="{FF2B5EF4-FFF2-40B4-BE49-F238E27FC236}">
                <a16:creationId xmlns:a16="http://schemas.microsoft.com/office/drawing/2014/main" id="{8F5F6287-4F19-4732-9AEA-6402C3E9114B}"/>
              </a:ext>
            </a:extLst>
          </p:cNvPr>
          <p:cNvSpPr txBox="1"/>
          <p:nvPr/>
        </p:nvSpPr>
        <p:spPr>
          <a:xfrm>
            <a:off x="150312" y="1479533"/>
            <a:ext cx="12041688" cy="461665"/>
          </a:xfrm>
          <a:prstGeom prst="rect">
            <a:avLst/>
          </a:prstGeom>
          <a:noFill/>
        </p:spPr>
        <p:txBody>
          <a:bodyPr wrap="square" rtlCol="0">
            <a:spAutoFit/>
          </a:bodyPr>
          <a:lstStyle/>
          <a:p>
            <a:pPr algn="l"/>
            <a:r>
              <a:rPr lang="en-US" sz="2400" b="1" dirty="0"/>
              <a:t>Note that the </a:t>
            </a:r>
            <a:r>
              <a:rPr lang="en-US" sz="2400" b="1" dirty="0" err="1"/>
              <a:t>antisymmetry</a:t>
            </a:r>
            <a:r>
              <a:rPr lang="en-US" sz="2400" b="1" dirty="0"/>
              <a:t> of the wavefunction is built into the formalism for Fermi particles</a:t>
            </a:r>
          </a:p>
        </p:txBody>
      </p:sp>
      <p:graphicFrame>
        <p:nvGraphicFramePr>
          <p:cNvPr id="6" name="Object 5">
            <a:extLst>
              <a:ext uri="{FF2B5EF4-FFF2-40B4-BE49-F238E27FC236}">
                <a16:creationId xmlns:a16="http://schemas.microsoft.com/office/drawing/2014/main" id="{FBF1CFBE-8631-403E-95CF-595AF14EC2FA}"/>
              </a:ext>
            </a:extLst>
          </p:cNvPr>
          <p:cNvGraphicFramePr>
            <a:graphicFrameLocks noChangeAspect="1"/>
          </p:cNvGraphicFramePr>
          <p:nvPr>
            <p:extLst>
              <p:ext uri="{D42A27DB-BD31-4B8C-83A1-F6EECF244321}">
                <p14:modId xmlns:p14="http://schemas.microsoft.com/office/powerpoint/2010/main" val="2315482578"/>
              </p:ext>
            </p:extLst>
          </p:nvPr>
        </p:nvGraphicFramePr>
        <p:xfrm>
          <a:off x="838200" y="1941198"/>
          <a:ext cx="4124982" cy="808820"/>
        </p:xfrm>
        <a:graphic>
          <a:graphicData uri="http://schemas.openxmlformats.org/presentationml/2006/ole">
            <mc:AlternateContent xmlns:mc="http://schemas.openxmlformats.org/markup-compatibility/2006">
              <mc:Choice xmlns:v="urn:schemas-microsoft-com:vml" Requires="v">
                <p:oleObj spid="_x0000_s215142" name="Equation" r:id="rId4" imgW="1295280" imgH="253800" progId="Equation.DSMT4">
                  <p:embed/>
                </p:oleObj>
              </mc:Choice>
              <mc:Fallback>
                <p:oleObj name="Equation" r:id="rId4" imgW="1295280" imgH="253800" progId="Equation.DSMT4">
                  <p:embed/>
                  <p:pic>
                    <p:nvPicPr>
                      <p:cNvPr id="0" name=""/>
                      <p:cNvPicPr/>
                      <p:nvPr/>
                    </p:nvPicPr>
                    <p:blipFill>
                      <a:blip r:embed="rId5"/>
                      <a:stretch>
                        <a:fillRect/>
                      </a:stretch>
                    </p:blipFill>
                    <p:spPr>
                      <a:xfrm>
                        <a:off x="838200" y="1941198"/>
                        <a:ext cx="4124982" cy="808820"/>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3BECF2EE-DA60-4FC6-B951-5351D884D226}"/>
              </a:ext>
            </a:extLst>
          </p:cNvPr>
          <p:cNvGraphicFramePr>
            <a:graphicFrameLocks noChangeAspect="1"/>
          </p:cNvGraphicFramePr>
          <p:nvPr>
            <p:extLst>
              <p:ext uri="{D42A27DB-BD31-4B8C-83A1-F6EECF244321}">
                <p14:modId xmlns:p14="http://schemas.microsoft.com/office/powerpoint/2010/main" val="4185596356"/>
              </p:ext>
            </p:extLst>
          </p:nvPr>
        </p:nvGraphicFramePr>
        <p:xfrm>
          <a:off x="535781" y="3316070"/>
          <a:ext cx="11120437" cy="1908175"/>
        </p:xfrm>
        <a:graphic>
          <a:graphicData uri="http://schemas.openxmlformats.org/presentationml/2006/ole">
            <mc:AlternateContent xmlns:mc="http://schemas.openxmlformats.org/markup-compatibility/2006">
              <mc:Choice xmlns:v="urn:schemas-microsoft-com:vml" Requires="v">
                <p:oleObj spid="_x0000_s215143" name="Equation" r:id="rId6" imgW="7848360" imgH="1346040" progId="Equation.DSMT4">
                  <p:embed/>
                </p:oleObj>
              </mc:Choice>
              <mc:Fallback>
                <p:oleObj name="Equation" r:id="rId6" imgW="7848360" imgH="1346040" progId="Equation.DSMT4">
                  <p:embed/>
                  <p:pic>
                    <p:nvPicPr>
                      <p:cNvPr id="10" name="Object 9"/>
                      <p:cNvPicPr/>
                      <p:nvPr/>
                    </p:nvPicPr>
                    <p:blipFill>
                      <a:blip r:embed="rId7"/>
                      <a:stretch>
                        <a:fillRect/>
                      </a:stretch>
                    </p:blipFill>
                    <p:spPr>
                      <a:xfrm>
                        <a:off x="535781" y="3316070"/>
                        <a:ext cx="11120437" cy="1908175"/>
                      </a:xfrm>
                      <a:prstGeom prst="rect">
                        <a:avLst/>
                      </a:prstGeom>
                    </p:spPr>
                  </p:pic>
                </p:oleObj>
              </mc:Fallback>
            </mc:AlternateContent>
          </a:graphicData>
        </a:graphic>
      </p:graphicFrame>
      <p:sp>
        <p:nvSpPr>
          <p:cNvPr id="8" name="TextBox 7">
            <a:extLst>
              <a:ext uri="{FF2B5EF4-FFF2-40B4-BE49-F238E27FC236}">
                <a16:creationId xmlns:a16="http://schemas.microsoft.com/office/drawing/2014/main" id="{D402C56B-5083-4EC2-BEEB-3BE7C353CCDD}"/>
              </a:ext>
            </a:extLst>
          </p:cNvPr>
          <p:cNvSpPr txBox="1"/>
          <p:nvPr/>
        </p:nvSpPr>
        <p:spPr>
          <a:xfrm>
            <a:off x="302712" y="221145"/>
            <a:ext cx="12041688" cy="461665"/>
          </a:xfrm>
          <a:prstGeom prst="rect">
            <a:avLst/>
          </a:prstGeom>
          <a:noFill/>
        </p:spPr>
        <p:txBody>
          <a:bodyPr wrap="square" rtlCol="0">
            <a:spAutoFit/>
          </a:bodyPr>
          <a:lstStyle/>
          <a:p>
            <a:pPr algn="l"/>
            <a:r>
              <a:rPr lang="en-US" sz="2400" b="1" dirty="0"/>
              <a:t>Note that the symmetry of the wavefunction is built into the formalism for Bose particles</a:t>
            </a:r>
          </a:p>
        </p:txBody>
      </p:sp>
      <p:graphicFrame>
        <p:nvGraphicFramePr>
          <p:cNvPr id="9" name="Object 8">
            <a:extLst>
              <a:ext uri="{FF2B5EF4-FFF2-40B4-BE49-F238E27FC236}">
                <a16:creationId xmlns:a16="http://schemas.microsoft.com/office/drawing/2014/main" id="{59F4A72B-01DE-4412-92F2-4C0638CB1664}"/>
              </a:ext>
            </a:extLst>
          </p:cNvPr>
          <p:cNvGraphicFramePr>
            <a:graphicFrameLocks noChangeAspect="1"/>
          </p:cNvGraphicFramePr>
          <p:nvPr>
            <p:extLst>
              <p:ext uri="{D42A27DB-BD31-4B8C-83A1-F6EECF244321}">
                <p14:modId xmlns:p14="http://schemas.microsoft.com/office/powerpoint/2010/main" val="2801541441"/>
              </p:ext>
            </p:extLst>
          </p:nvPr>
        </p:nvGraphicFramePr>
        <p:xfrm>
          <a:off x="1354138" y="682625"/>
          <a:ext cx="3395662" cy="809625"/>
        </p:xfrm>
        <a:graphic>
          <a:graphicData uri="http://schemas.openxmlformats.org/presentationml/2006/ole">
            <mc:AlternateContent xmlns:mc="http://schemas.openxmlformats.org/markup-compatibility/2006">
              <mc:Choice xmlns:v="urn:schemas-microsoft-com:vml" Requires="v">
                <p:oleObj spid="_x0000_s215144" name="Equation" r:id="rId8" imgW="1066680" imgH="253800" progId="Equation.DSMT4">
                  <p:embed/>
                </p:oleObj>
              </mc:Choice>
              <mc:Fallback>
                <p:oleObj name="Equation" r:id="rId8" imgW="1066680" imgH="253800" progId="Equation.DSMT4">
                  <p:embed/>
                  <p:pic>
                    <p:nvPicPr>
                      <p:cNvPr id="6" name="Object 5">
                        <a:extLst>
                          <a:ext uri="{FF2B5EF4-FFF2-40B4-BE49-F238E27FC236}">
                            <a16:creationId xmlns:a16="http://schemas.microsoft.com/office/drawing/2014/main" id="{FBF1CFBE-8631-403E-95CF-595AF14EC2FA}"/>
                          </a:ext>
                        </a:extLst>
                      </p:cNvPr>
                      <p:cNvPicPr/>
                      <p:nvPr/>
                    </p:nvPicPr>
                    <p:blipFill>
                      <a:blip r:embed="rId9"/>
                      <a:stretch>
                        <a:fillRect/>
                      </a:stretch>
                    </p:blipFill>
                    <p:spPr>
                      <a:xfrm>
                        <a:off x="1354138" y="682625"/>
                        <a:ext cx="3395662" cy="809625"/>
                      </a:xfrm>
                      <a:prstGeom prst="rect">
                        <a:avLst/>
                      </a:prstGeom>
                    </p:spPr>
                  </p:pic>
                </p:oleObj>
              </mc:Fallback>
            </mc:AlternateContent>
          </a:graphicData>
        </a:graphic>
      </p:graphicFrame>
    </p:spTree>
    <p:extLst>
      <p:ext uri="{BB962C8B-B14F-4D97-AF65-F5344CB8AC3E}">
        <p14:creationId xmlns:p14="http://schemas.microsoft.com/office/powerpoint/2010/main" val="872418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04/03/2020</a:t>
            </a:r>
          </a:p>
        </p:txBody>
      </p:sp>
      <p:sp>
        <p:nvSpPr>
          <p:cNvPr id="3" name="Footer Placeholder 2"/>
          <p:cNvSpPr>
            <a:spLocks noGrp="1"/>
          </p:cNvSpPr>
          <p:nvPr>
            <p:ph type="ftr" sz="quarter" idx="11"/>
          </p:nvPr>
        </p:nvSpPr>
        <p:spPr/>
        <p:txBody>
          <a:bodyPr/>
          <a:lstStyle/>
          <a:p>
            <a:r>
              <a:rPr lang="en-US"/>
              <a:t>PHY 742 -- Spring 2020 -- Lecture 26</a:t>
            </a:r>
          </a:p>
        </p:txBody>
      </p:sp>
      <p:sp>
        <p:nvSpPr>
          <p:cNvPr id="4" name="Slide Number Placeholder 3"/>
          <p:cNvSpPr>
            <a:spLocks noGrp="1"/>
          </p:cNvSpPr>
          <p:nvPr>
            <p:ph type="sldNum" sz="quarter" idx="12"/>
          </p:nvPr>
        </p:nvSpPr>
        <p:spPr/>
        <p:txBody>
          <a:bodyPr/>
          <a:lstStyle/>
          <a:p>
            <a:fld id="{CE368B07-CEBF-4C80-90AF-53B34FA04CF3}" type="slidenum">
              <a:rPr lang="en-US" smtClean="0"/>
              <a:t>15</a:t>
            </a:fld>
            <a:endParaRPr lang="en-US"/>
          </a:p>
        </p:txBody>
      </p:sp>
      <p:sp>
        <p:nvSpPr>
          <p:cNvPr id="5" name="TextBox 4"/>
          <p:cNvSpPr txBox="1"/>
          <p:nvPr/>
        </p:nvSpPr>
        <p:spPr>
          <a:xfrm>
            <a:off x="1752600" y="381001"/>
            <a:ext cx="8458200" cy="461665"/>
          </a:xfrm>
          <a:prstGeom prst="rect">
            <a:avLst/>
          </a:prstGeom>
          <a:noFill/>
        </p:spPr>
        <p:txBody>
          <a:bodyPr wrap="square" rtlCol="0">
            <a:spAutoFit/>
          </a:bodyPr>
          <a:lstStyle/>
          <a:p>
            <a:r>
              <a:rPr lang="en-US" sz="2400" b="1" dirty="0"/>
              <a:t>More general treatment of </a:t>
            </a:r>
            <a:r>
              <a:rPr lang="en-US" sz="2400" b="1" dirty="0" err="1"/>
              <a:t>multiparticle</a:t>
            </a:r>
            <a:r>
              <a:rPr lang="en-US" sz="2400" b="1" dirty="0"/>
              <a:t> system</a:t>
            </a:r>
          </a:p>
        </p:txBody>
      </p:sp>
      <p:graphicFrame>
        <p:nvGraphicFramePr>
          <p:cNvPr id="6" name="Object 5"/>
          <p:cNvGraphicFramePr>
            <a:graphicFrameLocks noChangeAspect="1"/>
          </p:cNvGraphicFramePr>
          <p:nvPr>
            <p:extLst>
              <p:ext uri="{D42A27DB-BD31-4B8C-83A1-F6EECF244321}">
                <p14:modId xmlns:p14="http://schemas.microsoft.com/office/powerpoint/2010/main" val="653027309"/>
              </p:ext>
            </p:extLst>
          </p:nvPr>
        </p:nvGraphicFramePr>
        <p:xfrm>
          <a:off x="2590801" y="842666"/>
          <a:ext cx="5788379" cy="1023937"/>
        </p:xfrm>
        <a:graphic>
          <a:graphicData uri="http://schemas.openxmlformats.org/presentationml/2006/ole">
            <mc:AlternateContent xmlns:mc="http://schemas.openxmlformats.org/markup-compatibility/2006">
              <mc:Choice xmlns:v="urn:schemas-microsoft-com:vml" Requires="v">
                <p:oleObj spid="_x0000_s213113" name="Equation" r:id="rId4" imgW="3517560" imgH="622080" progId="Equation.DSMT4">
                  <p:embed/>
                </p:oleObj>
              </mc:Choice>
              <mc:Fallback>
                <p:oleObj name="Equation" r:id="rId4" imgW="3517560" imgH="622080" progId="Equation.DSMT4">
                  <p:embed/>
                  <p:pic>
                    <p:nvPicPr>
                      <p:cNvPr id="6" name="Object 5"/>
                      <p:cNvPicPr/>
                      <p:nvPr/>
                    </p:nvPicPr>
                    <p:blipFill>
                      <a:blip r:embed="rId5"/>
                      <a:stretch>
                        <a:fillRect/>
                      </a:stretch>
                    </p:blipFill>
                    <p:spPr>
                      <a:xfrm>
                        <a:off x="2590801" y="842666"/>
                        <a:ext cx="5788379" cy="1023937"/>
                      </a:xfrm>
                      <a:prstGeom prst="rect">
                        <a:avLst/>
                      </a:prstGeom>
                    </p:spPr>
                  </p:pic>
                </p:oleObj>
              </mc:Fallback>
            </mc:AlternateContent>
          </a:graphicData>
        </a:graphic>
      </p:graphicFrame>
      <p:sp>
        <p:nvSpPr>
          <p:cNvPr id="7" name="Up Arrow 6"/>
          <p:cNvSpPr/>
          <p:nvPr/>
        </p:nvSpPr>
        <p:spPr>
          <a:xfrm rot="18981694">
            <a:off x="7147057" y="1561801"/>
            <a:ext cx="533400" cy="6096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TextBox 7"/>
          <p:cNvSpPr txBox="1"/>
          <p:nvPr/>
        </p:nvSpPr>
        <p:spPr>
          <a:xfrm>
            <a:off x="7685610" y="1654904"/>
            <a:ext cx="1839391" cy="830997"/>
          </a:xfrm>
          <a:prstGeom prst="rect">
            <a:avLst/>
          </a:prstGeom>
          <a:noFill/>
        </p:spPr>
        <p:txBody>
          <a:bodyPr wrap="square" rtlCol="0">
            <a:spAutoFit/>
          </a:bodyPr>
          <a:lstStyle/>
          <a:p>
            <a:r>
              <a:rPr lang="en-US" sz="2400" dirty="0" err="1">
                <a:latin typeface="+mj-lt"/>
              </a:rPr>
              <a:t>interparticle</a:t>
            </a:r>
            <a:r>
              <a:rPr lang="en-US" sz="2400" dirty="0">
                <a:latin typeface="+mj-lt"/>
              </a:rPr>
              <a:t> interaction</a:t>
            </a:r>
          </a:p>
        </p:txBody>
      </p:sp>
      <p:graphicFrame>
        <p:nvGraphicFramePr>
          <p:cNvPr id="9" name="Object 8"/>
          <p:cNvGraphicFramePr>
            <a:graphicFrameLocks noChangeAspect="1"/>
          </p:cNvGraphicFramePr>
          <p:nvPr>
            <p:extLst>
              <p:ext uri="{D42A27DB-BD31-4B8C-83A1-F6EECF244321}">
                <p14:modId xmlns:p14="http://schemas.microsoft.com/office/powerpoint/2010/main" val="3834537650"/>
              </p:ext>
            </p:extLst>
          </p:nvPr>
        </p:nvGraphicFramePr>
        <p:xfrm>
          <a:off x="2481316" y="2307457"/>
          <a:ext cx="5084519" cy="897268"/>
        </p:xfrm>
        <a:graphic>
          <a:graphicData uri="http://schemas.openxmlformats.org/presentationml/2006/ole">
            <mc:AlternateContent xmlns:mc="http://schemas.openxmlformats.org/markup-compatibility/2006">
              <mc:Choice xmlns:v="urn:schemas-microsoft-com:vml" Requires="v">
                <p:oleObj spid="_x0000_s213114" name="Equation" r:id="rId6" imgW="3670200" imgH="647640" progId="Equation.DSMT4">
                  <p:embed/>
                </p:oleObj>
              </mc:Choice>
              <mc:Fallback>
                <p:oleObj name="Equation" r:id="rId6" imgW="3670200" imgH="647640" progId="Equation.DSMT4">
                  <p:embed/>
                  <p:pic>
                    <p:nvPicPr>
                      <p:cNvPr id="9" name="Object 8"/>
                      <p:cNvPicPr/>
                      <p:nvPr/>
                    </p:nvPicPr>
                    <p:blipFill>
                      <a:blip r:embed="rId7"/>
                      <a:stretch>
                        <a:fillRect/>
                      </a:stretch>
                    </p:blipFill>
                    <p:spPr>
                      <a:xfrm>
                        <a:off x="2481316" y="2307457"/>
                        <a:ext cx="5084519" cy="897268"/>
                      </a:xfrm>
                      <a:prstGeom prst="rect">
                        <a:avLst/>
                      </a:prstGeom>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2526898835"/>
              </p:ext>
            </p:extLst>
          </p:nvPr>
        </p:nvGraphicFramePr>
        <p:xfrm>
          <a:off x="1793875" y="3270250"/>
          <a:ext cx="8743950" cy="3167063"/>
        </p:xfrm>
        <a:graphic>
          <a:graphicData uri="http://schemas.openxmlformats.org/presentationml/2006/ole">
            <mc:AlternateContent xmlns:mc="http://schemas.openxmlformats.org/markup-compatibility/2006">
              <mc:Choice xmlns:v="urn:schemas-microsoft-com:vml" Requires="v">
                <p:oleObj spid="_x0000_s213115" name="Equation" r:id="rId8" imgW="6172200" imgH="2234880" progId="Equation.DSMT4">
                  <p:embed/>
                </p:oleObj>
              </mc:Choice>
              <mc:Fallback>
                <p:oleObj name="Equation" r:id="rId8" imgW="6172200" imgH="2234880" progId="Equation.DSMT4">
                  <p:embed/>
                  <p:pic>
                    <p:nvPicPr>
                      <p:cNvPr id="10" name="Object 9"/>
                      <p:cNvPicPr/>
                      <p:nvPr/>
                    </p:nvPicPr>
                    <p:blipFill>
                      <a:blip r:embed="rId9"/>
                      <a:stretch>
                        <a:fillRect/>
                      </a:stretch>
                    </p:blipFill>
                    <p:spPr>
                      <a:xfrm>
                        <a:off x="1793875" y="3270250"/>
                        <a:ext cx="8743950" cy="3167063"/>
                      </a:xfrm>
                      <a:prstGeom prst="rect">
                        <a:avLst/>
                      </a:prstGeom>
                    </p:spPr>
                  </p:pic>
                </p:oleObj>
              </mc:Fallback>
            </mc:AlternateContent>
          </a:graphicData>
        </a:graphic>
      </p:graphicFrame>
    </p:spTree>
    <p:extLst>
      <p:ext uri="{BB962C8B-B14F-4D97-AF65-F5344CB8AC3E}">
        <p14:creationId xmlns:p14="http://schemas.microsoft.com/office/powerpoint/2010/main" val="15516920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8178D12-61BA-4D5D-A41A-50C08EB1B632}"/>
              </a:ext>
            </a:extLst>
          </p:cNvPr>
          <p:cNvSpPr>
            <a:spLocks noGrp="1"/>
          </p:cNvSpPr>
          <p:nvPr>
            <p:ph type="dt" sz="half" idx="10"/>
          </p:nvPr>
        </p:nvSpPr>
        <p:spPr/>
        <p:txBody>
          <a:bodyPr/>
          <a:lstStyle/>
          <a:p>
            <a:r>
              <a:rPr lang="en-US"/>
              <a:t>04/03/2020</a:t>
            </a:r>
          </a:p>
        </p:txBody>
      </p:sp>
      <p:sp>
        <p:nvSpPr>
          <p:cNvPr id="3" name="Footer Placeholder 2">
            <a:extLst>
              <a:ext uri="{FF2B5EF4-FFF2-40B4-BE49-F238E27FC236}">
                <a16:creationId xmlns:a16="http://schemas.microsoft.com/office/drawing/2014/main" id="{94802189-20A1-4961-95C6-2B9A4B05D600}"/>
              </a:ext>
            </a:extLst>
          </p:cNvPr>
          <p:cNvSpPr>
            <a:spLocks noGrp="1"/>
          </p:cNvSpPr>
          <p:nvPr>
            <p:ph type="ftr" sz="quarter" idx="11"/>
          </p:nvPr>
        </p:nvSpPr>
        <p:spPr/>
        <p:txBody>
          <a:bodyPr/>
          <a:lstStyle/>
          <a:p>
            <a:r>
              <a:rPr lang="en-US"/>
              <a:t>PHY 742 -- Spring 2020 -- Lecture 26</a:t>
            </a:r>
          </a:p>
        </p:txBody>
      </p:sp>
      <p:sp>
        <p:nvSpPr>
          <p:cNvPr id="4" name="Slide Number Placeholder 3">
            <a:extLst>
              <a:ext uri="{FF2B5EF4-FFF2-40B4-BE49-F238E27FC236}">
                <a16:creationId xmlns:a16="http://schemas.microsoft.com/office/drawing/2014/main" id="{2DFE80C2-8E17-43AC-94E8-A3904C5DF556}"/>
              </a:ext>
            </a:extLst>
          </p:cNvPr>
          <p:cNvSpPr>
            <a:spLocks noGrp="1"/>
          </p:cNvSpPr>
          <p:nvPr>
            <p:ph type="sldNum" sz="quarter" idx="12"/>
          </p:nvPr>
        </p:nvSpPr>
        <p:spPr/>
        <p:txBody>
          <a:bodyPr/>
          <a:lstStyle/>
          <a:p>
            <a:fld id="{E23FF32D-176F-4F5B-8878-5D48FB6FF26A}" type="slidenum">
              <a:rPr lang="en-US" smtClean="0"/>
              <a:t>16</a:t>
            </a:fld>
            <a:endParaRPr lang="en-US"/>
          </a:p>
        </p:txBody>
      </p:sp>
      <p:sp>
        <p:nvSpPr>
          <p:cNvPr id="5" name="TextBox 4">
            <a:extLst>
              <a:ext uri="{FF2B5EF4-FFF2-40B4-BE49-F238E27FC236}">
                <a16:creationId xmlns:a16="http://schemas.microsoft.com/office/drawing/2014/main" id="{B550AF42-A98C-4F3F-B522-41FBDCB7F444}"/>
              </a:ext>
            </a:extLst>
          </p:cNvPr>
          <p:cNvSpPr txBox="1"/>
          <p:nvPr/>
        </p:nvSpPr>
        <p:spPr>
          <a:xfrm>
            <a:off x="563671" y="338203"/>
            <a:ext cx="10697228" cy="3785652"/>
          </a:xfrm>
          <a:prstGeom prst="rect">
            <a:avLst/>
          </a:prstGeom>
          <a:noFill/>
        </p:spPr>
        <p:txBody>
          <a:bodyPr wrap="square" rtlCol="0">
            <a:spAutoFit/>
          </a:bodyPr>
          <a:lstStyle/>
          <a:p>
            <a:pPr algn="l"/>
            <a:r>
              <a:rPr lang="en-US" sz="2400" b="1" dirty="0"/>
              <a:t>Pros and Cons for using second quantization –</a:t>
            </a:r>
          </a:p>
          <a:p>
            <a:pPr algn="l"/>
            <a:endParaRPr lang="en-US" sz="2400" b="1" dirty="0"/>
          </a:p>
          <a:p>
            <a:pPr algn="l"/>
            <a:r>
              <a:rPr lang="en-US" sz="2400" b="1" dirty="0"/>
              <a:t>Pros –</a:t>
            </a:r>
          </a:p>
          <a:p>
            <a:pPr marL="914400" lvl="1" indent="-457200">
              <a:buFont typeface="+mj-lt"/>
              <a:buAutoNum type="arabicPeriod"/>
            </a:pPr>
            <a:r>
              <a:rPr lang="en-US" sz="2400" b="1" dirty="0"/>
              <a:t>Beautiful, compact, ….</a:t>
            </a:r>
          </a:p>
          <a:p>
            <a:pPr marL="914400" lvl="1" indent="-457200">
              <a:buFont typeface="+mj-lt"/>
              <a:buAutoNum type="arabicPeriod"/>
            </a:pPr>
            <a:r>
              <a:rPr lang="en-US" sz="2400" b="1" dirty="0"/>
              <a:t>Worthy of  physicists …</a:t>
            </a:r>
          </a:p>
          <a:p>
            <a:pPr marL="914400" lvl="1" indent="-457200">
              <a:buFont typeface="+mj-lt"/>
              <a:buAutoNum type="arabicPeriod"/>
            </a:pPr>
            <a:endParaRPr lang="en-US" sz="2400" b="1" dirty="0"/>
          </a:p>
          <a:p>
            <a:r>
              <a:rPr lang="en-US" sz="2400" b="1" dirty="0"/>
              <a:t>Cons –</a:t>
            </a:r>
          </a:p>
          <a:p>
            <a:pPr marL="914400" lvl="1" indent="-457200">
              <a:buFont typeface="+mj-lt"/>
              <a:buAutoNum type="arabicPeriod"/>
            </a:pPr>
            <a:r>
              <a:rPr lang="en-US" sz="2400" b="1" dirty="0"/>
              <a:t>Does not really introduce new physics</a:t>
            </a:r>
          </a:p>
          <a:p>
            <a:pPr marL="914400" lvl="1" indent="-457200">
              <a:buFont typeface="+mj-lt"/>
              <a:buAutoNum type="arabicPeriod"/>
            </a:pPr>
            <a:r>
              <a:rPr lang="en-US" sz="2400" b="1" dirty="0"/>
              <a:t>Slater determinants and </a:t>
            </a:r>
            <a:r>
              <a:rPr lang="en-US" sz="2400" b="1" dirty="0" err="1"/>
              <a:t>symmetrization</a:t>
            </a:r>
            <a:r>
              <a:rPr lang="en-US" sz="2400" b="1" dirty="0"/>
              <a:t>/</a:t>
            </a:r>
            <a:r>
              <a:rPr lang="en-US" sz="2400" b="1" dirty="0" err="1"/>
              <a:t>antisymmetrization</a:t>
            </a:r>
            <a:r>
              <a:rPr lang="en-US" sz="2400" b="1" dirty="0"/>
              <a:t> operators are good enough</a:t>
            </a:r>
          </a:p>
        </p:txBody>
      </p:sp>
    </p:spTree>
    <p:extLst>
      <p:ext uri="{BB962C8B-B14F-4D97-AF65-F5344CB8AC3E}">
        <p14:creationId xmlns:p14="http://schemas.microsoft.com/office/powerpoint/2010/main" val="32523701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1300EA-DFED-4C5F-ADD0-39B07B2069C2}"/>
              </a:ext>
            </a:extLst>
          </p:cNvPr>
          <p:cNvSpPr>
            <a:spLocks noGrp="1"/>
          </p:cNvSpPr>
          <p:nvPr>
            <p:ph type="dt" sz="half" idx="10"/>
          </p:nvPr>
        </p:nvSpPr>
        <p:spPr/>
        <p:txBody>
          <a:bodyPr/>
          <a:lstStyle/>
          <a:p>
            <a:r>
              <a:rPr lang="en-US"/>
              <a:t>04/03/2020</a:t>
            </a:r>
          </a:p>
        </p:txBody>
      </p:sp>
      <p:sp>
        <p:nvSpPr>
          <p:cNvPr id="3" name="Footer Placeholder 2">
            <a:extLst>
              <a:ext uri="{FF2B5EF4-FFF2-40B4-BE49-F238E27FC236}">
                <a16:creationId xmlns:a16="http://schemas.microsoft.com/office/drawing/2014/main" id="{31D19F9A-31AD-4AD0-AD6B-A41CB7CF92F7}"/>
              </a:ext>
            </a:extLst>
          </p:cNvPr>
          <p:cNvSpPr>
            <a:spLocks noGrp="1"/>
          </p:cNvSpPr>
          <p:nvPr>
            <p:ph type="ftr" sz="quarter" idx="11"/>
          </p:nvPr>
        </p:nvSpPr>
        <p:spPr/>
        <p:txBody>
          <a:bodyPr/>
          <a:lstStyle/>
          <a:p>
            <a:r>
              <a:rPr lang="en-US"/>
              <a:t>PHY 742 -- Spring 2020 -- Lecture 26</a:t>
            </a:r>
          </a:p>
        </p:txBody>
      </p:sp>
      <p:sp>
        <p:nvSpPr>
          <p:cNvPr id="4" name="Slide Number Placeholder 3">
            <a:extLst>
              <a:ext uri="{FF2B5EF4-FFF2-40B4-BE49-F238E27FC236}">
                <a16:creationId xmlns:a16="http://schemas.microsoft.com/office/drawing/2014/main" id="{32B72D85-3A7E-4FBA-8307-E70A550315DD}"/>
              </a:ext>
            </a:extLst>
          </p:cNvPr>
          <p:cNvSpPr>
            <a:spLocks noGrp="1"/>
          </p:cNvSpPr>
          <p:nvPr>
            <p:ph type="sldNum" sz="quarter" idx="12"/>
          </p:nvPr>
        </p:nvSpPr>
        <p:spPr/>
        <p:txBody>
          <a:bodyPr/>
          <a:lstStyle/>
          <a:p>
            <a:fld id="{E23FF32D-176F-4F5B-8878-5D48FB6FF26A}" type="slidenum">
              <a:rPr lang="en-US" smtClean="0"/>
              <a:t>17</a:t>
            </a:fld>
            <a:endParaRPr lang="en-US"/>
          </a:p>
        </p:txBody>
      </p:sp>
      <p:sp>
        <p:nvSpPr>
          <p:cNvPr id="5" name="TextBox 4">
            <a:extLst>
              <a:ext uri="{FF2B5EF4-FFF2-40B4-BE49-F238E27FC236}">
                <a16:creationId xmlns:a16="http://schemas.microsoft.com/office/drawing/2014/main" id="{E1F5C6BD-5EB6-49D9-9DBC-3D764D81B33A}"/>
              </a:ext>
            </a:extLst>
          </p:cNvPr>
          <p:cNvSpPr txBox="1"/>
          <p:nvPr/>
        </p:nvSpPr>
        <p:spPr>
          <a:xfrm>
            <a:off x="425885" y="162838"/>
            <a:ext cx="9457151" cy="461665"/>
          </a:xfrm>
          <a:prstGeom prst="rect">
            <a:avLst/>
          </a:prstGeom>
          <a:noFill/>
        </p:spPr>
        <p:txBody>
          <a:bodyPr wrap="square" rtlCol="0">
            <a:spAutoFit/>
          </a:bodyPr>
          <a:lstStyle/>
          <a:p>
            <a:pPr algn="l"/>
            <a:r>
              <a:rPr lang="en-US" sz="2400" b="1" dirty="0"/>
              <a:t>Historical paper and its use of second quantization --</a:t>
            </a:r>
          </a:p>
        </p:txBody>
      </p:sp>
      <p:pic>
        <p:nvPicPr>
          <p:cNvPr id="6" name="Picture 5">
            <a:extLst>
              <a:ext uri="{FF2B5EF4-FFF2-40B4-BE49-F238E27FC236}">
                <a16:creationId xmlns:a16="http://schemas.microsoft.com/office/drawing/2014/main" id="{111B8327-B236-4F65-8601-776E25DF2D7E}"/>
              </a:ext>
            </a:extLst>
          </p:cNvPr>
          <p:cNvPicPr>
            <a:picLocks noChangeAspect="1"/>
          </p:cNvPicPr>
          <p:nvPr/>
        </p:nvPicPr>
        <p:blipFill>
          <a:blip r:embed="rId2"/>
          <a:stretch>
            <a:fillRect/>
          </a:stretch>
        </p:blipFill>
        <p:spPr>
          <a:xfrm>
            <a:off x="0" y="838426"/>
            <a:ext cx="12192000" cy="5181147"/>
          </a:xfrm>
          <a:prstGeom prst="rect">
            <a:avLst/>
          </a:prstGeom>
        </p:spPr>
      </p:pic>
    </p:spTree>
    <p:extLst>
      <p:ext uri="{BB962C8B-B14F-4D97-AF65-F5344CB8AC3E}">
        <p14:creationId xmlns:p14="http://schemas.microsoft.com/office/powerpoint/2010/main" val="2771705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FC76547-EF21-475D-A97A-A3EA77EF54C9}"/>
              </a:ext>
            </a:extLst>
          </p:cNvPr>
          <p:cNvSpPr>
            <a:spLocks noGrp="1"/>
          </p:cNvSpPr>
          <p:nvPr>
            <p:ph type="dt" sz="half" idx="10"/>
          </p:nvPr>
        </p:nvSpPr>
        <p:spPr/>
        <p:txBody>
          <a:bodyPr/>
          <a:lstStyle/>
          <a:p>
            <a:r>
              <a:rPr lang="en-US"/>
              <a:t>04/03/2020</a:t>
            </a:r>
          </a:p>
        </p:txBody>
      </p:sp>
      <p:sp>
        <p:nvSpPr>
          <p:cNvPr id="3" name="Footer Placeholder 2">
            <a:extLst>
              <a:ext uri="{FF2B5EF4-FFF2-40B4-BE49-F238E27FC236}">
                <a16:creationId xmlns:a16="http://schemas.microsoft.com/office/drawing/2014/main" id="{AFCE80FA-8A32-4C2A-B259-36761A31D2D0}"/>
              </a:ext>
            </a:extLst>
          </p:cNvPr>
          <p:cNvSpPr>
            <a:spLocks noGrp="1"/>
          </p:cNvSpPr>
          <p:nvPr>
            <p:ph type="ftr" sz="quarter" idx="11"/>
          </p:nvPr>
        </p:nvSpPr>
        <p:spPr/>
        <p:txBody>
          <a:bodyPr/>
          <a:lstStyle/>
          <a:p>
            <a:r>
              <a:rPr lang="en-US"/>
              <a:t>PHY 742 -- Spring 2020 -- Lecture 26</a:t>
            </a:r>
          </a:p>
        </p:txBody>
      </p:sp>
      <p:sp>
        <p:nvSpPr>
          <p:cNvPr id="4" name="Slide Number Placeholder 3">
            <a:extLst>
              <a:ext uri="{FF2B5EF4-FFF2-40B4-BE49-F238E27FC236}">
                <a16:creationId xmlns:a16="http://schemas.microsoft.com/office/drawing/2014/main" id="{80A20A8E-ADD1-4891-8A31-92DE68B3C47C}"/>
              </a:ext>
            </a:extLst>
          </p:cNvPr>
          <p:cNvSpPr>
            <a:spLocks noGrp="1"/>
          </p:cNvSpPr>
          <p:nvPr>
            <p:ph type="sldNum" sz="quarter" idx="12"/>
          </p:nvPr>
        </p:nvSpPr>
        <p:spPr/>
        <p:txBody>
          <a:bodyPr/>
          <a:lstStyle/>
          <a:p>
            <a:fld id="{E23FF32D-176F-4F5B-8878-5D48FB6FF26A}" type="slidenum">
              <a:rPr lang="en-US" smtClean="0"/>
              <a:t>18</a:t>
            </a:fld>
            <a:endParaRPr lang="en-US"/>
          </a:p>
        </p:txBody>
      </p:sp>
      <p:pic>
        <p:nvPicPr>
          <p:cNvPr id="5" name="Picture 4">
            <a:extLst>
              <a:ext uri="{FF2B5EF4-FFF2-40B4-BE49-F238E27FC236}">
                <a16:creationId xmlns:a16="http://schemas.microsoft.com/office/drawing/2014/main" id="{0423016B-37C3-42E1-BC29-532F14FBBFB7}"/>
              </a:ext>
            </a:extLst>
          </p:cNvPr>
          <p:cNvPicPr>
            <a:picLocks noChangeAspect="1"/>
          </p:cNvPicPr>
          <p:nvPr/>
        </p:nvPicPr>
        <p:blipFill>
          <a:blip r:embed="rId2"/>
          <a:stretch>
            <a:fillRect/>
          </a:stretch>
        </p:blipFill>
        <p:spPr>
          <a:xfrm>
            <a:off x="608490" y="1356856"/>
            <a:ext cx="8245038" cy="1611812"/>
          </a:xfrm>
          <a:prstGeom prst="rect">
            <a:avLst/>
          </a:prstGeom>
        </p:spPr>
      </p:pic>
      <p:sp>
        <p:nvSpPr>
          <p:cNvPr id="6" name="TextBox 5">
            <a:extLst>
              <a:ext uri="{FF2B5EF4-FFF2-40B4-BE49-F238E27FC236}">
                <a16:creationId xmlns:a16="http://schemas.microsoft.com/office/drawing/2014/main" id="{11CB0351-F59E-4B39-885C-B5948F01FC18}"/>
              </a:ext>
            </a:extLst>
          </p:cNvPr>
          <p:cNvSpPr txBox="1"/>
          <p:nvPr/>
        </p:nvSpPr>
        <p:spPr>
          <a:xfrm>
            <a:off x="263047" y="136525"/>
            <a:ext cx="11473841" cy="830997"/>
          </a:xfrm>
          <a:prstGeom prst="rect">
            <a:avLst/>
          </a:prstGeom>
          <a:noFill/>
        </p:spPr>
        <p:txBody>
          <a:bodyPr wrap="square" rtlCol="0">
            <a:spAutoFit/>
          </a:bodyPr>
          <a:lstStyle/>
          <a:p>
            <a:pPr algn="l"/>
            <a:r>
              <a:rPr lang="en-US" sz="2400" b="1" dirty="0"/>
              <a:t>Model Hamiltonian for Cooper pairs  (weakly paired electrons described by </a:t>
            </a:r>
            <a:r>
              <a:rPr lang="en-US" sz="2400" b="1" i="1" dirty="0"/>
              <a:t>b</a:t>
            </a:r>
            <a:r>
              <a:rPr lang="en-US" sz="2400" b="1" baseline="-25000" dirty="0"/>
              <a:t>k </a:t>
            </a:r>
            <a:r>
              <a:rPr lang="en-US" sz="2400" b="1" dirty="0"/>
              <a:t>which interact via the potential term --</a:t>
            </a:r>
          </a:p>
        </p:txBody>
      </p:sp>
      <p:pic>
        <p:nvPicPr>
          <p:cNvPr id="7" name="Picture 6">
            <a:extLst>
              <a:ext uri="{FF2B5EF4-FFF2-40B4-BE49-F238E27FC236}">
                <a16:creationId xmlns:a16="http://schemas.microsoft.com/office/drawing/2014/main" id="{6B4D82F6-07ED-46AA-BB2E-6475CC44F31F}"/>
              </a:ext>
            </a:extLst>
          </p:cNvPr>
          <p:cNvPicPr>
            <a:picLocks noChangeAspect="1"/>
          </p:cNvPicPr>
          <p:nvPr/>
        </p:nvPicPr>
        <p:blipFill>
          <a:blip r:embed="rId3"/>
          <a:stretch>
            <a:fillRect/>
          </a:stretch>
        </p:blipFill>
        <p:spPr>
          <a:xfrm>
            <a:off x="1117948" y="3101279"/>
            <a:ext cx="7236912" cy="3298532"/>
          </a:xfrm>
          <a:prstGeom prst="rect">
            <a:avLst/>
          </a:prstGeom>
        </p:spPr>
      </p:pic>
    </p:spTree>
    <p:extLst>
      <p:ext uri="{BB962C8B-B14F-4D97-AF65-F5344CB8AC3E}">
        <p14:creationId xmlns:p14="http://schemas.microsoft.com/office/powerpoint/2010/main" val="19883630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CB69063-583F-47DE-88CF-61ABF984C667}"/>
              </a:ext>
            </a:extLst>
          </p:cNvPr>
          <p:cNvSpPr>
            <a:spLocks noGrp="1"/>
          </p:cNvSpPr>
          <p:nvPr>
            <p:ph type="dt" sz="half" idx="10"/>
          </p:nvPr>
        </p:nvSpPr>
        <p:spPr/>
        <p:txBody>
          <a:bodyPr/>
          <a:lstStyle/>
          <a:p>
            <a:r>
              <a:rPr lang="en-US"/>
              <a:t>04/03/2020</a:t>
            </a:r>
          </a:p>
        </p:txBody>
      </p:sp>
      <p:sp>
        <p:nvSpPr>
          <p:cNvPr id="3" name="Footer Placeholder 2">
            <a:extLst>
              <a:ext uri="{FF2B5EF4-FFF2-40B4-BE49-F238E27FC236}">
                <a16:creationId xmlns:a16="http://schemas.microsoft.com/office/drawing/2014/main" id="{66C7CF6A-1F69-4E21-9C70-0FD6CF5F53CE}"/>
              </a:ext>
            </a:extLst>
          </p:cNvPr>
          <p:cNvSpPr>
            <a:spLocks noGrp="1"/>
          </p:cNvSpPr>
          <p:nvPr>
            <p:ph type="ftr" sz="quarter" idx="11"/>
          </p:nvPr>
        </p:nvSpPr>
        <p:spPr/>
        <p:txBody>
          <a:bodyPr/>
          <a:lstStyle/>
          <a:p>
            <a:r>
              <a:rPr lang="en-US"/>
              <a:t>PHY 742 -- Spring 2020 -- Lecture 26</a:t>
            </a:r>
          </a:p>
        </p:txBody>
      </p:sp>
      <p:sp>
        <p:nvSpPr>
          <p:cNvPr id="4" name="Slide Number Placeholder 3">
            <a:extLst>
              <a:ext uri="{FF2B5EF4-FFF2-40B4-BE49-F238E27FC236}">
                <a16:creationId xmlns:a16="http://schemas.microsoft.com/office/drawing/2014/main" id="{82C740D5-0E35-4471-9143-6D35FDABBE57}"/>
              </a:ext>
            </a:extLst>
          </p:cNvPr>
          <p:cNvSpPr>
            <a:spLocks noGrp="1"/>
          </p:cNvSpPr>
          <p:nvPr>
            <p:ph type="sldNum" sz="quarter" idx="12"/>
          </p:nvPr>
        </p:nvSpPr>
        <p:spPr/>
        <p:txBody>
          <a:bodyPr/>
          <a:lstStyle/>
          <a:p>
            <a:fld id="{E23FF32D-176F-4F5B-8878-5D48FB6FF26A}" type="slidenum">
              <a:rPr lang="en-US" smtClean="0"/>
              <a:t>19</a:t>
            </a:fld>
            <a:endParaRPr lang="en-US"/>
          </a:p>
        </p:txBody>
      </p:sp>
      <p:sp>
        <p:nvSpPr>
          <p:cNvPr id="5" name="TextBox 4">
            <a:extLst>
              <a:ext uri="{FF2B5EF4-FFF2-40B4-BE49-F238E27FC236}">
                <a16:creationId xmlns:a16="http://schemas.microsoft.com/office/drawing/2014/main" id="{2849846C-C1E2-4A9A-AC9E-9CEF40AD4403}"/>
              </a:ext>
            </a:extLst>
          </p:cNvPr>
          <p:cNvSpPr txBox="1"/>
          <p:nvPr/>
        </p:nvSpPr>
        <p:spPr>
          <a:xfrm>
            <a:off x="698500" y="279400"/>
            <a:ext cx="11036300" cy="461665"/>
          </a:xfrm>
          <a:prstGeom prst="rect">
            <a:avLst/>
          </a:prstGeom>
          <a:noFill/>
        </p:spPr>
        <p:txBody>
          <a:bodyPr wrap="square" rtlCol="0">
            <a:spAutoFit/>
          </a:bodyPr>
          <a:lstStyle/>
          <a:p>
            <a:pPr algn="l"/>
            <a:r>
              <a:rPr lang="en-US" sz="2400" b="1" dirty="0"/>
              <a:t>Example of a multi-electron atom – He atom with 2 electrons and   Z=2</a:t>
            </a:r>
          </a:p>
        </p:txBody>
      </p:sp>
      <p:graphicFrame>
        <p:nvGraphicFramePr>
          <p:cNvPr id="6" name="Object 5">
            <a:extLst>
              <a:ext uri="{FF2B5EF4-FFF2-40B4-BE49-F238E27FC236}">
                <a16:creationId xmlns:a16="http://schemas.microsoft.com/office/drawing/2014/main" id="{F6CEFEED-4DFA-4B3C-B6E2-F99AFA127FC6}"/>
              </a:ext>
            </a:extLst>
          </p:cNvPr>
          <p:cNvGraphicFramePr>
            <a:graphicFrameLocks noChangeAspect="1"/>
          </p:cNvGraphicFramePr>
          <p:nvPr>
            <p:extLst>
              <p:ext uri="{D42A27DB-BD31-4B8C-83A1-F6EECF244321}">
                <p14:modId xmlns:p14="http://schemas.microsoft.com/office/powerpoint/2010/main" val="3290610476"/>
              </p:ext>
            </p:extLst>
          </p:nvPr>
        </p:nvGraphicFramePr>
        <p:xfrm>
          <a:off x="985838" y="1014413"/>
          <a:ext cx="9007475" cy="3378200"/>
        </p:xfrm>
        <a:graphic>
          <a:graphicData uri="http://schemas.openxmlformats.org/presentationml/2006/ole">
            <mc:AlternateContent xmlns:mc="http://schemas.openxmlformats.org/markup-compatibility/2006">
              <mc:Choice xmlns:v="urn:schemas-microsoft-com:vml" Requires="v">
                <p:oleObj spid="_x0000_s218140" name="Equation" r:id="rId3" imgW="5651280" imgH="2120760" progId="Equation.DSMT4">
                  <p:embed/>
                </p:oleObj>
              </mc:Choice>
              <mc:Fallback>
                <p:oleObj name="Equation" r:id="rId3" imgW="5651280" imgH="2120760" progId="Equation.DSMT4">
                  <p:embed/>
                  <p:pic>
                    <p:nvPicPr>
                      <p:cNvPr id="5" name="Object 4">
                        <a:extLst>
                          <a:ext uri="{FF2B5EF4-FFF2-40B4-BE49-F238E27FC236}">
                            <a16:creationId xmlns:a16="http://schemas.microsoft.com/office/drawing/2014/main" id="{0B89E7C8-DA9E-4AEB-B5AE-B12A65EAED44}"/>
                          </a:ext>
                        </a:extLst>
                      </p:cNvPr>
                      <p:cNvPicPr/>
                      <p:nvPr/>
                    </p:nvPicPr>
                    <p:blipFill>
                      <a:blip r:embed="rId4"/>
                      <a:stretch>
                        <a:fillRect/>
                      </a:stretch>
                    </p:blipFill>
                    <p:spPr>
                      <a:xfrm>
                        <a:off x="985838" y="1014413"/>
                        <a:ext cx="9007475" cy="3378200"/>
                      </a:xfrm>
                      <a:prstGeom prst="rect">
                        <a:avLst/>
                      </a:prstGeom>
                    </p:spPr>
                  </p:pic>
                </p:oleObj>
              </mc:Fallback>
            </mc:AlternateContent>
          </a:graphicData>
        </a:graphic>
      </p:graphicFrame>
      <p:sp>
        <p:nvSpPr>
          <p:cNvPr id="7" name="Left Brace 6">
            <a:extLst>
              <a:ext uri="{FF2B5EF4-FFF2-40B4-BE49-F238E27FC236}">
                <a16:creationId xmlns:a16="http://schemas.microsoft.com/office/drawing/2014/main" id="{503095A8-34BD-4691-A1E4-F91B2D848E3E}"/>
              </a:ext>
            </a:extLst>
          </p:cNvPr>
          <p:cNvSpPr/>
          <p:nvPr/>
        </p:nvSpPr>
        <p:spPr>
          <a:xfrm rot="16200000">
            <a:off x="3376561" y="2987286"/>
            <a:ext cx="210193" cy="1518011"/>
          </a:xfrm>
          <a:prstGeom prst="leftBrace">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Left Brace 7">
            <a:extLst>
              <a:ext uri="{FF2B5EF4-FFF2-40B4-BE49-F238E27FC236}">
                <a16:creationId xmlns:a16="http://schemas.microsoft.com/office/drawing/2014/main" id="{47F56F97-0992-47EA-B788-154362E6D2AB}"/>
              </a:ext>
            </a:extLst>
          </p:cNvPr>
          <p:cNvSpPr/>
          <p:nvPr/>
        </p:nvSpPr>
        <p:spPr>
          <a:xfrm rot="16200000">
            <a:off x="5486938" y="3007260"/>
            <a:ext cx="212970" cy="1518008"/>
          </a:xfrm>
          <a:prstGeom prst="leftBrace">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aphicFrame>
        <p:nvGraphicFramePr>
          <p:cNvPr id="9" name="Object 8">
            <a:extLst>
              <a:ext uri="{FF2B5EF4-FFF2-40B4-BE49-F238E27FC236}">
                <a16:creationId xmlns:a16="http://schemas.microsoft.com/office/drawing/2014/main" id="{57A24CEA-7321-4A18-AEFB-0FE9E1ED558C}"/>
              </a:ext>
            </a:extLst>
          </p:cNvPr>
          <p:cNvGraphicFramePr>
            <a:graphicFrameLocks noChangeAspect="1"/>
          </p:cNvGraphicFramePr>
          <p:nvPr>
            <p:extLst>
              <p:ext uri="{D42A27DB-BD31-4B8C-83A1-F6EECF244321}">
                <p14:modId xmlns:p14="http://schemas.microsoft.com/office/powerpoint/2010/main" val="1562977149"/>
              </p:ext>
            </p:extLst>
          </p:nvPr>
        </p:nvGraphicFramePr>
        <p:xfrm>
          <a:off x="968375" y="4954588"/>
          <a:ext cx="5781675" cy="1103312"/>
        </p:xfrm>
        <a:graphic>
          <a:graphicData uri="http://schemas.openxmlformats.org/presentationml/2006/ole">
            <mc:AlternateContent xmlns:mc="http://schemas.openxmlformats.org/markup-compatibility/2006">
              <mc:Choice xmlns:v="urn:schemas-microsoft-com:vml" Requires="v">
                <p:oleObj spid="_x0000_s218141" name="Equation" r:id="rId5" imgW="2260440" imgH="431640" progId="Equation.DSMT4">
                  <p:embed/>
                </p:oleObj>
              </mc:Choice>
              <mc:Fallback>
                <p:oleObj name="Equation" r:id="rId5" imgW="2260440" imgH="431640" progId="Equation.DSMT4">
                  <p:embed/>
                  <p:pic>
                    <p:nvPicPr>
                      <p:cNvPr id="8" name="Object 7">
                        <a:extLst>
                          <a:ext uri="{FF2B5EF4-FFF2-40B4-BE49-F238E27FC236}">
                            <a16:creationId xmlns:a16="http://schemas.microsoft.com/office/drawing/2014/main" id="{53CC6052-2407-4395-BFB8-80DB03F808BB}"/>
                          </a:ext>
                        </a:extLst>
                      </p:cNvPr>
                      <p:cNvPicPr/>
                      <p:nvPr/>
                    </p:nvPicPr>
                    <p:blipFill>
                      <a:blip r:embed="rId6"/>
                      <a:stretch>
                        <a:fillRect/>
                      </a:stretch>
                    </p:blipFill>
                    <p:spPr>
                      <a:xfrm>
                        <a:off x="968375" y="4954588"/>
                        <a:ext cx="5781675" cy="1103312"/>
                      </a:xfrm>
                      <a:prstGeom prst="rect">
                        <a:avLst/>
                      </a:prstGeom>
                    </p:spPr>
                  </p:pic>
                </p:oleObj>
              </mc:Fallback>
            </mc:AlternateContent>
          </a:graphicData>
        </a:graphic>
      </p:graphicFrame>
      <p:sp>
        <p:nvSpPr>
          <p:cNvPr id="11" name="Left Brace 10">
            <a:extLst>
              <a:ext uri="{FF2B5EF4-FFF2-40B4-BE49-F238E27FC236}">
                <a16:creationId xmlns:a16="http://schemas.microsoft.com/office/drawing/2014/main" id="{ADFB865E-2D2D-49C9-B877-F08E035DD1ED}"/>
              </a:ext>
            </a:extLst>
          </p:cNvPr>
          <p:cNvSpPr/>
          <p:nvPr/>
        </p:nvSpPr>
        <p:spPr>
          <a:xfrm rot="16200000">
            <a:off x="7111324" y="3237072"/>
            <a:ext cx="200271" cy="1045681"/>
          </a:xfrm>
          <a:prstGeom prst="leftBrace">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9852986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7DACA860-7A43-407F-9750-311FAF869D97}"/>
              </a:ext>
            </a:extLst>
          </p:cNvPr>
          <p:cNvPicPr>
            <a:picLocks noChangeAspect="1"/>
          </p:cNvPicPr>
          <p:nvPr/>
        </p:nvPicPr>
        <p:blipFill>
          <a:blip r:embed="rId3"/>
          <a:stretch>
            <a:fillRect/>
          </a:stretch>
        </p:blipFill>
        <p:spPr>
          <a:xfrm>
            <a:off x="1143000" y="876300"/>
            <a:ext cx="9906000" cy="4927600"/>
          </a:xfrm>
          <a:prstGeom prst="rect">
            <a:avLst/>
          </a:prstGeom>
        </p:spPr>
      </p:pic>
      <p:sp>
        <p:nvSpPr>
          <p:cNvPr id="2" name="Date Placeholder 1">
            <a:extLst>
              <a:ext uri="{FF2B5EF4-FFF2-40B4-BE49-F238E27FC236}">
                <a16:creationId xmlns:a16="http://schemas.microsoft.com/office/drawing/2014/main" id="{45759A77-10D0-4645-853C-1FD8D7E77D71}"/>
              </a:ext>
            </a:extLst>
          </p:cNvPr>
          <p:cNvSpPr>
            <a:spLocks noGrp="1"/>
          </p:cNvSpPr>
          <p:nvPr>
            <p:ph type="dt" sz="half" idx="10"/>
          </p:nvPr>
        </p:nvSpPr>
        <p:spPr/>
        <p:txBody>
          <a:bodyPr/>
          <a:lstStyle/>
          <a:p>
            <a:r>
              <a:rPr lang="en-US"/>
              <a:t>04/03/2020</a:t>
            </a:r>
          </a:p>
        </p:txBody>
      </p:sp>
      <p:sp>
        <p:nvSpPr>
          <p:cNvPr id="3" name="Footer Placeholder 2">
            <a:extLst>
              <a:ext uri="{FF2B5EF4-FFF2-40B4-BE49-F238E27FC236}">
                <a16:creationId xmlns:a16="http://schemas.microsoft.com/office/drawing/2014/main" id="{B0C135A1-FA1B-452A-96EB-A13C22EA91DB}"/>
              </a:ext>
            </a:extLst>
          </p:cNvPr>
          <p:cNvSpPr>
            <a:spLocks noGrp="1"/>
          </p:cNvSpPr>
          <p:nvPr>
            <p:ph type="ftr" sz="quarter" idx="11"/>
          </p:nvPr>
        </p:nvSpPr>
        <p:spPr/>
        <p:txBody>
          <a:bodyPr/>
          <a:lstStyle/>
          <a:p>
            <a:r>
              <a:rPr lang="en-US"/>
              <a:t>PHY 742 -- Spring 2020 -- Lecture 26</a:t>
            </a:r>
          </a:p>
        </p:txBody>
      </p:sp>
      <p:sp>
        <p:nvSpPr>
          <p:cNvPr id="4" name="Slide Number Placeholder 3">
            <a:extLst>
              <a:ext uri="{FF2B5EF4-FFF2-40B4-BE49-F238E27FC236}">
                <a16:creationId xmlns:a16="http://schemas.microsoft.com/office/drawing/2014/main" id="{E6F2CA88-BBA3-471C-98EC-FF0C6F9CF878}"/>
              </a:ext>
            </a:extLst>
          </p:cNvPr>
          <p:cNvSpPr>
            <a:spLocks noGrp="1"/>
          </p:cNvSpPr>
          <p:nvPr>
            <p:ph type="sldNum" sz="quarter" idx="12"/>
          </p:nvPr>
        </p:nvSpPr>
        <p:spPr/>
        <p:txBody>
          <a:bodyPr/>
          <a:lstStyle/>
          <a:p>
            <a:fld id="{E23FF32D-176F-4F5B-8878-5D48FB6FF26A}" type="slidenum">
              <a:rPr lang="en-US" smtClean="0"/>
              <a:t>2</a:t>
            </a:fld>
            <a:endParaRPr lang="en-US"/>
          </a:p>
        </p:txBody>
      </p:sp>
      <p:sp>
        <p:nvSpPr>
          <p:cNvPr id="6" name="Rectangle 5">
            <a:extLst>
              <a:ext uri="{FF2B5EF4-FFF2-40B4-BE49-F238E27FC236}">
                <a16:creationId xmlns:a16="http://schemas.microsoft.com/office/drawing/2014/main" id="{454DAB41-5537-4C65-AC21-9E6CEB113799}"/>
              </a:ext>
            </a:extLst>
          </p:cNvPr>
          <p:cNvSpPr/>
          <p:nvPr/>
        </p:nvSpPr>
        <p:spPr>
          <a:xfrm>
            <a:off x="1205948" y="2857500"/>
            <a:ext cx="9780104" cy="571500"/>
          </a:xfrm>
          <a:prstGeom prst="rect">
            <a:avLst/>
          </a:prstGeom>
          <a:solidFill>
            <a:srgbClr val="FFFF00">
              <a:alpha val="2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9AC683C-4259-409F-BE1E-717B43AA6393}"/>
              </a:ext>
            </a:extLst>
          </p:cNvPr>
          <p:cNvSpPr txBox="1"/>
          <p:nvPr/>
        </p:nvSpPr>
        <p:spPr>
          <a:xfrm>
            <a:off x="469900" y="279400"/>
            <a:ext cx="9410700" cy="461665"/>
          </a:xfrm>
          <a:prstGeom prst="rect">
            <a:avLst/>
          </a:prstGeom>
          <a:noFill/>
        </p:spPr>
        <p:txBody>
          <a:bodyPr wrap="square" rtlCol="0">
            <a:spAutoFit/>
          </a:bodyPr>
          <a:lstStyle/>
          <a:p>
            <a:pPr algn="l"/>
            <a:r>
              <a:rPr lang="en-US" sz="2400" b="1" dirty="0" err="1"/>
              <a:t>Tenative</a:t>
            </a:r>
            <a:r>
              <a:rPr lang="en-US" sz="2400" b="1" dirty="0"/>
              <a:t> plan --</a:t>
            </a:r>
          </a:p>
        </p:txBody>
      </p:sp>
    </p:spTree>
    <p:extLst>
      <p:ext uri="{BB962C8B-B14F-4D97-AF65-F5344CB8AC3E}">
        <p14:creationId xmlns:p14="http://schemas.microsoft.com/office/powerpoint/2010/main" val="37319208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8177A76-1492-4BCD-AA61-3ECC8A61A897}"/>
              </a:ext>
            </a:extLst>
          </p:cNvPr>
          <p:cNvSpPr>
            <a:spLocks noGrp="1"/>
          </p:cNvSpPr>
          <p:nvPr>
            <p:ph type="dt" sz="half" idx="10"/>
          </p:nvPr>
        </p:nvSpPr>
        <p:spPr/>
        <p:txBody>
          <a:bodyPr/>
          <a:lstStyle/>
          <a:p>
            <a:r>
              <a:rPr lang="en-US"/>
              <a:t>04/03/2020</a:t>
            </a:r>
          </a:p>
        </p:txBody>
      </p:sp>
      <p:sp>
        <p:nvSpPr>
          <p:cNvPr id="3" name="Footer Placeholder 2">
            <a:extLst>
              <a:ext uri="{FF2B5EF4-FFF2-40B4-BE49-F238E27FC236}">
                <a16:creationId xmlns:a16="http://schemas.microsoft.com/office/drawing/2014/main" id="{2D1DD19E-0086-405A-8D4B-7EC21DC3280F}"/>
              </a:ext>
            </a:extLst>
          </p:cNvPr>
          <p:cNvSpPr>
            <a:spLocks noGrp="1"/>
          </p:cNvSpPr>
          <p:nvPr>
            <p:ph type="ftr" sz="quarter" idx="11"/>
          </p:nvPr>
        </p:nvSpPr>
        <p:spPr/>
        <p:txBody>
          <a:bodyPr/>
          <a:lstStyle/>
          <a:p>
            <a:r>
              <a:rPr lang="en-US"/>
              <a:t>PHY 742 -- Spring 2020 -- Lecture 26</a:t>
            </a:r>
          </a:p>
        </p:txBody>
      </p:sp>
      <p:sp>
        <p:nvSpPr>
          <p:cNvPr id="4" name="Slide Number Placeholder 3">
            <a:extLst>
              <a:ext uri="{FF2B5EF4-FFF2-40B4-BE49-F238E27FC236}">
                <a16:creationId xmlns:a16="http://schemas.microsoft.com/office/drawing/2014/main" id="{F26D5711-9047-427E-92A3-6164A5605E29}"/>
              </a:ext>
            </a:extLst>
          </p:cNvPr>
          <p:cNvSpPr>
            <a:spLocks noGrp="1"/>
          </p:cNvSpPr>
          <p:nvPr>
            <p:ph type="sldNum" sz="quarter" idx="12"/>
          </p:nvPr>
        </p:nvSpPr>
        <p:spPr/>
        <p:txBody>
          <a:bodyPr/>
          <a:lstStyle/>
          <a:p>
            <a:fld id="{E23FF32D-176F-4F5B-8878-5D48FB6FF26A}" type="slidenum">
              <a:rPr lang="en-US" smtClean="0"/>
              <a:t>20</a:t>
            </a:fld>
            <a:endParaRPr lang="en-US"/>
          </a:p>
        </p:txBody>
      </p:sp>
      <p:sp>
        <p:nvSpPr>
          <p:cNvPr id="9" name="TextBox 8">
            <a:extLst>
              <a:ext uri="{FF2B5EF4-FFF2-40B4-BE49-F238E27FC236}">
                <a16:creationId xmlns:a16="http://schemas.microsoft.com/office/drawing/2014/main" id="{FF972FD0-FF12-4C0C-8165-DCD494A8FCBA}"/>
              </a:ext>
            </a:extLst>
          </p:cNvPr>
          <p:cNvSpPr txBox="1"/>
          <p:nvPr/>
        </p:nvSpPr>
        <p:spPr>
          <a:xfrm>
            <a:off x="482138" y="432262"/>
            <a:ext cx="11105804" cy="3046988"/>
          </a:xfrm>
          <a:prstGeom prst="rect">
            <a:avLst/>
          </a:prstGeom>
          <a:noFill/>
        </p:spPr>
        <p:txBody>
          <a:bodyPr wrap="square" rtlCol="0">
            <a:spAutoFit/>
          </a:bodyPr>
          <a:lstStyle/>
          <a:p>
            <a:pPr algn="l"/>
            <a:r>
              <a:rPr lang="en-US" sz="2400" b="1" dirty="0"/>
              <a:t>What is missing?</a:t>
            </a:r>
          </a:p>
          <a:p>
            <a:pPr lvl="1"/>
            <a:r>
              <a:rPr lang="en-US" sz="2400" b="1" dirty="0"/>
              <a:t>Electron spin.</a:t>
            </a:r>
          </a:p>
          <a:p>
            <a:pPr marL="1371600" lvl="2" indent="-457200">
              <a:buFont typeface="+mj-lt"/>
              <a:buAutoNum type="arabicPeriod"/>
            </a:pPr>
            <a:r>
              <a:rPr lang="en-US" sz="2400" b="1" dirty="0"/>
              <a:t>Electron spin does not appear in this Hamiltonian and therefore cannot effect the analysis?</a:t>
            </a:r>
          </a:p>
          <a:p>
            <a:pPr marL="1371600" lvl="2" indent="-457200">
              <a:buFont typeface="+mj-lt"/>
              <a:buAutoNum type="arabicPeriod"/>
            </a:pPr>
            <a:r>
              <a:rPr lang="en-US" sz="2400" b="1" dirty="0"/>
              <a:t>Electron spin does not appear in this Hamiltonian but can have a profound effect on the analysis?</a:t>
            </a:r>
          </a:p>
          <a:p>
            <a:pPr marL="1371600" lvl="2" indent="-457200">
              <a:buFont typeface="+mj-lt"/>
              <a:buAutoNum type="arabicPeriod"/>
            </a:pPr>
            <a:endParaRPr lang="en-US" sz="2400" b="1" dirty="0"/>
          </a:p>
          <a:p>
            <a:pPr marL="1371600" lvl="2" indent="-457200">
              <a:buFont typeface="+mj-lt"/>
              <a:buAutoNum type="arabicPeriod"/>
            </a:pPr>
            <a:endParaRPr lang="en-US" sz="2400" b="1" dirty="0"/>
          </a:p>
        </p:txBody>
      </p:sp>
      <p:graphicFrame>
        <p:nvGraphicFramePr>
          <p:cNvPr id="10" name="Object 9">
            <a:extLst>
              <a:ext uri="{FF2B5EF4-FFF2-40B4-BE49-F238E27FC236}">
                <a16:creationId xmlns:a16="http://schemas.microsoft.com/office/drawing/2014/main" id="{5C7C2138-839F-4949-9DEA-CCA24FF1EF82}"/>
              </a:ext>
            </a:extLst>
          </p:cNvPr>
          <p:cNvGraphicFramePr>
            <a:graphicFrameLocks noChangeAspect="1"/>
          </p:cNvGraphicFramePr>
          <p:nvPr>
            <p:extLst>
              <p:ext uri="{D42A27DB-BD31-4B8C-83A1-F6EECF244321}">
                <p14:modId xmlns:p14="http://schemas.microsoft.com/office/powerpoint/2010/main" val="693926866"/>
              </p:ext>
            </p:extLst>
          </p:nvPr>
        </p:nvGraphicFramePr>
        <p:xfrm>
          <a:off x="1317625" y="3448050"/>
          <a:ext cx="6919913" cy="2405063"/>
        </p:xfrm>
        <a:graphic>
          <a:graphicData uri="http://schemas.openxmlformats.org/presentationml/2006/ole">
            <mc:AlternateContent xmlns:mc="http://schemas.openxmlformats.org/markup-compatibility/2006">
              <mc:Choice xmlns:v="urn:schemas-microsoft-com:vml" Requires="v">
                <p:oleObj spid="_x0000_s219151" name="Equation" r:id="rId3" imgW="2705040" imgH="939600" progId="Equation.DSMT4">
                  <p:embed/>
                </p:oleObj>
              </mc:Choice>
              <mc:Fallback>
                <p:oleObj name="Equation" r:id="rId3" imgW="2705040" imgH="939600" progId="Equation.DSMT4">
                  <p:embed/>
                  <p:pic>
                    <p:nvPicPr>
                      <p:cNvPr id="6" name="Object 5">
                        <a:extLst>
                          <a:ext uri="{FF2B5EF4-FFF2-40B4-BE49-F238E27FC236}">
                            <a16:creationId xmlns:a16="http://schemas.microsoft.com/office/drawing/2014/main" id="{3286E9E3-26BA-4F1B-8FED-BF1F50C5B252}"/>
                          </a:ext>
                        </a:extLst>
                      </p:cNvPr>
                      <p:cNvPicPr/>
                      <p:nvPr/>
                    </p:nvPicPr>
                    <p:blipFill>
                      <a:blip r:embed="rId4"/>
                      <a:stretch>
                        <a:fillRect/>
                      </a:stretch>
                    </p:blipFill>
                    <p:spPr>
                      <a:xfrm>
                        <a:off x="1317625" y="3448050"/>
                        <a:ext cx="6919913" cy="2405063"/>
                      </a:xfrm>
                      <a:prstGeom prst="rect">
                        <a:avLst/>
                      </a:prstGeom>
                    </p:spPr>
                  </p:pic>
                </p:oleObj>
              </mc:Fallback>
            </mc:AlternateContent>
          </a:graphicData>
        </a:graphic>
      </p:graphicFrame>
    </p:spTree>
    <p:extLst>
      <p:ext uri="{BB962C8B-B14F-4D97-AF65-F5344CB8AC3E}">
        <p14:creationId xmlns:p14="http://schemas.microsoft.com/office/powerpoint/2010/main" val="3239253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42A42A2-55AF-4516-8242-10CA241AE645}"/>
              </a:ext>
            </a:extLst>
          </p:cNvPr>
          <p:cNvSpPr>
            <a:spLocks noGrp="1"/>
          </p:cNvSpPr>
          <p:nvPr>
            <p:ph type="dt" sz="half" idx="10"/>
          </p:nvPr>
        </p:nvSpPr>
        <p:spPr/>
        <p:txBody>
          <a:bodyPr/>
          <a:lstStyle/>
          <a:p>
            <a:r>
              <a:rPr lang="en-US"/>
              <a:t>04/03/2020</a:t>
            </a:r>
          </a:p>
        </p:txBody>
      </p:sp>
      <p:sp>
        <p:nvSpPr>
          <p:cNvPr id="3" name="Footer Placeholder 2">
            <a:extLst>
              <a:ext uri="{FF2B5EF4-FFF2-40B4-BE49-F238E27FC236}">
                <a16:creationId xmlns:a16="http://schemas.microsoft.com/office/drawing/2014/main" id="{2A250250-005C-457A-94D9-1418B2F58444}"/>
              </a:ext>
            </a:extLst>
          </p:cNvPr>
          <p:cNvSpPr>
            <a:spLocks noGrp="1"/>
          </p:cNvSpPr>
          <p:nvPr>
            <p:ph type="ftr" sz="quarter" idx="11"/>
          </p:nvPr>
        </p:nvSpPr>
        <p:spPr/>
        <p:txBody>
          <a:bodyPr/>
          <a:lstStyle/>
          <a:p>
            <a:r>
              <a:rPr lang="en-US"/>
              <a:t>PHY 742 -- Spring 2020 -- Lecture 26</a:t>
            </a:r>
          </a:p>
        </p:txBody>
      </p:sp>
      <p:sp>
        <p:nvSpPr>
          <p:cNvPr id="4" name="Slide Number Placeholder 3">
            <a:extLst>
              <a:ext uri="{FF2B5EF4-FFF2-40B4-BE49-F238E27FC236}">
                <a16:creationId xmlns:a16="http://schemas.microsoft.com/office/drawing/2014/main" id="{C40DB0C2-6343-477C-8F18-1B6CDB9078F6}"/>
              </a:ext>
            </a:extLst>
          </p:cNvPr>
          <p:cNvSpPr>
            <a:spLocks noGrp="1"/>
          </p:cNvSpPr>
          <p:nvPr>
            <p:ph type="sldNum" sz="quarter" idx="12"/>
          </p:nvPr>
        </p:nvSpPr>
        <p:spPr/>
        <p:txBody>
          <a:bodyPr/>
          <a:lstStyle/>
          <a:p>
            <a:fld id="{E23FF32D-176F-4F5B-8878-5D48FB6FF26A}" type="slidenum">
              <a:rPr lang="en-US" smtClean="0"/>
              <a:t>21</a:t>
            </a:fld>
            <a:endParaRPr lang="en-US"/>
          </a:p>
        </p:txBody>
      </p:sp>
      <p:graphicFrame>
        <p:nvGraphicFramePr>
          <p:cNvPr id="5" name="Object 4">
            <a:extLst>
              <a:ext uri="{FF2B5EF4-FFF2-40B4-BE49-F238E27FC236}">
                <a16:creationId xmlns:a16="http://schemas.microsoft.com/office/drawing/2014/main" id="{81B32D16-2260-4FCC-BCDF-868DB5120610}"/>
              </a:ext>
            </a:extLst>
          </p:cNvPr>
          <p:cNvGraphicFramePr>
            <a:graphicFrameLocks noChangeAspect="1"/>
          </p:cNvGraphicFramePr>
          <p:nvPr>
            <p:extLst>
              <p:ext uri="{D42A27DB-BD31-4B8C-83A1-F6EECF244321}">
                <p14:modId xmlns:p14="http://schemas.microsoft.com/office/powerpoint/2010/main" val="43109883"/>
              </p:ext>
            </p:extLst>
          </p:nvPr>
        </p:nvGraphicFramePr>
        <p:xfrm>
          <a:off x="640340" y="571499"/>
          <a:ext cx="10496550" cy="5784851"/>
        </p:xfrm>
        <a:graphic>
          <a:graphicData uri="http://schemas.openxmlformats.org/presentationml/2006/ole">
            <mc:AlternateContent xmlns:mc="http://schemas.openxmlformats.org/markup-compatibility/2006">
              <mc:Choice xmlns:v="urn:schemas-microsoft-com:vml" Requires="v">
                <p:oleObj spid="_x0000_s220175" name="Equation" r:id="rId3" imgW="4978080" imgH="2743200" progId="Equation.DSMT4">
                  <p:embed/>
                </p:oleObj>
              </mc:Choice>
              <mc:Fallback>
                <p:oleObj name="Equation" r:id="rId3" imgW="4978080" imgH="2743200" progId="Equation.DSMT4">
                  <p:embed/>
                  <p:pic>
                    <p:nvPicPr>
                      <p:cNvPr id="5" name="Object 4">
                        <a:extLst>
                          <a:ext uri="{FF2B5EF4-FFF2-40B4-BE49-F238E27FC236}">
                            <a16:creationId xmlns:a16="http://schemas.microsoft.com/office/drawing/2014/main" id="{1A62EEE9-41FC-4CA4-80A8-831FCE183CB6}"/>
                          </a:ext>
                        </a:extLst>
                      </p:cNvPr>
                      <p:cNvPicPr/>
                      <p:nvPr/>
                    </p:nvPicPr>
                    <p:blipFill>
                      <a:blip r:embed="rId4"/>
                      <a:stretch>
                        <a:fillRect/>
                      </a:stretch>
                    </p:blipFill>
                    <p:spPr>
                      <a:xfrm>
                        <a:off x="640340" y="571499"/>
                        <a:ext cx="10496550" cy="5784851"/>
                      </a:xfrm>
                      <a:prstGeom prst="rect">
                        <a:avLst/>
                      </a:prstGeom>
                    </p:spPr>
                  </p:pic>
                </p:oleObj>
              </mc:Fallback>
            </mc:AlternateContent>
          </a:graphicData>
        </a:graphic>
      </p:graphicFrame>
    </p:spTree>
    <p:extLst>
      <p:ext uri="{BB962C8B-B14F-4D97-AF65-F5344CB8AC3E}">
        <p14:creationId xmlns:p14="http://schemas.microsoft.com/office/powerpoint/2010/main" val="28150874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51E9625-65D0-4EFD-899A-CD00770844A8}"/>
              </a:ext>
            </a:extLst>
          </p:cNvPr>
          <p:cNvSpPr>
            <a:spLocks noGrp="1"/>
          </p:cNvSpPr>
          <p:nvPr>
            <p:ph type="dt" sz="half" idx="10"/>
          </p:nvPr>
        </p:nvSpPr>
        <p:spPr/>
        <p:txBody>
          <a:bodyPr/>
          <a:lstStyle/>
          <a:p>
            <a:r>
              <a:rPr lang="en-US"/>
              <a:t>04/03/2020</a:t>
            </a:r>
          </a:p>
        </p:txBody>
      </p:sp>
      <p:sp>
        <p:nvSpPr>
          <p:cNvPr id="3" name="Footer Placeholder 2">
            <a:extLst>
              <a:ext uri="{FF2B5EF4-FFF2-40B4-BE49-F238E27FC236}">
                <a16:creationId xmlns:a16="http://schemas.microsoft.com/office/drawing/2014/main" id="{BAC0DAC1-AD79-4255-91D2-215DD8015C5D}"/>
              </a:ext>
            </a:extLst>
          </p:cNvPr>
          <p:cNvSpPr>
            <a:spLocks noGrp="1"/>
          </p:cNvSpPr>
          <p:nvPr>
            <p:ph type="ftr" sz="quarter" idx="11"/>
          </p:nvPr>
        </p:nvSpPr>
        <p:spPr/>
        <p:txBody>
          <a:bodyPr/>
          <a:lstStyle/>
          <a:p>
            <a:r>
              <a:rPr lang="en-US"/>
              <a:t>PHY 742 -- Spring 2020 -- Lecture 26</a:t>
            </a:r>
          </a:p>
        </p:txBody>
      </p:sp>
      <p:sp>
        <p:nvSpPr>
          <p:cNvPr id="4" name="Slide Number Placeholder 3">
            <a:extLst>
              <a:ext uri="{FF2B5EF4-FFF2-40B4-BE49-F238E27FC236}">
                <a16:creationId xmlns:a16="http://schemas.microsoft.com/office/drawing/2014/main" id="{766E39C5-6516-40FF-A209-8E83C56056EC}"/>
              </a:ext>
            </a:extLst>
          </p:cNvPr>
          <p:cNvSpPr>
            <a:spLocks noGrp="1"/>
          </p:cNvSpPr>
          <p:nvPr>
            <p:ph type="sldNum" sz="quarter" idx="12"/>
          </p:nvPr>
        </p:nvSpPr>
        <p:spPr/>
        <p:txBody>
          <a:bodyPr/>
          <a:lstStyle/>
          <a:p>
            <a:fld id="{E23FF32D-176F-4F5B-8878-5D48FB6FF26A}" type="slidenum">
              <a:rPr lang="en-US" smtClean="0"/>
              <a:t>22</a:t>
            </a:fld>
            <a:endParaRPr lang="en-US"/>
          </a:p>
        </p:txBody>
      </p:sp>
      <p:sp>
        <p:nvSpPr>
          <p:cNvPr id="5" name="TextBox 4">
            <a:extLst>
              <a:ext uri="{FF2B5EF4-FFF2-40B4-BE49-F238E27FC236}">
                <a16:creationId xmlns:a16="http://schemas.microsoft.com/office/drawing/2014/main" id="{029378B9-DAE0-4821-87E2-F27A8DAC7E1F}"/>
              </a:ext>
            </a:extLst>
          </p:cNvPr>
          <p:cNvSpPr txBox="1"/>
          <p:nvPr/>
        </p:nvSpPr>
        <p:spPr>
          <a:xfrm>
            <a:off x="365760" y="315884"/>
            <a:ext cx="10540538" cy="461665"/>
          </a:xfrm>
          <a:prstGeom prst="rect">
            <a:avLst/>
          </a:prstGeom>
          <a:noFill/>
        </p:spPr>
        <p:txBody>
          <a:bodyPr wrap="square" rtlCol="0">
            <a:spAutoFit/>
          </a:bodyPr>
          <a:lstStyle/>
          <a:p>
            <a:pPr algn="l"/>
            <a:r>
              <a:rPr lang="en-US" sz="2400" b="1" dirty="0"/>
              <a:t>Spectrum of single particle states for He atom  (schematic)</a:t>
            </a:r>
          </a:p>
        </p:txBody>
      </p:sp>
      <p:cxnSp>
        <p:nvCxnSpPr>
          <p:cNvPr id="6" name="Straight Connector 5">
            <a:extLst>
              <a:ext uri="{FF2B5EF4-FFF2-40B4-BE49-F238E27FC236}">
                <a16:creationId xmlns:a16="http://schemas.microsoft.com/office/drawing/2014/main" id="{82078BBA-D23D-4363-88AF-4413D894E7D3}"/>
              </a:ext>
            </a:extLst>
          </p:cNvPr>
          <p:cNvCxnSpPr/>
          <p:nvPr/>
        </p:nvCxnSpPr>
        <p:spPr>
          <a:xfrm>
            <a:off x="838200" y="5503025"/>
            <a:ext cx="1173480" cy="0"/>
          </a:xfrm>
          <a:prstGeom prst="line">
            <a:avLst/>
          </a:prstGeom>
          <a:ln w="508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209F4209-BAA9-48CF-9B23-137A6B9B5E82}"/>
              </a:ext>
            </a:extLst>
          </p:cNvPr>
          <p:cNvCxnSpPr/>
          <p:nvPr/>
        </p:nvCxnSpPr>
        <p:spPr>
          <a:xfrm>
            <a:off x="773084" y="2962102"/>
            <a:ext cx="1173480" cy="0"/>
          </a:xfrm>
          <a:prstGeom prst="line">
            <a:avLst/>
          </a:prstGeom>
          <a:ln w="508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567EDFAC-0BB0-4E30-BE59-1F8666285542}"/>
              </a:ext>
            </a:extLst>
          </p:cNvPr>
          <p:cNvCxnSpPr/>
          <p:nvPr/>
        </p:nvCxnSpPr>
        <p:spPr>
          <a:xfrm>
            <a:off x="773084" y="3746269"/>
            <a:ext cx="1173480" cy="0"/>
          </a:xfrm>
          <a:prstGeom prst="line">
            <a:avLst/>
          </a:prstGeom>
          <a:ln w="50800">
            <a:solidFill>
              <a:schemeClr val="tx1"/>
            </a:solidFill>
            <a:tailEnd type="none"/>
          </a:ln>
        </p:spPr>
        <p:style>
          <a:lnRef idx="1">
            <a:schemeClr val="accent1"/>
          </a:lnRef>
          <a:fillRef idx="0">
            <a:schemeClr val="accent1"/>
          </a:fillRef>
          <a:effectRef idx="0">
            <a:schemeClr val="accent1"/>
          </a:effectRef>
          <a:fontRef idx="minor">
            <a:schemeClr val="tx1"/>
          </a:fontRef>
        </p:style>
      </p:cxnSp>
      <p:graphicFrame>
        <p:nvGraphicFramePr>
          <p:cNvPr id="9" name="Object 8">
            <a:extLst>
              <a:ext uri="{FF2B5EF4-FFF2-40B4-BE49-F238E27FC236}">
                <a16:creationId xmlns:a16="http://schemas.microsoft.com/office/drawing/2014/main" id="{40D2008C-3264-4830-9169-99999729D3CB}"/>
              </a:ext>
            </a:extLst>
          </p:cNvPr>
          <p:cNvGraphicFramePr>
            <a:graphicFrameLocks noChangeAspect="1"/>
          </p:cNvGraphicFramePr>
          <p:nvPr>
            <p:extLst>
              <p:ext uri="{D42A27DB-BD31-4B8C-83A1-F6EECF244321}">
                <p14:modId xmlns:p14="http://schemas.microsoft.com/office/powerpoint/2010/main" val="3620555651"/>
              </p:ext>
            </p:extLst>
          </p:nvPr>
        </p:nvGraphicFramePr>
        <p:xfrm>
          <a:off x="2399722" y="5117384"/>
          <a:ext cx="642735" cy="771282"/>
        </p:xfrm>
        <a:graphic>
          <a:graphicData uri="http://schemas.openxmlformats.org/presentationml/2006/ole">
            <mc:AlternateContent xmlns:mc="http://schemas.openxmlformats.org/markup-compatibility/2006">
              <mc:Choice xmlns:v="urn:schemas-microsoft-com:vml" Requires="v">
                <p:oleObj spid="_x0000_s221225" name="Equation" r:id="rId3" imgW="190440" imgH="228600" progId="Equation.DSMT4">
                  <p:embed/>
                </p:oleObj>
              </mc:Choice>
              <mc:Fallback>
                <p:oleObj name="Equation" r:id="rId3" imgW="190440" imgH="228600" progId="Equation.DSMT4">
                  <p:embed/>
                  <p:pic>
                    <p:nvPicPr>
                      <p:cNvPr id="12" name="Object 11">
                        <a:extLst>
                          <a:ext uri="{FF2B5EF4-FFF2-40B4-BE49-F238E27FC236}">
                            <a16:creationId xmlns:a16="http://schemas.microsoft.com/office/drawing/2014/main" id="{E1EE61C6-6904-46F5-B666-8F228089854E}"/>
                          </a:ext>
                        </a:extLst>
                      </p:cNvPr>
                      <p:cNvPicPr/>
                      <p:nvPr/>
                    </p:nvPicPr>
                    <p:blipFill>
                      <a:blip r:embed="rId4"/>
                      <a:stretch>
                        <a:fillRect/>
                      </a:stretch>
                    </p:blipFill>
                    <p:spPr>
                      <a:xfrm>
                        <a:off x="2399722" y="5117384"/>
                        <a:ext cx="642735" cy="771282"/>
                      </a:xfrm>
                      <a:prstGeom prst="rect">
                        <a:avLst/>
                      </a:prstGeom>
                    </p:spPr>
                  </p:pic>
                </p:oleObj>
              </mc:Fallback>
            </mc:AlternateContent>
          </a:graphicData>
        </a:graphic>
      </p:graphicFrame>
      <p:graphicFrame>
        <p:nvGraphicFramePr>
          <p:cNvPr id="10" name="Object 9">
            <a:extLst>
              <a:ext uri="{FF2B5EF4-FFF2-40B4-BE49-F238E27FC236}">
                <a16:creationId xmlns:a16="http://schemas.microsoft.com/office/drawing/2014/main" id="{97F13369-057D-4448-AB62-039F93A66CD6}"/>
              </a:ext>
            </a:extLst>
          </p:cNvPr>
          <p:cNvGraphicFramePr>
            <a:graphicFrameLocks noChangeAspect="1"/>
          </p:cNvGraphicFramePr>
          <p:nvPr>
            <p:extLst>
              <p:ext uri="{D42A27DB-BD31-4B8C-83A1-F6EECF244321}">
                <p14:modId xmlns:p14="http://schemas.microsoft.com/office/powerpoint/2010/main" val="2333919045"/>
              </p:ext>
            </p:extLst>
          </p:nvPr>
        </p:nvGraphicFramePr>
        <p:xfrm>
          <a:off x="2253243" y="3463388"/>
          <a:ext cx="1173480" cy="719230"/>
        </p:xfrm>
        <a:graphic>
          <a:graphicData uri="http://schemas.openxmlformats.org/presentationml/2006/ole">
            <mc:AlternateContent xmlns:mc="http://schemas.openxmlformats.org/markup-compatibility/2006">
              <mc:Choice xmlns:v="urn:schemas-microsoft-com:vml" Requires="v">
                <p:oleObj spid="_x0000_s221226" name="Equation" r:id="rId5" imgW="393480" imgH="241200" progId="Equation.DSMT4">
                  <p:embed/>
                </p:oleObj>
              </mc:Choice>
              <mc:Fallback>
                <p:oleObj name="Equation" r:id="rId5" imgW="393480" imgH="241200" progId="Equation.DSMT4">
                  <p:embed/>
                  <p:pic>
                    <p:nvPicPr>
                      <p:cNvPr id="13" name="Object 12">
                        <a:extLst>
                          <a:ext uri="{FF2B5EF4-FFF2-40B4-BE49-F238E27FC236}">
                            <a16:creationId xmlns:a16="http://schemas.microsoft.com/office/drawing/2014/main" id="{F74BFE60-A81A-47F6-A8C8-77DB6F8BD5A5}"/>
                          </a:ext>
                        </a:extLst>
                      </p:cNvPr>
                      <p:cNvPicPr/>
                      <p:nvPr/>
                    </p:nvPicPr>
                    <p:blipFill>
                      <a:blip r:embed="rId6"/>
                      <a:stretch>
                        <a:fillRect/>
                      </a:stretch>
                    </p:blipFill>
                    <p:spPr>
                      <a:xfrm>
                        <a:off x="2253243" y="3463388"/>
                        <a:ext cx="1173480" cy="719230"/>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7BBD4B21-5E9A-4AC4-99A6-9B70C3CE8CC3}"/>
              </a:ext>
            </a:extLst>
          </p:cNvPr>
          <p:cNvGraphicFramePr>
            <a:graphicFrameLocks noChangeAspect="1"/>
          </p:cNvGraphicFramePr>
          <p:nvPr>
            <p:extLst>
              <p:ext uri="{D42A27DB-BD31-4B8C-83A1-F6EECF244321}">
                <p14:modId xmlns:p14="http://schemas.microsoft.com/office/powerpoint/2010/main" val="918005984"/>
              </p:ext>
            </p:extLst>
          </p:nvPr>
        </p:nvGraphicFramePr>
        <p:xfrm>
          <a:off x="2253243" y="2591673"/>
          <a:ext cx="1665551" cy="719215"/>
        </p:xfrm>
        <a:graphic>
          <a:graphicData uri="http://schemas.openxmlformats.org/presentationml/2006/ole">
            <mc:AlternateContent xmlns:mc="http://schemas.openxmlformats.org/markup-compatibility/2006">
              <mc:Choice xmlns:v="urn:schemas-microsoft-com:vml" Requires="v">
                <p:oleObj spid="_x0000_s221227" name="Equation" r:id="rId7" imgW="558720" imgH="241200" progId="Equation.DSMT4">
                  <p:embed/>
                </p:oleObj>
              </mc:Choice>
              <mc:Fallback>
                <p:oleObj name="Equation" r:id="rId7" imgW="558720" imgH="241200" progId="Equation.DSMT4">
                  <p:embed/>
                  <p:pic>
                    <p:nvPicPr>
                      <p:cNvPr id="14" name="Object 13">
                        <a:extLst>
                          <a:ext uri="{FF2B5EF4-FFF2-40B4-BE49-F238E27FC236}">
                            <a16:creationId xmlns:a16="http://schemas.microsoft.com/office/drawing/2014/main" id="{AB4219DA-C0FD-4772-8C27-14CADC569110}"/>
                          </a:ext>
                        </a:extLst>
                      </p:cNvPr>
                      <p:cNvPicPr/>
                      <p:nvPr/>
                    </p:nvPicPr>
                    <p:blipFill>
                      <a:blip r:embed="rId8"/>
                      <a:stretch>
                        <a:fillRect/>
                      </a:stretch>
                    </p:blipFill>
                    <p:spPr>
                      <a:xfrm>
                        <a:off x="2253243" y="2591673"/>
                        <a:ext cx="1665551" cy="719215"/>
                      </a:xfrm>
                      <a:prstGeom prst="rect">
                        <a:avLst/>
                      </a:prstGeom>
                    </p:spPr>
                  </p:pic>
                </p:oleObj>
              </mc:Fallback>
            </mc:AlternateContent>
          </a:graphicData>
        </a:graphic>
      </p:graphicFrame>
      <p:sp>
        <p:nvSpPr>
          <p:cNvPr id="12" name="TextBox 11">
            <a:extLst>
              <a:ext uri="{FF2B5EF4-FFF2-40B4-BE49-F238E27FC236}">
                <a16:creationId xmlns:a16="http://schemas.microsoft.com/office/drawing/2014/main" id="{E9B777C5-855C-4690-9CD3-B57209BF00D1}"/>
              </a:ext>
            </a:extLst>
          </p:cNvPr>
          <p:cNvSpPr txBox="1"/>
          <p:nvPr/>
        </p:nvSpPr>
        <p:spPr>
          <a:xfrm>
            <a:off x="1270453" y="1579418"/>
            <a:ext cx="541713" cy="1200329"/>
          </a:xfrm>
          <a:prstGeom prst="rect">
            <a:avLst/>
          </a:prstGeom>
          <a:noFill/>
        </p:spPr>
        <p:txBody>
          <a:bodyPr wrap="square" rtlCol="0">
            <a:spAutoFit/>
          </a:bodyPr>
          <a:lstStyle/>
          <a:p>
            <a:pPr algn="l"/>
            <a:r>
              <a:rPr lang="en-US" sz="2400" b="1" dirty="0"/>
              <a:t>.</a:t>
            </a:r>
          </a:p>
          <a:p>
            <a:pPr algn="l"/>
            <a:r>
              <a:rPr lang="en-US" sz="2400" b="1" dirty="0"/>
              <a:t>.</a:t>
            </a:r>
          </a:p>
          <a:p>
            <a:pPr algn="l"/>
            <a:r>
              <a:rPr lang="en-US" sz="2400" b="1" dirty="0"/>
              <a:t>.</a:t>
            </a:r>
          </a:p>
        </p:txBody>
      </p:sp>
    </p:spTree>
    <p:extLst>
      <p:ext uri="{BB962C8B-B14F-4D97-AF65-F5344CB8AC3E}">
        <p14:creationId xmlns:p14="http://schemas.microsoft.com/office/powerpoint/2010/main" val="19885983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87213FD-1591-45CA-8890-2068D3B889D7}"/>
              </a:ext>
            </a:extLst>
          </p:cNvPr>
          <p:cNvSpPr>
            <a:spLocks noGrp="1"/>
          </p:cNvSpPr>
          <p:nvPr>
            <p:ph type="dt" sz="half" idx="10"/>
          </p:nvPr>
        </p:nvSpPr>
        <p:spPr/>
        <p:txBody>
          <a:bodyPr/>
          <a:lstStyle/>
          <a:p>
            <a:r>
              <a:rPr lang="en-US"/>
              <a:t>04/03/2020</a:t>
            </a:r>
          </a:p>
        </p:txBody>
      </p:sp>
      <p:sp>
        <p:nvSpPr>
          <p:cNvPr id="3" name="Footer Placeholder 2">
            <a:extLst>
              <a:ext uri="{FF2B5EF4-FFF2-40B4-BE49-F238E27FC236}">
                <a16:creationId xmlns:a16="http://schemas.microsoft.com/office/drawing/2014/main" id="{085F4241-C8D3-43D9-B53C-CEB8B1961FFE}"/>
              </a:ext>
            </a:extLst>
          </p:cNvPr>
          <p:cNvSpPr>
            <a:spLocks noGrp="1"/>
          </p:cNvSpPr>
          <p:nvPr>
            <p:ph type="ftr" sz="quarter" idx="11"/>
          </p:nvPr>
        </p:nvSpPr>
        <p:spPr/>
        <p:txBody>
          <a:bodyPr/>
          <a:lstStyle/>
          <a:p>
            <a:r>
              <a:rPr lang="en-US"/>
              <a:t>PHY 742 -- Spring 2020 -- Lecture 26</a:t>
            </a:r>
          </a:p>
        </p:txBody>
      </p:sp>
      <p:sp>
        <p:nvSpPr>
          <p:cNvPr id="4" name="Slide Number Placeholder 3">
            <a:extLst>
              <a:ext uri="{FF2B5EF4-FFF2-40B4-BE49-F238E27FC236}">
                <a16:creationId xmlns:a16="http://schemas.microsoft.com/office/drawing/2014/main" id="{1100A5CB-BE31-4E2F-97A1-DE4377D2F945}"/>
              </a:ext>
            </a:extLst>
          </p:cNvPr>
          <p:cNvSpPr>
            <a:spLocks noGrp="1"/>
          </p:cNvSpPr>
          <p:nvPr>
            <p:ph type="sldNum" sz="quarter" idx="12"/>
          </p:nvPr>
        </p:nvSpPr>
        <p:spPr/>
        <p:txBody>
          <a:bodyPr/>
          <a:lstStyle/>
          <a:p>
            <a:fld id="{E23FF32D-176F-4F5B-8878-5D48FB6FF26A}" type="slidenum">
              <a:rPr lang="en-US" smtClean="0"/>
              <a:t>23</a:t>
            </a:fld>
            <a:endParaRPr lang="en-US"/>
          </a:p>
        </p:txBody>
      </p:sp>
      <p:sp>
        <p:nvSpPr>
          <p:cNvPr id="5" name="TextBox 4">
            <a:extLst>
              <a:ext uri="{FF2B5EF4-FFF2-40B4-BE49-F238E27FC236}">
                <a16:creationId xmlns:a16="http://schemas.microsoft.com/office/drawing/2014/main" id="{88D991E2-05CD-451B-8E26-7FB404467A0B}"/>
              </a:ext>
            </a:extLst>
          </p:cNvPr>
          <p:cNvSpPr txBox="1"/>
          <p:nvPr/>
        </p:nvSpPr>
        <p:spPr>
          <a:xfrm>
            <a:off x="315884" y="266007"/>
            <a:ext cx="9260378" cy="461665"/>
          </a:xfrm>
          <a:prstGeom prst="rect">
            <a:avLst/>
          </a:prstGeom>
          <a:noFill/>
        </p:spPr>
        <p:txBody>
          <a:bodyPr wrap="square" rtlCol="0">
            <a:spAutoFit/>
          </a:bodyPr>
          <a:lstStyle/>
          <a:p>
            <a:pPr algn="l"/>
            <a:r>
              <a:rPr lang="en-US" sz="2400" b="1" dirty="0"/>
              <a:t>Ground state configuration for He atom</a:t>
            </a:r>
          </a:p>
        </p:txBody>
      </p:sp>
      <p:cxnSp>
        <p:nvCxnSpPr>
          <p:cNvPr id="6" name="Straight Connector 5">
            <a:extLst>
              <a:ext uri="{FF2B5EF4-FFF2-40B4-BE49-F238E27FC236}">
                <a16:creationId xmlns:a16="http://schemas.microsoft.com/office/drawing/2014/main" id="{B9FB4ED2-19BF-477B-8A0E-FC1558C15C3D}"/>
              </a:ext>
            </a:extLst>
          </p:cNvPr>
          <p:cNvCxnSpPr/>
          <p:nvPr/>
        </p:nvCxnSpPr>
        <p:spPr>
          <a:xfrm>
            <a:off x="1140226" y="5622175"/>
            <a:ext cx="1173480" cy="0"/>
          </a:xfrm>
          <a:prstGeom prst="line">
            <a:avLst/>
          </a:prstGeom>
          <a:ln w="508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7EB1C34B-73E3-4670-A42D-5A24A150C1E2}"/>
              </a:ext>
            </a:extLst>
          </p:cNvPr>
          <p:cNvCxnSpPr/>
          <p:nvPr/>
        </p:nvCxnSpPr>
        <p:spPr>
          <a:xfrm>
            <a:off x="1075110" y="3081252"/>
            <a:ext cx="1173480" cy="0"/>
          </a:xfrm>
          <a:prstGeom prst="line">
            <a:avLst/>
          </a:prstGeom>
          <a:ln w="508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F8C4CEF1-5685-40EA-98BE-E4D553D547AA}"/>
              </a:ext>
            </a:extLst>
          </p:cNvPr>
          <p:cNvCxnSpPr/>
          <p:nvPr/>
        </p:nvCxnSpPr>
        <p:spPr>
          <a:xfrm>
            <a:off x="1075110" y="3865419"/>
            <a:ext cx="1173480" cy="0"/>
          </a:xfrm>
          <a:prstGeom prst="line">
            <a:avLst/>
          </a:prstGeom>
          <a:ln w="50800">
            <a:solidFill>
              <a:schemeClr val="tx1"/>
            </a:solidFill>
            <a:tailEnd type="none"/>
          </a:ln>
        </p:spPr>
        <p:style>
          <a:lnRef idx="1">
            <a:schemeClr val="accent1"/>
          </a:lnRef>
          <a:fillRef idx="0">
            <a:schemeClr val="accent1"/>
          </a:fillRef>
          <a:effectRef idx="0">
            <a:schemeClr val="accent1"/>
          </a:effectRef>
          <a:fontRef idx="minor">
            <a:schemeClr val="tx1"/>
          </a:fontRef>
        </p:style>
      </p:cxnSp>
      <p:graphicFrame>
        <p:nvGraphicFramePr>
          <p:cNvPr id="9" name="Object 8">
            <a:extLst>
              <a:ext uri="{FF2B5EF4-FFF2-40B4-BE49-F238E27FC236}">
                <a16:creationId xmlns:a16="http://schemas.microsoft.com/office/drawing/2014/main" id="{1EFF9B7C-76D8-4259-A99F-247D1CF54325}"/>
              </a:ext>
            </a:extLst>
          </p:cNvPr>
          <p:cNvGraphicFramePr>
            <a:graphicFrameLocks noChangeAspect="1"/>
          </p:cNvGraphicFramePr>
          <p:nvPr>
            <p:extLst>
              <p:ext uri="{D42A27DB-BD31-4B8C-83A1-F6EECF244321}">
                <p14:modId xmlns:p14="http://schemas.microsoft.com/office/powerpoint/2010/main" val="676652113"/>
              </p:ext>
            </p:extLst>
          </p:nvPr>
        </p:nvGraphicFramePr>
        <p:xfrm>
          <a:off x="2701748" y="5236534"/>
          <a:ext cx="642735" cy="771282"/>
        </p:xfrm>
        <a:graphic>
          <a:graphicData uri="http://schemas.openxmlformats.org/presentationml/2006/ole">
            <mc:AlternateContent xmlns:mc="http://schemas.openxmlformats.org/markup-compatibility/2006">
              <mc:Choice xmlns:v="urn:schemas-microsoft-com:vml" Requires="v">
                <p:oleObj spid="_x0000_s222262" name="Equation" r:id="rId3" imgW="190440" imgH="228600" progId="Equation.DSMT4">
                  <p:embed/>
                </p:oleObj>
              </mc:Choice>
              <mc:Fallback>
                <p:oleObj name="Equation" r:id="rId3" imgW="190440" imgH="228600" progId="Equation.DSMT4">
                  <p:embed/>
                  <p:pic>
                    <p:nvPicPr>
                      <p:cNvPr id="9" name="Object 8">
                        <a:extLst>
                          <a:ext uri="{FF2B5EF4-FFF2-40B4-BE49-F238E27FC236}">
                            <a16:creationId xmlns:a16="http://schemas.microsoft.com/office/drawing/2014/main" id="{4FBD8883-C8CE-4571-93BD-64EAA647BBDA}"/>
                          </a:ext>
                        </a:extLst>
                      </p:cNvPr>
                      <p:cNvPicPr/>
                      <p:nvPr/>
                    </p:nvPicPr>
                    <p:blipFill>
                      <a:blip r:embed="rId4"/>
                      <a:stretch>
                        <a:fillRect/>
                      </a:stretch>
                    </p:blipFill>
                    <p:spPr>
                      <a:xfrm>
                        <a:off x="2701748" y="5236534"/>
                        <a:ext cx="642735" cy="771282"/>
                      </a:xfrm>
                      <a:prstGeom prst="rect">
                        <a:avLst/>
                      </a:prstGeom>
                    </p:spPr>
                  </p:pic>
                </p:oleObj>
              </mc:Fallback>
            </mc:AlternateContent>
          </a:graphicData>
        </a:graphic>
      </p:graphicFrame>
      <p:graphicFrame>
        <p:nvGraphicFramePr>
          <p:cNvPr id="10" name="Object 9">
            <a:extLst>
              <a:ext uri="{FF2B5EF4-FFF2-40B4-BE49-F238E27FC236}">
                <a16:creationId xmlns:a16="http://schemas.microsoft.com/office/drawing/2014/main" id="{B73CDEA4-D688-4987-9729-B24D6CDCAF8C}"/>
              </a:ext>
            </a:extLst>
          </p:cNvPr>
          <p:cNvGraphicFramePr>
            <a:graphicFrameLocks noChangeAspect="1"/>
          </p:cNvGraphicFramePr>
          <p:nvPr>
            <p:extLst>
              <p:ext uri="{D42A27DB-BD31-4B8C-83A1-F6EECF244321}">
                <p14:modId xmlns:p14="http://schemas.microsoft.com/office/powerpoint/2010/main" val="2361014812"/>
              </p:ext>
            </p:extLst>
          </p:nvPr>
        </p:nvGraphicFramePr>
        <p:xfrm>
          <a:off x="2555269" y="3582538"/>
          <a:ext cx="1173480" cy="719230"/>
        </p:xfrm>
        <a:graphic>
          <a:graphicData uri="http://schemas.openxmlformats.org/presentationml/2006/ole">
            <mc:AlternateContent xmlns:mc="http://schemas.openxmlformats.org/markup-compatibility/2006">
              <mc:Choice xmlns:v="urn:schemas-microsoft-com:vml" Requires="v">
                <p:oleObj spid="_x0000_s222263" name="Equation" r:id="rId5" imgW="393480" imgH="241200" progId="Equation.DSMT4">
                  <p:embed/>
                </p:oleObj>
              </mc:Choice>
              <mc:Fallback>
                <p:oleObj name="Equation" r:id="rId5" imgW="393480" imgH="241200" progId="Equation.DSMT4">
                  <p:embed/>
                  <p:pic>
                    <p:nvPicPr>
                      <p:cNvPr id="10" name="Object 9">
                        <a:extLst>
                          <a:ext uri="{FF2B5EF4-FFF2-40B4-BE49-F238E27FC236}">
                            <a16:creationId xmlns:a16="http://schemas.microsoft.com/office/drawing/2014/main" id="{57599052-68BC-49C7-A70B-A2671C9ACBAE}"/>
                          </a:ext>
                        </a:extLst>
                      </p:cNvPr>
                      <p:cNvPicPr/>
                      <p:nvPr/>
                    </p:nvPicPr>
                    <p:blipFill>
                      <a:blip r:embed="rId6"/>
                      <a:stretch>
                        <a:fillRect/>
                      </a:stretch>
                    </p:blipFill>
                    <p:spPr>
                      <a:xfrm>
                        <a:off x="2555269" y="3582538"/>
                        <a:ext cx="1173480" cy="719230"/>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A317DAE3-5E83-44C1-BC88-F87CE947063D}"/>
              </a:ext>
            </a:extLst>
          </p:cNvPr>
          <p:cNvGraphicFramePr>
            <a:graphicFrameLocks noChangeAspect="1"/>
          </p:cNvGraphicFramePr>
          <p:nvPr>
            <p:extLst>
              <p:ext uri="{D42A27DB-BD31-4B8C-83A1-F6EECF244321}">
                <p14:modId xmlns:p14="http://schemas.microsoft.com/office/powerpoint/2010/main" val="723072431"/>
              </p:ext>
            </p:extLst>
          </p:nvPr>
        </p:nvGraphicFramePr>
        <p:xfrm>
          <a:off x="2555269" y="2710823"/>
          <a:ext cx="1665551" cy="719215"/>
        </p:xfrm>
        <a:graphic>
          <a:graphicData uri="http://schemas.openxmlformats.org/presentationml/2006/ole">
            <mc:AlternateContent xmlns:mc="http://schemas.openxmlformats.org/markup-compatibility/2006">
              <mc:Choice xmlns:v="urn:schemas-microsoft-com:vml" Requires="v">
                <p:oleObj spid="_x0000_s222264" name="Equation" r:id="rId7" imgW="558720" imgH="241200" progId="Equation.DSMT4">
                  <p:embed/>
                </p:oleObj>
              </mc:Choice>
              <mc:Fallback>
                <p:oleObj name="Equation" r:id="rId7" imgW="558720" imgH="241200" progId="Equation.DSMT4">
                  <p:embed/>
                  <p:pic>
                    <p:nvPicPr>
                      <p:cNvPr id="11" name="Object 10">
                        <a:extLst>
                          <a:ext uri="{FF2B5EF4-FFF2-40B4-BE49-F238E27FC236}">
                            <a16:creationId xmlns:a16="http://schemas.microsoft.com/office/drawing/2014/main" id="{F296DDE7-AD48-4AA3-8A5E-FB11A4133E2A}"/>
                          </a:ext>
                        </a:extLst>
                      </p:cNvPr>
                      <p:cNvPicPr/>
                      <p:nvPr/>
                    </p:nvPicPr>
                    <p:blipFill>
                      <a:blip r:embed="rId8"/>
                      <a:stretch>
                        <a:fillRect/>
                      </a:stretch>
                    </p:blipFill>
                    <p:spPr>
                      <a:xfrm>
                        <a:off x="2555269" y="2710823"/>
                        <a:ext cx="1665551" cy="719215"/>
                      </a:xfrm>
                      <a:prstGeom prst="rect">
                        <a:avLst/>
                      </a:prstGeom>
                    </p:spPr>
                  </p:pic>
                </p:oleObj>
              </mc:Fallback>
            </mc:AlternateContent>
          </a:graphicData>
        </a:graphic>
      </p:graphicFrame>
      <p:sp>
        <p:nvSpPr>
          <p:cNvPr id="12" name="TextBox 11">
            <a:extLst>
              <a:ext uri="{FF2B5EF4-FFF2-40B4-BE49-F238E27FC236}">
                <a16:creationId xmlns:a16="http://schemas.microsoft.com/office/drawing/2014/main" id="{52DC39DE-731E-4FC1-AE32-E3F504C5486C}"/>
              </a:ext>
            </a:extLst>
          </p:cNvPr>
          <p:cNvSpPr txBox="1"/>
          <p:nvPr/>
        </p:nvSpPr>
        <p:spPr>
          <a:xfrm>
            <a:off x="1572479" y="1698568"/>
            <a:ext cx="541713" cy="1200329"/>
          </a:xfrm>
          <a:prstGeom prst="rect">
            <a:avLst/>
          </a:prstGeom>
          <a:noFill/>
        </p:spPr>
        <p:txBody>
          <a:bodyPr wrap="square" rtlCol="0">
            <a:spAutoFit/>
          </a:bodyPr>
          <a:lstStyle/>
          <a:p>
            <a:pPr algn="l"/>
            <a:r>
              <a:rPr lang="en-US" sz="2400" b="1" dirty="0"/>
              <a:t>.</a:t>
            </a:r>
          </a:p>
          <a:p>
            <a:pPr algn="l"/>
            <a:r>
              <a:rPr lang="en-US" sz="2400" b="1" dirty="0"/>
              <a:t>.</a:t>
            </a:r>
          </a:p>
          <a:p>
            <a:pPr algn="l"/>
            <a:r>
              <a:rPr lang="en-US" sz="2400" b="1" dirty="0"/>
              <a:t>.</a:t>
            </a:r>
          </a:p>
        </p:txBody>
      </p:sp>
      <p:cxnSp>
        <p:nvCxnSpPr>
          <p:cNvPr id="13" name="Straight Arrow Connector 12">
            <a:extLst>
              <a:ext uri="{FF2B5EF4-FFF2-40B4-BE49-F238E27FC236}">
                <a16:creationId xmlns:a16="http://schemas.microsoft.com/office/drawing/2014/main" id="{542B9CB5-9379-40E0-94F3-15466D2F1AA6}"/>
              </a:ext>
            </a:extLst>
          </p:cNvPr>
          <p:cNvCxnSpPr/>
          <p:nvPr/>
        </p:nvCxnSpPr>
        <p:spPr>
          <a:xfrm flipV="1">
            <a:off x="1596044" y="5153891"/>
            <a:ext cx="0" cy="864524"/>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43CA429B-43A0-4062-BFB8-6B1226E515B3}"/>
              </a:ext>
            </a:extLst>
          </p:cNvPr>
          <p:cNvCxnSpPr/>
          <p:nvPr/>
        </p:nvCxnSpPr>
        <p:spPr>
          <a:xfrm flipV="1">
            <a:off x="1881446" y="5156666"/>
            <a:ext cx="0" cy="864524"/>
          </a:xfrm>
          <a:prstGeom prst="straightConnector1">
            <a:avLst/>
          </a:prstGeom>
          <a:ln w="50800">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graphicFrame>
        <p:nvGraphicFramePr>
          <p:cNvPr id="15" name="Object 14">
            <a:extLst>
              <a:ext uri="{FF2B5EF4-FFF2-40B4-BE49-F238E27FC236}">
                <a16:creationId xmlns:a16="http://schemas.microsoft.com/office/drawing/2014/main" id="{EE0545EF-1D86-4382-9463-FC733C1816C6}"/>
              </a:ext>
            </a:extLst>
          </p:cNvPr>
          <p:cNvGraphicFramePr>
            <a:graphicFrameLocks noChangeAspect="1"/>
          </p:cNvGraphicFramePr>
          <p:nvPr>
            <p:extLst>
              <p:ext uri="{D42A27DB-BD31-4B8C-83A1-F6EECF244321}">
                <p14:modId xmlns:p14="http://schemas.microsoft.com/office/powerpoint/2010/main" val="3593295652"/>
              </p:ext>
            </p:extLst>
          </p:nvPr>
        </p:nvGraphicFramePr>
        <p:xfrm>
          <a:off x="5306636" y="3429000"/>
          <a:ext cx="3992323" cy="1093787"/>
        </p:xfrm>
        <a:graphic>
          <a:graphicData uri="http://schemas.openxmlformats.org/presentationml/2006/ole">
            <mc:AlternateContent xmlns:mc="http://schemas.openxmlformats.org/markup-compatibility/2006">
              <mc:Choice xmlns:v="urn:schemas-microsoft-com:vml" Requires="v">
                <p:oleObj spid="_x0000_s222265" name="Equation" r:id="rId9" imgW="927000" imgH="253800" progId="Equation.DSMT4">
                  <p:embed/>
                </p:oleObj>
              </mc:Choice>
              <mc:Fallback>
                <p:oleObj name="Equation" r:id="rId9" imgW="927000" imgH="253800" progId="Equation.DSMT4">
                  <p:embed/>
                  <p:pic>
                    <p:nvPicPr>
                      <p:cNvPr id="16" name="Object 15">
                        <a:extLst>
                          <a:ext uri="{FF2B5EF4-FFF2-40B4-BE49-F238E27FC236}">
                            <a16:creationId xmlns:a16="http://schemas.microsoft.com/office/drawing/2014/main" id="{DD59BF69-B93C-4E51-B7C3-723C73423A57}"/>
                          </a:ext>
                        </a:extLst>
                      </p:cNvPr>
                      <p:cNvPicPr/>
                      <p:nvPr/>
                    </p:nvPicPr>
                    <p:blipFill>
                      <a:blip r:embed="rId10"/>
                      <a:stretch>
                        <a:fillRect/>
                      </a:stretch>
                    </p:blipFill>
                    <p:spPr>
                      <a:xfrm>
                        <a:off x="5306636" y="3429000"/>
                        <a:ext cx="3992323" cy="1093787"/>
                      </a:xfrm>
                      <a:prstGeom prst="rect">
                        <a:avLst/>
                      </a:prstGeom>
                    </p:spPr>
                  </p:pic>
                </p:oleObj>
              </mc:Fallback>
            </mc:AlternateContent>
          </a:graphicData>
        </a:graphic>
      </p:graphicFrame>
    </p:spTree>
    <p:extLst>
      <p:ext uri="{BB962C8B-B14F-4D97-AF65-F5344CB8AC3E}">
        <p14:creationId xmlns:p14="http://schemas.microsoft.com/office/powerpoint/2010/main" val="3673315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627C9CC-9593-4272-B5FF-58E7550CBB94}"/>
              </a:ext>
            </a:extLst>
          </p:cNvPr>
          <p:cNvSpPr>
            <a:spLocks noGrp="1"/>
          </p:cNvSpPr>
          <p:nvPr>
            <p:ph type="dt" sz="half" idx="10"/>
          </p:nvPr>
        </p:nvSpPr>
        <p:spPr/>
        <p:txBody>
          <a:bodyPr/>
          <a:lstStyle/>
          <a:p>
            <a:r>
              <a:rPr lang="en-US"/>
              <a:t>04/03/2020</a:t>
            </a:r>
          </a:p>
        </p:txBody>
      </p:sp>
      <p:sp>
        <p:nvSpPr>
          <p:cNvPr id="3" name="Footer Placeholder 2">
            <a:extLst>
              <a:ext uri="{FF2B5EF4-FFF2-40B4-BE49-F238E27FC236}">
                <a16:creationId xmlns:a16="http://schemas.microsoft.com/office/drawing/2014/main" id="{12CD34FD-7A4C-4D9D-8C03-1EB6137B1D54}"/>
              </a:ext>
            </a:extLst>
          </p:cNvPr>
          <p:cNvSpPr>
            <a:spLocks noGrp="1"/>
          </p:cNvSpPr>
          <p:nvPr>
            <p:ph type="ftr" sz="quarter" idx="11"/>
          </p:nvPr>
        </p:nvSpPr>
        <p:spPr/>
        <p:txBody>
          <a:bodyPr/>
          <a:lstStyle/>
          <a:p>
            <a:r>
              <a:rPr lang="en-US"/>
              <a:t>PHY 742 -- Spring 2020 -- Lecture 26</a:t>
            </a:r>
          </a:p>
        </p:txBody>
      </p:sp>
      <p:sp>
        <p:nvSpPr>
          <p:cNvPr id="4" name="Slide Number Placeholder 3">
            <a:extLst>
              <a:ext uri="{FF2B5EF4-FFF2-40B4-BE49-F238E27FC236}">
                <a16:creationId xmlns:a16="http://schemas.microsoft.com/office/drawing/2014/main" id="{217A29DB-1B2F-44DF-A56F-1D4B3BEF942F}"/>
              </a:ext>
            </a:extLst>
          </p:cNvPr>
          <p:cNvSpPr>
            <a:spLocks noGrp="1"/>
          </p:cNvSpPr>
          <p:nvPr>
            <p:ph type="sldNum" sz="quarter" idx="12"/>
          </p:nvPr>
        </p:nvSpPr>
        <p:spPr/>
        <p:txBody>
          <a:bodyPr/>
          <a:lstStyle/>
          <a:p>
            <a:fld id="{E23FF32D-176F-4F5B-8878-5D48FB6FF26A}" type="slidenum">
              <a:rPr lang="en-US" smtClean="0"/>
              <a:t>24</a:t>
            </a:fld>
            <a:endParaRPr lang="en-US"/>
          </a:p>
        </p:txBody>
      </p:sp>
      <p:sp>
        <p:nvSpPr>
          <p:cNvPr id="5" name="TextBox 4">
            <a:extLst>
              <a:ext uri="{FF2B5EF4-FFF2-40B4-BE49-F238E27FC236}">
                <a16:creationId xmlns:a16="http://schemas.microsoft.com/office/drawing/2014/main" id="{A73643AB-80F9-4258-B5FE-00317BCAC934}"/>
              </a:ext>
            </a:extLst>
          </p:cNvPr>
          <p:cNvSpPr txBox="1"/>
          <p:nvPr/>
        </p:nvSpPr>
        <p:spPr>
          <a:xfrm>
            <a:off x="349135" y="232756"/>
            <a:ext cx="10390909" cy="461665"/>
          </a:xfrm>
          <a:prstGeom prst="rect">
            <a:avLst/>
          </a:prstGeom>
          <a:noFill/>
        </p:spPr>
        <p:txBody>
          <a:bodyPr wrap="square" rtlCol="0">
            <a:spAutoFit/>
          </a:bodyPr>
          <a:lstStyle/>
          <a:p>
            <a:pPr algn="l"/>
            <a:r>
              <a:rPr lang="en-US" sz="2400" b="1" dirty="0"/>
              <a:t>Expectation value of  Hamiltonian for ground state of He atom</a:t>
            </a:r>
          </a:p>
        </p:txBody>
      </p:sp>
      <p:graphicFrame>
        <p:nvGraphicFramePr>
          <p:cNvPr id="6" name="Object 5">
            <a:extLst>
              <a:ext uri="{FF2B5EF4-FFF2-40B4-BE49-F238E27FC236}">
                <a16:creationId xmlns:a16="http://schemas.microsoft.com/office/drawing/2014/main" id="{AF4C178C-64B9-4346-829F-BD5745F3C1B5}"/>
              </a:ext>
            </a:extLst>
          </p:cNvPr>
          <p:cNvGraphicFramePr>
            <a:graphicFrameLocks noChangeAspect="1"/>
          </p:cNvGraphicFramePr>
          <p:nvPr>
            <p:extLst>
              <p:ext uri="{D42A27DB-BD31-4B8C-83A1-F6EECF244321}">
                <p14:modId xmlns:p14="http://schemas.microsoft.com/office/powerpoint/2010/main" val="76307491"/>
              </p:ext>
            </p:extLst>
          </p:nvPr>
        </p:nvGraphicFramePr>
        <p:xfrm>
          <a:off x="446881" y="692660"/>
          <a:ext cx="7183438" cy="1203325"/>
        </p:xfrm>
        <a:graphic>
          <a:graphicData uri="http://schemas.openxmlformats.org/presentationml/2006/ole">
            <mc:AlternateContent xmlns:mc="http://schemas.openxmlformats.org/markup-compatibility/2006">
              <mc:Choice xmlns:v="urn:schemas-microsoft-com:vml" Requires="v">
                <p:oleObj spid="_x0000_s223286" name="Equation" r:id="rId3" imgW="3111480" imgH="520560" progId="Equation.DSMT4">
                  <p:embed/>
                </p:oleObj>
              </mc:Choice>
              <mc:Fallback>
                <p:oleObj name="Equation" r:id="rId3" imgW="3111480" imgH="520560" progId="Equation.DSMT4">
                  <p:embed/>
                  <p:pic>
                    <p:nvPicPr>
                      <p:cNvPr id="6" name="Object 5">
                        <a:extLst>
                          <a:ext uri="{FF2B5EF4-FFF2-40B4-BE49-F238E27FC236}">
                            <a16:creationId xmlns:a16="http://schemas.microsoft.com/office/drawing/2014/main" id="{7F28B92D-FEC8-4E98-A6EB-0614F395384C}"/>
                          </a:ext>
                        </a:extLst>
                      </p:cNvPr>
                      <p:cNvPicPr/>
                      <p:nvPr/>
                    </p:nvPicPr>
                    <p:blipFill>
                      <a:blip r:embed="rId4"/>
                      <a:stretch>
                        <a:fillRect/>
                      </a:stretch>
                    </p:blipFill>
                    <p:spPr>
                      <a:xfrm>
                        <a:off x="446881" y="692660"/>
                        <a:ext cx="7183438" cy="1203325"/>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A5712A1B-EA1A-48D8-BBA5-DCB5D59BF758}"/>
              </a:ext>
            </a:extLst>
          </p:cNvPr>
          <p:cNvGraphicFramePr>
            <a:graphicFrameLocks noChangeAspect="1"/>
          </p:cNvGraphicFramePr>
          <p:nvPr>
            <p:extLst>
              <p:ext uri="{D42A27DB-BD31-4B8C-83A1-F6EECF244321}">
                <p14:modId xmlns:p14="http://schemas.microsoft.com/office/powerpoint/2010/main" val="2308023341"/>
              </p:ext>
            </p:extLst>
          </p:nvPr>
        </p:nvGraphicFramePr>
        <p:xfrm>
          <a:off x="229712" y="1875281"/>
          <a:ext cx="9845313" cy="848671"/>
        </p:xfrm>
        <a:graphic>
          <a:graphicData uri="http://schemas.openxmlformats.org/presentationml/2006/ole">
            <mc:AlternateContent xmlns:mc="http://schemas.openxmlformats.org/markup-compatibility/2006">
              <mc:Choice xmlns:v="urn:schemas-microsoft-com:vml" Requires="v">
                <p:oleObj spid="_x0000_s223287" name="Equation" r:id="rId5" imgW="2946240" imgH="253800" progId="Equation.DSMT4">
                  <p:embed/>
                </p:oleObj>
              </mc:Choice>
              <mc:Fallback>
                <p:oleObj name="Equation" r:id="rId5" imgW="2946240" imgH="253800" progId="Equation.DSMT4">
                  <p:embed/>
                  <p:pic>
                    <p:nvPicPr>
                      <p:cNvPr id="7" name="Object 6">
                        <a:extLst>
                          <a:ext uri="{FF2B5EF4-FFF2-40B4-BE49-F238E27FC236}">
                            <a16:creationId xmlns:a16="http://schemas.microsoft.com/office/drawing/2014/main" id="{444D950D-063A-4558-AA0F-9F74CD8EB15F}"/>
                          </a:ext>
                        </a:extLst>
                      </p:cNvPr>
                      <p:cNvPicPr/>
                      <p:nvPr/>
                    </p:nvPicPr>
                    <p:blipFill>
                      <a:blip r:embed="rId6"/>
                      <a:stretch>
                        <a:fillRect/>
                      </a:stretch>
                    </p:blipFill>
                    <p:spPr>
                      <a:xfrm>
                        <a:off x="229712" y="1875281"/>
                        <a:ext cx="9845313" cy="848671"/>
                      </a:xfrm>
                      <a:prstGeom prst="rect">
                        <a:avLst/>
                      </a:prstGeom>
                    </p:spPr>
                  </p:pic>
                </p:oleObj>
              </mc:Fallback>
            </mc:AlternateContent>
          </a:graphicData>
        </a:graphic>
      </p:graphicFrame>
      <p:graphicFrame>
        <p:nvGraphicFramePr>
          <p:cNvPr id="8" name="Object 7">
            <a:extLst>
              <a:ext uri="{FF2B5EF4-FFF2-40B4-BE49-F238E27FC236}">
                <a16:creationId xmlns:a16="http://schemas.microsoft.com/office/drawing/2014/main" id="{DDD73609-3364-40E6-893A-C066C3C962CF}"/>
              </a:ext>
            </a:extLst>
          </p:cNvPr>
          <p:cNvGraphicFramePr>
            <a:graphicFrameLocks noChangeAspect="1"/>
          </p:cNvGraphicFramePr>
          <p:nvPr>
            <p:extLst>
              <p:ext uri="{D42A27DB-BD31-4B8C-83A1-F6EECF244321}">
                <p14:modId xmlns:p14="http://schemas.microsoft.com/office/powerpoint/2010/main" val="61711447"/>
              </p:ext>
            </p:extLst>
          </p:nvPr>
        </p:nvGraphicFramePr>
        <p:xfrm>
          <a:off x="271463" y="2668588"/>
          <a:ext cx="9478962" cy="3830637"/>
        </p:xfrm>
        <a:graphic>
          <a:graphicData uri="http://schemas.openxmlformats.org/presentationml/2006/ole">
            <mc:AlternateContent xmlns:mc="http://schemas.openxmlformats.org/markup-compatibility/2006">
              <mc:Choice xmlns:v="urn:schemas-microsoft-com:vml" Requires="v">
                <p:oleObj spid="_x0000_s223288" name="Equation" r:id="rId7" imgW="3835080" imgH="1549080" progId="Equation.DSMT4">
                  <p:embed/>
                </p:oleObj>
              </mc:Choice>
              <mc:Fallback>
                <p:oleObj name="Equation" r:id="rId7" imgW="3835080" imgH="1549080" progId="Equation.DSMT4">
                  <p:embed/>
                  <p:pic>
                    <p:nvPicPr>
                      <p:cNvPr id="8" name="Object 7">
                        <a:extLst>
                          <a:ext uri="{FF2B5EF4-FFF2-40B4-BE49-F238E27FC236}">
                            <a16:creationId xmlns:a16="http://schemas.microsoft.com/office/drawing/2014/main" id="{4712513D-C94E-4658-BC8F-4C5F97F31008}"/>
                          </a:ext>
                        </a:extLst>
                      </p:cNvPr>
                      <p:cNvPicPr/>
                      <p:nvPr/>
                    </p:nvPicPr>
                    <p:blipFill>
                      <a:blip r:embed="rId8"/>
                      <a:stretch>
                        <a:fillRect/>
                      </a:stretch>
                    </p:blipFill>
                    <p:spPr>
                      <a:xfrm>
                        <a:off x="271463" y="2668588"/>
                        <a:ext cx="9478962" cy="3830637"/>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0A7754C2-2D4E-49B8-8DC7-FAC3C9269D7B}"/>
              </a:ext>
            </a:extLst>
          </p:cNvPr>
          <p:cNvGraphicFramePr>
            <a:graphicFrameLocks noChangeAspect="1"/>
          </p:cNvGraphicFramePr>
          <p:nvPr>
            <p:extLst>
              <p:ext uri="{D42A27DB-BD31-4B8C-83A1-F6EECF244321}">
                <p14:modId xmlns:p14="http://schemas.microsoft.com/office/powerpoint/2010/main" val="59107893"/>
              </p:ext>
            </p:extLst>
          </p:nvPr>
        </p:nvGraphicFramePr>
        <p:xfrm>
          <a:off x="9216667" y="3045706"/>
          <a:ext cx="2562225" cy="2562225"/>
        </p:xfrm>
        <a:graphic>
          <a:graphicData uri="http://schemas.openxmlformats.org/presentationml/2006/ole">
            <mc:AlternateContent xmlns:mc="http://schemas.openxmlformats.org/markup-compatibility/2006">
              <mc:Choice xmlns:v="urn:schemas-microsoft-com:vml" Requires="v">
                <p:oleObj spid="_x0000_s223289" name="Equation" r:id="rId9" imgW="1244520" imgH="1244520" progId="Equation.DSMT4">
                  <p:embed/>
                </p:oleObj>
              </mc:Choice>
              <mc:Fallback>
                <p:oleObj name="Equation" r:id="rId9" imgW="1244520" imgH="1244520" progId="Equation.DSMT4">
                  <p:embed/>
                  <p:pic>
                    <p:nvPicPr>
                      <p:cNvPr id="9" name="Object 8">
                        <a:extLst>
                          <a:ext uri="{FF2B5EF4-FFF2-40B4-BE49-F238E27FC236}">
                            <a16:creationId xmlns:a16="http://schemas.microsoft.com/office/drawing/2014/main" id="{37E7643B-B7ED-4501-9691-41E3763C0F6C}"/>
                          </a:ext>
                        </a:extLst>
                      </p:cNvPr>
                      <p:cNvPicPr/>
                      <p:nvPr/>
                    </p:nvPicPr>
                    <p:blipFill>
                      <a:blip r:embed="rId10"/>
                      <a:stretch>
                        <a:fillRect/>
                      </a:stretch>
                    </p:blipFill>
                    <p:spPr>
                      <a:xfrm>
                        <a:off x="9216667" y="3045706"/>
                        <a:ext cx="2562225" cy="2562225"/>
                      </a:xfrm>
                      <a:prstGeom prst="rect">
                        <a:avLst/>
                      </a:prstGeom>
                    </p:spPr>
                  </p:pic>
                </p:oleObj>
              </mc:Fallback>
            </mc:AlternateContent>
          </a:graphicData>
        </a:graphic>
      </p:graphicFrame>
    </p:spTree>
    <p:extLst>
      <p:ext uri="{BB962C8B-B14F-4D97-AF65-F5344CB8AC3E}">
        <p14:creationId xmlns:p14="http://schemas.microsoft.com/office/powerpoint/2010/main" val="15929056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F069E93-AE44-45D5-A136-3DF6FB4AEDE5}"/>
              </a:ext>
            </a:extLst>
          </p:cNvPr>
          <p:cNvSpPr>
            <a:spLocks noGrp="1"/>
          </p:cNvSpPr>
          <p:nvPr>
            <p:ph type="dt" sz="half" idx="10"/>
          </p:nvPr>
        </p:nvSpPr>
        <p:spPr/>
        <p:txBody>
          <a:bodyPr/>
          <a:lstStyle/>
          <a:p>
            <a:r>
              <a:rPr lang="en-US"/>
              <a:t>04/03/2020</a:t>
            </a:r>
          </a:p>
        </p:txBody>
      </p:sp>
      <p:sp>
        <p:nvSpPr>
          <p:cNvPr id="3" name="Footer Placeholder 2">
            <a:extLst>
              <a:ext uri="{FF2B5EF4-FFF2-40B4-BE49-F238E27FC236}">
                <a16:creationId xmlns:a16="http://schemas.microsoft.com/office/drawing/2014/main" id="{96BE834D-FE44-4947-8F3E-D1D751998228}"/>
              </a:ext>
            </a:extLst>
          </p:cNvPr>
          <p:cNvSpPr>
            <a:spLocks noGrp="1"/>
          </p:cNvSpPr>
          <p:nvPr>
            <p:ph type="ftr" sz="quarter" idx="11"/>
          </p:nvPr>
        </p:nvSpPr>
        <p:spPr/>
        <p:txBody>
          <a:bodyPr/>
          <a:lstStyle/>
          <a:p>
            <a:r>
              <a:rPr lang="en-US"/>
              <a:t>PHY 742 -- Spring 2020 -- Lecture 26</a:t>
            </a:r>
          </a:p>
        </p:txBody>
      </p:sp>
      <p:sp>
        <p:nvSpPr>
          <p:cNvPr id="4" name="Slide Number Placeholder 3">
            <a:extLst>
              <a:ext uri="{FF2B5EF4-FFF2-40B4-BE49-F238E27FC236}">
                <a16:creationId xmlns:a16="http://schemas.microsoft.com/office/drawing/2014/main" id="{DC15E817-2A9A-4B3D-8CA7-358BA4CC2458}"/>
              </a:ext>
            </a:extLst>
          </p:cNvPr>
          <p:cNvSpPr>
            <a:spLocks noGrp="1"/>
          </p:cNvSpPr>
          <p:nvPr>
            <p:ph type="sldNum" sz="quarter" idx="12"/>
          </p:nvPr>
        </p:nvSpPr>
        <p:spPr/>
        <p:txBody>
          <a:bodyPr/>
          <a:lstStyle/>
          <a:p>
            <a:fld id="{E23FF32D-176F-4F5B-8878-5D48FB6FF26A}" type="slidenum">
              <a:rPr lang="en-US" smtClean="0"/>
              <a:t>25</a:t>
            </a:fld>
            <a:endParaRPr lang="en-US"/>
          </a:p>
        </p:txBody>
      </p:sp>
      <p:sp>
        <p:nvSpPr>
          <p:cNvPr id="5" name="TextBox 4">
            <a:extLst>
              <a:ext uri="{FF2B5EF4-FFF2-40B4-BE49-F238E27FC236}">
                <a16:creationId xmlns:a16="http://schemas.microsoft.com/office/drawing/2014/main" id="{A497ADC2-C52A-4170-BE3F-A9A5B408FA1F}"/>
              </a:ext>
            </a:extLst>
          </p:cNvPr>
          <p:cNvSpPr txBox="1"/>
          <p:nvPr/>
        </p:nvSpPr>
        <p:spPr>
          <a:xfrm>
            <a:off x="349135" y="232756"/>
            <a:ext cx="10390909" cy="461665"/>
          </a:xfrm>
          <a:prstGeom prst="rect">
            <a:avLst/>
          </a:prstGeom>
          <a:noFill/>
        </p:spPr>
        <p:txBody>
          <a:bodyPr wrap="square" rtlCol="0">
            <a:spAutoFit/>
          </a:bodyPr>
          <a:lstStyle/>
          <a:p>
            <a:pPr algn="l"/>
            <a:r>
              <a:rPr lang="en-US" sz="2400" b="1" dirty="0"/>
              <a:t>Expectation value of  Hamiltonian for ground state of He atom</a:t>
            </a:r>
          </a:p>
        </p:txBody>
      </p:sp>
      <p:graphicFrame>
        <p:nvGraphicFramePr>
          <p:cNvPr id="6" name="Object 5">
            <a:extLst>
              <a:ext uri="{FF2B5EF4-FFF2-40B4-BE49-F238E27FC236}">
                <a16:creationId xmlns:a16="http://schemas.microsoft.com/office/drawing/2014/main" id="{72EAEC3D-22CA-481F-9184-B784E2AFC02D}"/>
              </a:ext>
            </a:extLst>
          </p:cNvPr>
          <p:cNvGraphicFramePr>
            <a:graphicFrameLocks noChangeAspect="1"/>
          </p:cNvGraphicFramePr>
          <p:nvPr>
            <p:extLst>
              <p:ext uri="{D42A27DB-BD31-4B8C-83A1-F6EECF244321}">
                <p14:modId xmlns:p14="http://schemas.microsoft.com/office/powerpoint/2010/main" val="868737422"/>
              </p:ext>
            </p:extLst>
          </p:nvPr>
        </p:nvGraphicFramePr>
        <p:xfrm>
          <a:off x="446881" y="692660"/>
          <a:ext cx="7183438" cy="1203325"/>
        </p:xfrm>
        <a:graphic>
          <a:graphicData uri="http://schemas.openxmlformats.org/presentationml/2006/ole">
            <mc:AlternateContent xmlns:mc="http://schemas.openxmlformats.org/markup-compatibility/2006">
              <mc:Choice xmlns:v="urn:schemas-microsoft-com:vml" Requires="v">
                <p:oleObj spid="_x0000_s224297" name="Equation" r:id="rId3" imgW="3111480" imgH="520560" progId="Equation.DSMT4">
                  <p:embed/>
                </p:oleObj>
              </mc:Choice>
              <mc:Fallback>
                <p:oleObj name="Equation" r:id="rId3" imgW="3111480" imgH="520560" progId="Equation.DSMT4">
                  <p:embed/>
                  <p:pic>
                    <p:nvPicPr>
                      <p:cNvPr id="6" name="Object 5">
                        <a:extLst>
                          <a:ext uri="{FF2B5EF4-FFF2-40B4-BE49-F238E27FC236}">
                            <a16:creationId xmlns:a16="http://schemas.microsoft.com/office/drawing/2014/main" id="{7F28B92D-FEC8-4E98-A6EB-0614F395384C}"/>
                          </a:ext>
                        </a:extLst>
                      </p:cNvPr>
                      <p:cNvPicPr/>
                      <p:nvPr/>
                    </p:nvPicPr>
                    <p:blipFill>
                      <a:blip r:embed="rId4"/>
                      <a:stretch>
                        <a:fillRect/>
                      </a:stretch>
                    </p:blipFill>
                    <p:spPr>
                      <a:xfrm>
                        <a:off x="446881" y="692660"/>
                        <a:ext cx="7183438" cy="1203325"/>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BBFBEE62-AD63-440E-AD82-AD0FA8023C57}"/>
              </a:ext>
            </a:extLst>
          </p:cNvPr>
          <p:cNvGraphicFramePr>
            <a:graphicFrameLocks noChangeAspect="1"/>
          </p:cNvGraphicFramePr>
          <p:nvPr/>
        </p:nvGraphicFramePr>
        <p:xfrm>
          <a:off x="229712" y="1875281"/>
          <a:ext cx="9845313" cy="848671"/>
        </p:xfrm>
        <a:graphic>
          <a:graphicData uri="http://schemas.openxmlformats.org/presentationml/2006/ole">
            <mc:AlternateContent xmlns:mc="http://schemas.openxmlformats.org/markup-compatibility/2006">
              <mc:Choice xmlns:v="urn:schemas-microsoft-com:vml" Requires="v">
                <p:oleObj spid="_x0000_s224298" name="Equation" r:id="rId5" imgW="2946240" imgH="253800" progId="Equation.DSMT4">
                  <p:embed/>
                </p:oleObj>
              </mc:Choice>
              <mc:Fallback>
                <p:oleObj name="Equation" r:id="rId5" imgW="2946240" imgH="253800" progId="Equation.DSMT4">
                  <p:embed/>
                  <p:pic>
                    <p:nvPicPr>
                      <p:cNvPr id="7" name="Object 6">
                        <a:extLst>
                          <a:ext uri="{FF2B5EF4-FFF2-40B4-BE49-F238E27FC236}">
                            <a16:creationId xmlns:a16="http://schemas.microsoft.com/office/drawing/2014/main" id="{444D950D-063A-4558-AA0F-9F74CD8EB15F}"/>
                          </a:ext>
                        </a:extLst>
                      </p:cNvPr>
                      <p:cNvPicPr/>
                      <p:nvPr/>
                    </p:nvPicPr>
                    <p:blipFill>
                      <a:blip r:embed="rId6"/>
                      <a:stretch>
                        <a:fillRect/>
                      </a:stretch>
                    </p:blipFill>
                    <p:spPr>
                      <a:xfrm>
                        <a:off x="229712" y="1875281"/>
                        <a:ext cx="9845313" cy="848671"/>
                      </a:xfrm>
                      <a:prstGeom prst="rect">
                        <a:avLst/>
                      </a:prstGeom>
                    </p:spPr>
                  </p:pic>
                </p:oleObj>
              </mc:Fallback>
            </mc:AlternateContent>
          </a:graphicData>
        </a:graphic>
      </p:graphicFrame>
      <p:graphicFrame>
        <p:nvGraphicFramePr>
          <p:cNvPr id="8" name="Object 7">
            <a:extLst>
              <a:ext uri="{FF2B5EF4-FFF2-40B4-BE49-F238E27FC236}">
                <a16:creationId xmlns:a16="http://schemas.microsoft.com/office/drawing/2014/main" id="{432A9F4D-07BA-40EC-BC0F-DA5151AB11CA}"/>
              </a:ext>
            </a:extLst>
          </p:cNvPr>
          <p:cNvGraphicFramePr>
            <a:graphicFrameLocks noChangeAspect="1"/>
          </p:cNvGraphicFramePr>
          <p:nvPr>
            <p:extLst>
              <p:ext uri="{D42A27DB-BD31-4B8C-83A1-F6EECF244321}">
                <p14:modId xmlns:p14="http://schemas.microsoft.com/office/powerpoint/2010/main" val="3186529815"/>
              </p:ext>
            </p:extLst>
          </p:nvPr>
        </p:nvGraphicFramePr>
        <p:xfrm>
          <a:off x="768009" y="2922084"/>
          <a:ext cx="7842591" cy="2606299"/>
        </p:xfrm>
        <a:graphic>
          <a:graphicData uri="http://schemas.openxmlformats.org/presentationml/2006/ole">
            <mc:AlternateContent xmlns:mc="http://schemas.openxmlformats.org/markup-compatibility/2006">
              <mc:Choice xmlns:v="urn:schemas-microsoft-com:vml" Requires="v">
                <p:oleObj spid="_x0000_s224299" name="Equation" r:id="rId7" imgW="4203360" imgH="1396800" progId="Equation.DSMT4">
                  <p:embed/>
                </p:oleObj>
              </mc:Choice>
              <mc:Fallback>
                <p:oleObj name="Equation" r:id="rId7" imgW="4203360" imgH="1396800" progId="Equation.DSMT4">
                  <p:embed/>
                  <p:pic>
                    <p:nvPicPr>
                      <p:cNvPr id="10" name="Object 9">
                        <a:extLst>
                          <a:ext uri="{FF2B5EF4-FFF2-40B4-BE49-F238E27FC236}">
                            <a16:creationId xmlns:a16="http://schemas.microsoft.com/office/drawing/2014/main" id="{E8C0A57D-CC38-4A77-9C3C-79B3CE43A9FA}"/>
                          </a:ext>
                        </a:extLst>
                      </p:cNvPr>
                      <p:cNvPicPr/>
                      <p:nvPr/>
                    </p:nvPicPr>
                    <p:blipFill>
                      <a:blip r:embed="rId8"/>
                      <a:stretch>
                        <a:fillRect/>
                      </a:stretch>
                    </p:blipFill>
                    <p:spPr>
                      <a:xfrm>
                        <a:off x="768009" y="2922084"/>
                        <a:ext cx="7842591" cy="2606299"/>
                      </a:xfrm>
                      <a:prstGeom prst="rect">
                        <a:avLst/>
                      </a:prstGeom>
                    </p:spPr>
                  </p:pic>
                </p:oleObj>
              </mc:Fallback>
            </mc:AlternateContent>
          </a:graphicData>
        </a:graphic>
      </p:graphicFrame>
    </p:spTree>
    <p:extLst>
      <p:ext uri="{BB962C8B-B14F-4D97-AF65-F5344CB8AC3E}">
        <p14:creationId xmlns:p14="http://schemas.microsoft.com/office/powerpoint/2010/main" val="35184080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BE635CA-331E-4725-A662-A6FDF7082C51}"/>
              </a:ext>
            </a:extLst>
          </p:cNvPr>
          <p:cNvSpPr>
            <a:spLocks noGrp="1"/>
          </p:cNvSpPr>
          <p:nvPr>
            <p:ph type="dt" sz="half" idx="10"/>
          </p:nvPr>
        </p:nvSpPr>
        <p:spPr/>
        <p:txBody>
          <a:bodyPr/>
          <a:lstStyle/>
          <a:p>
            <a:r>
              <a:rPr lang="en-US"/>
              <a:t>04/03/2020</a:t>
            </a:r>
          </a:p>
        </p:txBody>
      </p:sp>
      <p:sp>
        <p:nvSpPr>
          <p:cNvPr id="3" name="Footer Placeholder 2">
            <a:extLst>
              <a:ext uri="{FF2B5EF4-FFF2-40B4-BE49-F238E27FC236}">
                <a16:creationId xmlns:a16="http://schemas.microsoft.com/office/drawing/2014/main" id="{6EDBDE77-08E0-4B94-A3DB-1C4131FE5DBB}"/>
              </a:ext>
            </a:extLst>
          </p:cNvPr>
          <p:cNvSpPr>
            <a:spLocks noGrp="1"/>
          </p:cNvSpPr>
          <p:nvPr>
            <p:ph type="ftr" sz="quarter" idx="11"/>
          </p:nvPr>
        </p:nvSpPr>
        <p:spPr/>
        <p:txBody>
          <a:bodyPr/>
          <a:lstStyle/>
          <a:p>
            <a:r>
              <a:rPr lang="en-US"/>
              <a:t>PHY 742 -- Spring 2020 -- Lecture 26</a:t>
            </a:r>
          </a:p>
        </p:txBody>
      </p:sp>
      <p:sp>
        <p:nvSpPr>
          <p:cNvPr id="4" name="Slide Number Placeholder 3">
            <a:extLst>
              <a:ext uri="{FF2B5EF4-FFF2-40B4-BE49-F238E27FC236}">
                <a16:creationId xmlns:a16="http://schemas.microsoft.com/office/drawing/2014/main" id="{18273481-C23B-4769-B93F-B6B94BD27EEB}"/>
              </a:ext>
            </a:extLst>
          </p:cNvPr>
          <p:cNvSpPr>
            <a:spLocks noGrp="1"/>
          </p:cNvSpPr>
          <p:nvPr>
            <p:ph type="sldNum" sz="quarter" idx="12"/>
          </p:nvPr>
        </p:nvSpPr>
        <p:spPr/>
        <p:txBody>
          <a:bodyPr/>
          <a:lstStyle/>
          <a:p>
            <a:fld id="{E23FF32D-176F-4F5B-8878-5D48FB6FF26A}" type="slidenum">
              <a:rPr lang="en-US" smtClean="0"/>
              <a:t>26</a:t>
            </a:fld>
            <a:endParaRPr lang="en-US"/>
          </a:p>
        </p:txBody>
      </p:sp>
      <p:sp>
        <p:nvSpPr>
          <p:cNvPr id="5" name="TextBox 4">
            <a:extLst>
              <a:ext uri="{FF2B5EF4-FFF2-40B4-BE49-F238E27FC236}">
                <a16:creationId xmlns:a16="http://schemas.microsoft.com/office/drawing/2014/main" id="{D674D9B9-6539-4D6F-BB9E-D7C5DC94976C}"/>
              </a:ext>
            </a:extLst>
          </p:cNvPr>
          <p:cNvSpPr txBox="1"/>
          <p:nvPr/>
        </p:nvSpPr>
        <p:spPr>
          <a:xfrm>
            <a:off x="399011" y="182880"/>
            <a:ext cx="10954789" cy="461665"/>
          </a:xfrm>
          <a:prstGeom prst="rect">
            <a:avLst/>
          </a:prstGeom>
          <a:noFill/>
        </p:spPr>
        <p:txBody>
          <a:bodyPr wrap="square" rtlCol="0">
            <a:spAutoFit/>
          </a:bodyPr>
          <a:lstStyle/>
          <a:p>
            <a:pPr algn="l"/>
            <a:r>
              <a:rPr lang="en-US" sz="2400" b="1" dirty="0"/>
              <a:t>Now consider the interaction term</a:t>
            </a:r>
          </a:p>
        </p:txBody>
      </p:sp>
      <p:graphicFrame>
        <p:nvGraphicFramePr>
          <p:cNvPr id="6" name="Object 5">
            <a:extLst>
              <a:ext uri="{FF2B5EF4-FFF2-40B4-BE49-F238E27FC236}">
                <a16:creationId xmlns:a16="http://schemas.microsoft.com/office/drawing/2014/main" id="{8C13AEBF-1DD0-4043-8247-14F188C35725}"/>
              </a:ext>
            </a:extLst>
          </p:cNvPr>
          <p:cNvGraphicFramePr>
            <a:graphicFrameLocks noChangeAspect="1"/>
          </p:cNvGraphicFramePr>
          <p:nvPr>
            <p:extLst>
              <p:ext uri="{D42A27DB-BD31-4B8C-83A1-F6EECF244321}">
                <p14:modId xmlns:p14="http://schemas.microsoft.com/office/powerpoint/2010/main" val="50196537"/>
              </p:ext>
            </p:extLst>
          </p:nvPr>
        </p:nvGraphicFramePr>
        <p:xfrm>
          <a:off x="444500" y="766763"/>
          <a:ext cx="11303000" cy="5468937"/>
        </p:xfrm>
        <a:graphic>
          <a:graphicData uri="http://schemas.openxmlformats.org/presentationml/2006/ole">
            <mc:AlternateContent xmlns:mc="http://schemas.openxmlformats.org/markup-compatibility/2006">
              <mc:Choice xmlns:v="urn:schemas-microsoft-com:vml" Requires="v">
                <p:oleObj spid="_x0000_s225314" name="Equation" r:id="rId3" imgW="5587920" imgH="2705040" progId="Equation.DSMT4">
                  <p:embed/>
                </p:oleObj>
              </mc:Choice>
              <mc:Fallback>
                <p:oleObj name="Equation" r:id="rId3" imgW="5587920" imgH="2705040" progId="Equation.DSMT4">
                  <p:embed/>
                  <p:pic>
                    <p:nvPicPr>
                      <p:cNvPr id="6" name="Object 5">
                        <a:extLst>
                          <a:ext uri="{FF2B5EF4-FFF2-40B4-BE49-F238E27FC236}">
                            <a16:creationId xmlns:a16="http://schemas.microsoft.com/office/drawing/2014/main" id="{6C3FC95D-BE51-4C0B-A227-A39DB3DB1D61}"/>
                          </a:ext>
                        </a:extLst>
                      </p:cNvPr>
                      <p:cNvPicPr/>
                      <p:nvPr/>
                    </p:nvPicPr>
                    <p:blipFill>
                      <a:blip r:embed="rId4"/>
                      <a:stretch>
                        <a:fillRect/>
                      </a:stretch>
                    </p:blipFill>
                    <p:spPr>
                      <a:xfrm>
                        <a:off x="444500" y="766763"/>
                        <a:ext cx="11303000" cy="5468937"/>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35308A16-81C5-4434-B48E-F9E36ECB37E2}"/>
              </a:ext>
            </a:extLst>
          </p:cNvPr>
          <p:cNvGraphicFramePr>
            <a:graphicFrameLocks noChangeAspect="1"/>
          </p:cNvGraphicFramePr>
          <p:nvPr>
            <p:extLst>
              <p:ext uri="{D42A27DB-BD31-4B8C-83A1-F6EECF244321}">
                <p14:modId xmlns:p14="http://schemas.microsoft.com/office/powerpoint/2010/main" val="502811087"/>
              </p:ext>
            </p:extLst>
          </p:nvPr>
        </p:nvGraphicFramePr>
        <p:xfrm>
          <a:off x="7613650" y="3763962"/>
          <a:ext cx="1479550" cy="906821"/>
        </p:xfrm>
        <a:graphic>
          <a:graphicData uri="http://schemas.openxmlformats.org/presentationml/2006/ole">
            <mc:AlternateContent xmlns:mc="http://schemas.openxmlformats.org/markup-compatibility/2006">
              <mc:Choice xmlns:v="urn:schemas-microsoft-com:vml" Requires="v">
                <p:oleObj spid="_x0000_s225315" name="Equation" r:id="rId5" imgW="393480" imgH="241200" progId="Equation.DSMT4">
                  <p:embed/>
                </p:oleObj>
              </mc:Choice>
              <mc:Fallback>
                <p:oleObj name="Equation" r:id="rId5" imgW="393480" imgH="241200" progId="Equation.DSMT4">
                  <p:embed/>
                  <p:pic>
                    <p:nvPicPr>
                      <p:cNvPr id="0" name=""/>
                      <p:cNvPicPr/>
                      <p:nvPr/>
                    </p:nvPicPr>
                    <p:blipFill>
                      <a:blip r:embed="rId6"/>
                      <a:stretch>
                        <a:fillRect/>
                      </a:stretch>
                    </p:blipFill>
                    <p:spPr>
                      <a:xfrm>
                        <a:off x="7613650" y="3763962"/>
                        <a:ext cx="1479550" cy="906821"/>
                      </a:xfrm>
                      <a:prstGeom prst="rect">
                        <a:avLst/>
                      </a:prstGeom>
                    </p:spPr>
                  </p:pic>
                </p:oleObj>
              </mc:Fallback>
            </mc:AlternateContent>
          </a:graphicData>
        </a:graphic>
      </p:graphicFrame>
      <p:graphicFrame>
        <p:nvGraphicFramePr>
          <p:cNvPr id="8" name="Object 7">
            <a:extLst>
              <a:ext uri="{FF2B5EF4-FFF2-40B4-BE49-F238E27FC236}">
                <a16:creationId xmlns:a16="http://schemas.microsoft.com/office/drawing/2014/main" id="{7262E1B7-ECA4-418B-9A85-1931C4440CDC}"/>
              </a:ext>
            </a:extLst>
          </p:cNvPr>
          <p:cNvGraphicFramePr>
            <a:graphicFrameLocks noChangeAspect="1"/>
          </p:cNvGraphicFramePr>
          <p:nvPr>
            <p:extLst>
              <p:ext uri="{D42A27DB-BD31-4B8C-83A1-F6EECF244321}">
                <p14:modId xmlns:p14="http://schemas.microsoft.com/office/powerpoint/2010/main" val="3870467407"/>
              </p:ext>
            </p:extLst>
          </p:nvPr>
        </p:nvGraphicFramePr>
        <p:xfrm>
          <a:off x="7703780" y="5449530"/>
          <a:ext cx="1813640" cy="906820"/>
        </p:xfrm>
        <a:graphic>
          <a:graphicData uri="http://schemas.openxmlformats.org/presentationml/2006/ole">
            <mc:AlternateContent xmlns:mc="http://schemas.openxmlformats.org/markup-compatibility/2006">
              <mc:Choice xmlns:v="urn:schemas-microsoft-com:vml" Requires="v">
                <p:oleObj spid="_x0000_s225316" name="Equation" r:id="rId7" imgW="482400" imgH="241200" progId="Equation.DSMT4">
                  <p:embed/>
                </p:oleObj>
              </mc:Choice>
              <mc:Fallback>
                <p:oleObj name="Equation" r:id="rId7" imgW="482400" imgH="241200" progId="Equation.DSMT4">
                  <p:embed/>
                  <p:pic>
                    <p:nvPicPr>
                      <p:cNvPr id="0" name=""/>
                      <p:cNvPicPr/>
                      <p:nvPr/>
                    </p:nvPicPr>
                    <p:blipFill>
                      <a:blip r:embed="rId8"/>
                      <a:stretch>
                        <a:fillRect/>
                      </a:stretch>
                    </p:blipFill>
                    <p:spPr>
                      <a:xfrm>
                        <a:off x="7703780" y="5449530"/>
                        <a:ext cx="1813640" cy="906820"/>
                      </a:xfrm>
                      <a:prstGeom prst="rect">
                        <a:avLst/>
                      </a:prstGeom>
                    </p:spPr>
                  </p:pic>
                </p:oleObj>
              </mc:Fallback>
            </mc:AlternateContent>
          </a:graphicData>
        </a:graphic>
      </p:graphicFrame>
    </p:spTree>
    <p:extLst>
      <p:ext uri="{BB962C8B-B14F-4D97-AF65-F5344CB8AC3E}">
        <p14:creationId xmlns:p14="http://schemas.microsoft.com/office/powerpoint/2010/main" val="10840176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7F32DC2-8F69-491D-B122-D316BD283252}"/>
              </a:ext>
            </a:extLst>
          </p:cNvPr>
          <p:cNvSpPr>
            <a:spLocks noGrp="1"/>
          </p:cNvSpPr>
          <p:nvPr>
            <p:ph type="dt" sz="half" idx="10"/>
          </p:nvPr>
        </p:nvSpPr>
        <p:spPr/>
        <p:txBody>
          <a:bodyPr/>
          <a:lstStyle/>
          <a:p>
            <a:r>
              <a:rPr lang="en-US"/>
              <a:t>04/03/2020</a:t>
            </a:r>
          </a:p>
        </p:txBody>
      </p:sp>
      <p:sp>
        <p:nvSpPr>
          <p:cNvPr id="3" name="Footer Placeholder 2">
            <a:extLst>
              <a:ext uri="{FF2B5EF4-FFF2-40B4-BE49-F238E27FC236}">
                <a16:creationId xmlns:a16="http://schemas.microsoft.com/office/drawing/2014/main" id="{A49656ED-E63A-489B-A7AB-40C620B24B44}"/>
              </a:ext>
            </a:extLst>
          </p:cNvPr>
          <p:cNvSpPr>
            <a:spLocks noGrp="1"/>
          </p:cNvSpPr>
          <p:nvPr>
            <p:ph type="ftr" sz="quarter" idx="11"/>
          </p:nvPr>
        </p:nvSpPr>
        <p:spPr/>
        <p:txBody>
          <a:bodyPr/>
          <a:lstStyle/>
          <a:p>
            <a:r>
              <a:rPr lang="en-US"/>
              <a:t>PHY 742 -- Spring 2020 -- Lecture 26</a:t>
            </a:r>
          </a:p>
        </p:txBody>
      </p:sp>
      <p:sp>
        <p:nvSpPr>
          <p:cNvPr id="4" name="Slide Number Placeholder 3">
            <a:extLst>
              <a:ext uri="{FF2B5EF4-FFF2-40B4-BE49-F238E27FC236}">
                <a16:creationId xmlns:a16="http://schemas.microsoft.com/office/drawing/2014/main" id="{3A676112-E58D-410E-9CB3-CD42603A8EE5}"/>
              </a:ext>
            </a:extLst>
          </p:cNvPr>
          <p:cNvSpPr>
            <a:spLocks noGrp="1"/>
          </p:cNvSpPr>
          <p:nvPr>
            <p:ph type="sldNum" sz="quarter" idx="12"/>
          </p:nvPr>
        </p:nvSpPr>
        <p:spPr/>
        <p:txBody>
          <a:bodyPr/>
          <a:lstStyle/>
          <a:p>
            <a:fld id="{E23FF32D-176F-4F5B-8878-5D48FB6FF26A}" type="slidenum">
              <a:rPr lang="en-US" smtClean="0"/>
              <a:t>27</a:t>
            </a:fld>
            <a:endParaRPr lang="en-US"/>
          </a:p>
        </p:txBody>
      </p:sp>
      <p:sp>
        <p:nvSpPr>
          <p:cNvPr id="5" name="TextBox 4">
            <a:extLst>
              <a:ext uri="{FF2B5EF4-FFF2-40B4-BE49-F238E27FC236}">
                <a16:creationId xmlns:a16="http://schemas.microsoft.com/office/drawing/2014/main" id="{A5CCA051-AE7F-4F1D-8775-2323EC9EA2E3}"/>
              </a:ext>
            </a:extLst>
          </p:cNvPr>
          <p:cNvSpPr txBox="1"/>
          <p:nvPr/>
        </p:nvSpPr>
        <p:spPr>
          <a:xfrm>
            <a:off x="349135" y="232756"/>
            <a:ext cx="10390909" cy="461665"/>
          </a:xfrm>
          <a:prstGeom prst="rect">
            <a:avLst/>
          </a:prstGeom>
          <a:noFill/>
        </p:spPr>
        <p:txBody>
          <a:bodyPr wrap="square" rtlCol="0">
            <a:spAutoFit/>
          </a:bodyPr>
          <a:lstStyle/>
          <a:p>
            <a:pPr algn="l"/>
            <a:r>
              <a:rPr lang="en-US" sz="2400" b="1" dirty="0"/>
              <a:t>Expectation value of  Hamiltonian for ground state of He atom</a:t>
            </a:r>
          </a:p>
        </p:txBody>
      </p:sp>
      <p:graphicFrame>
        <p:nvGraphicFramePr>
          <p:cNvPr id="6" name="Object 5">
            <a:extLst>
              <a:ext uri="{FF2B5EF4-FFF2-40B4-BE49-F238E27FC236}">
                <a16:creationId xmlns:a16="http://schemas.microsoft.com/office/drawing/2014/main" id="{76E5B04E-E89B-41E4-BC3E-86C83C0E453F}"/>
              </a:ext>
            </a:extLst>
          </p:cNvPr>
          <p:cNvGraphicFramePr>
            <a:graphicFrameLocks noChangeAspect="1"/>
          </p:cNvGraphicFramePr>
          <p:nvPr>
            <p:extLst>
              <p:ext uri="{D42A27DB-BD31-4B8C-83A1-F6EECF244321}">
                <p14:modId xmlns:p14="http://schemas.microsoft.com/office/powerpoint/2010/main" val="613319612"/>
              </p:ext>
            </p:extLst>
          </p:nvPr>
        </p:nvGraphicFramePr>
        <p:xfrm>
          <a:off x="446881" y="692660"/>
          <a:ext cx="7183438" cy="1203325"/>
        </p:xfrm>
        <a:graphic>
          <a:graphicData uri="http://schemas.openxmlformats.org/presentationml/2006/ole">
            <mc:AlternateContent xmlns:mc="http://schemas.openxmlformats.org/markup-compatibility/2006">
              <mc:Choice xmlns:v="urn:schemas-microsoft-com:vml" Requires="v">
                <p:oleObj spid="_x0000_s226342" name="Equation" r:id="rId3" imgW="3111480" imgH="520560" progId="Equation.DSMT4">
                  <p:embed/>
                </p:oleObj>
              </mc:Choice>
              <mc:Fallback>
                <p:oleObj name="Equation" r:id="rId3" imgW="3111480" imgH="520560" progId="Equation.DSMT4">
                  <p:embed/>
                  <p:pic>
                    <p:nvPicPr>
                      <p:cNvPr id="6" name="Object 5">
                        <a:extLst>
                          <a:ext uri="{FF2B5EF4-FFF2-40B4-BE49-F238E27FC236}">
                            <a16:creationId xmlns:a16="http://schemas.microsoft.com/office/drawing/2014/main" id="{7F8DBCD1-CE24-433C-AE7D-1495C1D7816C}"/>
                          </a:ext>
                        </a:extLst>
                      </p:cNvPr>
                      <p:cNvPicPr/>
                      <p:nvPr/>
                    </p:nvPicPr>
                    <p:blipFill>
                      <a:blip r:embed="rId4"/>
                      <a:stretch>
                        <a:fillRect/>
                      </a:stretch>
                    </p:blipFill>
                    <p:spPr>
                      <a:xfrm>
                        <a:off x="446881" y="692660"/>
                        <a:ext cx="7183438" cy="1203325"/>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1A88EFBD-9F0A-4108-90DA-3C4C0EE38371}"/>
              </a:ext>
            </a:extLst>
          </p:cNvPr>
          <p:cNvGraphicFramePr>
            <a:graphicFrameLocks noChangeAspect="1"/>
          </p:cNvGraphicFramePr>
          <p:nvPr/>
        </p:nvGraphicFramePr>
        <p:xfrm>
          <a:off x="229712" y="1875281"/>
          <a:ext cx="9845313" cy="848671"/>
        </p:xfrm>
        <a:graphic>
          <a:graphicData uri="http://schemas.openxmlformats.org/presentationml/2006/ole">
            <mc:AlternateContent xmlns:mc="http://schemas.openxmlformats.org/markup-compatibility/2006">
              <mc:Choice xmlns:v="urn:schemas-microsoft-com:vml" Requires="v">
                <p:oleObj spid="_x0000_s226343" name="Equation" r:id="rId5" imgW="2946240" imgH="253800" progId="Equation.DSMT4">
                  <p:embed/>
                </p:oleObj>
              </mc:Choice>
              <mc:Fallback>
                <p:oleObj name="Equation" r:id="rId5" imgW="2946240" imgH="253800" progId="Equation.DSMT4">
                  <p:embed/>
                  <p:pic>
                    <p:nvPicPr>
                      <p:cNvPr id="7" name="Object 6">
                        <a:extLst>
                          <a:ext uri="{FF2B5EF4-FFF2-40B4-BE49-F238E27FC236}">
                            <a16:creationId xmlns:a16="http://schemas.microsoft.com/office/drawing/2014/main" id="{D5420444-7A91-4B8F-B17E-9B7AB8B6F4E0}"/>
                          </a:ext>
                        </a:extLst>
                      </p:cNvPr>
                      <p:cNvPicPr/>
                      <p:nvPr/>
                    </p:nvPicPr>
                    <p:blipFill>
                      <a:blip r:embed="rId6"/>
                      <a:stretch>
                        <a:fillRect/>
                      </a:stretch>
                    </p:blipFill>
                    <p:spPr>
                      <a:xfrm>
                        <a:off x="229712" y="1875281"/>
                        <a:ext cx="9845313" cy="848671"/>
                      </a:xfrm>
                      <a:prstGeom prst="rect">
                        <a:avLst/>
                      </a:prstGeom>
                    </p:spPr>
                  </p:pic>
                </p:oleObj>
              </mc:Fallback>
            </mc:AlternateContent>
          </a:graphicData>
        </a:graphic>
      </p:graphicFrame>
      <p:graphicFrame>
        <p:nvGraphicFramePr>
          <p:cNvPr id="8" name="Object 7">
            <a:extLst>
              <a:ext uri="{FF2B5EF4-FFF2-40B4-BE49-F238E27FC236}">
                <a16:creationId xmlns:a16="http://schemas.microsoft.com/office/drawing/2014/main" id="{F3155275-D00D-42DB-ABED-78B017D0A7EE}"/>
              </a:ext>
            </a:extLst>
          </p:cNvPr>
          <p:cNvGraphicFramePr>
            <a:graphicFrameLocks noChangeAspect="1"/>
          </p:cNvGraphicFramePr>
          <p:nvPr>
            <p:extLst>
              <p:ext uri="{D42A27DB-BD31-4B8C-83A1-F6EECF244321}">
                <p14:modId xmlns:p14="http://schemas.microsoft.com/office/powerpoint/2010/main" val="1722049495"/>
              </p:ext>
            </p:extLst>
          </p:nvPr>
        </p:nvGraphicFramePr>
        <p:xfrm>
          <a:off x="1004454" y="3016250"/>
          <a:ext cx="7842250" cy="3340100"/>
        </p:xfrm>
        <a:graphic>
          <a:graphicData uri="http://schemas.openxmlformats.org/presentationml/2006/ole">
            <mc:AlternateContent xmlns:mc="http://schemas.openxmlformats.org/markup-compatibility/2006">
              <mc:Choice xmlns:v="urn:schemas-microsoft-com:vml" Requires="v">
                <p:oleObj spid="_x0000_s226344" name="Equation" r:id="rId7" imgW="4203360" imgH="1790640" progId="Equation.DSMT4">
                  <p:embed/>
                </p:oleObj>
              </mc:Choice>
              <mc:Fallback>
                <p:oleObj name="Equation" r:id="rId7" imgW="4203360" imgH="1790640" progId="Equation.DSMT4">
                  <p:embed/>
                  <p:pic>
                    <p:nvPicPr>
                      <p:cNvPr id="8" name="Object 7">
                        <a:extLst>
                          <a:ext uri="{FF2B5EF4-FFF2-40B4-BE49-F238E27FC236}">
                            <a16:creationId xmlns:a16="http://schemas.microsoft.com/office/drawing/2014/main" id="{A6635A72-0EA1-4E76-AC53-AC16BD48DF5B}"/>
                          </a:ext>
                        </a:extLst>
                      </p:cNvPr>
                      <p:cNvPicPr/>
                      <p:nvPr/>
                    </p:nvPicPr>
                    <p:blipFill>
                      <a:blip r:embed="rId8"/>
                      <a:stretch>
                        <a:fillRect/>
                      </a:stretch>
                    </p:blipFill>
                    <p:spPr>
                      <a:xfrm>
                        <a:off x="1004454" y="3016250"/>
                        <a:ext cx="7842250" cy="3340100"/>
                      </a:xfrm>
                      <a:prstGeom prst="rect">
                        <a:avLst/>
                      </a:prstGeom>
                    </p:spPr>
                  </p:pic>
                </p:oleObj>
              </mc:Fallback>
            </mc:AlternateContent>
          </a:graphicData>
        </a:graphic>
      </p:graphicFrame>
    </p:spTree>
    <p:extLst>
      <p:ext uri="{BB962C8B-B14F-4D97-AF65-F5344CB8AC3E}">
        <p14:creationId xmlns:p14="http://schemas.microsoft.com/office/powerpoint/2010/main" val="17661150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5FF62C8-4269-420F-A516-B8A02267FA94}"/>
              </a:ext>
            </a:extLst>
          </p:cNvPr>
          <p:cNvSpPr>
            <a:spLocks noGrp="1"/>
          </p:cNvSpPr>
          <p:nvPr>
            <p:ph type="dt" sz="half" idx="10"/>
          </p:nvPr>
        </p:nvSpPr>
        <p:spPr/>
        <p:txBody>
          <a:bodyPr/>
          <a:lstStyle/>
          <a:p>
            <a:r>
              <a:rPr lang="en-US"/>
              <a:t>04/03/2020</a:t>
            </a:r>
          </a:p>
        </p:txBody>
      </p:sp>
      <p:sp>
        <p:nvSpPr>
          <p:cNvPr id="3" name="Footer Placeholder 2">
            <a:extLst>
              <a:ext uri="{FF2B5EF4-FFF2-40B4-BE49-F238E27FC236}">
                <a16:creationId xmlns:a16="http://schemas.microsoft.com/office/drawing/2014/main" id="{D5326C19-AA08-4EE6-BCE5-509FD9CB3AFC}"/>
              </a:ext>
            </a:extLst>
          </p:cNvPr>
          <p:cNvSpPr>
            <a:spLocks noGrp="1"/>
          </p:cNvSpPr>
          <p:nvPr>
            <p:ph type="ftr" sz="quarter" idx="11"/>
          </p:nvPr>
        </p:nvSpPr>
        <p:spPr/>
        <p:txBody>
          <a:bodyPr/>
          <a:lstStyle/>
          <a:p>
            <a:r>
              <a:rPr lang="en-US"/>
              <a:t>PHY 742 -- Spring 2020 -- Lecture 26</a:t>
            </a:r>
          </a:p>
        </p:txBody>
      </p:sp>
      <p:sp>
        <p:nvSpPr>
          <p:cNvPr id="4" name="Slide Number Placeholder 3">
            <a:extLst>
              <a:ext uri="{FF2B5EF4-FFF2-40B4-BE49-F238E27FC236}">
                <a16:creationId xmlns:a16="http://schemas.microsoft.com/office/drawing/2014/main" id="{4D1E1887-85B3-4027-89AA-FC4AB32583C0}"/>
              </a:ext>
            </a:extLst>
          </p:cNvPr>
          <p:cNvSpPr>
            <a:spLocks noGrp="1"/>
          </p:cNvSpPr>
          <p:nvPr>
            <p:ph type="sldNum" sz="quarter" idx="12"/>
          </p:nvPr>
        </p:nvSpPr>
        <p:spPr/>
        <p:txBody>
          <a:bodyPr/>
          <a:lstStyle/>
          <a:p>
            <a:fld id="{E23FF32D-176F-4F5B-8878-5D48FB6FF26A}" type="slidenum">
              <a:rPr lang="en-US" smtClean="0"/>
              <a:t>28</a:t>
            </a:fld>
            <a:endParaRPr lang="en-US"/>
          </a:p>
        </p:txBody>
      </p:sp>
      <p:sp>
        <p:nvSpPr>
          <p:cNvPr id="5" name="TextBox 4">
            <a:extLst>
              <a:ext uri="{FF2B5EF4-FFF2-40B4-BE49-F238E27FC236}">
                <a16:creationId xmlns:a16="http://schemas.microsoft.com/office/drawing/2014/main" id="{16DBC6B7-9581-4E9A-BF73-B4A91391836D}"/>
              </a:ext>
            </a:extLst>
          </p:cNvPr>
          <p:cNvSpPr txBox="1"/>
          <p:nvPr/>
        </p:nvSpPr>
        <p:spPr>
          <a:xfrm>
            <a:off x="648393" y="332509"/>
            <a:ext cx="10705407" cy="461665"/>
          </a:xfrm>
          <a:prstGeom prst="rect">
            <a:avLst/>
          </a:prstGeom>
          <a:noFill/>
        </p:spPr>
        <p:txBody>
          <a:bodyPr wrap="square" rtlCol="0">
            <a:spAutoFit/>
          </a:bodyPr>
          <a:lstStyle/>
          <a:p>
            <a:pPr algn="l"/>
            <a:r>
              <a:rPr lang="en-US" sz="2400" b="1" dirty="0"/>
              <a:t>Evaluation of two particle term, continued</a:t>
            </a:r>
          </a:p>
        </p:txBody>
      </p:sp>
      <p:graphicFrame>
        <p:nvGraphicFramePr>
          <p:cNvPr id="6" name="Object 5">
            <a:extLst>
              <a:ext uri="{FF2B5EF4-FFF2-40B4-BE49-F238E27FC236}">
                <a16:creationId xmlns:a16="http://schemas.microsoft.com/office/drawing/2014/main" id="{6C7EA3F8-9050-49C0-BA28-AAAEAC7D6E39}"/>
              </a:ext>
            </a:extLst>
          </p:cNvPr>
          <p:cNvGraphicFramePr>
            <a:graphicFrameLocks noChangeAspect="1"/>
          </p:cNvGraphicFramePr>
          <p:nvPr>
            <p:extLst>
              <p:ext uri="{D42A27DB-BD31-4B8C-83A1-F6EECF244321}">
                <p14:modId xmlns:p14="http://schemas.microsoft.com/office/powerpoint/2010/main" val="1517208530"/>
              </p:ext>
            </p:extLst>
          </p:nvPr>
        </p:nvGraphicFramePr>
        <p:xfrm>
          <a:off x="1235162" y="1351713"/>
          <a:ext cx="9088437" cy="3760787"/>
        </p:xfrm>
        <a:graphic>
          <a:graphicData uri="http://schemas.openxmlformats.org/presentationml/2006/ole">
            <mc:AlternateContent xmlns:mc="http://schemas.openxmlformats.org/markup-compatibility/2006">
              <mc:Choice xmlns:v="urn:schemas-microsoft-com:vml" Requires="v">
                <p:oleObj spid="_x0000_s227341" name="Equation" r:id="rId4" imgW="3898800" imgH="1612800" progId="Equation.DSMT4">
                  <p:embed/>
                </p:oleObj>
              </mc:Choice>
              <mc:Fallback>
                <p:oleObj name="Equation" r:id="rId4" imgW="3898800" imgH="1612800" progId="Equation.DSMT4">
                  <p:embed/>
                  <p:pic>
                    <p:nvPicPr>
                      <p:cNvPr id="6" name="Object 5">
                        <a:extLst>
                          <a:ext uri="{FF2B5EF4-FFF2-40B4-BE49-F238E27FC236}">
                            <a16:creationId xmlns:a16="http://schemas.microsoft.com/office/drawing/2014/main" id="{0E0ACED0-1299-4D40-BA4C-A3DA46268B1B}"/>
                          </a:ext>
                        </a:extLst>
                      </p:cNvPr>
                      <p:cNvPicPr/>
                      <p:nvPr/>
                    </p:nvPicPr>
                    <p:blipFill>
                      <a:blip r:embed="rId5"/>
                      <a:stretch>
                        <a:fillRect/>
                      </a:stretch>
                    </p:blipFill>
                    <p:spPr>
                      <a:xfrm>
                        <a:off x="1235162" y="1351713"/>
                        <a:ext cx="9088437" cy="3760787"/>
                      </a:xfrm>
                      <a:prstGeom prst="rect">
                        <a:avLst/>
                      </a:prstGeom>
                    </p:spPr>
                  </p:pic>
                </p:oleObj>
              </mc:Fallback>
            </mc:AlternateContent>
          </a:graphicData>
        </a:graphic>
      </p:graphicFrame>
      <p:sp>
        <p:nvSpPr>
          <p:cNvPr id="7" name="TextBox 6">
            <a:extLst>
              <a:ext uri="{FF2B5EF4-FFF2-40B4-BE49-F238E27FC236}">
                <a16:creationId xmlns:a16="http://schemas.microsoft.com/office/drawing/2014/main" id="{4740C2B7-EA4A-4D30-927A-F700160BBA9D}"/>
              </a:ext>
            </a:extLst>
          </p:cNvPr>
          <p:cNvSpPr txBox="1"/>
          <p:nvPr/>
        </p:nvSpPr>
        <p:spPr>
          <a:xfrm>
            <a:off x="3263900" y="4650835"/>
            <a:ext cx="4356100" cy="461665"/>
          </a:xfrm>
          <a:prstGeom prst="rect">
            <a:avLst/>
          </a:prstGeom>
          <a:noFill/>
        </p:spPr>
        <p:txBody>
          <a:bodyPr wrap="square" rtlCol="0">
            <a:spAutoFit/>
          </a:bodyPr>
          <a:lstStyle/>
          <a:p>
            <a:pPr algn="l"/>
            <a:r>
              <a:rPr lang="en-US" sz="2400" b="1" dirty="0"/>
              <a:t>Why?</a:t>
            </a:r>
          </a:p>
        </p:txBody>
      </p:sp>
      <p:sp>
        <p:nvSpPr>
          <p:cNvPr id="8" name="TextBox 7">
            <a:extLst>
              <a:ext uri="{FF2B5EF4-FFF2-40B4-BE49-F238E27FC236}">
                <a16:creationId xmlns:a16="http://schemas.microsoft.com/office/drawing/2014/main" id="{64EAD04B-F168-4E07-925D-CAEACBE1A1ED}"/>
              </a:ext>
            </a:extLst>
          </p:cNvPr>
          <p:cNvSpPr txBox="1"/>
          <p:nvPr/>
        </p:nvSpPr>
        <p:spPr>
          <a:xfrm>
            <a:off x="648393" y="5503592"/>
            <a:ext cx="10616507" cy="830997"/>
          </a:xfrm>
          <a:prstGeom prst="rect">
            <a:avLst/>
          </a:prstGeom>
          <a:noFill/>
        </p:spPr>
        <p:txBody>
          <a:bodyPr wrap="square" rtlCol="0">
            <a:spAutoFit/>
          </a:bodyPr>
          <a:lstStyle/>
          <a:p>
            <a:pPr algn="l"/>
            <a:r>
              <a:rPr lang="en-US" sz="2400" b="1" dirty="0"/>
              <a:t>Next time, we will analyze this result and consider extension of the analysis  to excited </a:t>
            </a:r>
            <a:r>
              <a:rPr lang="en-US" sz="2400" b="1"/>
              <a:t>electronic states of He.</a:t>
            </a:r>
            <a:endParaRPr lang="en-US" sz="2400" b="1" dirty="0"/>
          </a:p>
        </p:txBody>
      </p:sp>
    </p:spTree>
    <p:extLst>
      <p:ext uri="{BB962C8B-B14F-4D97-AF65-F5344CB8AC3E}">
        <p14:creationId xmlns:p14="http://schemas.microsoft.com/office/powerpoint/2010/main" val="22347862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04/03/2020</a:t>
            </a:r>
          </a:p>
        </p:txBody>
      </p:sp>
      <p:sp>
        <p:nvSpPr>
          <p:cNvPr id="3" name="Footer Placeholder 2"/>
          <p:cNvSpPr>
            <a:spLocks noGrp="1"/>
          </p:cNvSpPr>
          <p:nvPr>
            <p:ph type="ftr" sz="quarter" idx="11"/>
          </p:nvPr>
        </p:nvSpPr>
        <p:spPr/>
        <p:txBody>
          <a:bodyPr/>
          <a:lstStyle/>
          <a:p>
            <a:r>
              <a:rPr lang="en-US"/>
              <a:t>PHY 742 -- Spring 2020 -- Lecture 26</a:t>
            </a:r>
          </a:p>
        </p:txBody>
      </p:sp>
      <p:sp>
        <p:nvSpPr>
          <p:cNvPr id="4" name="Slide Number Placeholder 3"/>
          <p:cNvSpPr>
            <a:spLocks noGrp="1"/>
          </p:cNvSpPr>
          <p:nvPr>
            <p:ph type="sldNum" sz="quarter" idx="12"/>
          </p:nvPr>
        </p:nvSpPr>
        <p:spPr/>
        <p:txBody>
          <a:bodyPr/>
          <a:lstStyle/>
          <a:p>
            <a:fld id="{CE368B07-CEBF-4C80-90AF-53B34FA04CF3}" type="slidenum">
              <a:rPr lang="en-US" smtClean="0"/>
              <a:t>3</a:t>
            </a:fld>
            <a:endParaRPr lang="en-US"/>
          </a:p>
        </p:txBody>
      </p:sp>
      <p:sp>
        <p:nvSpPr>
          <p:cNvPr id="5" name="TextBox 4"/>
          <p:cNvSpPr txBox="1"/>
          <p:nvPr/>
        </p:nvSpPr>
        <p:spPr>
          <a:xfrm>
            <a:off x="1828800" y="228601"/>
            <a:ext cx="8229600" cy="461665"/>
          </a:xfrm>
          <a:prstGeom prst="rect">
            <a:avLst/>
          </a:prstGeom>
          <a:noFill/>
        </p:spPr>
        <p:txBody>
          <a:bodyPr wrap="square" rtlCol="0">
            <a:spAutoFit/>
          </a:bodyPr>
          <a:lstStyle/>
          <a:p>
            <a:r>
              <a:rPr lang="en-US" sz="2400" b="1" dirty="0"/>
              <a:t>Quantum mechanical treatment of </a:t>
            </a:r>
            <a:r>
              <a:rPr lang="en-US" sz="2400" b="1" dirty="0" err="1"/>
              <a:t>multiparticle</a:t>
            </a:r>
            <a:r>
              <a:rPr lang="en-US" sz="2400" b="1" dirty="0"/>
              <a:t> systems</a:t>
            </a:r>
          </a:p>
        </p:txBody>
      </p:sp>
      <p:grpSp>
        <p:nvGrpSpPr>
          <p:cNvPr id="8" name="Group 7"/>
          <p:cNvGrpSpPr/>
          <p:nvPr/>
        </p:nvGrpSpPr>
        <p:grpSpPr>
          <a:xfrm>
            <a:off x="3733800" y="1443336"/>
            <a:ext cx="381000" cy="461665"/>
            <a:chOff x="2209800" y="1443335"/>
            <a:chExt cx="381000" cy="461665"/>
          </a:xfrm>
        </p:grpSpPr>
        <p:sp>
          <p:nvSpPr>
            <p:cNvPr id="6" name="Oval 5"/>
            <p:cNvSpPr/>
            <p:nvPr/>
          </p:nvSpPr>
          <p:spPr>
            <a:xfrm>
              <a:off x="2209800" y="1447800"/>
              <a:ext cx="381000" cy="38100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7" name="TextBox 6"/>
            <p:cNvSpPr txBox="1"/>
            <p:nvPr/>
          </p:nvSpPr>
          <p:spPr>
            <a:xfrm>
              <a:off x="2209800" y="1443335"/>
              <a:ext cx="228600" cy="461665"/>
            </a:xfrm>
            <a:prstGeom prst="rect">
              <a:avLst/>
            </a:prstGeom>
            <a:noFill/>
          </p:spPr>
          <p:txBody>
            <a:bodyPr wrap="square" rtlCol="0">
              <a:spAutoFit/>
            </a:bodyPr>
            <a:lstStyle/>
            <a:p>
              <a:r>
                <a:rPr lang="en-US" sz="2400" b="1" dirty="0">
                  <a:latin typeface="+mj-lt"/>
                </a:rPr>
                <a:t>1</a:t>
              </a:r>
            </a:p>
          </p:txBody>
        </p:sp>
      </p:grpSp>
      <p:grpSp>
        <p:nvGrpSpPr>
          <p:cNvPr id="9" name="Group 8"/>
          <p:cNvGrpSpPr/>
          <p:nvPr/>
        </p:nvGrpSpPr>
        <p:grpSpPr>
          <a:xfrm>
            <a:off x="4724400" y="1595736"/>
            <a:ext cx="381000" cy="461665"/>
            <a:chOff x="2209800" y="1443335"/>
            <a:chExt cx="381000" cy="461665"/>
          </a:xfrm>
        </p:grpSpPr>
        <p:sp>
          <p:nvSpPr>
            <p:cNvPr id="10" name="Oval 9"/>
            <p:cNvSpPr/>
            <p:nvPr/>
          </p:nvSpPr>
          <p:spPr>
            <a:xfrm>
              <a:off x="2209800" y="1447800"/>
              <a:ext cx="381000" cy="38100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TextBox 10"/>
            <p:cNvSpPr txBox="1"/>
            <p:nvPr/>
          </p:nvSpPr>
          <p:spPr>
            <a:xfrm>
              <a:off x="2209800" y="1443335"/>
              <a:ext cx="228600" cy="461665"/>
            </a:xfrm>
            <a:prstGeom prst="rect">
              <a:avLst/>
            </a:prstGeom>
            <a:noFill/>
          </p:spPr>
          <p:txBody>
            <a:bodyPr wrap="square" rtlCol="0">
              <a:spAutoFit/>
            </a:bodyPr>
            <a:lstStyle/>
            <a:p>
              <a:r>
                <a:rPr lang="en-US" sz="2400" b="1" dirty="0">
                  <a:latin typeface="+mj-lt"/>
                </a:rPr>
                <a:t>2</a:t>
              </a:r>
            </a:p>
          </p:txBody>
        </p:sp>
      </p:grpSp>
      <p:grpSp>
        <p:nvGrpSpPr>
          <p:cNvPr id="12" name="Group 11"/>
          <p:cNvGrpSpPr/>
          <p:nvPr/>
        </p:nvGrpSpPr>
        <p:grpSpPr>
          <a:xfrm>
            <a:off x="4648200" y="2357736"/>
            <a:ext cx="381000" cy="461665"/>
            <a:chOff x="2209800" y="1443335"/>
            <a:chExt cx="381000" cy="461665"/>
          </a:xfrm>
        </p:grpSpPr>
        <p:sp>
          <p:nvSpPr>
            <p:cNvPr id="13" name="Oval 12"/>
            <p:cNvSpPr/>
            <p:nvPr/>
          </p:nvSpPr>
          <p:spPr>
            <a:xfrm>
              <a:off x="2209800" y="1447800"/>
              <a:ext cx="381000" cy="38100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4" name="TextBox 13"/>
            <p:cNvSpPr txBox="1"/>
            <p:nvPr/>
          </p:nvSpPr>
          <p:spPr>
            <a:xfrm>
              <a:off x="2209800" y="1443335"/>
              <a:ext cx="228600" cy="461665"/>
            </a:xfrm>
            <a:prstGeom prst="rect">
              <a:avLst/>
            </a:prstGeom>
            <a:noFill/>
          </p:spPr>
          <p:txBody>
            <a:bodyPr wrap="square" rtlCol="0">
              <a:spAutoFit/>
            </a:bodyPr>
            <a:lstStyle/>
            <a:p>
              <a:r>
                <a:rPr lang="en-US" sz="2400" b="1" dirty="0">
                  <a:latin typeface="+mj-lt"/>
                </a:rPr>
                <a:t>4</a:t>
              </a:r>
            </a:p>
          </p:txBody>
        </p:sp>
      </p:grpSp>
      <p:grpSp>
        <p:nvGrpSpPr>
          <p:cNvPr id="15" name="Group 14"/>
          <p:cNvGrpSpPr/>
          <p:nvPr/>
        </p:nvGrpSpPr>
        <p:grpSpPr>
          <a:xfrm>
            <a:off x="3886200" y="3348336"/>
            <a:ext cx="381000" cy="461665"/>
            <a:chOff x="2209800" y="1443335"/>
            <a:chExt cx="381000" cy="461665"/>
          </a:xfrm>
        </p:grpSpPr>
        <p:sp>
          <p:nvSpPr>
            <p:cNvPr id="16" name="Oval 15"/>
            <p:cNvSpPr/>
            <p:nvPr/>
          </p:nvSpPr>
          <p:spPr>
            <a:xfrm>
              <a:off x="2209800" y="1447800"/>
              <a:ext cx="381000" cy="38100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7" name="TextBox 16"/>
            <p:cNvSpPr txBox="1"/>
            <p:nvPr/>
          </p:nvSpPr>
          <p:spPr>
            <a:xfrm>
              <a:off x="2209800" y="1443335"/>
              <a:ext cx="228600" cy="461665"/>
            </a:xfrm>
            <a:prstGeom prst="rect">
              <a:avLst/>
            </a:prstGeom>
            <a:noFill/>
          </p:spPr>
          <p:txBody>
            <a:bodyPr wrap="square" rtlCol="0">
              <a:spAutoFit/>
            </a:bodyPr>
            <a:lstStyle/>
            <a:p>
              <a:r>
                <a:rPr lang="en-US" sz="2400" b="1" dirty="0">
                  <a:latin typeface="+mj-lt"/>
                </a:rPr>
                <a:t>3</a:t>
              </a:r>
            </a:p>
          </p:txBody>
        </p:sp>
      </p:grpSp>
      <p:grpSp>
        <p:nvGrpSpPr>
          <p:cNvPr id="18" name="Group 17"/>
          <p:cNvGrpSpPr/>
          <p:nvPr/>
        </p:nvGrpSpPr>
        <p:grpSpPr>
          <a:xfrm>
            <a:off x="6477000" y="1595736"/>
            <a:ext cx="381000" cy="461665"/>
            <a:chOff x="2209800" y="1443335"/>
            <a:chExt cx="381000" cy="461665"/>
          </a:xfrm>
        </p:grpSpPr>
        <p:sp>
          <p:nvSpPr>
            <p:cNvPr id="19" name="Oval 18"/>
            <p:cNvSpPr/>
            <p:nvPr/>
          </p:nvSpPr>
          <p:spPr>
            <a:xfrm>
              <a:off x="2209800" y="1447800"/>
              <a:ext cx="381000" cy="38100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0" name="TextBox 19"/>
            <p:cNvSpPr txBox="1"/>
            <p:nvPr/>
          </p:nvSpPr>
          <p:spPr>
            <a:xfrm>
              <a:off x="2209800" y="1443335"/>
              <a:ext cx="228600" cy="461665"/>
            </a:xfrm>
            <a:prstGeom prst="rect">
              <a:avLst/>
            </a:prstGeom>
            <a:noFill/>
          </p:spPr>
          <p:txBody>
            <a:bodyPr wrap="square" rtlCol="0">
              <a:spAutoFit/>
            </a:bodyPr>
            <a:lstStyle/>
            <a:p>
              <a:r>
                <a:rPr lang="en-US" sz="2400" b="1" dirty="0">
                  <a:latin typeface="+mj-lt"/>
                </a:rPr>
                <a:t>5</a:t>
              </a:r>
            </a:p>
          </p:txBody>
        </p:sp>
      </p:grpSp>
      <p:cxnSp>
        <p:nvCxnSpPr>
          <p:cNvPr id="22" name="Straight Arrow Connector 21"/>
          <p:cNvCxnSpPr/>
          <p:nvPr/>
        </p:nvCxnSpPr>
        <p:spPr>
          <a:xfrm flipH="1" flipV="1">
            <a:off x="2514600" y="1219200"/>
            <a:ext cx="76200" cy="41148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flipV="1">
            <a:off x="2533454" y="5334000"/>
            <a:ext cx="5238946" cy="18854"/>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flipH="1">
            <a:off x="2037368" y="5321431"/>
            <a:ext cx="552254" cy="851096"/>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2066239" y="5918599"/>
            <a:ext cx="523973" cy="461665"/>
          </a:xfrm>
          <a:prstGeom prst="rect">
            <a:avLst/>
          </a:prstGeom>
          <a:noFill/>
        </p:spPr>
        <p:txBody>
          <a:bodyPr wrap="square" rtlCol="0">
            <a:spAutoFit/>
          </a:bodyPr>
          <a:lstStyle/>
          <a:p>
            <a:r>
              <a:rPr lang="en-US" sz="2400" b="1" dirty="0">
                <a:latin typeface="+mj-lt"/>
              </a:rPr>
              <a:t>x</a:t>
            </a:r>
          </a:p>
        </p:txBody>
      </p:sp>
      <p:sp>
        <p:nvSpPr>
          <p:cNvPr id="32" name="TextBox 31"/>
          <p:cNvSpPr txBox="1"/>
          <p:nvPr/>
        </p:nvSpPr>
        <p:spPr>
          <a:xfrm>
            <a:off x="7858028" y="5105401"/>
            <a:ext cx="523973" cy="461665"/>
          </a:xfrm>
          <a:prstGeom prst="rect">
            <a:avLst/>
          </a:prstGeom>
          <a:noFill/>
        </p:spPr>
        <p:txBody>
          <a:bodyPr wrap="square" rtlCol="0">
            <a:spAutoFit/>
          </a:bodyPr>
          <a:lstStyle/>
          <a:p>
            <a:r>
              <a:rPr lang="en-US" sz="2400" b="1" dirty="0">
                <a:latin typeface="+mj-lt"/>
              </a:rPr>
              <a:t>y</a:t>
            </a:r>
          </a:p>
        </p:txBody>
      </p:sp>
      <p:sp>
        <p:nvSpPr>
          <p:cNvPr id="33" name="TextBox 32"/>
          <p:cNvSpPr txBox="1"/>
          <p:nvPr/>
        </p:nvSpPr>
        <p:spPr>
          <a:xfrm>
            <a:off x="2514601" y="762001"/>
            <a:ext cx="523973" cy="461665"/>
          </a:xfrm>
          <a:prstGeom prst="rect">
            <a:avLst/>
          </a:prstGeom>
          <a:noFill/>
        </p:spPr>
        <p:txBody>
          <a:bodyPr wrap="square" rtlCol="0">
            <a:spAutoFit/>
          </a:bodyPr>
          <a:lstStyle/>
          <a:p>
            <a:r>
              <a:rPr lang="en-US" sz="2400" b="1" dirty="0">
                <a:latin typeface="+mj-lt"/>
              </a:rPr>
              <a:t>z</a:t>
            </a:r>
          </a:p>
        </p:txBody>
      </p:sp>
      <p:cxnSp>
        <p:nvCxnSpPr>
          <p:cNvPr id="34" name="Straight Arrow Connector 33"/>
          <p:cNvCxnSpPr>
            <a:endCxn id="7" idx="2"/>
          </p:cNvCxnSpPr>
          <p:nvPr/>
        </p:nvCxnSpPr>
        <p:spPr>
          <a:xfrm flipV="1">
            <a:off x="2589622" y="1905000"/>
            <a:ext cx="1258478" cy="3505200"/>
          </a:xfrm>
          <a:prstGeom prst="straightConnector1">
            <a:avLst/>
          </a:prstGeom>
          <a:ln w="38100">
            <a:solidFill>
              <a:srgbClr val="0000FF"/>
            </a:solidFill>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flipV="1">
            <a:off x="2608476" y="1873250"/>
            <a:ext cx="2230224" cy="3536950"/>
          </a:xfrm>
          <a:prstGeom prst="straightConnector1">
            <a:avLst/>
          </a:prstGeom>
          <a:ln w="38100">
            <a:solidFill>
              <a:srgbClr val="0000FF"/>
            </a:solidFill>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flipV="1">
            <a:off x="2610834" y="1976736"/>
            <a:ext cx="3866167" cy="3378083"/>
          </a:xfrm>
          <a:prstGeom prst="straightConnector1">
            <a:avLst/>
          </a:prstGeom>
          <a:ln w="38100">
            <a:solidFill>
              <a:srgbClr val="0000FF"/>
            </a:solidFill>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flipV="1">
            <a:off x="2607298" y="2698423"/>
            <a:ext cx="2207246" cy="2623008"/>
          </a:xfrm>
          <a:prstGeom prst="straightConnector1">
            <a:avLst/>
          </a:prstGeom>
          <a:ln w="38100">
            <a:solidFill>
              <a:srgbClr val="0000FF"/>
            </a:solidFill>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flipV="1">
            <a:off x="2583142" y="3729335"/>
            <a:ext cx="1451922" cy="1592096"/>
          </a:xfrm>
          <a:prstGeom prst="straightConnector1">
            <a:avLst/>
          </a:prstGeom>
          <a:ln w="38100">
            <a:solidFill>
              <a:srgbClr val="0000FF"/>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46" name="Object 45"/>
          <p:cNvGraphicFramePr>
            <a:graphicFrameLocks noChangeAspect="1"/>
          </p:cNvGraphicFramePr>
          <p:nvPr>
            <p:extLst>
              <p:ext uri="{D42A27DB-BD31-4B8C-83A1-F6EECF244321}">
                <p14:modId xmlns:p14="http://schemas.microsoft.com/office/powerpoint/2010/main" val="375131717"/>
              </p:ext>
            </p:extLst>
          </p:nvPr>
        </p:nvGraphicFramePr>
        <p:xfrm>
          <a:off x="5043488" y="3867150"/>
          <a:ext cx="4999037" cy="912813"/>
        </p:xfrm>
        <a:graphic>
          <a:graphicData uri="http://schemas.openxmlformats.org/presentationml/2006/ole">
            <mc:AlternateContent xmlns:mc="http://schemas.openxmlformats.org/markup-compatibility/2006">
              <mc:Choice xmlns:v="urn:schemas-microsoft-com:vml" Requires="v">
                <p:oleObj spid="_x0000_s1082" name="Equation" r:id="rId4" imgW="3403440" imgH="622080" progId="Equation.DSMT4">
                  <p:embed/>
                </p:oleObj>
              </mc:Choice>
              <mc:Fallback>
                <p:oleObj name="Equation" r:id="rId4" imgW="3403440" imgH="622080" progId="Equation.DSMT4">
                  <p:embed/>
                  <p:pic>
                    <p:nvPicPr>
                      <p:cNvPr id="46" name="Object 45"/>
                      <p:cNvPicPr/>
                      <p:nvPr/>
                    </p:nvPicPr>
                    <p:blipFill>
                      <a:blip r:embed="rId5"/>
                      <a:stretch>
                        <a:fillRect/>
                      </a:stretch>
                    </p:blipFill>
                    <p:spPr>
                      <a:xfrm>
                        <a:off x="5043488" y="3867150"/>
                        <a:ext cx="4999037" cy="912813"/>
                      </a:xfrm>
                      <a:prstGeom prst="rect">
                        <a:avLst/>
                      </a:prstGeom>
                    </p:spPr>
                  </p:pic>
                </p:oleObj>
              </mc:Fallback>
            </mc:AlternateContent>
          </a:graphicData>
        </a:graphic>
      </p:graphicFrame>
    </p:spTree>
    <p:extLst>
      <p:ext uri="{BB962C8B-B14F-4D97-AF65-F5344CB8AC3E}">
        <p14:creationId xmlns:p14="http://schemas.microsoft.com/office/powerpoint/2010/main" val="40532474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04/03/2020</a:t>
            </a:r>
          </a:p>
        </p:txBody>
      </p:sp>
      <p:sp>
        <p:nvSpPr>
          <p:cNvPr id="3" name="Footer Placeholder 2"/>
          <p:cNvSpPr>
            <a:spLocks noGrp="1"/>
          </p:cNvSpPr>
          <p:nvPr>
            <p:ph type="ftr" sz="quarter" idx="11"/>
          </p:nvPr>
        </p:nvSpPr>
        <p:spPr/>
        <p:txBody>
          <a:bodyPr/>
          <a:lstStyle/>
          <a:p>
            <a:r>
              <a:rPr lang="en-US"/>
              <a:t>PHY 742 -- Spring 2020 -- Lecture 26</a:t>
            </a:r>
          </a:p>
        </p:txBody>
      </p:sp>
      <p:sp>
        <p:nvSpPr>
          <p:cNvPr id="4" name="Slide Number Placeholder 3"/>
          <p:cNvSpPr>
            <a:spLocks noGrp="1"/>
          </p:cNvSpPr>
          <p:nvPr>
            <p:ph type="sldNum" sz="quarter" idx="12"/>
          </p:nvPr>
        </p:nvSpPr>
        <p:spPr/>
        <p:txBody>
          <a:bodyPr/>
          <a:lstStyle/>
          <a:p>
            <a:fld id="{CE368B07-CEBF-4C80-90AF-53B34FA04CF3}" type="slidenum">
              <a:rPr lang="en-US" smtClean="0"/>
              <a:t>4</a:t>
            </a:fld>
            <a:endParaRPr lang="en-US"/>
          </a:p>
        </p:txBody>
      </p:sp>
      <p:sp>
        <p:nvSpPr>
          <p:cNvPr id="5" name="TextBox 4"/>
          <p:cNvSpPr txBox="1"/>
          <p:nvPr/>
        </p:nvSpPr>
        <p:spPr>
          <a:xfrm>
            <a:off x="1828800" y="228601"/>
            <a:ext cx="8229600" cy="461665"/>
          </a:xfrm>
          <a:prstGeom prst="rect">
            <a:avLst/>
          </a:prstGeom>
          <a:noFill/>
        </p:spPr>
        <p:txBody>
          <a:bodyPr wrap="square" rtlCol="0">
            <a:spAutoFit/>
          </a:bodyPr>
          <a:lstStyle/>
          <a:p>
            <a:r>
              <a:rPr lang="en-US" sz="2400" b="1" dirty="0"/>
              <a:t>Quantum mechanical treatment of </a:t>
            </a:r>
            <a:r>
              <a:rPr lang="en-US" sz="2400" b="1" dirty="0" err="1"/>
              <a:t>multiparticle</a:t>
            </a:r>
            <a:r>
              <a:rPr lang="en-US" sz="2400" b="1" dirty="0"/>
              <a:t> systems</a:t>
            </a:r>
          </a:p>
        </p:txBody>
      </p:sp>
      <p:graphicFrame>
        <p:nvGraphicFramePr>
          <p:cNvPr id="6" name="Object 5"/>
          <p:cNvGraphicFramePr>
            <a:graphicFrameLocks noChangeAspect="1"/>
          </p:cNvGraphicFramePr>
          <p:nvPr>
            <p:extLst>
              <p:ext uri="{D42A27DB-BD31-4B8C-83A1-F6EECF244321}">
                <p14:modId xmlns:p14="http://schemas.microsoft.com/office/powerpoint/2010/main" val="100669419"/>
              </p:ext>
            </p:extLst>
          </p:nvPr>
        </p:nvGraphicFramePr>
        <p:xfrm>
          <a:off x="2128839" y="855663"/>
          <a:ext cx="5037137" cy="914400"/>
        </p:xfrm>
        <a:graphic>
          <a:graphicData uri="http://schemas.openxmlformats.org/presentationml/2006/ole">
            <mc:AlternateContent xmlns:mc="http://schemas.openxmlformats.org/markup-compatibility/2006">
              <mc:Choice xmlns:v="urn:schemas-microsoft-com:vml" Requires="v">
                <p:oleObj spid="_x0000_s203912" name="Equation" r:id="rId4" imgW="3429000" imgH="622080" progId="Equation.DSMT4">
                  <p:embed/>
                </p:oleObj>
              </mc:Choice>
              <mc:Fallback>
                <p:oleObj name="Equation" r:id="rId4" imgW="3429000" imgH="622080" progId="Equation.DSMT4">
                  <p:embed/>
                  <p:pic>
                    <p:nvPicPr>
                      <p:cNvPr id="6" name="Object 5"/>
                      <p:cNvPicPr/>
                      <p:nvPr/>
                    </p:nvPicPr>
                    <p:blipFill>
                      <a:blip r:embed="rId5"/>
                      <a:stretch>
                        <a:fillRect/>
                      </a:stretch>
                    </p:blipFill>
                    <p:spPr>
                      <a:xfrm>
                        <a:off x="2128839" y="855663"/>
                        <a:ext cx="5037137" cy="914400"/>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317352121"/>
              </p:ext>
            </p:extLst>
          </p:nvPr>
        </p:nvGraphicFramePr>
        <p:xfrm>
          <a:off x="1942902" y="1945838"/>
          <a:ext cx="5821363" cy="912813"/>
        </p:xfrm>
        <a:graphic>
          <a:graphicData uri="http://schemas.openxmlformats.org/presentationml/2006/ole">
            <mc:AlternateContent xmlns:mc="http://schemas.openxmlformats.org/markup-compatibility/2006">
              <mc:Choice xmlns:v="urn:schemas-microsoft-com:vml" Requires="v">
                <p:oleObj spid="_x0000_s203913" name="Equation" r:id="rId6" imgW="3962160" imgH="622080" progId="Equation.DSMT4">
                  <p:embed/>
                </p:oleObj>
              </mc:Choice>
              <mc:Fallback>
                <p:oleObj name="Equation" r:id="rId6" imgW="3962160" imgH="622080" progId="Equation.DSMT4">
                  <p:embed/>
                  <p:pic>
                    <p:nvPicPr>
                      <p:cNvPr id="7" name="Object 6"/>
                      <p:cNvPicPr/>
                      <p:nvPr/>
                    </p:nvPicPr>
                    <p:blipFill>
                      <a:blip r:embed="rId7"/>
                      <a:stretch>
                        <a:fillRect/>
                      </a:stretch>
                    </p:blipFill>
                    <p:spPr>
                      <a:xfrm>
                        <a:off x="1942902" y="1945838"/>
                        <a:ext cx="5821363" cy="912813"/>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1731418961"/>
              </p:ext>
            </p:extLst>
          </p:nvPr>
        </p:nvGraphicFramePr>
        <p:xfrm>
          <a:off x="2003426" y="3123188"/>
          <a:ext cx="5540375" cy="2968625"/>
        </p:xfrm>
        <a:graphic>
          <a:graphicData uri="http://schemas.openxmlformats.org/presentationml/2006/ole">
            <mc:AlternateContent xmlns:mc="http://schemas.openxmlformats.org/markup-compatibility/2006">
              <mc:Choice xmlns:v="urn:schemas-microsoft-com:vml" Requires="v">
                <p:oleObj spid="_x0000_s203914" name="Equation" r:id="rId8" imgW="3771720" imgH="2019240" progId="Equation.DSMT4">
                  <p:embed/>
                </p:oleObj>
              </mc:Choice>
              <mc:Fallback>
                <p:oleObj name="Equation" r:id="rId8" imgW="3771720" imgH="2019240" progId="Equation.DSMT4">
                  <p:embed/>
                  <p:pic>
                    <p:nvPicPr>
                      <p:cNvPr id="8" name="Object 7"/>
                      <p:cNvPicPr/>
                      <p:nvPr/>
                    </p:nvPicPr>
                    <p:blipFill>
                      <a:blip r:embed="rId9"/>
                      <a:stretch>
                        <a:fillRect/>
                      </a:stretch>
                    </p:blipFill>
                    <p:spPr>
                      <a:xfrm>
                        <a:off x="2003426" y="3123188"/>
                        <a:ext cx="5540375" cy="2968625"/>
                      </a:xfrm>
                      <a:prstGeom prst="rect">
                        <a:avLst/>
                      </a:prstGeom>
                    </p:spPr>
                  </p:pic>
                </p:oleObj>
              </mc:Fallback>
            </mc:AlternateContent>
          </a:graphicData>
        </a:graphic>
      </p:graphicFrame>
      <p:sp>
        <p:nvSpPr>
          <p:cNvPr id="9" name="Arrow: Left 8">
            <a:extLst>
              <a:ext uri="{FF2B5EF4-FFF2-40B4-BE49-F238E27FC236}">
                <a16:creationId xmlns:a16="http://schemas.microsoft.com/office/drawing/2014/main" id="{4ABA82BF-C4DC-46FF-B7C9-1781F535C39A}"/>
              </a:ext>
            </a:extLst>
          </p:cNvPr>
          <p:cNvSpPr/>
          <p:nvPr/>
        </p:nvSpPr>
        <p:spPr>
          <a:xfrm>
            <a:off x="7268228" y="5291580"/>
            <a:ext cx="338203" cy="365125"/>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DA387D2B-B09F-40D1-A440-E7AA4320CCF6}"/>
              </a:ext>
            </a:extLst>
          </p:cNvPr>
          <p:cNvSpPr txBox="1"/>
          <p:nvPr/>
        </p:nvSpPr>
        <p:spPr>
          <a:xfrm>
            <a:off x="7867238" y="5175530"/>
            <a:ext cx="4033381" cy="830997"/>
          </a:xfrm>
          <a:prstGeom prst="rect">
            <a:avLst/>
          </a:prstGeom>
          <a:noFill/>
        </p:spPr>
        <p:txBody>
          <a:bodyPr wrap="square" rtlCol="0">
            <a:spAutoFit/>
          </a:bodyPr>
          <a:lstStyle/>
          <a:p>
            <a:pPr algn="l"/>
            <a:r>
              <a:rPr lang="en-US" sz="2400" b="1" dirty="0">
                <a:solidFill>
                  <a:srgbClr val="0070C0"/>
                </a:solidFill>
              </a:rPr>
              <a:t>Does not take into account particle symmetry.</a:t>
            </a:r>
          </a:p>
        </p:txBody>
      </p:sp>
      <p:sp>
        <p:nvSpPr>
          <p:cNvPr id="11" name="TextBox 10">
            <a:extLst>
              <a:ext uri="{FF2B5EF4-FFF2-40B4-BE49-F238E27FC236}">
                <a16:creationId xmlns:a16="http://schemas.microsoft.com/office/drawing/2014/main" id="{FA35E53B-835A-489C-BF71-A65E09397CB3}"/>
              </a:ext>
            </a:extLst>
          </p:cNvPr>
          <p:cNvSpPr txBox="1"/>
          <p:nvPr/>
        </p:nvSpPr>
        <p:spPr>
          <a:xfrm>
            <a:off x="7606431" y="855663"/>
            <a:ext cx="4294188" cy="830997"/>
          </a:xfrm>
          <a:prstGeom prst="rect">
            <a:avLst/>
          </a:prstGeom>
          <a:noFill/>
        </p:spPr>
        <p:txBody>
          <a:bodyPr wrap="square" rtlCol="0">
            <a:spAutoFit/>
          </a:bodyPr>
          <a:lstStyle/>
          <a:p>
            <a:pPr algn="l"/>
            <a:r>
              <a:rPr lang="en-US" sz="2400" b="1" dirty="0"/>
              <a:t>Here we are using </a:t>
            </a:r>
            <a:r>
              <a:rPr lang="en-US" sz="2400" b="1" i="1" dirty="0"/>
              <a:t>h</a:t>
            </a:r>
            <a:r>
              <a:rPr lang="en-US" sz="2400" b="1" dirty="0"/>
              <a:t>(r) to denote single particle contributions.</a:t>
            </a:r>
          </a:p>
        </p:txBody>
      </p:sp>
    </p:spTree>
    <p:extLst>
      <p:ext uri="{BB962C8B-B14F-4D97-AF65-F5344CB8AC3E}">
        <p14:creationId xmlns:p14="http://schemas.microsoft.com/office/powerpoint/2010/main" val="16551629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04/03/2020</a:t>
            </a:r>
          </a:p>
        </p:txBody>
      </p:sp>
      <p:sp>
        <p:nvSpPr>
          <p:cNvPr id="3" name="Footer Placeholder 2"/>
          <p:cNvSpPr>
            <a:spLocks noGrp="1"/>
          </p:cNvSpPr>
          <p:nvPr>
            <p:ph type="ftr" sz="quarter" idx="11"/>
          </p:nvPr>
        </p:nvSpPr>
        <p:spPr/>
        <p:txBody>
          <a:bodyPr/>
          <a:lstStyle/>
          <a:p>
            <a:r>
              <a:rPr lang="en-US"/>
              <a:t>PHY 742 -- Spring 2020 -- Lecture 26</a:t>
            </a:r>
          </a:p>
        </p:txBody>
      </p:sp>
      <p:sp>
        <p:nvSpPr>
          <p:cNvPr id="4" name="Slide Number Placeholder 3"/>
          <p:cNvSpPr>
            <a:spLocks noGrp="1"/>
          </p:cNvSpPr>
          <p:nvPr>
            <p:ph type="sldNum" sz="quarter" idx="12"/>
          </p:nvPr>
        </p:nvSpPr>
        <p:spPr/>
        <p:txBody>
          <a:bodyPr/>
          <a:lstStyle/>
          <a:p>
            <a:fld id="{CE368B07-CEBF-4C80-90AF-53B34FA04CF3}" type="slidenum">
              <a:rPr lang="en-US" smtClean="0"/>
              <a:t>5</a:t>
            </a:fld>
            <a:endParaRPr lang="en-US"/>
          </a:p>
        </p:txBody>
      </p:sp>
      <p:sp>
        <p:nvSpPr>
          <p:cNvPr id="5" name="TextBox 4"/>
          <p:cNvSpPr txBox="1"/>
          <p:nvPr/>
        </p:nvSpPr>
        <p:spPr>
          <a:xfrm>
            <a:off x="365760" y="93027"/>
            <a:ext cx="11286309" cy="461665"/>
          </a:xfrm>
          <a:prstGeom prst="rect">
            <a:avLst/>
          </a:prstGeom>
          <a:noFill/>
        </p:spPr>
        <p:txBody>
          <a:bodyPr wrap="square" rtlCol="0">
            <a:spAutoFit/>
          </a:bodyPr>
          <a:lstStyle/>
          <a:p>
            <a:r>
              <a:rPr lang="en-US" sz="2400" b="1" dirty="0"/>
              <a:t>Refinement of the results for treatment of distinguishable or indistinguishable particles</a:t>
            </a:r>
          </a:p>
        </p:txBody>
      </p:sp>
      <p:graphicFrame>
        <p:nvGraphicFramePr>
          <p:cNvPr id="6" name="Object 5"/>
          <p:cNvGraphicFramePr>
            <a:graphicFrameLocks noChangeAspect="1"/>
          </p:cNvGraphicFramePr>
          <p:nvPr>
            <p:extLst>
              <p:ext uri="{D42A27DB-BD31-4B8C-83A1-F6EECF244321}">
                <p14:modId xmlns:p14="http://schemas.microsoft.com/office/powerpoint/2010/main" val="1564855488"/>
              </p:ext>
            </p:extLst>
          </p:nvPr>
        </p:nvGraphicFramePr>
        <p:xfrm>
          <a:off x="498724" y="830957"/>
          <a:ext cx="4906962" cy="915988"/>
        </p:xfrm>
        <a:graphic>
          <a:graphicData uri="http://schemas.openxmlformats.org/presentationml/2006/ole">
            <mc:AlternateContent xmlns:mc="http://schemas.openxmlformats.org/markup-compatibility/2006">
              <mc:Choice xmlns:v="urn:schemas-microsoft-com:vml" Requires="v">
                <p:oleObj spid="_x0000_s206042" name="Equation" r:id="rId4" imgW="3340080" imgH="622080" progId="Equation.DSMT4">
                  <p:embed/>
                </p:oleObj>
              </mc:Choice>
              <mc:Fallback>
                <p:oleObj name="Equation" r:id="rId4" imgW="3340080" imgH="622080" progId="Equation.DSMT4">
                  <p:embed/>
                  <p:pic>
                    <p:nvPicPr>
                      <p:cNvPr id="6" name="Object 5"/>
                      <p:cNvPicPr/>
                      <p:nvPr/>
                    </p:nvPicPr>
                    <p:blipFill>
                      <a:blip r:embed="rId5"/>
                      <a:stretch>
                        <a:fillRect/>
                      </a:stretch>
                    </p:blipFill>
                    <p:spPr>
                      <a:xfrm>
                        <a:off x="498724" y="830957"/>
                        <a:ext cx="4906962" cy="915988"/>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451498414"/>
              </p:ext>
            </p:extLst>
          </p:nvPr>
        </p:nvGraphicFramePr>
        <p:xfrm>
          <a:off x="498724" y="1937652"/>
          <a:ext cx="8972550" cy="3289300"/>
        </p:xfrm>
        <a:graphic>
          <a:graphicData uri="http://schemas.openxmlformats.org/presentationml/2006/ole">
            <mc:AlternateContent xmlns:mc="http://schemas.openxmlformats.org/markup-compatibility/2006">
              <mc:Choice xmlns:v="urn:schemas-microsoft-com:vml" Requires="v">
                <p:oleObj spid="_x0000_s206043" name="Equation" r:id="rId6" imgW="6375240" imgH="2336760" progId="Equation.DSMT4">
                  <p:embed/>
                </p:oleObj>
              </mc:Choice>
              <mc:Fallback>
                <p:oleObj name="Equation" r:id="rId6" imgW="6375240" imgH="2336760" progId="Equation.DSMT4">
                  <p:embed/>
                  <p:pic>
                    <p:nvPicPr>
                      <p:cNvPr id="7" name="Object 6"/>
                      <p:cNvPicPr/>
                      <p:nvPr/>
                    </p:nvPicPr>
                    <p:blipFill>
                      <a:blip r:embed="rId7"/>
                      <a:stretch>
                        <a:fillRect/>
                      </a:stretch>
                    </p:blipFill>
                    <p:spPr>
                      <a:xfrm>
                        <a:off x="498724" y="1937652"/>
                        <a:ext cx="8972550" cy="3289300"/>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1529045715"/>
              </p:ext>
            </p:extLst>
          </p:nvPr>
        </p:nvGraphicFramePr>
        <p:xfrm>
          <a:off x="365760" y="5286375"/>
          <a:ext cx="8658226" cy="427038"/>
        </p:xfrm>
        <a:graphic>
          <a:graphicData uri="http://schemas.openxmlformats.org/presentationml/2006/ole">
            <mc:AlternateContent xmlns:mc="http://schemas.openxmlformats.org/markup-compatibility/2006">
              <mc:Choice xmlns:v="urn:schemas-microsoft-com:vml" Requires="v">
                <p:oleObj spid="_x0000_s206044" name="Equation" r:id="rId8" imgW="5892480" imgH="291960" progId="Equation.DSMT4">
                  <p:embed/>
                </p:oleObj>
              </mc:Choice>
              <mc:Fallback>
                <p:oleObj name="Equation" r:id="rId8" imgW="5892480" imgH="291960" progId="Equation.DSMT4">
                  <p:embed/>
                  <p:pic>
                    <p:nvPicPr>
                      <p:cNvPr id="8" name="Object 7"/>
                      <p:cNvPicPr/>
                      <p:nvPr/>
                    </p:nvPicPr>
                    <p:blipFill>
                      <a:blip r:embed="rId9"/>
                      <a:stretch>
                        <a:fillRect/>
                      </a:stretch>
                    </p:blipFill>
                    <p:spPr>
                      <a:xfrm>
                        <a:off x="365760" y="5286375"/>
                        <a:ext cx="8658226" cy="427038"/>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1599682242"/>
              </p:ext>
            </p:extLst>
          </p:nvPr>
        </p:nvGraphicFramePr>
        <p:xfrm>
          <a:off x="885825" y="5927725"/>
          <a:ext cx="3152775" cy="428625"/>
        </p:xfrm>
        <a:graphic>
          <a:graphicData uri="http://schemas.openxmlformats.org/presentationml/2006/ole">
            <mc:AlternateContent xmlns:mc="http://schemas.openxmlformats.org/markup-compatibility/2006">
              <mc:Choice xmlns:v="urn:schemas-microsoft-com:vml" Requires="v">
                <p:oleObj spid="_x0000_s206045" name="Equation" r:id="rId10" imgW="2145960" imgH="291960" progId="Equation.DSMT4">
                  <p:embed/>
                </p:oleObj>
              </mc:Choice>
              <mc:Fallback>
                <p:oleObj name="Equation" r:id="rId10" imgW="2145960" imgH="291960" progId="Equation.DSMT4">
                  <p:embed/>
                  <p:pic>
                    <p:nvPicPr>
                      <p:cNvPr id="9" name="Object 8"/>
                      <p:cNvPicPr/>
                      <p:nvPr/>
                    </p:nvPicPr>
                    <p:blipFill>
                      <a:blip r:embed="rId11"/>
                      <a:stretch>
                        <a:fillRect/>
                      </a:stretch>
                    </p:blipFill>
                    <p:spPr>
                      <a:xfrm>
                        <a:off x="885825" y="5927725"/>
                        <a:ext cx="3152775" cy="428625"/>
                      </a:xfrm>
                      <a:prstGeom prst="rect">
                        <a:avLst/>
                      </a:prstGeom>
                    </p:spPr>
                  </p:pic>
                </p:oleObj>
              </mc:Fallback>
            </mc:AlternateContent>
          </a:graphicData>
        </a:graphic>
      </p:graphicFrame>
      <p:sp>
        <p:nvSpPr>
          <p:cNvPr id="10" name="TextBox 9">
            <a:extLst>
              <a:ext uri="{FF2B5EF4-FFF2-40B4-BE49-F238E27FC236}">
                <a16:creationId xmlns:a16="http://schemas.microsoft.com/office/drawing/2014/main" id="{3CE1F2D6-07A4-4A1D-B85C-BAF9EF34C344}"/>
              </a:ext>
            </a:extLst>
          </p:cNvPr>
          <p:cNvSpPr txBox="1"/>
          <p:nvPr/>
        </p:nvSpPr>
        <p:spPr>
          <a:xfrm>
            <a:off x="7829085" y="623500"/>
            <a:ext cx="3719911" cy="461665"/>
          </a:xfrm>
          <a:prstGeom prst="rect">
            <a:avLst/>
          </a:prstGeom>
          <a:noFill/>
        </p:spPr>
        <p:txBody>
          <a:bodyPr wrap="square" rtlCol="0">
            <a:spAutoFit/>
          </a:bodyPr>
          <a:lstStyle/>
          <a:p>
            <a:pPr algn="l"/>
            <a:r>
              <a:rPr lang="en-US" sz="2400" b="1" dirty="0">
                <a:latin typeface="Script MT Bold" panose="03040602040607080904" pitchFamily="66" charset="0"/>
              </a:rPr>
              <a:t>P</a:t>
            </a:r>
            <a:r>
              <a:rPr lang="en-US" sz="2400" b="1" dirty="0"/>
              <a:t>=permutation operator</a:t>
            </a:r>
          </a:p>
        </p:txBody>
      </p:sp>
      <p:graphicFrame>
        <p:nvGraphicFramePr>
          <p:cNvPr id="11" name="Object 10">
            <a:extLst>
              <a:ext uri="{FF2B5EF4-FFF2-40B4-BE49-F238E27FC236}">
                <a16:creationId xmlns:a16="http://schemas.microsoft.com/office/drawing/2014/main" id="{A65EC4B1-7DF1-404F-9AB2-BC3C6F61246B}"/>
              </a:ext>
            </a:extLst>
          </p:cNvPr>
          <p:cNvGraphicFramePr>
            <a:graphicFrameLocks noChangeAspect="1"/>
          </p:cNvGraphicFramePr>
          <p:nvPr>
            <p:extLst>
              <p:ext uri="{D42A27DB-BD31-4B8C-83A1-F6EECF244321}">
                <p14:modId xmlns:p14="http://schemas.microsoft.com/office/powerpoint/2010/main" val="3438722955"/>
              </p:ext>
            </p:extLst>
          </p:nvPr>
        </p:nvGraphicFramePr>
        <p:xfrm>
          <a:off x="7736119" y="1130613"/>
          <a:ext cx="4251183" cy="520553"/>
        </p:xfrm>
        <a:graphic>
          <a:graphicData uri="http://schemas.openxmlformats.org/presentationml/2006/ole">
            <mc:AlternateContent xmlns:mc="http://schemas.openxmlformats.org/markup-compatibility/2006">
              <mc:Choice xmlns:v="urn:schemas-microsoft-com:vml" Requires="v">
                <p:oleObj spid="_x0000_s206046" name="Equation" r:id="rId12" imgW="1866600" imgH="228600" progId="Equation.DSMT4">
                  <p:embed/>
                </p:oleObj>
              </mc:Choice>
              <mc:Fallback>
                <p:oleObj name="Equation" r:id="rId12" imgW="1866600" imgH="228600" progId="Equation.DSMT4">
                  <p:embed/>
                  <p:pic>
                    <p:nvPicPr>
                      <p:cNvPr id="0" name=""/>
                      <p:cNvPicPr/>
                      <p:nvPr/>
                    </p:nvPicPr>
                    <p:blipFill>
                      <a:blip r:embed="rId13"/>
                      <a:stretch>
                        <a:fillRect/>
                      </a:stretch>
                    </p:blipFill>
                    <p:spPr>
                      <a:xfrm>
                        <a:off x="7736119" y="1130613"/>
                        <a:ext cx="4251183" cy="520553"/>
                      </a:xfrm>
                      <a:prstGeom prst="rect">
                        <a:avLst/>
                      </a:prstGeom>
                    </p:spPr>
                  </p:pic>
                </p:oleObj>
              </mc:Fallback>
            </mc:AlternateContent>
          </a:graphicData>
        </a:graphic>
      </p:graphicFrame>
    </p:spTree>
    <p:extLst>
      <p:ext uri="{BB962C8B-B14F-4D97-AF65-F5344CB8AC3E}">
        <p14:creationId xmlns:p14="http://schemas.microsoft.com/office/powerpoint/2010/main" val="17957025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04/03/2020</a:t>
            </a:r>
          </a:p>
        </p:txBody>
      </p:sp>
      <p:sp>
        <p:nvSpPr>
          <p:cNvPr id="3" name="Footer Placeholder 2"/>
          <p:cNvSpPr>
            <a:spLocks noGrp="1"/>
          </p:cNvSpPr>
          <p:nvPr>
            <p:ph type="ftr" sz="quarter" idx="11"/>
          </p:nvPr>
        </p:nvSpPr>
        <p:spPr/>
        <p:txBody>
          <a:bodyPr/>
          <a:lstStyle/>
          <a:p>
            <a:r>
              <a:rPr lang="en-US"/>
              <a:t>PHY 742 -- Spring 2020 -- Lecture 26</a:t>
            </a:r>
          </a:p>
        </p:txBody>
      </p:sp>
      <p:sp>
        <p:nvSpPr>
          <p:cNvPr id="4" name="Slide Number Placeholder 3"/>
          <p:cNvSpPr>
            <a:spLocks noGrp="1"/>
          </p:cNvSpPr>
          <p:nvPr>
            <p:ph type="sldNum" sz="quarter" idx="12"/>
          </p:nvPr>
        </p:nvSpPr>
        <p:spPr/>
        <p:txBody>
          <a:bodyPr/>
          <a:lstStyle/>
          <a:p>
            <a:fld id="{CE368B07-CEBF-4C80-90AF-53B34FA04CF3}" type="slidenum">
              <a:rPr lang="en-US" smtClean="0"/>
              <a:t>6</a:t>
            </a:fld>
            <a:endParaRPr lang="en-US"/>
          </a:p>
        </p:txBody>
      </p:sp>
      <p:sp>
        <p:nvSpPr>
          <p:cNvPr id="5" name="TextBox 4"/>
          <p:cNvSpPr txBox="1"/>
          <p:nvPr/>
        </p:nvSpPr>
        <p:spPr>
          <a:xfrm>
            <a:off x="838200" y="232594"/>
            <a:ext cx="9843499" cy="461665"/>
          </a:xfrm>
          <a:prstGeom prst="rect">
            <a:avLst/>
          </a:prstGeom>
          <a:noFill/>
        </p:spPr>
        <p:txBody>
          <a:bodyPr wrap="square" rtlCol="0">
            <a:spAutoFit/>
          </a:bodyPr>
          <a:lstStyle/>
          <a:p>
            <a:r>
              <a:rPr lang="en-US" sz="2400" b="1" dirty="0"/>
              <a:t>Treating </a:t>
            </a:r>
            <a:r>
              <a:rPr lang="en-US" sz="2400" b="1" dirty="0" err="1"/>
              <a:t>multiparticle</a:t>
            </a:r>
            <a:r>
              <a:rPr lang="en-US" sz="2400" b="1" dirty="0"/>
              <a:t> systems using  “second” quantization formalism</a:t>
            </a:r>
          </a:p>
        </p:txBody>
      </p:sp>
      <p:graphicFrame>
        <p:nvGraphicFramePr>
          <p:cNvPr id="6" name="Object 5"/>
          <p:cNvGraphicFramePr>
            <a:graphicFrameLocks noChangeAspect="1"/>
          </p:cNvGraphicFramePr>
          <p:nvPr>
            <p:extLst>
              <p:ext uri="{D42A27DB-BD31-4B8C-83A1-F6EECF244321}">
                <p14:modId xmlns:p14="http://schemas.microsoft.com/office/powerpoint/2010/main" val="3375856950"/>
              </p:ext>
            </p:extLst>
          </p:nvPr>
        </p:nvGraphicFramePr>
        <p:xfrm>
          <a:off x="1808163" y="852488"/>
          <a:ext cx="7535862" cy="1922462"/>
        </p:xfrm>
        <a:graphic>
          <a:graphicData uri="http://schemas.openxmlformats.org/presentationml/2006/ole">
            <mc:AlternateContent xmlns:mc="http://schemas.openxmlformats.org/markup-compatibility/2006">
              <mc:Choice xmlns:v="urn:schemas-microsoft-com:vml" Requires="v">
                <p:oleObj spid="_x0000_s206935" name="Equation" r:id="rId4" imgW="5130720" imgH="1307880" progId="Equation.DSMT4">
                  <p:embed/>
                </p:oleObj>
              </mc:Choice>
              <mc:Fallback>
                <p:oleObj name="Equation" r:id="rId4" imgW="5130720" imgH="1307880" progId="Equation.DSMT4">
                  <p:embed/>
                  <p:pic>
                    <p:nvPicPr>
                      <p:cNvPr id="6" name="Object 5"/>
                      <p:cNvPicPr/>
                      <p:nvPr/>
                    </p:nvPicPr>
                    <p:blipFill>
                      <a:blip r:embed="rId5"/>
                      <a:stretch>
                        <a:fillRect/>
                      </a:stretch>
                    </p:blipFill>
                    <p:spPr>
                      <a:xfrm>
                        <a:off x="1808163" y="852488"/>
                        <a:ext cx="7535862" cy="1922462"/>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864035217"/>
              </p:ext>
            </p:extLst>
          </p:nvPr>
        </p:nvGraphicFramePr>
        <p:xfrm>
          <a:off x="1720645" y="2895601"/>
          <a:ext cx="8113713" cy="3529013"/>
        </p:xfrm>
        <a:graphic>
          <a:graphicData uri="http://schemas.openxmlformats.org/presentationml/2006/ole">
            <mc:AlternateContent xmlns:mc="http://schemas.openxmlformats.org/markup-compatibility/2006">
              <mc:Choice xmlns:v="urn:schemas-microsoft-com:vml" Requires="v">
                <p:oleObj spid="_x0000_s206936" name="Equation" r:id="rId6" imgW="5524200" imgH="2400120" progId="Equation.DSMT4">
                  <p:embed/>
                </p:oleObj>
              </mc:Choice>
              <mc:Fallback>
                <p:oleObj name="Equation" r:id="rId6" imgW="5524200" imgH="2400120" progId="Equation.DSMT4">
                  <p:embed/>
                  <p:pic>
                    <p:nvPicPr>
                      <p:cNvPr id="8" name="Object 7"/>
                      <p:cNvPicPr/>
                      <p:nvPr/>
                    </p:nvPicPr>
                    <p:blipFill>
                      <a:blip r:embed="rId7"/>
                      <a:stretch>
                        <a:fillRect/>
                      </a:stretch>
                    </p:blipFill>
                    <p:spPr>
                      <a:xfrm>
                        <a:off x="1720645" y="2895601"/>
                        <a:ext cx="8113713" cy="3529013"/>
                      </a:xfrm>
                      <a:prstGeom prst="rect">
                        <a:avLst/>
                      </a:prstGeom>
                    </p:spPr>
                  </p:pic>
                </p:oleObj>
              </mc:Fallback>
            </mc:AlternateContent>
          </a:graphicData>
        </a:graphic>
      </p:graphicFrame>
    </p:spTree>
    <p:extLst>
      <p:ext uri="{BB962C8B-B14F-4D97-AF65-F5344CB8AC3E}">
        <p14:creationId xmlns:p14="http://schemas.microsoft.com/office/powerpoint/2010/main" val="9018505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04/03/2020</a:t>
            </a:r>
          </a:p>
        </p:txBody>
      </p:sp>
      <p:sp>
        <p:nvSpPr>
          <p:cNvPr id="3" name="Footer Placeholder 2"/>
          <p:cNvSpPr>
            <a:spLocks noGrp="1"/>
          </p:cNvSpPr>
          <p:nvPr>
            <p:ph type="ftr" sz="quarter" idx="11"/>
          </p:nvPr>
        </p:nvSpPr>
        <p:spPr/>
        <p:txBody>
          <a:bodyPr/>
          <a:lstStyle/>
          <a:p>
            <a:r>
              <a:rPr lang="en-US"/>
              <a:t>PHY 742 -- Spring 2020 -- Lecture 26</a:t>
            </a:r>
          </a:p>
        </p:txBody>
      </p:sp>
      <p:sp>
        <p:nvSpPr>
          <p:cNvPr id="4" name="Slide Number Placeholder 3"/>
          <p:cNvSpPr>
            <a:spLocks noGrp="1"/>
          </p:cNvSpPr>
          <p:nvPr>
            <p:ph type="sldNum" sz="quarter" idx="12"/>
          </p:nvPr>
        </p:nvSpPr>
        <p:spPr/>
        <p:txBody>
          <a:bodyPr/>
          <a:lstStyle/>
          <a:p>
            <a:fld id="{CE368B07-CEBF-4C80-90AF-53B34FA04CF3}" type="slidenum">
              <a:rPr lang="en-US" smtClean="0"/>
              <a:t>7</a:t>
            </a:fld>
            <a:endParaRPr lang="en-US"/>
          </a:p>
        </p:txBody>
      </p:sp>
      <p:sp>
        <p:nvSpPr>
          <p:cNvPr id="5" name="TextBox 4"/>
          <p:cNvSpPr txBox="1"/>
          <p:nvPr/>
        </p:nvSpPr>
        <p:spPr>
          <a:xfrm>
            <a:off x="550558" y="313876"/>
            <a:ext cx="11090883" cy="461665"/>
          </a:xfrm>
          <a:prstGeom prst="rect">
            <a:avLst/>
          </a:prstGeom>
          <a:noFill/>
        </p:spPr>
        <p:txBody>
          <a:bodyPr wrap="square" rtlCol="0">
            <a:spAutoFit/>
          </a:bodyPr>
          <a:lstStyle/>
          <a:p>
            <a:r>
              <a:rPr lang="en-US" sz="2400" b="1" dirty="0"/>
              <a:t>Treating </a:t>
            </a:r>
            <a:r>
              <a:rPr lang="en-US" sz="2400" b="1" dirty="0" err="1"/>
              <a:t>multiparticle</a:t>
            </a:r>
            <a:r>
              <a:rPr lang="en-US" sz="2400" b="1" dirty="0"/>
              <a:t> systems using  “second” quantization formalism -- continued</a:t>
            </a:r>
          </a:p>
        </p:txBody>
      </p:sp>
      <p:graphicFrame>
        <p:nvGraphicFramePr>
          <p:cNvPr id="9" name="Object 8"/>
          <p:cNvGraphicFramePr>
            <a:graphicFrameLocks noChangeAspect="1"/>
          </p:cNvGraphicFramePr>
          <p:nvPr>
            <p:extLst>
              <p:ext uri="{D42A27DB-BD31-4B8C-83A1-F6EECF244321}">
                <p14:modId xmlns:p14="http://schemas.microsoft.com/office/powerpoint/2010/main" val="3875263795"/>
              </p:ext>
            </p:extLst>
          </p:nvPr>
        </p:nvGraphicFramePr>
        <p:xfrm>
          <a:off x="1541981" y="946184"/>
          <a:ext cx="9175751" cy="2487612"/>
        </p:xfrm>
        <a:graphic>
          <a:graphicData uri="http://schemas.openxmlformats.org/presentationml/2006/ole">
            <mc:AlternateContent xmlns:mc="http://schemas.openxmlformats.org/markup-compatibility/2006">
              <mc:Choice xmlns:v="urn:schemas-microsoft-com:vml" Requires="v">
                <p:oleObj spid="_x0000_s207987" name="Equation" r:id="rId4" imgW="5752800" imgH="1562040" progId="Equation.DSMT4">
                  <p:embed/>
                </p:oleObj>
              </mc:Choice>
              <mc:Fallback>
                <p:oleObj name="Equation" r:id="rId4" imgW="5752800" imgH="1562040" progId="Equation.DSMT4">
                  <p:embed/>
                  <p:pic>
                    <p:nvPicPr>
                      <p:cNvPr id="9" name="Object 8"/>
                      <p:cNvPicPr/>
                      <p:nvPr/>
                    </p:nvPicPr>
                    <p:blipFill>
                      <a:blip r:embed="rId5"/>
                      <a:stretch>
                        <a:fillRect/>
                      </a:stretch>
                    </p:blipFill>
                    <p:spPr>
                      <a:xfrm>
                        <a:off x="1541981" y="946184"/>
                        <a:ext cx="9175751" cy="2487612"/>
                      </a:xfrm>
                      <a:prstGeom prst="rect">
                        <a:avLst/>
                      </a:prstGeom>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335254284"/>
              </p:ext>
            </p:extLst>
          </p:nvPr>
        </p:nvGraphicFramePr>
        <p:xfrm>
          <a:off x="1614488" y="3514725"/>
          <a:ext cx="6340475" cy="2798763"/>
        </p:xfrm>
        <a:graphic>
          <a:graphicData uri="http://schemas.openxmlformats.org/presentationml/2006/ole">
            <mc:AlternateContent xmlns:mc="http://schemas.openxmlformats.org/markup-compatibility/2006">
              <mc:Choice xmlns:v="urn:schemas-microsoft-com:vml" Requires="v">
                <p:oleObj spid="_x0000_s207988" name="Equation" r:id="rId6" imgW="4368600" imgH="1930320" progId="Equation.DSMT4">
                  <p:embed/>
                </p:oleObj>
              </mc:Choice>
              <mc:Fallback>
                <p:oleObj name="Equation" r:id="rId6" imgW="4368600" imgH="1930320" progId="Equation.DSMT4">
                  <p:embed/>
                  <p:pic>
                    <p:nvPicPr>
                      <p:cNvPr id="11" name="Object 10"/>
                      <p:cNvPicPr/>
                      <p:nvPr/>
                    </p:nvPicPr>
                    <p:blipFill>
                      <a:blip r:embed="rId7"/>
                      <a:stretch>
                        <a:fillRect/>
                      </a:stretch>
                    </p:blipFill>
                    <p:spPr>
                      <a:xfrm>
                        <a:off x="1614488" y="3514725"/>
                        <a:ext cx="6340475" cy="2798763"/>
                      </a:xfrm>
                      <a:prstGeom prst="rect">
                        <a:avLst/>
                      </a:prstGeom>
                    </p:spPr>
                  </p:pic>
                </p:oleObj>
              </mc:Fallback>
            </mc:AlternateContent>
          </a:graphicData>
        </a:graphic>
      </p:graphicFrame>
      <p:graphicFrame>
        <p:nvGraphicFramePr>
          <p:cNvPr id="6" name="Object 5">
            <a:extLst>
              <a:ext uri="{FF2B5EF4-FFF2-40B4-BE49-F238E27FC236}">
                <a16:creationId xmlns:a16="http://schemas.microsoft.com/office/drawing/2014/main" id="{4D97705B-8CBE-4B82-945A-011D849C0B99}"/>
              </a:ext>
            </a:extLst>
          </p:cNvPr>
          <p:cNvGraphicFramePr>
            <a:graphicFrameLocks noChangeAspect="1"/>
          </p:cNvGraphicFramePr>
          <p:nvPr>
            <p:extLst>
              <p:ext uri="{D42A27DB-BD31-4B8C-83A1-F6EECF244321}">
                <p14:modId xmlns:p14="http://schemas.microsoft.com/office/powerpoint/2010/main" val="2121591220"/>
              </p:ext>
            </p:extLst>
          </p:nvPr>
        </p:nvGraphicFramePr>
        <p:xfrm>
          <a:off x="7323954" y="3888196"/>
          <a:ext cx="4986337" cy="1503363"/>
        </p:xfrm>
        <a:graphic>
          <a:graphicData uri="http://schemas.openxmlformats.org/presentationml/2006/ole">
            <mc:AlternateContent xmlns:mc="http://schemas.openxmlformats.org/markup-compatibility/2006">
              <mc:Choice xmlns:v="urn:schemas-microsoft-com:vml" Requires="v">
                <p:oleObj spid="_x0000_s207989" name="Equation" r:id="rId8" imgW="2145960" imgH="647640" progId="Equation.DSMT4">
                  <p:embed/>
                </p:oleObj>
              </mc:Choice>
              <mc:Fallback>
                <p:oleObj name="Equation" r:id="rId8" imgW="2145960" imgH="647640" progId="Equation.DSMT4">
                  <p:embed/>
                  <p:pic>
                    <p:nvPicPr>
                      <p:cNvPr id="0" name=""/>
                      <p:cNvPicPr/>
                      <p:nvPr/>
                    </p:nvPicPr>
                    <p:blipFill>
                      <a:blip r:embed="rId9"/>
                      <a:stretch>
                        <a:fillRect/>
                      </a:stretch>
                    </p:blipFill>
                    <p:spPr>
                      <a:xfrm>
                        <a:off x="7323954" y="3888196"/>
                        <a:ext cx="4986337" cy="1503363"/>
                      </a:xfrm>
                      <a:prstGeom prst="rect">
                        <a:avLst/>
                      </a:prstGeom>
                    </p:spPr>
                  </p:pic>
                </p:oleObj>
              </mc:Fallback>
            </mc:AlternateContent>
          </a:graphicData>
        </a:graphic>
      </p:graphicFrame>
    </p:spTree>
    <p:extLst>
      <p:ext uri="{BB962C8B-B14F-4D97-AF65-F5344CB8AC3E}">
        <p14:creationId xmlns:p14="http://schemas.microsoft.com/office/powerpoint/2010/main" val="4054768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04/03/2020</a:t>
            </a:r>
          </a:p>
        </p:txBody>
      </p:sp>
      <p:sp>
        <p:nvSpPr>
          <p:cNvPr id="3" name="Footer Placeholder 2"/>
          <p:cNvSpPr>
            <a:spLocks noGrp="1"/>
          </p:cNvSpPr>
          <p:nvPr>
            <p:ph type="ftr" sz="quarter" idx="11"/>
          </p:nvPr>
        </p:nvSpPr>
        <p:spPr/>
        <p:txBody>
          <a:bodyPr/>
          <a:lstStyle/>
          <a:p>
            <a:r>
              <a:rPr lang="en-US"/>
              <a:t>PHY 742 -- Spring 2020 -- Lecture 26</a:t>
            </a:r>
          </a:p>
        </p:txBody>
      </p:sp>
      <p:sp>
        <p:nvSpPr>
          <p:cNvPr id="4" name="Slide Number Placeholder 3"/>
          <p:cNvSpPr>
            <a:spLocks noGrp="1"/>
          </p:cNvSpPr>
          <p:nvPr>
            <p:ph type="sldNum" sz="quarter" idx="12"/>
          </p:nvPr>
        </p:nvSpPr>
        <p:spPr/>
        <p:txBody>
          <a:bodyPr/>
          <a:lstStyle/>
          <a:p>
            <a:fld id="{CE368B07-CEBF-4C80-90AF-53B34FA04CF3}" type="slidenum">
              <a:rPr lang="en-US" smtClean="0"/>
              <a:t>8</a:t>
            </a:fld>
            <a:endParaRPr lang="en-US"/>
          </a:p>
        </p:txBody>
      </p:sp>
      <p:sp>
        <p:nvSpPr>
          <p:cNvPr id="5" name="TextBox 4"/>
          <p:cNvSpPr txBox="1"/>
          <p:nvPr/>
        </p:nvSpPr>
        <p:spPr>
          <a:xfrm>
            <a:off x="321501" y="413584"/>
            <a:ext cx="11548997" cy="1200329"/>
          </a:xfrm>
          <a:prstGeom prst="rect">
            <a:avLst/>
          </a:prstGeom>
          <a:noFill/>
        </p:spPr>
        <p:txBody>
          <a:bodyPr wrap="square" rtlCol="0">
            <a:spAutoFit/>
          </a:bodyPr>
          <a:lstStyle/>
          <a:p>
            <a:r>
              <a:rPr lang="en-US" sz="2400" b="1" dirty="0"/>
              <a:t>In general, the number operator can be expressed in terms of a product of two operators.   For the case of Bose particles, these operators are very similar to the raising and lowering operators of the harmonic oscillator.</a:t>
            </a:r>
          </a:p>
        </p:txBody>
      </p:sp>
      <p:graphicFrame>
        <p:nvGraphicFramePr>
          <p:cNvPr id="6" name="Object 5"/>
          <p:cNvGraphicFramePr>
            <a:graphicFrameLocks noChangeAspect="1"/>
          </p:cNvGraphicFramePr>
          <p:nvPr>
            <p:extLst>
              <p:ext uri="{D42A27DB-BD31-4B8C-83A1-F6EECF244321}">
                <p14:modId xmlns:p14="http://schemas.microsoft.com/office/powerpoint/2010/main" val="4016271644"/>
              </p:ext>
            </p:extLst>
          </p:nvPr>
        </p:nvGraphicFramePr>
        <p:xfrm>
          <a:off x="1486541" y="1884307"/>
          <a:ext cx="6954838" cy="3816350"/>
        </p:xfrm>
        <a:graphic>
          <a:graphicData uri="http://schemas.openxmlformats.org/presentationml/2006/ole">
            <mc:AlternateContent xmlns:mc="http://schemas.openxmlformats.org/markup-compatibility/2006">
              <mc:Choice xmlns:v="urn:schemas-microsoft-com:vml" Requires="v">
                <p:oleObj spid="_x0000_s208940" name="Equation" r:id="rId4" imgW="3377880" imgH="1854000" progId="Equation.DSMT4">
                  <p:embed/>
                </p:oleObj>
              </mc:Choice>
              <mc:Fallback>
                <p:oleObj name="Equation" r:id="rId4" imgW="3377880" imgH="1854000" progId="Equation.DSMT4">
                  <p:embed/>
                  <p:pic>
                    <p:nvPicPr>
                      <p:cNvPr id="6" name="Object 5"/>
                      <p:cNvPicPr/>
                      <p:nvPr/>
                    </p:nvPicPr>
                    <p:blipFill>
                      <a:blip r:embed="rId5"/>
                      <a:stretch>
                        <a:fillRect/>
                      </a:stretch>
                    </p:blipFill>
                    <p:spPr>
                      <a:xfrm>
                        <a:off x="1486541" y="1884307"/>
                        <a:ext cx="6954838" cy="3816350"/>
                      </a:xfrm>
                      <a:prstGeom prst="rect">
                        <a:avLst/>
                      </a:prstGeom>
                    </p:spPr>
                  </p:pic>
                </p:oleObj>
              </mc:Fallback>
            </mc:AlternateContent>
          </a:graphicData>
        </a:graphic>
      </p:graphicFrame>
    </p:spTree>
    <p:extLst>
      <p:ext uri="{BB962C8B-B14F-4D97-AF65-F5344CB8AC3E}">
        <p14:creationId xmlns:p14="http://schemas.microsoft.com/office/powerpoint/2010/main" val="16956812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04/03/2020</a:t>
            </a:r>
          </a:p>
        </p:txBody>
      </p:sp>
      <p:sp>
        <p:nvSpPr>
          <p:cNvPr id="3" name="Footer Placeholder 2"/>
          <p:cNvSpPr>
            <a:spLocks noGrp="1"/>
          </p:cNvSpPr>
          <p:nvPr>
            <p:ph type="ftr" sz="quarter" idx="11"/>
          </p:nvPr>
        </p:nvSpPr>
        <p:spPr/>
        <p:txBody>
          <a:bodyPr/>
          <a:lstStyle/>
          <a:p>
            <a:r>
              <a:rPr lang="en-US"/>
              <a:t>PHY 742 -- Spring 2020 -- Lecture 26</a:t>
            </a:r>
          </a:p>
        </p:txBody>
      </p:sp>
      <p:sp>
        <p:nvSpPr>
          <p:cNvPr id="4" name="Slide Number Placeholder 3"/>
          <p:cNvSpPr>
            <a:spLocks noGrp="1"/>
          </p:cNvSpPr>
          <p:nvPr>
            <p:ph type="sldNum" sz="quarter" idx="12"/>
          </p:nvPr>
        </p:nvSpPr>
        <p:spPr/>
        <p:txBody>
          <a:bodyPr/>
          <a:lstStyle/>
          <a:p>
            <a:fld id="{CE368B07-CEBF-4C80-90AF-53B34FA04CF3}" type="slidenum">
              <a:rPr lang="en-US" smtClean="0"/>
              <a:t>9</a:t>
            </a:fld>
            <a:endParaRPr lang="en-US"/>
          </a:p>
        </p:txBody>
      </p:sp>
      <p:sp>
        <p:nvSpPr>
          <p:cNvPr id="5" name="TextBox 4"/>
          <p:cNvSpPr txBox="1"/>
          <p:nvPr/>
        </p:nvSpPr>
        <p:spPr>
          <a:xfrm>
            <a:off x="1981200" y="304801"/>
            <a:ext cx="6934200" cy="461665"/>
          </a:xfrm>
          <a:prstGeom prst="rect">
            <a:avLst/>
          </a:prstGeom>
          <a:noFill/>
        </p:spPr>
        <p:txBody>
          <a:bodyPr wrap="square" rtlCol="0">
            <a:spAutoFit/>
          </a:bodyPr>
          <a:lstStyle/>
          <a:p>
            <a:r>
              <a:rPr lang="en-US" sz="2400" b="1" dirty="0"/>
              <a:t>Second</a:t>
            </a:r>
            <a:r>
              <a:rPr lang="en-US" sz="2400" dirty="0">
                <a:latin typeface="+mj-lt"/>
              </a:rPr>
              <a:t> </a:t>
            </a:r>
            <a:r>
              <a:rPr lang="en-US" sz="2400" b="1" dirty="0"/>
              <a:t>quantization for Bose particles,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433680149"/>
              </p:ext>
            </p:extLst>
          </p:nvPr>
        </p:nvGraphicFramePr>
        <p:xfrm>
          <a:off x="2414588" y="820738"/>
          <a:ext cx="7567612" cy="5521325"/>
        </p:xfrm>
        <a:graphic>
          <a:graphicData uri="http://schemas.openxmlformats.org/presentationml/2006/ole">
            <mc:AlternateContent xmlns:mc="http://schemas.openxmlformats.org/markup-compatibility/2006">
              <mc:Choice xmlns:v="urn:schemas-microsoft-com:vml" Requires="v">
                <p:oleObj spid="_x0000_s209964" name="Equation" r:id="rId4" imgW="5067000" imgH="3695400" progId="Equation.DSMT4">
                  <p:embed/>
                </p:oleObj>
              </mc:Choice>
              <mc:Fallback>
                <p:oleObj name="Equation" r:id="rId4" imgW="5067000" imgH="3695400" progId="Equation.DSMT4">
                  <p:embed/>
                  <p:pic>
                    <p:nvPicPr>
                      <p:cNvPr id="6" name="Object 5"/>
                      <p:cNvPicPr/>
                      <p:nvPr/>
                    </p:nvPicPr>
                    <p:blipFill>
                      <a:blip r:embed="rId5"/>
                      <a:stretch>
                        <a:fillRect/>
                      </a:stretch>
                    </p:blipFill>
                    <p:spPr>
                      <a:xfrm>
                        <a:off x="2414588" y="820738"/>
                        <a:ext cx="7567612" cy="5521325"/>
                      </a:xfrm>
                      <a:prstGeom prst="rect">
                        <a:avLst/>
                      </a:prstGeom>
                    </p:spPr>
                  </p:pic>
                </p:oleObj>
              </mc:Fallback>
            </mc:AlternateContent>
          </a:graphicData>
        </a:graphic>
      </p:graphicFrame>
    </p:spTree>
    <p:extLst>
      <p:ext uri="{BB962C8B-B14F-4D97-AF65-F5344CB8AC3E}">
        <p14:creationId xmlns:p14="http://schemas.microsoft.com/office/powerpoint/2010/main" val="10603612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ln w="38100">
          <a:solidFill>
            <a:schemeClr val="tx1"/>
          </a:solidFill>
          <a:tailEnd type="triangle"/>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l">
          <a:defRPr sz="2400" b="1" dirty="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12928</TotalTime>
  <Words>971</Words>
  <Application>Microsoft Office PowerPoint</Application>
  <PresentationFormat>Widescreen</PresentationFormat>
  <Paragraphs>182</Paragraphs>
  <Slides>28</Slides>
  <Notes>14</Notes>
  <HiddenSlides>2</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2</vt:i4>
      </vt:variant>
      <vt:variant>
        <vt:lpstr>Slide Titles</vt:lpstr>
      </vt:variant>
      <vt:variant>
        <vt:i4>28</vt:i4>
      </vt:variant>
    </vt:vector>
  </HeadingPairs>
  <TitlesOfParts>
    <vt:vector size="35" baseType="lpstr">
      <vt:lpstr>Arial</vt:lpstr>
      <vt:lpstr>Calibri</vt:lpstr>
      <vt:lpstr>Calibri Light</vt:lpstr>
      <vt:lpstr>Script MT Bold</vt:lpstr>
      <vt:lpstr>Office Theme</vt:lpstr>
      <vt:lpstr>Equation</vt:lpstr>
      <vt:lpstr>MathType 7.0 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Holzwarth, Natalie</dc:creator>
  <cp:lastModifiedBy>Holzwarth, Natalie</cp:lastModifiedBy>
  <cp:revision>719</cp:revision>
  <cp:lastPrinted>2020-04-02T07:13:01Z</cp:lastPrinted>
  <dcterms:created xsi:type="dcterms:W3CDTF">2020-01-06T21:28:26Z</dcterms:created>
  <dcterms:modified xsi:type="dcterms:W3CDTF">2022-04-06T17:08:12Z</dcterms:modified>
</cp:coreProperties>
</file>