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1" r:id="rId3"/>
    <p:sldId id="336" r:id="rId4"/>
    <p:sldId id="350" r:id="rId5"/>
    <p:sldId id="352" r:id="rId6"/>
    <p:sldId id="353" r:id="rId7"/>
    <p:sldId id="354" r:id="rId8"/>
    <p:sldId id="355" r:id="rId9"/>
    <p:sldId id="356" r:id="rId10"/>
    <p:sldId id="357" r:id="rId11"/>
    <p:sldId id="358" r:id="rId12"/>
    <p:sldId id="367" r:id="rId13"/>
    <p:sldId id="368" r:id="rId14"/>
    <p:sldId id="360" r:id="rId15"/>
    <p:sldId id="359" r:id="rId16"/>
    <p:sldId id="365" r:id="rId17"/>
    <p:sldId id="363" r:id="rId18"/>
    <p:sldId id="364" r:id="rId19"/>
    <p:sldId id="366" r:id="rId20"/>
    <p:sldId id="369" r:id="rId21"/>
    <p:sldId id="370" r:id="rId22"/>
    <p:sldId id="372" r:id="rId23"/>
    <p:sldId id="371" r:id="rId24"/>
    <p:sldId id="373" r:id="rId25"/>
    <p:sldId id="374" r:id="rId26"/>
    <p:sldId id="375" r:id="rId27"/>
    <p:sldId id="376" r:id="rId28"/>
    <p:sldId id="377" r:id="rId2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0" d="100"/>
          <a:sy n="60" d="100"/>
        </p:scale>
        <p:origin x="312" y="4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0.wmf"/><Relationship Id="rId1"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0.wmf"/><Relationship Id="rId1" Type="http://schemas.openxmlformats.org/officeDocument/2006/relationships/image" Target="../media/image4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4/6/2022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consideration of multiple particle systems which is discussed in Chapter 10 of your textbook.     We continue to consider the ideal situation in which the multiple particles do not interact with each other.</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for Fermi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2067096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follow from the anti-commutation relations.    Your homework for this lecture is to verify these relationships.</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12760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are the advantages/disadvantages of this second quantized formalism?</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2200211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start to think about what happens when the particles interact.</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221196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t>
            </a:r>
            <a:r>
              <a:rPr lang="en-US"/>
              <a:t>be continued….</a:t>
            </a:r>
          </a:p>
        </p:txBody>
      </p:sp>
      <p:sp>
        <p:nvSpPr>
          <p:cNvPr id="4" name="Slide Number Placeholder 3"/>
          <p:cNvSpPr>
            <a:spLocks noGrp="1"/>
          </p:cNvSpPr>
          <p:nvPr>
            <p:ph type="sldNum" sz="quarter" idx="5"/>
          </p:nvPr>
        </p:nvSpPr>
        <p:spPr/>
        <p:txBody>
          <a:bodyPr/>
          <a:lstStyle/>
          <a:p>
            <a:fld id="{38AA7A49-0F1F-4A7C-AF9C-8903C4070582}" type="slidenum">
              <a:rPr lang="en-US" smtClean="0"/>
              <a:t>28</a:t>
            </a:fld>
            <a:endParaRPr lang="en-US"/>
          </a:p>
        </p:txBody>
      </p:sp>
    </p:spTree>
    <p:extLst>
      <p:ext uri="{BB962C8B-B14F-4D97-AF65-F5344CB8AC3E}">
        <p14:creationId xmlns:p14="http://schemas.microsoft.com/office/powerpoint/2010/main" val="208134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diagram illustrates a general system to be considered where N particles are described by N different coordinates. The lower case “h” is used to emphasize a single particle Hamiltonian.  </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377684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summarize the equations from Lecture 25.    The non-interacting total Hamiltonian can be written as a sum of single particle Hamiltonian terms.</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1565155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summarize the particle permutation properties of Fermi and Bose particles.    Using the permutation operator.</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44237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the basis eigenstates from the single particle Hamiltonian.</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754811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Introducing the notion of “second” quantization.</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1898083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first the case of Bose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3916963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Bose particles, we can use the same relationships found for harmonic oscillators and for the quantized electromagnetic fields.</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342696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04/03/2020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26</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04/03/2020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26</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04/03/2020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26</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1.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2.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image" Target="../media/image22.wmf"/><Relationship Id="rId4" Type="http://schemas.openxmlformats.org/officeDocument/2006/relationships/oleObject" Target="../embeddings/oleObject21.bin"/><Relationship Id="rId9" Type="http://schemas.openxmlformats.org/officeDocument/2006/relationships/image" Target="../media/image24.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 Id="rId9" Type="http://schemas.openxmlformats.org/officeDocument/2006/relationships/image" Target="../media/image2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2.wmf"/><Relationship Id="rId5" Type="http://schemas.openxmlformats.org/officeDocument/2006/relationships/oleObject" Target="../embeddings/oleObject28.bin"/><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5.wmf"/></Relationships>
</file>

<file path=ppt/slides/_rels/slide23.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6.wmf"/><Relationship Id="rId5" Type="http://schemas.openxmlformats.org/officeDocument/2006/relationships/oleObject" Target="../embeddings/oleObject35.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0.wmf"/><Relationship Id="rId5" Type="http://schemas.openxmlformats.org/officeDocument/2006/relationships/oleObject" Target="../embeddings/oleObject39.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0.wmf"/><Relationship Id="rId5" Type="http://schemas.openxmlformats.org/officeDocument/2006/relationships/oleObject" Target="../embeddings/oleObject43.bin"/><Relationship Id="rId4" Type="http://schemas.openxmlformats.org/officeDocument/2006/relationships/image" Target="../media/image43.wmf"/></Relationships>
</file>

<file path=ppt/slides/_rels/slide26.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6.wmf"/><Relationship Id="rId5" Type="http://schemas.openxmlformats.org/officeDocument/2006/relationships/oleObject" Target="../embeddings/oleObject46.bin"/><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0.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50.wmf"/><Relationship Id="rId4" Type="http://schemas.openxmlformats.org/officeDocument/2006/relationships/oleObject" Target="../embeddings/oleObject5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0.wmf"/><Relationship Id="rId3" Type="http://schemas.openxmlformats.org/officeDocument/2006/relationships/notesSlide" Target="../notesSlides/notesSlide5.xml"/><Relationship Id="rId7" Type="http://schemas.openxmlformats.org/officeDocument/2006/relationships/image" Target="../media/image7.wmf"/><Relationship Id="rId12"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7.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7.wmf"/><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dirty="0"/>
              <a:t>12-12:50 AM  MWF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60808" y="1071522"/>
            <a:ext cx="11972040" cy="7109639"/>
          </a:xfrm>
          <a:prstGeom prst="rect">
            <a:avLst/>
          </a:prstGeom>
          <a:noFill/>
        </p:spPr>
        <p:txBody>
          <a:bodyPr wrap="square" rtlCol="0">
            <a:spAutoFit/>
          </a:bodyPr>
          <a:lstStyle/>
          <a:p>
            <a:pPr algn="ctr"/>
            <a:r>
              <a:rPr lang="en-US" sz="3200" b="1" dirty="0">
                <a:solidFill>
                  <a:srgbClr val="7030A0"/>
                </a:solidFill>
              </a:rPr>
              <a:t>Notes for Lecture 26</a:t>
            </a:r>
          </a:p>
          <a:p>
            <a:pPr algn="ctr"/>
            <a:endParaRPr lang="en-US" sz="1000" b="1" dirty="0">
              <a:solidFill>
                <a:srgbClr val="7030A0"/>
              </a:solidFill>
            </a:endParaRPr>
          </a:p>
          <a:p>
            <a:pPr algn="ctr"/>
            <a:r>
              <a:rPr lang="en-US" sz="3200" b="1" dirty="0">
                <a:solidFill>
                  <a:srgbClr val="7030A0"/>
                </a:solidFill>
              </a:rPr>
              <a:t>Quantum mechanics of multiple particle systems</a:t>
            </a:r>
          </a:p>
          <a:p>
            <a:pPr algn="ctr"/>
            <a:endParaRPr lang="en-US" sz="1400" b="1" dirty="0">
              <a:solidFill>
                <a:srgbClr val="7030A0"/>
              </a:solidFill>
            </a:endParaRPr>
          </a:p>
          <a:p>
            <a:r>
              <a:rPr lang="en-US" sz="3200" b="1" dirty="0">
                <a:solidFill>
                  <a:srgbClr val="7030A0"/>
                </a:solidFill>
              </a:rPr>
              <a:t>Continue reviewing Professor Carlson’s textbook: Chapter  10. Multiple particles (Sec. A&amp;B)</a:t>
            </a:r>
          </a:p>
          <a:p>
            <a:pPr marL="1428750" lvl="2" indent="-514350">
              <a:spcBef>
                <a:spcPts val="1200"/>
              </a:spcBef>
              <a:buFont typeface="+mj-lt"/>
              <a:buAutoNum type="arabicPeriod"/>
            </a:pPr>
            <a:r>
              <a:rPr lang="en-US" sz="3200" b="1" dirty="0">
                <a:solidFill>
                  <a:schemeClr val="folHlink"/>
                </a:solidFill>
              </a:rPr>
              <a:t>Non-interacting particles</a:t>
            </a:r>
          </a:p>
          <a:p>
            <a:pPr marL="1885950" lvl="3" indent="-514350">
              <a:spcBef>
                <a:spcPts val="1200"/>
              </a:spcBef>
              <a:buFont typeface="+mj-lt"/>
              <a:buAutoNum type="alphaLcPeriod"/>
            </a:pPr>
            <a:r>
              <a:rPr lang="en-US" sz="3200" b="1" dirty="0">
                <a:solidFill>
                  <a:schemeClr val="folHlink"/>
                </a:solidFill>
              </a:rPr>
              <a:t>Second quantized formalism for Bose particles</a:t>
            </a:r>
          </a:p>
          <a:p>
            <a:pPr marL="1885950" lvl="3" indent="-514350">
              <a:spcBef>
                <a:spcPts val="1200"/>
              </a:spcBef>
              <a:buFont typeface="+mj-lt"/>
              <a:buAutoNum type="alphaLcPeriod"/>
            </a:pPr>
            <a:r>
              <a:rPr lang="en-US" sz="3200" b="1" dirty="0">
                <a:solidFill>
                  <a:schemeClr val="folHlink"/>
                </a:solidFill>
              </a:rPr>
              <a:t>Second quantized formalism for Fermi particles</a:t>
            </a:r>
          </a:p>
          <a:p>
            <a:pPr marL="1428750" lvl="2" indent="-514350">
              <a:spcBef>
                <a:spcPts val="1200"/>
              </a:spcBef>
              <a:buFont typeface="+mj-lt"/>
              <a:buAutoNum type="arabicPeriod"/>
            </a:pPr>
            <a:r>
              <a:rPr lang="en-US" sz="3200" b="1" dirty="0">
                <a:solidFill>
                  <a:schemeClr val="folHlink"/>
                </a:solidFill>
              </a:rPr>
              <a:t>Interaction terms</a:t>
            </a:r>
          </a:p>
          <a:p>
            <a:endParaRPr lang="en-US" sz="2400" b="1" dirty="0"/>
          </a:p>
          <a:p>
            <a:pPr marL="457200" indent="-457200">
              <a:buAutoNum type="arabicPeriod"/>
            </a:pPr>
            <a:endParaRPr lang="en-US" sz="2400" b="1" dirty="0"/>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sp>
        <p:nvSpPr>
          <p:cNvPr id="6" name="TextBox 5"/>
          <p:cNvSpPr txBox="1"/>
          <p:nvPr/>
        </p:nvSpPr>
        <p:spPr>
          <a:xfrm>
            <a:off x="2057400" y="228601"/>
            <a:ext cx="8153400" cy="461665"/>
          </a:xfrm>
          <a:prstGeom prst="rect">
            <a:avLst/>
          </a:prstGeom>
          <a:noFill/>
        </p:spPr>
        <p:txBody>
          <a:bodyPr wrap="square" rtlCol="0">
            <a:spAutoFit/>
          </a:bodyPr>
          <a:lstStyle/>
          <a:p>
            <a:r>
              <a:rPr lang="en-US" sz="2400" b="1" dirty="0"/>
              <a:t>Second quantization for Fermi particles</a:t>
            </a:r>
          </a:p>
        </p:txBody>
      </p:sp>
      <p:graphicFrame>
        <p:nvGraphicFramePr>
          <p:cNvPr id="7" name="Object 6"/>
          <p:cNvGraphicFramePr>
            <a:graphicFrameLocks noChangeAspect="1"/>
          </p:cNvGraphicFramePr>
          <p:nvPr>
            <p:extLst>
              <p:ext uri="{D42A27DB-BD31-4B8C-83A1-F6EECF244321}">
                <p14:modId xmlns:p14="http://schemas.microsoft.com/office/powerpoint/2010/main" val="738962518"/>
              </p:ext>
            </p:extLst>
          </p:nvPr>
        </p:nvGraphicFramePr>
        <p:xfrm>
          <a:off x="2174875" y="914401"/>
          <a:ext cx="7842250" cy="4156075"/>
        </p:xfrm>
        <a:graphic>
          <a:graphicData uri="http://schemas.openxmlformats.org/presentationml/2006/ole">
            <mc:AlternateContent xmlns:mc="http://schemas.openxmlformats.org/markup-compatibility/2006">
              <mc:Choice xmlns:v="urn:schemas-microsoft-com:vml" Requires="v">
                <p:oleObj spid="_x0000_s210988" name="Equation" r:id="rId4" imgW="3809880" imgH="2019240" progId="Equation.DSMT4">
                  <p:embed/>
                </p:oleObj>
              </mc:Choice>
              <mc:Fallback>
                <p:oleObj name="Equation" r:id="rId4" imgW="3809880" imgH="2019240" progId="Equation.DSMT4">
                  <p:embed/>
                  <p:pic>
                    <p:nvPicPr>
                      <p:cNvPr id="7" name="Object 6"/>
                      <p:cNvPicPr/>
                      <p:nvPr/>
                    </p:nvPicPr>
                    <p:blipFill>
                      <a:blip r:embed="rId5"/>
                      <a:stretch>
                        <a:fillRect/>
                      </a:stretch>
                    </p:blipFill>
                    <p:spPr>
                      <a:xfrm>
                        <a:off x="2174875" y="914401"/>
                        <a:ext cx="7842250" cy="4156075"/>
                      </a:xfrm>
                      <a:prstGeom prst="rect">
                        <a:avLst/>
                      </a:prstGeom>
                    </p:spPr>
                  </p:pic>
                </p:oleObj>
              </mc:Fallback>
            </mc:AlternateContent>
          </a:graphicData>
        </a:graphic>
      </p:graphicFrame>
    </p:spTree>
    <p:extLst>
      <p:ext uri="{BB962C8B-B14F-4D97-AF65-F5344CB8AC3E}">
        <p14:creationId xmlns:p14="http://schemas.microsoft.com/office/powerpoint/2010/main" val="268034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8926761"/>
              </p:ext>
            </p:extLst>
          </p:nvPr>
        </p:nvGraphicFramePr>
        <p:xfrm>
          <a:off x="1828800" y="69850"/>
          <a:ext cx="8191500" cy="6307138"/>
        </p:xfrm>
        <a:graphic>
          <a:graphicData uri="http://schemas.openxmlformats.org/presentationml/2006/ole">
            <mc:AlternateContent xmlns:mc="http://schemas.openxmlformats.org/markup-compatibility/2006">
              <mc:Choice xmlns:v="urn:schemas-microsoft-com:vml" Requires="v">
                <p:oleObj spid="_x0000_s212012" name="Equation" r:id="rId4" imgW="5410080" imgH="4165560" progId="Equation.DSMT4">
                  <p:embed/>
                </p:oleObj>
              </mc:Choice>
              <mc:Fallback>
                <p:oleObj name="Equation" r:id="rId4" imgW="5410080" imgH="4165560" progId="Equation.DSMT4">
                  <p:embed/>
                  <p:pic>
                    <p:nvPicPr>
                      <p:cNvPr id="5" name="Object 4"/>
                      <p:cNvPicPr/>
                      <p:nvPr/>
                    </p:nvPicPr>
                    <p:blipFill>
                      <a:blip r:embed="rId5"/>
                      <a:stretch>
                        <a:fillRect/>
                      </a:stretch>
                    </p:blipFill>
                    <p:spPr>
                      <a:xfrm>
                        <a:off x="1828800" y="69850"/>
                        <a:ext cx="8191500" cy="630713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AB271E6D-0327-40A2-A292-6AB67B21BFEA}"/>
              </a:ext>
            </a:extLst>
          </p:cNvPr>
          <p:cNvSpPr txBox="1"/>
          <p:nvPr/>
        </p:nvSpPr>
        <p:spPr>
          <a:xfrm>
            <a:off x="6951945" y="926926"/>
            <a:ext cx="3933173" cy="1200329"/>
          </a:xfrm>
          <a:prstGeom prst="rect">
            <a:avLst/>
          </a:prstGeom>
          <a:noFill/>
        </p:spPr>
        <p:txBody>
          <a:bodyPr wrap="square" rtlCol="0">
            <a:spAutoFit/>
          </a:bodyPr>
          <a:lstStyle/>
          <a:p>
            <a:pPr algn="l"/>
            <a:r>
              <a:rPr lang="en-US" sz="2400" b="1" dirty="0"/>
              <a:t>These results follow from the anti commutator relations of the operators.</a:t>
            </a:r>
          </a:p>
        </p:txBody>
      </p:sp>
    </p:spTree>
    <p:extLst>
      <p:ext uri="{BB962C8B-B14F-4D97-AF65-F5344CB8AC3E}">
        <p14:creationId xmlns:p14="http://schemas.microsoft.com/office/powerpoint/2010/main" val="63066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7F3E9E-FD0A-4BD4-BB1E-04A47510BD58}"/>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AFE3E334-EBC7-4DC5-A074-A7E9C2EE48DF}"/>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B59EB253-02FC-459A-9C9B-5A879D2B8BFC}"/>
              </a:ext>
            </a:extLst>
          </p:cNvPr>
          <p:cNvSpPr>
            <a:spLocks noGrp="1"/>
          </p:cNvSpPr>
          <p:nvPr>
            <p:ph type="sldNum" sz="quarter" idx="12"/>
          </p:nvPr>
        </p:nvSpPr>
        <p:spPr/>
        <p:txBody>
          <a:bodyPr/>
          <a:lstStyle/>
          <a:p>
            <a:fld id="{E23FF32D-176F-4F5B-8878-5D48FB6FF26A}" type="slidenum">
              <a:rPr lang="en-US" smtClean="0"/>
              <a:t>12</a:t>
            </a:fld>
            <a:endParaRPr lang="en-US"/>
          </a:p>
        </p:txBody>
      </p:sp>
      <p:graphicFrame>
        <p:nvGraphicFramePr>
          <p:cNvPr id="5" name="Object 4">
            <a:extLst>
              <a:ext uri="{FF2B5EF4-FFF2-40B4-BE49-F238E27FC236}">
                <a16:creationId xmlns:a16="http://schemas.microsoft.com/office/drawing/2014/main" id="{42EF72B2-6694-405B-A83F-07A1E52E5A37}"/>
              </a:ext>
            </a:extLst>
          </p:cNvPr>
          <p:cNvGraphicFramePr>
            <a:graphicFrameLocks noChangeAspect="1"/>
          </p:cNvGraphicFramePr>
          <p:nvPr>
            <p:extLst>
              <p:ext uri="{D42A27DB-BD31-4B8C-83A1-F6EECF244321}">
                <p14:modId xmlns:p14="http://schemas.microsoft.com/office/powerpoint/2010/main" val="1460703898"/>
              </p:ext>
            </p:extLst>
          </p:nvPr>
        </p:nvGraphicFramePr>
        <p:xfrm>
          <a:off x="1154113" y="1009650"/>
          <a:ext cx="8512175" cy="4838700"/>
        </p:xfrm>
        <a:graphic>
          <a:graphicData uri="http://schemas.openxmlformats.org/presentationml/2006/ole">
            <mc:AlternateContent xmlns:mc="http://schemas.openxmlformats.org/markup-compatibility/2006">
              <mc:Choice xmlns:v="urn:schemas-microsoft-com:vml" Requires="v">
                <p:oleObj spid="_x0000_s216082" name="Equation" r:id="rId3" imgW="8511509" imgH="4838506" progId="Equation.DSMT4">
                  <p:embed/>
                </p:oleObj>
              </mc:Choice>
              <mc:Fallback>
                <p:oleObj name="Equation" r:id="rId3" imgW="8511509" imgH="4838506" progId="Equation.DSMT4">
                  <p:embed/>
                  <p:pic>
                    <p:nvPicPr>
                      <p:cNvPr id="0" name=""/>
                      <p:cNvPicPr/>
                      <p:nvPr/>
                    </p:nvPicPr>
                    <p:blipFill>
                      <a:blip r:embed="rId4"/>
                      <a:stretch>
                        <a:fillRect/>
                      </a:stretch>
                    </p:blipFill>
                    <p:spPr>
                      <a:xfrm>
                        <a:off x="1154113" y="1009650"/>
                        <a:ext cx="8512175" cy="48387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A132D6B4-27C0-41A1-B8E3-F59F933DEC75}"/>
              </a:ext>
            </a:extLst>
          </p:cNvPr>
          <p:cNvSpPr txBox="1"/>
          <p:nvPr/>
        </p:nvSpPr>
        <p:spPr>
          <a:xfrm>
            <a:off x="228600" y="136525"/>
            <a:ext cx="11315700" cy="461665"/>
          </a:xfrm>
          <a:prstGeom prst="rect">
            <a:avLst/>
          </a:prstGeom>
          <a:noFill/>
        </p:spPr>
        <p:txBody>
          <a:bodyPr wrap="square" rtlCol="0">
            <a:spAutoFit/>
          </a:bodyPr>
          <a:lstStyle/>
          <a:p>
            <a:pPr algn="l"/>
            <a:r>
              <a:rPr lang="en-US" sz="2400" b="1" dirty="0"/>
              <a:t>Some details --</a:t>
            </a:r>
          </a:p>
        </p:txBody>
      </p:sp>
    </p:spTree>
    <p:extLst>
      <p:ext uri="{BB962C8B-B14F-4D97-AF65-F5344CB8AC3E}">
        <p14:creationId xmlns:p14="http://schemas.microsoft.com/office/powerpoint/2010/main" val="403155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F95074-C256-406C-9779-DA946D02C630}"/>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258FF0B4-1091-471A-9550-2D965197CAAB}"/>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84CF5D81-841C-48C7-9F16-63343600F2A5}"/>
              </a:ext>
            </a:extLst>
          </p:cNvPr>
          <p:cNvSpPr>
            <a:spLocks noGrp="1"/>
          </p:cNvSpPr>
          <p:nvPr>
            <p:ph type="sldNum" sz="quarter" idx="12"/>
          </p:nvPr>
        </p:nvSpPr>
        <p:spPr/>
        <p:txBody>
          <a:bodyPr/>
          <a:lstStyle/>
          <a:p>
            <a:fld id="{E23FF32D-176F-4F5B-8878-5D48FB6FF26A}" type="slidenum">
              <a:rPr lang="en-US" smtClean="0"/>
              <a:t>13</a:t>
            </a:fld>
            <a:endParaRPr lang="en-US"/>
          </a:p>
        </p:txBody>
      </p:sp>
      <p:graphicFrame>
        <p:nvGraphicFramePr>
          <p:cNvPr id="6" name="Object 5">
            <a:extLst>
              <a:ext uri="{FF2B5EF4-FFF2-40B4-BE49-F238E27FC236}">
                <a16:creationId xmlns:a16="http://schemas.microsoft.com/office/drawing/2014/main" id="{B82E173E-68DA-4A2E-A591-2CB45EE05463}"/>
              </a:ext>
            </a:extLst>
          </p:cNvPr>
          <p:cNvGraphicFramePr>
            <a:graphicFrameLocks noChangeAspect="1"/>
          </p:cNvGraphicFramePr>
          <p:nvPr>
            <p:extLst>
              <p:ext uri="{D42A27DB-BD31-4B8C-83A1-F6EECF244321}">
                <p14:modId xmlns:p14="http://schemas.microsoft.com/office/powerpoint/2010/main" val="3411930536"/>
              </p:ext>
            </p:extLst>
          </p:nvPr>
        </p:nvGraphicFramePr>
        <p:xfrm>
          <a:off x="1173163" y="136525"/>
          <a:ext cx="8169275" cy="6302375"/>
        </p:xfrm>
        <a:graphic>
          <a:graphicData uri="http://schemas.openxmlformats.org/presentationml/2006/ole">
            <mc:AlternateContent xmlns:mc="http://schemas.openxmlformats.org/markup-compatibility/2006">
              <mc:Choice xmlns:v="urn:schemas-microsoft-com:vml" Requires="v">
                <p:oleObj spid="_x0000_s217105" name="Equation" r:id="rId3" imgW="8168640" imgH="6301879" progId="Equation.DSMT4">
                  <p:embed/>
                </p:oleObj>
              </mc:Choice>
              <mc:Fallback>
                <p:oleObj name="Equation" r:id="rId3" imgW="8168640" imgH="6301879" progId="Equation.DSMT4">
                  <p:embed/>
                  <p:pic>
                    <p:nvPicPr>
                      <p:cNvPr id="0" name=""/>
                      <p:cNvPicPr/>
                      <p:nvPr/>
                    </p:nvPicPr>
                    <p:blipFill>
                      <a:blip r:embed="rId4"/>
                      <a:stretch>
                        <a:fillRect/>
                      </a:stretch>
                    </p:blipFill>
                    <p:spPr>
                      <a:xfrm>
                        <a:off x="1173163" y="136525"/>
                        <a:ext cx="8169275" cy="6302375"/>
                      </a:xfrm>
                      <a:prstGeom prst="rect">
                        <a:avLst/>
                      </a:prstGeom>
                    </p:spPr>
                  </p:pic>
                </p:oleObj>
              </mc:Fallback>
            </mc:AlternateContent>
          </a:graphicData>
        </a:graphic>
      </p:graphicFrame>
    </p:spTree>
    <p:extLst>
      <p:ext uri="{BB962C8B-B14F-4D97-AF65-F5344CB8AC3E}">
        <p14:creationId xmlns:p14="http://schemas.microsoft.com/office/powerpoint/2010/main" val="1315743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FF411-4E3E-4702-9BB1-91F54F58BBC1}"/>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38FEB6F5-52FD-46D1-A8D0-2A31BAF9C529}"/>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BF2DA778-4B85-4BEC-8866-E0F62127EB88}"/>
              </a:ext>
            </a:extLst>
          </p:cNvPr>
          <p:cNvSpPr>
            <a:spLocks noGrp="1"/>
          </p:cNvSpPr>
          <p:nvPr>
            <p:ph type="sldNum" sz="quarter" idx="12"/>
          </p:nvPr>
        </p:nvSpPr>
        <p:spPr/>
        <p:txBody>
          <a:bodyPr/>
          <a:lstStyle/>
          <a:p>
            <a:fld id="{E23FF32D-176F-4F5B-8878-5D48FB6FF26A}" type="slidenum">
              <a:rPr lang="en-US" smtClean="0"/>
              <a:t>14</a:t>
            </a:fld>
            <a:endParaRPr lang="en-US"/>
          </a:p>
        </p:txBody>
      </p:sp>
      <p:sp>
        <p:nvSpPr>
          <p:cNvPr id="5" name="TextBox 4">
            <a:extLst>
              <a:ext uri="{FF2B5EF4-FFF2-40B4-BE49-F238E27FC236}">
                <a16:creationId xmlns:a16="http://schemas.microsoft.com/office/drawing/2014/main" id="{8F5F6287-4F19-4732-9AEA-6402C3E9114B}"/>
              </a:ext>
            </a:extLst>
          </p:cNvPr>
          <p:cNvSpPr txBox="1"/>
          <p:nvPr/>
        </p:nvSpPr>
        <p:spPr>
          <a:xfrm>
            <a:off x="150312" y="1479533"/>
            <a:ext cx="12041688" cy="461665"/>
          </a:xfrm>
          <a:prstGeom prst="rect">
            <a:avLst/>
          </a:prstGeom>
          <a:noFill/>
        </p:spPr>
        <p:txBody>
          <a:bodyPr wrap="square" rtlCol="0">
            <a:spAutoFit/>
          </a:bodyPr>
          <a:lstStyle/>
          <a:p>
            <a:pPr algn="l"/>
            <a:r>
              <a:rPr lang="en-US" sz="2400" b="1" dirty="0"/>
              <a:t>Note that the </a:t>
            </a:r>
            <a:r>
              <a:rPr lang="en-US" sz="2400" b="1" dirty="0" err="1"/>
              <a:t>antisymmetry</a:t>
            </a:r>
            <a:r>
              <a:rPr lang="en-US" sz="2400" b="1" dirty="0"/>
              <a:t> of the wavefunction is built into the formalism for Fermi particles</a:t>
            </a:r>
          </a:p>
        </p:txBody>
      </p:sp>
      <p:graphicFrame>
        <p:nvGraphicFramePr>
          <p:cNvPr id="6" name="Object 5">
            <a:extLst>
              <a:ext uri="{FF2B5EF4-FFF2-40B4-BE49-F238E27FC236}">
                <a16:creationId xmlns:a16="http://schemas.microsoft.com/office/drawing/2014/main" id="{FBF1CFBE-8631-403E-95CF-595AF14EC2FA}"/>
              </a:ext>
            </a:extLst>
          </p:cNvPr>
          <p:cNvGraphicFramePr>
            <a:graphicFrameLocks noChangeAspect="1"/>
          </p:cNvGraphicFramePr>
          <p:nvPr>
            <p:extLst>
              <p:ext uri="{D42A27DB-BD31-4B8C-83A1-F6EECF244321}">
                <p14:modId xmlns:p14="http://schemas.microsoft.com/office/powerpoint/2010/main" val="2315482578"/>
              </p:ext>
            </p:extLst>
          </p:nvPr>
        </p:nvGraphicFramePr>
        <p:xfrm>
          <a:off x="838200" y="1941198"/>
          <a:ext cx="4124982" cy="808820"/>
        </p:xfrm>
        <a:graphic>
          <a:graphicData uri="http://schemas.openxmlformats.org/presentationml/2006/ole">
            <mc:AlternateContent xmlns:mc="http://schemas.openxmlformats.org/markup-compatibility/2006">
              <mc:Choice xmlns:v="urn:schemas-microsoft-com:vml" Requires="v">
                <p:oleObj spid="_x0000_s215142" name="Equation" r:id="rId4" imgW="1295280" imgH="253800" progId="Equation.DSMT4">
                  <p:embed/>
                </p:oleObj>
              </mc:Choice>
              <mc:Fallback>
                <p:oleObj name="Equation" r:id="rId4" imgW="1295280" imgH="253800" progId="Equation.DSMT4">
                  <p:embed/>
                  <p:pic>
                    <p:nvPicPr>
                      <p:cNvPr id="0" name=""/>
                      <p:cNvPicPr/>
                      <p:nvPr/>
                    </p:nvPicPr>
                    <p:blipFill>
                      <a:blip r:embed="rId5"/>
                      <a:stretch>
                        <a:fillRect/>
                      </a:stretch>
                    </p:blipFill>
                    <p:spPr>
                      <a:xfrm>
                        <a:off x="838200" y="1941198"/>
                        <a:ext cx="4124982" cy="80882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BECF2EE-DA60-4FC6-B951-5351D884D226}"/>
              </a:ext>
            </a:extLst>
          </p:cNvPr>
          <p:cNvGraphicFramePr>
            <a:graphicFrameLocks noChangeAspect="1"/>
          </p:cNvGraphicFramePr>
          <p:nvPr>
            <p:extLst>
              <p:ext uri="{D42A27DB-BD31-4B8C-83A1-F6EECF244321}">
                <p14:modId xmlns:p14="http://schemas.microsoft.com/office/powerpoint/2010/main" val="4185596356"/>
              </p:ext>
            </p:extLst>
          </p:nvPr>
        </p:nvGraphicFramePr>
        <p:xfrm>
          <a:off x="535781" y="3316070"/>
          <a:ext cx="11120437" cy="1908175"/>
        </p:xfrm>
        <a:graphic>
          <a:graphicData uri="http://schemas.openxmlformats.org/presentationml/2006/ole">
            <mc:AlternateContent xmlns:mc="http://schemas.openxmlformats.org/markup-compatibility/2006">
              <mc:Choice xmlns:v="urn:schemas-microsoft-com:vml" Requires="v">
                <p:oleObj spid="_x0000_s215143" name="Equation" r:id="rId6" imgW="7848360" imgH="1346040" progId="Equation.DSMT4">
                  <p:embed/>
                </p:oleObj>
              </mc:Choice>
              <mc:Fallback>
                <p:oleObj name="Equation" r:id="rId6" imgW="7848360" imgH="1346040" progId="Equation.DSMT4">
                  <p:embed/>
                  <p:pic>
                    <p:nvPicPr>
                      <p:cNvPr id="10" name="Object 9"/>
                      <p:cNvPicPr/>
                      <p:nvPr/>
                    </p:nvPicPr>
                    <p:blipFill>
                      <a:blip r:embed="rId7"/>
                      <a:stretch>
                        <a:fillRect/>
                      </a:stretch>
                    </p:blipFill>
                    <p:spPr>
                      <a:xfrm>
                        <a:off x="535781" y="3316070"/>
                        <a:ext cx="11120437" cy="1908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402C56B-5083-4EC2-BEEB-3BE7C353CCDD}"/>
              </a:ext>
            </a:extLst>
          </p:cNvPr>
          <p:cNvSpPr txBox="1"/>
          <p:nvPr/>
        </p:nvSpPr>
        <p:spPr>
          <a:xfrm>
            <a:off x="302712" y="221145"/>
            <a:ext cx="12041688" cy="461665"/>
          </a:xfrm>
          <a:prstGeom prst="rect">
            <a:avLst/>
          </a:prstGeom>
          <a:noFill/>
        </p:spPr>
        <p:txBody>
          <a:bodyPr wrap="square" rtlCol="0">
            <a:spAutoFit/>
          </a:bodyPr>
          <a:lstStyle/>
          <a:p>
            <a:pPr algn="l"/>
            <a:r>
              <a:rPr lang="en-US" sz="2400" b="1" dirty="0"/>
              <a:t>Note that the symmetry of the wavefunction is built into the formalism for Bose particles</a:t>
            </a:r>
          </a:p>
        </p:txBody>
      </p:sp>
      <p:graphicFrame>
        <p:nvGraphicFramePr>
          <p:cNvPr id="9" name="Object 8">
            <a:extLst>
              <a:ext uri="{FF2B5EF4-FFF2-40B4-BE49-F238E27FC236}">
                <a16:creationId xmlns:a16="http://schemas.microsoft.com/office/drawing/2014/main" id="{59F4A72B-01DE-4412-92F2-4C0638CB1664}"/>
              </a:ext>
            </a:extLst>
          </p:cNvPr>
          <p:cNvGraphicFramePr>
            <a:graphicFrameLocks noChangeAspect="1"/>
          </p:cNvGraphicFramePr>
          <p:nvPr>
            <p:extLst>
              <p:ext uri="{D42A27DB-BD31-4B8C-83A1-F6EECF244321}">
                <p14:modId xmlns:p14="http://schemas.microsoft.com/office/powerpoint/2010/main" val="2801541441"/>
              </p:ext>
            </p:extLst>
          </p:nvPr>
        </p:nvGraphicFramePr>
        <p:xfrm>
          <a:off x="1354138" y="682625"/>
          <a:ext cx="3395662" cy="809625"/>
        </p:xfrm>
        <a:graphic>
          <a:graphicData uri="http://schemas.openxmlformats.org/presentationml/2006/ole">
            <mc:AlternateContent xmlns:mc="http://schemas.openxmlformats.org/markup-compatibility/2006">
              <mc:Choice xmlns:v="urn:schemas-microsoft-com:vml" Requires="v">
                <p:oleObj spid="_x0000_s215144" name="Equation" r:id="rId8" imgW="1066680" imgH="253800" progId="Equation.DSMT4">
                  <p:embed/>
                </p:oleObj>
              </mc:Choice>
              <mc:Fallback>
                <p:oleObj name="Equation" r:id="rId8" imgW="1066680" imgH="253800" progId="Equation.DSMT4">
                  <p:embed/>
                  <p:pic>
                    <p:nvPicPr>
                      <p:cNvPr id="6" name="Object 5">
                        <a:extLst>
                          <a:ext uri="{FF2B5EF4-FFF2-40B4-BE49-F238E27FC236}">
                            <a16:creationId xmlns:a16="http://schemas.microsoft.com/office/drawing/2014/main" id="{FBF1CFBE-8631-403E-95CF-595AF14EC2FA}"/>
                          </a:ext>
                        </a:extLst>
                      </p:cNvPr>
                      <p:cNvPicPr/>
                      <p:nvPr/>
                    </p:nvPicPr>
                    <p:blipFill>
                      <a:blip r:embed="rId9"/>
                      <a:stretch>
                        <a:fillRect/>
                      </a:stretch>
                    </p:blipFill>
                    <p:spPr>
                      <a:xfrm>
                        <a:off x="1354138" y="682625"/>
                        <a:ext cx="3395662" cy="809625"/>
                      </a:xfrm>
                      <a:prstGeom prst="rect">
                        <a:avLst/>
                      </a:prstGeom>
                    </p:spPr>
                  </p:pic>
                </p:oleObj>
              </mc:Fallback>
            </mc:AlternateContent>
          </a:graphicData>
        </a:graphic>
      </p:graphicFrame>
    </p:spTree>
    <p:extLst>
      <p:ext uri="{BB962C8B-B14F-4D97-AF65-F5344CB8AC3E}">
        <p14:creationId xmlns:p14="http://schemas.microsoft.com/office/powerpoint/2010/main" val="8724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sp>
        <p:nvSpPr>
          <p:cNvPr id="5" name="TextBox 4"/>
          <p:cNvSpPr txBox="1"/>
          <p:nvPr/>
        </p:nvSpPr>
        <p:spPr>
          <a:xfrm>
            <a:off x="1752600" y="381001"/>
            <a:ext cx="8458200" cy="461665"/>
          </a:xfrm>
          <a:prstGeom prst="rect">
            <a:avLst/>
          </a:prstGeom>
          <a:noFill/>
        </p:spPr>
        <p:txBody>
          <a:bodyPr wrap="square" rtlCol="0">
            <a:spAutoFit/>
          </a:bodyPr>
          <a:lstStyle/>
          <a:p>
            <a:r>
              <a:rPr lang="en-US" sz="2400" b="1" dirty="0"/>
              <a:t>More general treatment of </a:t>
            </a:r>
            <a:r>
              <a:rPr lang="en-US" sz="2400" b="1" dirty="0" err="1"/>
              <a:t>multiparticle</a:t>
            </a:r>
            <a:r>
              <a:rPr lang="en-US" sz="2400" b="1" dirty="0"/>
              <a:t>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653027309"/>
              </p:ext>
            </p:extLst>
          </p:nvPr>
        </p:nvGraphicFramePr>
        <p:xfrm>
          <a:off x="2590801" y="842666"/>
          <a:ext cx="5788379" cy="1023937"/>
        </p:xfrm>
        <a:graphic>
          <a:graphicData uri="http://schemas.openxmlformats.org/presentationml/2006/ole">
            <mc:AlternateContent xmlns:mc="http://schemas.openxmlformats.org/markup-compatibility/2006">
              <mc:Choice xmlns:v="urn:schemas-microsoft-com:vml" Requires="v">
                <p:oleObj spid="_x0000_s213113" name="Equation" r:id="rId4" imgW="3517560" imgH="622080" progId="Equation.DSMT4">
                  <p:embed/>
                </p:oleObj>
              </mc:Choice>
              <mc:Fallback>
                <p:oleObj name="Equation" r:id="rId4" imgW="3517560" imgH="622080" progId="Equation.DSMT4">
                  <p:embed/>
                  <p:pic>
                    <p:nvPicPr>
                      <p:cNvPr id="6" name="Object 5"/>
                      <p:cNvPicPr/>
                      <p:nvPr/>
                    </p:nvPicPr>
                    <p:blipFill>
                      <a:blip r:embed="rId5"/>
                      <a:stretch>
                        <a:fillRect/>
                      </a:stretch>
                    </p:blipFill>
                    <p:spPr>
                      <a:xfrm>
                        <a:off x="2590801" y="842666"/>
                        <a:ext cx="5788379" cy="1023937"/>
                      </a:xfrm>
                      <a:prstGeom prst="rect">
                        <a:avLst/>
                      </a:prstGeom>
                    </p:spPr>
                  </p:pic>
                </p:oleObj>
              </mc:Fallback>
            </mc:AlternateContent>
          </a:graphicData>
        </a:graphic>
      </p:graphicFrame>
      <p:sp>
        <p:nvSpPr>
          <p:cNvPr id="7" name="Up Arrow 6"/>
          <p:cNvSpPr/>
          <p:nvPr/>
        </p:nvSpPr>
        <p:spPr>
          <a:xfrm rot="18981694">
            <a:off x="7147057" y="1561801"/>
            <a:ext cx="5334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7685610" y="1654904"/>
            <a:ext cx="1839391" cy="830997"/>
          </a:xfrm>
          <a:prstGeom prst="rect">
            <a:avLst/>
          </a:prstGeom>
          <a:noFill/>
        </p:spPr>
        <p:txBody>
          <a:bodyPr wrap="square" rtlCol="0">
            <a:spAutoFit/>
          </a:bodyPr>
          <a:lstStyle/>
          <a:p>
            <a:r>
              <a:rPr lang="en-US" sz="2400" dirty="0" err="1">
                <a:latin typeface="+mj-lt"/>
              </a:rPr>
              <a:t>interparticle</a:t>
            </a:r>
            <a:r>
              <a:rPr lang="en-US" sz="2400" dirty="0">
                <a:latin typeface="+mj-lt"/>
              </a:rPr>
              <a:t> interaction</a:t>
            </a:r>
          </a:p>
        </p:txBody>
      </p:sp>
      <p:graphicFrame>
        <p:nvGraphicFramePr>
          <p:cNvPr id="9" name="Object 8"/>
          <p:cNvGraphicFramePr>
            <a:graphicFrameLocks noChangeAspect="1"/>
          </p:cNvGraphicFramePr>
          <p:nvPr>
            <p:extLst>
              <p:ext uri="{D42A27DB-BD31-4B8C-83A1-F6EECF244321}">
                <p14:modId xmlns:p14="http://schemas.microsoft.com/office/powerpoint/2010/main" val="3834537650"/>
              </p:ext>
            </p:extLst>
          </p:nvPr>
        </p:nvGraphicFramePr>
        <p:xfrm>
          <a:off x="2481316" y="2307457"/>
          <a:ext cx="5084519" cy="897268"/>
        </p:xfrm>
        <a:graphic>
          <a:graphicData uri="http://schemas.openxmlformats.org/presentationml/2006/ole">
            <mc:AlternateContent xmlns:mc="http://schemas.openxmlformats.org/markup-compatibility/2006">
              <mc:Choice xmlns:v="urn:schemas-microsoft-com:vml" Requires="v">
                <p:oleObj spid="_x0000_s213114" name="Equation" r:id="rId6" imgW="3670200" imgH="647640" progId="Equation.DSMT4">
                  <p:embed/>
                </p:oleObj>
              </mc:Choice>
              <mc:Fallback>
                <p:oleObj name="Equation" r:id="rId6" imgW="3670200" imgH="647640" progId="Equation.DSMT4">
                  <p:embed/>
                  <p:pic>
                    <p:nvPicPr>
                      <p:cNvPr id="9" name="Object 8"/>
                      <p:cNvPicPr/>
                      <p:nvPr/>
                    </p:nvPicPr>
                    <p:blipFill>
                      <a:blip r:embed="rId7"/>
                      <a:stretch>
                        <a:fillRect/>
                      </a:stretch>
                    </p:blipFill>
                    <p:spPr>
                      <a:xfrm>
                        <a:off x="2481316" y="2307457"/>
                        <a:ext cx="5084519" cy="89726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526898835"/>
              </p:ext>
            </p:extLst>
          </p:nvPr>
        </p:nvGraphicFramePr>
        <p:xfrm>
          <a:off x="1793875" y="3270250"/>
          <a:ext cx="8743950" cy="3167063"/>
        </p:xfrm>
        <a:graphic>
          <a:graphicData uri="http://schemas.openxmlformats.org/presentationml/2006/ole">
            <mc:AlternateContent xmlns:mc="http://schemas.openxmlformats.org/markup-compatibility/2006">
              <mc:Choice xmlns:v="urn:schemas-microsoft-com:vml" Requires="v">
                <p:oleObj spid="_x0000_s213115" name="Equation" r:id="rId8" imgW="6172200" imgH="2234880" progId="Equation.DSMT4">
                  <p:embed/>
                </p:oleObj>
              </mc:Choice>
              <mc:Fallback>
                <p:oleObj name="Equation" r:id="rId8" imgW="6172200" imgH="2234880" progId="Equation.DSMT4">
                  <p:embed/>
                  <p:pic>
                    <p:nvPicPr>
                      <p:cNvPr id="10" name="Object 9"/>
                      <p:cNvPicPr/>
                      <p:nvPr/>
                    </p:nvPicPr>
                    <p:blipFill>
                      <a:blip r:embed="rId9"/>
                      <a:stretch>
                        <a:fillRect/>
                      </a:stretch>
                    </p:blipFill>
                    <p:spPr>
                      <a:xfrm>
                        <a:off x="1793875" y="3270250"/>
                        <a:ext cx="8743950" cy="3167063"/>
                      </a:xfrm>
                      <a:prstGeom prst="rect">
                        <a:avLst/>
                      </a:prstGeom>
                    </p:spPr>
                  </p:pic>
                </p:oleObj>
              </mc:Fallback>
            </mc:AlternateContent>
          </a:graphicData>
        </a:graphic>
      </p:graphicFrame>
    </p:spTree>
    <p:extLst>
      <p:ext uri="{BB962C8B-B14F-4D97-AF65-F5344CB8AC3E}">
        <p14:creationId xmlns:p14="http://schemas.microsoft.com/office/powerpoint/2010/main" val="155169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178D12-61BA-4D5D-A41A-50C08EB1B632}"/>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94802189-20A1-4961-95C6-2B9A4B05D600}"/>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2DFE80C2-8E17-43AC-94E8-A3904C5DF556}"/>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B550AF42-A98C-4F3F-B522-41FBDCB7F444}"/>
              </a:ext>
            </a:extLst>
          </p:cNvPr>
          <p:cNvSpPr txBox="1"/>
          <p:nvPr/>
        </p:nvSpPr>
        <p:spPr>
          <a:xfrm>
            <a:off x="563671" y="338203"/>
            <a:ext cx="10697228" cy="3785652"/>
          </a:xfrm>
          <a:prstGeom prst="rect">
            <a:avLst/>
          </a:prstGeom>
          <a:noFill/>
        </p:spPr>
        <p:txBody>
          <a:bodyPr wrap="square" rtlCol="0">
            <a:spAutoFit/>
          </a:bodyPr>
          <a:lstStyle/>
          <a:p>
            <a:pPr algn="l"/>
            <a:r>
              <a:rPr lang="en-US" sz="2400" b="1" dirty="0"/>
              <a:t>Pros and Cons for using second quantization –</a:t>
            </a:r>
          </a:p>
          <a:p>
            <a:pPr algn="l"/>
            <a:endParaRPr lang="en-US" sz="2400" b="1" dirty="0"/>
          </a:p>
          <a:p>
            <a:pPr algn="l"/>
            <a:r>
              <a:rPr lang="en-US" sz="2400" b="1" dirty="0"/>
              <a:t>Pros –</a:t>
            </a:r>
          </a:p>
          <a:p>
            <a:pPr marL="914400" lvl="1" indent="-457200">
              <a:buFont typeface="+mj-lt"/>
              <a:buAutoNum type="arabicPeriod"/>
            </a:pPr>
            <a:r>
              <a:rPr lang="en-US" sz="2400" b="1" dirty="0"/>
              <a:t>Beautiful, compact, ….</a:t>
            </a:r>
          </a:p>
          <a:p>
            <a:pPr marL="914400" lvl="1" indent="-457200">
              <a:buFont typeface="+mj-lt"/>
              <a:buAutoNum type="arabicPeriod"/>
            </a:pPr>
            <a:r>
              <a:rPr lang="en-US" sz="2400" b="1" dirty="0"/>
              <a:t>Worthy of  physicists …</a:t>
            </a:r>
          </a:p>
          <a:p>
            <a:pPr marL="914400" lvl="1" indent="-457200">
              <a:buFont typeface="+mj-lt"/>
              <a:buAutoNum type="arabicPeriod"/>
            </a:pPr>
            <a:endParaRPr lang="en-US" sz="2400" b="1" dirty="0"/>
          </a:p>
          <a:p>
            <a:r>
              <a:rPr lang="en-US" sz="2400" b="1" dirty="0"/>
              <a:t>Cons –</a:t>
            </a:r>
          </a:p>
          <a:p>
            <a:pPr marL="914400" lvl="1" indent="-457200">
              <a:buFont typeface="+mj-lt"/>
              <a:buAutoNum type="arabicPeriod"/>
            </a:pPr>
            <a:r>
              <a:rPr lang="en-US" sz="2400" b="1" dirty="0"/>
              <a:t>Does not really introduce new physics</a:t>
            </a:r>
          </a:p>
          <a:p>
            <a:pPr marL="914400" lvl="1" indent="-457200">
              <a:buFont typeface="+mj-lt"/>
              <a:buAutoNum type="arabicPeriod"/>
            </a:pPr>
            <a:r>
              <a:rPr lang="en-US" sz="2400" b="1" dirty="0"/>
              <a:t>Slater determinants and </a:t>
            </a:r>
            <a:r>
              <a:rPr lang="en-US" sz="2400" b="1" dirty="0" err="1"/>
              <a:t>symmetrization</a:t>
            </a:r>
            <a:r>
              <a:rPr lang="en-US" sz="2400" b="1" dirty="0"/>
              <a:t>/</a:t>
            </a:r>
            <a:r>
              <a:rPr lang="en-US" sz="2400" b="1" dirty="0" err="1"/>
              <a:t>antisymmetrization</a:t>
            </a:r>
            <a:r>
              <a:rPr lang="en-US" sz="2400" b="1" dirty="0"/>
              <a:t> operators are good enough</a:t>
            </a:r>
          </a:p>
        </p:txBody>
      </p:sp>
    </p:spTree>
    <p:extLst>
      <p:ext uri="{BB962C8B-B14F-4D97-AF65-F5344CB8AC3E}">
        <p14:creationId xmlns:p14="http://schemas.microsoft.com/office/powerpoint/2010/main" val="325237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300EA-DFED-4C5F-ADD0-39B07B2069C2}"/>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31D19F9A-31AD-4AD0-AD6B-A41CB7CF92F7}"/>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32B72D85-3A7E-4FBA-8307-E70A550315DD}"/>
              </a:ext>
            </a:extLst>
          </p:cNvPr>
          <p:cNvSpPr>
            <a:spLocks noGrp="1"/>
          </p:cNvSpPr>
          <p:nvPr>
            <p:ph type="sldNum" sz="quarter" idx="12"/>
          </p:nvPr>
        </p:nvSpPr>
        <p:spPr/>
        <p:txBody>
          <a:bodyPr/>
          <a:lstStyle/>
          <a:p>
            <a:fld id="{E23FF32D-176F-4F5B-8878-5D48FB6FF26A}" type="slidenum">
              <a:rPr lang="en-US" smtClean="0"/>
              <a:t>17</a:t>
            </a:fld>
            <a:endParaRPr lang="en-US"/>
          </a:p>
        </p:txBody>
      </p:sp>
      <p:sp>
        <p:nvSpPr>
          <p:cNvPr id="5" name="TextBox 4">
            <a:extLst>
              <a:ext uri="{FF2B5EF4-FFF2-40B4-BE49-F238E27FC236}">
                <a16:creationId xmlns:a16="http://schemas.microsoft.com/office/drawing/2014/main" id="{E1F5C6BD-5EB6-49D9-9DBC-3D764D81B33A}"/>
              </a:ext>
            </a:extLst>
          </p:cNvPr>
          <p:cNvSpPr txBox="1"/>
          <p:nvPr/>
        </p:nvSpPr>
        <p:spPr>
          <a:xfrm>
            <a:off x="425885" y="162838"/>
            <a:ext cx="9457151" cy="461665"/>
          </a:xfrm>
          <a:prstGeom prst="rect">
            <a:avLst/>
          </a:prstGeom>
          <a:noFill/>
        </p:spPr>
        <p:txBody>
          <a:bodyPr wrap="square" rtlCol="0">
            <a:spAutoFit/>
          </a:bodyPr>
          <a:lstStyle/>
          <a:p>
            <a:pPr algn="l"/>
            <a:r>
              <a:rPr lang="en-US" sz="2400" b="1" dirty="0"/>
              <a:t>Historical paper and its use of second quantization --</a:t>
            </a:r>
          </a:p>
        </p:txBody>
      </p:sp>
      <p:pic>
        <p:nvPicPr>
          <p:cNvPr id="6" name="Picture 5">
            <a:extLst>
              <a:ext uri="{FF2B5EF4-FFF2-40B4-BE49-F238E27FC236}">
                <a16:creationId xmlns:a16="http://schemas.microsoft.com/office/drawing/2014/main" id="{111B8327-B236-4F65-8601-776E25DF2D7E}"/>
              </a:ext>
            </a:extLst>
          </p:cNvPr>
          <p:cNvPicPr>
            <a:picLocks noChangeAspect="1"/>
          </p:cNvPicPr>
          <p:nvPr/>
        </p:nvPicPr>
        <p:blipFill>
          <a:blip r:embed="rId2"/>
          <a:stretch>
            <a:fillRect/>
          </a:stretch>
        </p:blipFill>
        <p:spPr>
          <a:xfrm>
            <a:off x="0" y="838426"/>
            <a:ext cx="12192000" cy="5181147"/>
          </a:xfrm>
          <a:prstGeom prst="rect">
            <a:avLst/>
          </a:prstGeom>
        </p:spPr>
      </p:pic>
    </p:spTree>
    <p:extLst>
      <p:ext uri="{BB962C8B-B14F-4D97-AF65-F5344CB8AC3E}">
        <p14:creationId xmlns:p14="http://schemas.microsoft.com/office/powerpoint/2010/main" val="277170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C76547-EF21-475D-A97A-A3EA77EF54C9}"/>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AFCE80FA-8A32-4C2A-B259-36761A31D2D0}"/>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80A20A8E-ADD1-4891-8A31-92DE68B3C47C}"/>
              </a:ext>
            </a:extLst>
          </p:cNvPr>
          <p:cNvSpPr>
            <a:spLocks noGrp="1"/>
          </p:cNvSpPr>
          <p:nvPr>
            <p:ph type="sldNum" sz="quarter" idx="12"/>
          </p:nvPr>
        </p:nvSpPr>
        <p:spPr/>
        <p:txBody>
          <a:bodyPr/>
          <a:lstStyle/>
          <a:p>
            <a:fld id="{E23FF32D-176F-4F5B-8878-5D48FB6FF26A}" type="slidenum">
              <a:rPr lang="en-US" smtClean="0"/>
              <a:t>18</a:t>
            </a:fld>
            <a:endParaRPr lang="en-US"/>
          </a:p>
        </p:txBody>
      </p:sp>
      <p:pic>
        <p:nvPicPr>
          <p:cNvPr id="5" name="Picture 4">
            <a:extLst>
              <a:ext uri="{FF2B5EF4-FFF2-40B4-BE49-F238E27FC236}">
                <a16:creationId xmlns:a16="http://schemas.microsoft.com/office/drawing/2014/main" id="{0423016B-37C3-42E1-BC29-532F14FBBFB7}"/>
              </a:ext>
            </a:extLst>
          </p:cNvPr>
          <p:cNvPicPr>
            <a:picLocks noChangeAspect="1"/>
          </p:cNvPicPr>
          <p:nvPr/>
        </p:nvPicPr>
        <p:blipFill>
          <a:blip r:embed="rId2"/>
          <a:stretch>
            <a:fillRect/>
          </a:stretch>
        </p:blipFill>
        <p:spPr>
          <a:xfrm>
            <a:off x="608490" y="1356856"/>
            <a:ext cx="8245038" cy="1611812"/>
          </a:xfrm>
          <a:prstGeom prst="rect">
            <a:avLst/>
          </a:prstGeom>
        </p:spPr>
      </p:pic>
      <p:sp>
        <p:nvSpPr>
          <p:cNvPr id="6" name="TextBox 5">
            <a:extLst>
              <a:ext uri="{FF2B5EF4-FFF2-40B4-BE49-F238E27FC236}">
                <a16:creationId xmlns:a16="http://schemas.microsoft.com/office/drawing/2014/main" id="{11CB0351-F59E-4B39-885C-B5948F01FC18}"/>
              </a:ext>
            </a:extLst>
          </p:cNvPr>
          <p:cNvSpPr txBox="1"/>
          <p:nvPr/>
        </p:nvSpPr>
        <p:spPr>
          <a:xfrm>
            <a:off x="263047" y="136525"/>
            <a:ext cx="11473841" cy="830997"/>
          </a:xfrm>
          <a:prstGeom prst="rect">
            <a:avLst/>
          </a:prstGeom>
          <a:noFill/>
        </p:spPr>
        <p:txBody>
          <a:bodyPr wrap="square" rtlCol="0">
            <a:spAutoFit/>
          </a:bodyPr>
          <a:lstStyle/>
          <a:p>
            <a:pPr algn="l"/>
            <a:r>
              <a:rPr lang="en-US" sz="2400" b="1" dirty="0"/>
              <a:t>Model Hamiltonian for Cooper pairs  (weakly paired electrons described by </a:t>
            </a:r>
            <a:r>
              <a:rPr lang="en-US" sz="2400" b="1" i="1" dirty="0"/>
              <a:t>b</a:t>
            </a:r>
            <a:r>
              <a:rPr lang="en-US" sz="2400" b="1" baseline="-25000" dirty="0"/>
              <a:t>k </a:t>
            </a:r>
            <a:r>
              <a:rPr lang="en-US" sz="2400" b="1" dirty="0"/>
              <a:t>which interact via the potential term --</a:t>
            </a:r>
          </a:p>
        </p:txBody>
      </p:sp>
      <p:pic>
        <p:nvPicPr>
          <p:cNvPr id="7" name="Picture 6">
            <a:extLst>
              <a:ext uri="{FF2B5EF4-FFF2-40B4-BE49-F238E27FC236}">
                <a16:creationId xmlns:a16="http://schemas.microsoft.com/office/drawing/2014/main" id="{6B4D82F6-07ED-46AA-BB2E-6475CC44F31F}"/>
              </a:ext>
            </a:extLst>
          </p:cNvPr>
          <p:cNvPicPr>
            <a:picLocks noChangeAspect="1"/>
          </p:cNvPicPr>
          <p:nvPr/>
        </p:nvPicPr>
        <p:blipFill>
          <a:blip r:embed="rId3"/>
          <a:stretch>
            <a:fillRect/>
          </a:stretch>
        </p:blipFill>
        <p:spPr>
          <a:xfrm>
            <a:off x="1117948" y="3101279"/>
            <a:ext cx="7236912" cy="3298532"/>
          </a:xfrm>
          <a:prstGeom prst="rect">
            <a:avLst/>
          </a:prstGeom>
        </p:spPr>
      </p:pic>
    </p:spTree>
    <p:extLst>
      <p:ext uri="{BB962C8B-B14F-4D97-AF65-F5344CB8AC3E}">
        <p14:creationId xmlns:p14="http://schemas.microsoft.com/office/powerpoint/2010/main" val="1988363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69063-583F-47DE-88CF-61ABF984C667}"/>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66C7CF6A-1F69-4E21-9C70-0FD6CF5F53CE}"/>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82C740D5-0E35-4471-9143-6D35FDABBE57}"/>
              </a:ext>
            </a:extLst>
          </p:cNvPr>
          <p:cNvSpPr>
            <a:spLocks noGrp="1"/>
          </p:cNvSpPr>
          <p:nvPr>
            <p:ph type="sldNum" sz="quarter" idx="12"/>
          </p:nvPr>
        </p:nvSpPr>
        <p:spPr/>
        <p:txBody>
          <a:bodyPr/>
          <a:lstStyle/>
          <a:p>
            <a:fld id="{E23FF32D-176F-4F5B-8878-5D48FB6FF26A}" type="slidenum">
              <a:rPr lang="en-US" smtClean="0"/>
              <a:t>19</a:t>
            </a:fld>
            <a:endParaRPr lang="en-US"/>
          </a:p>
        </p:txBody>
      </p:sp>
      <p:sp>
        <p:nvSpPr>
          <p:cNvPr id="5" name="TextBox 4">
            <a:extLst>
              <a:ext uri="{FF2B5EF4-FFF2-40B4-BE49-F238E27FC236}">
                <a16:creationId xmlns:a16="http://schemas.microsoft.com/office/drawing/2014/main" id="{2849846C-C1E2-4A9A-AC9E-9CEF40AD4403}"/>
              </a:ext>
            </a:extLst>
          </p:cNvPr>
          <p:cNvSpPr txBox="1"/>
          <p:nvPr/>
        </p:nvSpPr>
        <p:spPr>
          <a:xfrm>
            <a:off x="698500" y="279400"/>
            <a:ext cx="11036300" cy="461665"/>
          </a:xfrm>
          <a:prstGeom prst="rect">
            <a:avLst/>
          </a:prstGeom>
          <a:noFill/>
        </p:spPr>
        <p:txBody>
          <a:bodyPr wrap="square" rtlCol="0">
            <a:spAutoFit/>
          </a:bodyPr>
          <a:lstStyle/>
          <a:p>
            <a:pPr algn="l"/>
            <a:r>
              <a:rPr lang="en-US" sz="2400" b="1" dirty="0"/>
              <a:t>Example of a multi-electron atom – He atom with 2 electrons and   Z=2</a:t>
            </a:r>
          </a:p>
        </p:txBody>
      </p:sp>
      <p:graphicFrame>
        <p:nvGraphicFramePr>
          <p:cNvPr id="6" name="Object 5">
            <a:extLst>
              <a:ext uri="{FF2B5EF4-FFF2-40B4-BE49-F238E27FC236}">
                <a16:creationId xmlns:a16="http://schemas.microsoft.com/office/drawing/2014/main" id="{F6CEFEED-4DFA-4B3C-B6E2-F99AFA127FC6}"/>
              </a:ext>
            </a:extLst>
          </p:cNvPr>
          <p:cNvGraphicFramePr>
            <a:graphicFrameLocks noChangeAspect="1"/>
          </p:cNvGraphicFramePr>
          <p:nvPr>
            <p:extLst>
              <p:ext uri="{D42A27DB-BD31-4B8C-83A1-F6EECF244321}">
                <p14:modId xmlns:p14="http://schemas.microsoft.com/office/powerpoint/2010/main" val="3290610476"/>
              </p:ext>
            </p:extLst>
          </p:nvPr>
        </p:nvGraphicFramePr>
        <p:xfrm>
          <a:off x="985838" y="1014413"/>
          <a:ext cx="9007475" cy="3378200"/>
        </p:xfrm>
        <a:graphic>
          <a:graphicData uri="http://schemas.openxmlformats.org/presentationml/2006/ole">
            <mc:AlternateContent xmlns:mc="http://schemas.openxmlformats.org/markup-compatibility/2006">
              <mc:Choice xmlns:v="urn:schemas-microsoft-com:vml" Requires="v">
                <p:oleObj spid="_x0000_s218140" name="Equation" r:id="rId3" imgW="5651280" imgH="2120760" progId="Equation.DSMT4">
                  <p:embed/>
                </p:oleObj>
              </mc:Choice>
              <mc:Fallback>
                <p:oleObj name="Equation" r:id="rId3" imgW="5651280" imgH="2120760" progId="Equation.DSMT4">
                  <p:embed/>
                  <p:pic>
                    <p:nvPicPr>
                      <p:cNvPr id="5" name="Object 4">
                        <a:extLst>
                          <a:ext uri="{FF2B5EF4-FFF2-40B4-BE49-F238E27FC236}">
                            <a16:creationId xmlns:a16="http://schemas.microsoft.com/office/drawing/2014/main" id="{0B89E7C8-DA9E-4AEB-B5AE-B12A65EAED44}"/>
                          </a:ext>
                        </a:extLst>
                      </p:cNvPr>
                      <p:cNvPicPr/>
                      <p:nvPr/>
                    </p:nvPicPr>
                    <p:blipFill>
                      <a:blip r:embed="rId4"/>
                      <a:stretch>
                        <a:fillRect/>
                      </a:stretch>
                    </p:blipFill>
                    <p:spPr>
                      <a:xfrm>
                        <a:off x="985838" y="1014413"/>
                        <a:ext cx="9007475" cy="3378200"/>
                      </a:xfrm>
                      <a:prstGeom prst="rect">
                        <a:avLst/>
                      </a:prstGeom>
                    </p:spPr>
                  </p:pic>
                </p:oleObj>
              </mc:Fallback>
            </mc:AlternateContent>
          </a:graphicData>
        </a:graphic>
      </p:graphicFrame>
      <p:sp>
        <p:nvSpPr>
          <p:cNvPr id="7" name="Left Brace 6">
            <a:extLst>
              <a:ext uri="{FF2B5EF4-FFF2-40B4-BE49-F238E27FC236}">
                <a16:creationId xmlns:a16="http://schemas.microsoft.com/office/drawing/2014/main" id="{503095A8-34BD-4691-A1E4-F91B2D848E3E}"/>
              </a:ext>
            </a:extLst>
          </p:cNvPr>
          <p:cNvSpPr/>
          <p:nvPr/>
        </p:nvSpPr>
        <p:spPr>
          <a:xfrm rot="16200000">
            <a:off x="3376561" y="2987286"/>
            <a:ext cx="210193" cy="1518011"/>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a:extLst>
              <a:ext uri="{FF2B5EF4-FFF2-40B4-BE49-F238E27FC236}">
                <a16:creationId xmlns:a16="http://schemas.microsoft.com/office/drawing/2014/main" id="{47F56F97-0992-47EA-B788-154362E6D2AB}"/>
              </a:ext>
            </a:extLst>
          </p:cNvPr>
          <p:cNvSpPr/>
          <p:nvPr/>
        </p:nvSpPr>
        <p:spPr>
          <a:xfrm rot="16200000">
            <a:off x="5486938" y="3007260"/>
            <a:ext cx="212970" cy="1518008"/>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 name="Object 8">
            <a:extLst>
              <a:ext uri="{FF2B5EF4-FFF2-40B4-BE49-F238E27FC236}">
                <a16:creationId xmlns:a16="http://schemas.microsoft.com/office/drawing/2014/main" id="{57A24CEA-7321-4A18-AEFB-0FE9E1ED558C}"/>
              </a:ext>
            </a:extLst>
          </p:cNvPr>
          <p:cNvGraphicFramePr>
            <a:graphicFrameLocks noChangeAspect="1"/>
          </p:cNvGraphicFramePr>
          <p:nvPr>
            <p:extLst>
              <p:ext uri="{D42A27DB-BD31-4B8C-83A1-F6EECF244321}">
                <p14:modId xmlns:p14="http://schemas.microsoft.com/office/powerpoint/2010/main" val="1562977149"/>
              </p:ext>
            </p:extLst>
          </p:nvPr>
        </p:nvGraphicFramePr>
        <p:xfrm>
          <a:off x="968375" y="4954588"/>
          <a:ext cx="5781675" cy="1103312"/>
        </p:xfrm>
        <a:graphic>
          <a:graphicData uri="http://schemas.openxmlformats.org/presentationml/2006/ole">
            <mc:AlternateContent xmlns:mc="http://schemas.openxmlformats.org/markup-compatibility/2006">
              <mc:Choice xmlns:v="urn:schemas-microsoft-com:vml" Requires="v">
                <p:oleObj spid="_x0000_s218141" name="Equation" r:id="rId5" imgW="2260440" imgH="431640" progId="Equation.DSMT4">
                  <p:embed/>
                </p:oleObj>
              </mc:Choice>
              <mc:Fallback>
                <p:oleObj name="Equation" r:id="rId5" imgW="2260440" imgH="431640" progId="Equation.DSMT4">
                  <p:embed/>
                  <p:pic>
                    <p:nvPicPr>
                      <p:cNvPr id="8" name="Object 7">
                        <a:extLst>
                          <a:ext uri="{FF2B5EF4-FFF2-40B4-BE49-F238E27FC236}">
                            <a16:creationId xmlns:a16="http://schemas.microsoft.com/office/drawing/2014/main" id="{53CC6052-2407-4395-BFB8-80DB03F808BB}"/>
                          </a:ext>
                        </a:extLst>
                      </p:cNvPr>
                      <p:cNvPicPr/>
                      <p:nvPr/>
                    </p:nvPicPr>
                    <p:blipFill>
                      <a:blip r:embed="rId6"/>
                      <a:stretch>
                        <a:fillRect/>
                      </a:stretch>
                    </p:blipFill>
                    <p:spPr>
                      <a:xfrm>
                        <a:off x="968375" y="4954588"/>
                        <a:ext cx="5781675" cy="1103312"/>
                      </a:xfrm>
                      <a:prstGeom prst="rect">
                        <a:avLst/>
                      </a:prstGeom>
                    </p:spPr>
                  </p:pic>
                </p:oleObj>
              </mc:Fallback>
            </mc:AlternateContent>
          </a:graphicData>
        </a:graphic>
      </p:graphicFrame>
      <p:sp>
        <p:nvSpPr>
          <p:cNvPr id="11" name="Left Brace 10">
            <a:extLst>
              <a:ext uri="{FF2B5EF4-FFF2-40B4-BE49-F238E27FC236}">
                <a16:creationId xmlns:a16="http://schemas.microsoft.com/office/drawing/2014/main" id="{ADFB865E-2D2D-49C9-B877-F08E035DD1ED}"/>
              </a:ext>
            </a:extLst>
          </p:cNvPr>
          <p:cNvSpPr/>
          <p:nvPr/>
        </p:nvSpPr>
        <p:spPr>
          <a:xfrm rot="16200000">
            <a:off x="7111324" y="3237072"/>
            <a:ext cx="200271" cy="1045681"/>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8529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DACA860-7A43-407F-9750-311FAF869D97}"/>
              </a:ext>
            </a:extLst>
          </p:cNvPr>
          <p:cNvPicPr>
            <a:picLocks noChangeAspect="1"/>
          </p:cNvPicPr>
          <p:nvPr/>
        </p:nvPicPr>
        <p:blipFill>
          <a:blip r:embed="rId3"/>
          <a:stretch>
            <a:fillRect/>
          </a:stretch>
        </p:blipFill>
        <p:spPr>
          <a:xfrm>
            <a:off x="1143000" y="876300"/>
            <a:ext cx="9906000" cy="4927600"/>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205948" y="2857500"/>
            <a:ext cx="9780104" cy="571500"/>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9AC683C-4259-409F-BE1E-717B43AA6393}"/>
              </a:ext>
            </a:extLst>
          </p:cNvPr>
          <p:cNvSpPr txBox="1"/>
          <p:nvPr/>
        </p:nvSpPr>
        <p:spPr>
          <a:xfrm>
            <a:off x="469900" y="279400"/>
            <a:ext cx="9410700" cy="461665"/>
          </a:xfrm>
          <a:prstGeom prst="rect">
            <a:avLst/>
          </a:prstGeom>
          <a:noFill/>
        </p:spPr>
        <p:txBody>
          <a:bodyPr wrap="square" rtlCol="0">
            <a:spAutoFit/>
          </a:bodyPr>
          <a:lstStyle/>
          <a:p>
            <a:pPr algn="l"/>
            <a:r>
              <a:rPr lang="en-US" sz="2400" b="1" dirty="0" err="1"/>
              <a:t>Tenative</a:t>
            </a:r>
            <a:r>
              <a:rPr lang="en-US" sz="2400" b="1" dirty="0"/>
              <a:t> plan --</a:t>
            </a:r>
          </a:p>
        </p:txBody>
      </p:sp>
    </p:spTree>
    <p:extLst>
      <p:ext uri="{BB962C8B-B14F-4D97-AF65-F5344CB8AC3E}">
        <p14:creationId xmlns:p14="http://schemas.microsoft.com/office/powerpoint/2010/main" val="373192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177A76-1492-4BCD-AA61-3ECC8A61A897}"/>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2D1DD19E-0086-405A-8D4B-7EC21DC3280F}"/>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F26D5711-9047-427E-92A3-6164A5605E29}"/>
              </a:ext>
            </a:extLst>
          </p:cNvPr>
          <p:cNvSpPr>
            <a:spLocks noGrp="1"/>
          </p:cNvSpPr>
          <p:nvPr>
            <p:ph type="sldNum" sz="quarter" idx="12"/>
          </p:nvPr>
        </p:nvSpPr>
        <p:spPr/>
        <p:txBody>
          <a:bodyPr/>
          <a:lstStyle/>
          <a:p>
            <a:fld id="{E23FF32D-176F-4F5B-8878-5D48FB6FF26A}" type="slidenum">
              <a:rPr lang="en-US" smtClean="0"/>
              <a:t>20</a:t>
            </a:fld>
            <a:endParaRPr lang="en-US"/>
          </a:p>
        </p:txBody>
      </p:sp>
      <p:sp>
        <p:nvSpPr>
          <p:cNvPr id="9" name="TextBox 8">
            <a:extLst>
              <a:ext uri="{FF2B5EF4-FFF2-40B4-BE49-F238E27FC236}">
                <a16:creationId xmlns:a16="http://schemas.microsoft.com/office/drawing/2014/main" id="{FF972FD0-FF12-4C0C-8165-DCD494A8FCBA}"/>
              </a:ext>
            </a:extLst>
          </p:cNvPr>
          <p:cNvSpPr txBox="1"/>
          <p:nvPr/>
        </p:nvSpPr>
        <p:spPr>
          <a:xfrm>
            <a:off x="482138" y="432262"/>
            <a:ext cx="11105804" cy="3046988"/>
          </a:xfrm>
          <a:prstGeom prst="rect">
            <a:avLst/>
          </a:prstGeom>
          <a:noFill/>
        </p:spPr>
        <p:txBody>
          <a:bodyPr wrap="square" rtlCol="0">
            <a:spAutoFit/>
          </a:bodyPr>
          <a:lstStyle/>
          <a:p>
            <a:pPr algn="l"/>
            <a:r>
              <a:rPr lang="en-US" sz="2400" b="1" dirty="0"/>
              <a:t>What is missing?</a:t>
            </a:r>
          </a:p>
          <a:p>
            <a:pPr lvl="1"/>
            <a:r>
              <a:rPr lang="en-US" sz="2400" b="1" dirty="0"/>
              <a:t>Electron spin.</a:t>
            </a:r>
          </a:p>
          <a:p>
            <a:pPr marL="1371600" lvl="2" indent="-457200">
              <a:buFont typeface="+mj-lt"/>
              <a:buAutoNum type="arabicPeriod"/>
            </a:pPr>
            <a:r>
              <a:rPr lang="en-US" sz="2400" b="1" dirty="0"/>
              <a:t>Electron spin does not appear in this Hamiltonian and therefore cannot effect the analysis?</a:t>
            </a:r>
          </a:p>
          <a:p>
            <a:pPr marL="1371600" lvl="2" indent="-457200">
              <a:buFont typeface="+mj-lt"/>
              <a:buAutoNum type="arabicPeriod"/>
            </a:pPr>
            <a:r>
              <a:rPr lang="en-US" sz="2400" b="1" dirty="0"/>
              <a:t>Electron spin does not appear in this Hamiltonian but can have a profound effect on the analysis?</a:t>
            </a:r>
          </a:p>
          <a:p>
            <a:pPr marL="1371600" lvl="2" indent="-457200">
              <a:buFont typeface="+mj-lt"/>
              <a:buAutoNum type="arabicPeriod"/>
            </a:pPr>
            <a:endParaRPr lang="en-US" sz="2400" b="1" dirty="0"/>
          </a:p>
          <a:p>
            <a:pPr marL="1371600" lvl="2" indent="-457200">
              <a:buFont typeface="+mj-lt"/>
              <a:buAutoNum type="arabicPeriod"/>
            </a:pPr>
            <a:endParaRPr lang="en-US" sz="2400" b="1" dirty="0"/>
          </a:p>
        </p:txBody>
      </p:sp>
      <p:graphicFrame>
        <p:nvGraphicFramePr>
          <p:cNvPr id="10" name="Object 9">
            <a:extLst>
              <a:ext uri="{FF2B5EF4-FFF2-40B4-BE49-F238E27FC236}">
                <a16:creationId xmlns:a16="http://schemas.microsoft.com/office/drawing/2014/main" id="{5C7C2138-839F-4949-9DEA-CCA24FF1EF82}"/>
              </a:ext>
            </a:extLst>
          </p:cNvPr>
          <p:cNvGraphicFramePr>
            <a:graphicFrameLocks noChangeAspect="1"/>
          </p:cNvGraphicFramePr>
          <p:nvPr>
            <p:extLst>
              <p:ext uri="{D42A27DB-BD31-4B8C-83A1-F6EECF244321}">
                <p14:modId xmlns:p14="http://schemas.microsoft.com/office/powerpoint/2010/main" val="693926866"/>
              </p:ext>
            </p:extLst>
          </p:nvPr>
        </p:nvGraphicFramePr>
        <p:xfrm>
          <a:off x="1317625" y="3448050"/>
          <a:ext cx="6919913" cy="2405063"/>
        </p:xfrm>
        <a:graphic>
          <a:graphicData uri="http://schemas.openxmlformats.org/presentationml/2006/ole">
            <mc:AlternateContent xmlns:mc="http://schemas.openxmlformats.org/markup-compatibility/2006">
              <mc:Choice xmlns:v="urn:schemas-microsoft-com:vml" Requires="v">
                <p:oleObj spid="_x0000_s219151" name="Equation" r:id="rId3" imgW="2705040" imgH="939600" progId="Equation.DSMT4">
                  <p:embed/>
                </p:oleObj>
              </mc:Choice>
              <mc:Fallback>
                <p:oleObj name="Equation" r:id="rId3" imgW="2705040" imgH="939600" progId="Equation.DSMT4">
                  <p:embed/>
                  <p:pic>
                    <p:nvPicPr>
                      <p:cNvPr id="6" name="Object 5">
                        <a:extLst>
                          <a:ext uri="{FF2B5EF4-FFF2-40B4-BE49-F238E27FC236}">
                            <a16:creationId xmlns:a16="http://schemas.microsoft.com/office/drawing/2014/main" id="{3286E9E3-26BA-4F1B-8FED-BF1F50C5B252}"/>
                          </a:ext>
                        </a:extLst>
                      </p:cNvPr>
                      <p:cNvPicPr/>
                      <p:nvPr/>
                    </p:nvPicPr>
                    <p:blipFill>
                      <a:blip r:embed="rId4"/>
                      <a:stretch>
                        <a:fillRect/>
                      </a:stretch>
                    </p:blipFill>
                    <p:spPr>
                      <a:xfrm>
                        <a:off x="1317625" y="3448050"/>
                        <a:ext cx="6919913" cy="2405063"/>
                      </a:xfrm>
                      <a:prstGeom prst="rect">
                        <a:avLst/>
                      </a:prstGeom>
                    </p:spPr>
                  </p:pic>
                </p:oleObj>
              </mc:Fallback>
            </mc:AlternateContent>
          </a:graphicData>
        </a:graphic>
      </p:graphicFrame>
    </p:spTree>
    <p:extLst>
      <p:ext uri="{BB962C8B-B14F-4D97-AF65-F5344CB8AC3E}">
        <p14:creationId xmlns:p14="http://schemas.microsoft.com/office/powerpoint/2010/main" val="323925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A42A2-55AF-4516-8242-10CA241AE645}"/>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2A250250-005C-457A-94D9-1418B2F58444}"/>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C40DB0C2-6343-477C-8F18-1B6CDB9078F6}"/>
              </a:ext>
            </a:extLst>
          </p:cNvPr>
          <p:cNvSpPr>
            <a:spLocks noGrp="1"/>
          </p:cNvSpPr>
          <p:nvPr>
            <p:ph type="sldNum" sz="quarter" idx="12"/>
          </p:nvPr>
        </p:nvSpPr>
        <p:spPr/>
        <p:txBody>
          <a:bodyPr/>
          <a:lstStyle/>
          <a:p>
            <a:fld id="{E23FF32D-176F-4F5B-8878-5D48FB6FF26A}" type="slidenum">
              <a:rPr lang="en-US" smtClean="0"/>
              <a:t>21</a:t>
            </a:fld>
            <a:endParaRPr lang="en-US"/>
          </a:p>
        </p:txBody>
      </p:sp>
      <p:graphicFrame>
        <p:nvGraphicFramePr>
          <p:cNvPr id="5" name="Object 4">
            <a:extLst>
              <a:ext uri="{FF2B5EF4-FFF2-40B4-BE49-F238E27FC236}">
                <a16:creationId xmlns:a16="http://schemas.microsoft.com/office/drawing/2014/main" id="{81B32D16-2260-4FCC-BCDF-868DB5120610}"/>
              </a:ext>
            </a:extLst>
          </p:cNvPr>
          <p:cNvGraphicFramePr>
            <a:graphicFrameLocks noChangeAspect="1"/>
          </p:cNvGraphicFramePr>
          <p:nvPr>
            <p:extLst>
              <p:ext uri="{D42A27DB-BD31-4B8C-83A1-F6EECF244321}">
                <p14:modId xmlns:p14="http://schemas.microsoft.com/office/powerpoint/2010/main" val="43109883"/>
              </p:ext>
            </p:extLst>
          </p:nvPr>
        </p:nvGraphicFramePr>
        <p:xfrm>
          <a:off x="640340" y="571499"/>
          <a:ext cx="10496550" cy="5784851"/>
        </p:xfrm>
        <a:graphic>
          <a:graphicData uri="http://schemas.openxmlformats.org/presentationml/2006/ole">
            <mc:AlternateContent xmlns:mc="http://schemas.openxmlformats.org/markup-compatibility/2006">
              <mc:Choice xmlns:v="urn:schemas-microsoft-com:vml" Requires="v">
                <p:oleObj spid="_x0000_s220175" name="Equation" r:id="rId3" imgW="4978080" imgH="2743200" progId="Equation.DSMT4">
                  <p:embed/>
                </p:oleObj>
              </mc:Choice>
              <mc:Fallback>
                <p:oleObj name="Equation" r:id="rId3" imgW="4978080" imgH="2743200" progId="Equation.DSMT4">
                  <p:embed/>
                  <p:pic>
                    <p:nvPicPr>
                      <p:cNvPr id="5" name="Object 4">
                        <a:extLst>
                          <a:ext uri="{FF2B5EF4-FFF2-40B4-BE49-F238E27FC236}">
                            <a16:creationId xmlns:a16="http://schemas.microsoft.com/office/drawing/2014/main" id="{1A62EEE9-41FC-4CA4-80A8-831FCE183CB6}"/>
                          </a:ext>
                        </a:extLst>
                      </p:cNvPr>
                      <p:cNvPicPr/>
                      <p:nvPr/>
                    </p:nvPicPr>
                    <p:blipFill>
                      <a:blip r:embed="rId4"/>
                      <a:stretch>
                        <a:fillRect/>
                      </a:stretch>
                    </p:blipFill>
                    <p:spPr>
                      <a:xfrm>
                        <a:off x="640340" y="571499"/>
                        <a:ext cx="10496550" cy="5784851"/>
                      </a:xfrm>
                      <a:prstGeom prst="rect">
                        <a:avLst/>
                      </a:prstGeom>
                    </p:spPr>
                  </p:pic>
                </p:oleObj>
              </mc:Fallback>
            </mc:AlternateContent>
          </a:graphicData>
        </a:graphic>
      </p:graphicFrame>
    </p:spTree>
    <p:extLst>
      <p:ext uri="{BB962C8B-B14F-4D97-AF65-F5344CB8AC3E}">
        <p14:creationId xmlns:p14="http://schemas.microsoft.com/office/powerpoint/2010/main" val="2815087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1E9625-65D0-4EFD-899A-CD00770844A8}"/>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BAC0DAC1-AD79-4255-91D2-215DD8015C5D}"/>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766E39C5-6516-40FF-A209-8E83C56056EC}"/>
              </a:ext>
            </a:extLst>
          </p:cNvPr>
          <p:cNvSpPr>
            <a:spLocks noGrp="1"/>
          </p:cNvSpPr>
          <p:nvPr>
            <p:ph type="sldNum" sz="quarter" idx="12"/>
          </p:nvPr>
        </p:nvSpPr>
        <p:spPr/>
        <p:txBody>
          <a:bodyPr/>
          <a:lstStyle/>
          <a:p>
            <a:fld id="{E23FF32D-176F-4F5B-8878-5D48FB6FF26A}" type="slidenum">
              <a:rPr lang="en-US" smtClean="0"/>
              <a:t>22</a:t>
            </a:fld>
            <a:endParaRPr lang="en-US"/>
          </a:p>
        </p:txBody>
      </p:sp>
      <p:sp>
        <p:nvSpPr>
          <p:cNvPr id="5" name="TextBox 4">
            <a:extLst>
              <a:ext uri="{FF2B5EF4-FFF2-40B4-BE49-F238E27FC236}">
                <a16:creationId xmlns:a16="http://schemas.microsoft.com/office/drawing/2014/main" id="{029378B9-DAE0-4821-87E2-F27A8DAC7E1F}"/>
              </a:ext>
            </a:extLst>
          </p:cNvPr>
          <p:cNvSpPr txBox="1"/>
          <p:nvPr/>
        </p:nvSpPr>
        <p:spPr>
          <a:xfrm>
            <a:off x="365760" y="315884"/>
            <a:ext cx="10540538" cy="461665"/>
          </a:xfrm>
          <a:prstGeom prst="rect">
            <a:avLst/>
          </a:prstGeom>
          <a:noFill/>
        </p:spPr>
        <p:txBody>
          <a:bodyPr wrap="square" rtlCol="0">
            <a:spAutoFit/>
          </a:bodyPr>
          <a:lstStyle/>
          <a:p>
            <a:pPr algn="l"/>
            <a:r>
              <a:rPr lang="en-US" sz="2400" b="1" dirty="0"/>
              <a:t>Spectrum of single particle states for He atom  (schematic)</a:t>
            </a:r>
          </a:p>
        </p:txBody>
      </p:sp>
      <p:cxnSp>
        <p:nvCxnSpPr>
          <p:cNvPr id="6" name="Straight Connector 5">
            <a:extLst>
              <a:ext uri="{FF2B5EF4-FFF2-40B4-BE49-F238E27FC236}">
                <a16:creationId xmlns:a16="http://schemas.microsoft.com/office/drawing/2014/main" id="{82078BBA-D23D-4363-88AF-4413D894E7D3}"/>
              </a:ext>
            </a:extLst>
          </p:cNvPr>
          <p:cNvCxnSpPr/>
          <p:nvPr/>
        </p:nvCxnSpPr>
        <p:spPr>
          <a:xfrm>
            <a:off x="838200" y="550302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09F4209-BAA9-48CF-9B23-137A6B9B5E82}"/>
              </a:ext>
            </a:extLst>
          </p:cNvPr>
          <p:cNvCxnSpPr/>
          <p:nvPr/>
        </p:nvCxnSpPr>
        <p:spPr>
          <a:xfrm>
            <a:off x="773084" y="296210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67EDFAC-0BB0-4E30-BE59-1F8666285542}"/>
              </a:ext>
            </a:extLst>
          </p:cNvPr>
          <p:cNvCxnSpPr/>
          <p:nvPr/>
        </p:nvCxnSpPr>
        <p:spPr>
          <a:xfrm>
            <a:off x="773084" y="374626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40D2008C-3264-4830-9169-99999729D3CB}"/>
              </a:ext>
            </a:extLst>
          </p:cNvPr>
          <p:cNvGraphicFramePr>
            <a:graphicFrameLocks noChangeAspect="1"/>
          </p:cNvGraphicFramePr>
          <p:nvPr>
            <p:extLst>
              <p:ext uri="{D42A27DB-BD31-4B8C-83A1-F6EECF244321}">
                <p14:modId xmlns:p14="http://schemas.microsoft.com/office/powerpoint/2010/main" val="3620555651"/>
              </p:ext>
            </p:extLst>
          </p:nvPr>
        </p:nvGraphicFramePr>
        <p:xfrm>
          <a:off x="2399722" y="5117384"/>
          <a:ext cx="642735" cy="771282"/>
        </p:xfrm>
        <a:graphic>
          <a:graphicData uri="http://schemas.openxmlformats.org/presentationml/2006/ole">
            <mc:AlternateContent xmlns:mc="http://schemas.openxmlformats.org/markup-compatibility/2006">
              <mc:Choice xmlns:v="urn:schemas-microsoft-com:vml" Requires="v">
                <p:oleObj spid="_x0000_s221225" name="Equation" r:id="rId3" imgW="190440" imgH="228600" progId="Equation.DSMT4">
                  <p:embed/>
                </p:oleObj>
              </mc:Choice>
              <mc:Fallback>
                <p:oleObj name="Equation" r:id="rId3" imgW="190440" imgH="228600" progId="Equation.DSMT4">
                  <p:embed/>
                  <p:pic>
                    <p:nvPicPr>
                      <p:cNvPr id="12" name="Object 11">
                        <a:extLst>
                          <a:ext uri="{FF2B5EF4-FFF2-40B4-BE49-F238E27FC236}">
                            <a16:creationId xmlns:a16="http://schemas.microsoft.com/office/drawing/2014/main" id="{E1EE61C6-6904-46F5-B666-8F228089854E}"/>
                          </a:ext>
                        </a:extLst>
                      </p:cNvPr>
                      <p:cNvPicPr/>
                      <p:nvPr/>
                    </p:nvPicPr>
                    <p:blipFill>
                      <a:blip r:embed="rId4"/>
                      <a:stretch>
                        <a:fillRect/>
                      </a:stretch>
                    </p:blipFill>
                    <p:spPr>
                      <a:xfrm>
                        <a:off x="2399722" y="511738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7F13369-057D-4448-AB62-039F93A66CD6}"/>
              </a:ext>
            </a:extLst>
          </p:cNvPr>
          <p:cNvGraphicFramePr>
            <a:graphicFrameLocks noChangeAspect="1"/>
          </p:cNvGraphicFramePr>
          <p:nvPr>
            <p:extLst>
              <p:ext uri="{D42A27DB-BD31-4B8C-83A1-F6EECF244321}">
                <p14:modId xmlns:p14="http://schemas.microsoft.com/office/powerpoint/2010/main" val="2333919045"/>
              </p:ext>
            </p:extLst>
          </p:nvPr>
        </p:nvGraphicFramePr>
        <p:xfrm>
          <a:off x="2253243" y="3463388"/>
          <a:ext cx="1173480" cy="719230"/>
        </p:xfrm>
        <a:graphic>
          <a:graphicData uri="http://schemas.openxmlformats.org/presentationml/2006/ole">
            <mc:AlternateContent xmlns:mc="http://schemas.openxmlformats.org/markup-compatibility/2006">
              <mc:Choice xmlns:v="urn:schemas-microsoft-com:vml" Requires="v">
                <p:oleObj spid="_x0000_s221226" name="Equation" r:id="rId5" imgW="393480" imgH="241200" progId="Equation.DSMT4">
                  <p:embed/>
                </p:oleObj>
              </mc:Choice>
              <mc:Fallback>
                <p:oleObj name="Equation" r:id="rId5" imgW="393480" imgH="241200" progId="Equation.DSMT4">
                  <p:embed/>
                  <p:pic>
                    <p:nvPicPr>
                      <p:cNvPr id="13" name="Object 12">
                        <a:extLst>
                          <a:ext uri="{FF2B5EF4-FFF2-40B4-BE49-F238E27FC236}">
                            <a16:creationId xmlns:a16="http://schemas.microsoft.com/office/drawing/2014/main" id="{F74BFE60-A81A-47F6-A8C8-77DB6F8BD5A5}"/>
                          </a:ext>
                        </a:extLst>
                      </p:cNvPr>
                      <p:cNvPicPr/>
                      <p:nvPr/>
                    </p:nvPicPr>
                    <p:blipFill>
                      <a:blip r:embed="rId6"/>
                      <a:stretch>
                        <a:fillRect/>
                      </a:stretch>
                    </p:blipFill>
                    <p:spPr>
                      <a:xfrm>
                        <a:off x="2253243" y="346338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BBD4B21-5E9A-4AC4-99A6-9B70C3CE8CC3}"/>
              </a:ext>
            </a:extLst>
          </p:cNvPr>
          <p:cNvGraphicFramePr>
            <a:graphicFrameLocks noChangeAspect="1"/>
          </p:cNvGraphicFramePr>
          <p:nvPr>
            <p:extLst>
              <p:ext uri="{D42A27DB-BD31-4B8C-83A1-F6EECF244321}">
                <p14:modId xmlns:p14="http://schemas.microsoft.com/office/powerpoint/2010/main" val="918005984"/>
              </p:ext>
            </p:extLst>
          </p:nvPr>
        </p:nvGraphicFramePr>
        <p:xfrm>
          <a:off x="2253243" y="2591673"/>
          <a:ext cx="1665551" cy="719215"/>
        </p:xfrm>
        <a:graphic>
          <a:graphicData uri="http://schemas.openxmlformats.org/presentationml/2006/ole">
            <mc:AlternateContent xmlns:mc="http://schemas.openxmlformats.org/markup-compatibility/2006">
              <mc:Choice xmlns:v="urn:schemas-microsoft-com:vml" Requires="v">
                <p:oleObj spid="_x0000_s221227" name="Equation" r:id="rId7" imgW="558720" imgH="241200" progId="Equation.DSMT4">
                  <p:embed/>
                </p:oleObj>
              </mc:Choice>
              <mc:Fallback>
                <p:oleObj name="Equation" r:id="rId7" imgW="558720" imgH="241200" progId="Equation.DSMT4">
                  <p:embed/>
                  <p:pic>
                    <p:nvPicPr>
                      <p:cNvPr id="14" name="Object 13">
                        <a:extLst>
                          <a:ext uri="{FF2B5EF4-FFF2-40B4-BE49-F238E27FC236}">
                            <a16:creationId xmlns:a16="http://schemas.microsoft.com/office/drawing/2014/main" id="{AB4219DA-C0FD-4772-8C27-14CADC569110}"/>
                          </a:ext>
                        </a:extLst>
                      </p:cNvPr>
                      <p:cNvPicPr/>
                      <p:nvPr/>
                    </p:nvPicPr>
                    <p:blipFill>
                      <a:blip r:embed="rId8"/>
                      <a:stretch>
                        <a:fillRect/>
                      </a:stretch>
                    </p:blipFill>
                    <p:spPr>
                      <a:xfrm>
                        <a:off x="2253243" y="259167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E9B777C5-855C-4690-9CD3-B57209BF00D1}"/>
              </a:ext>
            </a:extLst>
          </p:cNvPr>
          <p:cNvSpPr txBox="1"/>
          <p:nvPr/>
        </p:nvSpPr>
        <p:spPr>
          <a:xfrm>
            <a:off x="1270453" y="157941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spTree>
    <p:extLst>
      <p:ext uri="{BB962C8B-B14F-4D97-AF65-F5344CB8AC3E}">
        <p14:creationId xmlns:p14="http://schemas.microsoft.com/office/powerpoint/2010/main" val="1988598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7213FD-1591-45CA-8890-2068D3B889D7}"/>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085F4241-C8D3-43D9-B53C-CEB8B1961FFE}"/>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1100A5CB-BE31-4E2F-97A1-DE4377D2F945}"/>
              </a:ext>
            </a:extLst>
          </p:cNvPr>
          <p:cNvSpPr>
            <a:spLocks noGrp="1"/>
          </p:cNvSpPr>
          <p:nvPr>
            <p:ph type="sldNum" sz="quarter" idx="12"/>
          </p:nvPr>
        </p:nvSpPr>
        <p:spPr/>
        <p:txBody>
          <a:bodyPr/>
          <a:lstStyle/>
          <a:p>
            <a:fld id="{E23FF32D-176F-4F5B-8878-5D48FB6FF26A}" type="slidenum">
              <a:rPr lang="en-US" smtClean="0"/>
              <a:t>23</a:t>
            </a:fld>
            <a:endParaRPr lang="en-US"/>
          </a:p>
        </p:txBody>
      </p:sp>
      <p:sp>
        <p:nvSpPr>
          <p:cNvPr id="5" name="TextBox 4">
            <a:extLst>
              <a:ext uri="{FF2B5EF4-FFF2-40B4-BE49-F238E27FC236}">
                <a16:creationId xmlns:a16="http://schemas.microsoft.com/office/drawing/2014/main" id="{88D991E2-05CD-451B-8E26-7FB404467A0B}"/>
              </a:ext>
            </a:extLst>
          </p:cNvPr>
          <p:cNvSpPr txBox="1"/>
          <p:nvPr/>
        </p:nvSpPr>
        <p:spPr>
          <a:xfrm>
            <a:off x="315884" y="266007"/>
            <a:ext cx="9260378" cy="461665"/>
          </a:xfrm>
          <a:prstGeom prst="rect">
            <a:avLst/>
          </a:prstGeom>
          <a:noFill/>
        </p:spPr>
        <p:txBody>
          <a:bodyPr wrap="square" rtlCol="0">
            <a:spAutoFit/>
          </a:bodyPr>
          <a:lstStyle/>
          <a:p>
            <a:pPr algn="l"/>
            <a:r>
              <a:rPr lang="en-US" sz="2400" b="1" dirty="0"/>
              <a:t>Ground state configuration for He atom</a:t>
            </a:r>
          </a:p>
        </p:txBody>
      </p:sp>
      <p:cxnSp>
        <p:nvCxnSpPr>
          <p:cNvPr id="6" name="Straight Connector 5">
            <a:extLst>
              <a:ext uri="{FF2B5EF4-FFF2-40B4-BE49-F238E27FC236}">
                <a16:creationId xmlns:a16="http://schemas.microsoft.com/office/drawing/2014/main" id="{B9FB4ED2-19BF-477B-8A0E-FC1558C15C3D}"/>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EB1C34B-73E3-4670-A42D-5A24A150C1E2}"/>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8C4CEF1-5685-40EA-98BE-E4D553D547AA}"/>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1EFF9B7C-76D8-4259-A99F-247D1CF54325}"/>
              </a:ext>
            </a:extLst>
          </p:cNvPr>
          <p:cNvGraphicFramePr>
            <a:graphicFrameLocks noChangeAspect="1"/>
          </p:cNvGraphicFramePr>
          <p:nvPr>
            <p:extLst>
              <p:ext uri="{D42A27DB-BD31-4B8C-83A1-F6EECF244321}">
                <p14:modId xmlns:p14="http://schemas.microsoft.com/office/powerpoint/2010/main" val="676652113"/>
              </p:ext>
            </p:extLst>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22262" name="Equation" r:id="rId3" imgW="190440" imgH="228600" progId="Equation.DSMT4">
                  <p:embed/>
                </p:oleObj>
              </mc:Choice>
              <mc:Fallback>
                <p:oleObj name="Equation" r:id="rId3" imgW="190440" imgH="228600" progId="Equation.DSMT4">
                  <p:embed/>
                  <p:pic>
                    <p:nvPicPr>
                      <p:cNvPr id="9" name="Object 8">
                        <a:extLst>
                          <a:ext uri="{FF2B5EF4-FFF2-40B4-BE49-F238E27FC236}">
                            <a16:creationId xmlns:a16="http://schemas.microsoft.com/office/drawing/2014/main" id="{4FBD8883-C8CE-4571-93BD-64EAA647BBDA}"/>
                          </a:ext>
                        </a:extLst>
                      </p:cNvPr>
                      <p:cNvPicPr/>
                      <p:nvPr/>
                    </p:nvPicPr>
                    <p:blipFill>
                      <a:blip r:embed="rId4"/>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73CDEA4-D688-4987-9729-B24D6CDCAF8C}"/>
              </a:ext>
            </a:extLst>
          </p:cNvPr>
          <p:cNvGraphicFramePr>
            <a:graphicFrameLocks noChangeAspect="1"/>
          </p:cNvGraphicFramePr>
          <p:nvPr>
            <p:extLst>
              <p:ext uri="{D42A27DB-BD31-4B8C-83A1-F6EECF244321}">
                <p14:modId xmlns:p14="http://schemas.microsoft.com/office/powerpoint/2010/main" val="2361014812"/>
              </p:ext>
            </p:extLst>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22263" name="Equation" r:id="rId5" imgW="393480" imgH="241200" progId="Equation.DSMT4">
                  <p:embed/>
                </p:oleObj>
              </mc:Choice>
              <mc:Fallback>
                <p:oleObj name="Equation" r:id="rId5" imgW="393480" imgH="241200" progId="Equation.DSMT4">
                  <p:embed/>
                  <p:pic>
                    <p:nvPicPr>
                      <p:cNvPr id="10" name="Object 9">
                        <a:extLst>
                          <a:ext uri="{FF2B5EF4-FFF2-40B4-BE49-F238E27FC236}">
                            <a16:creationId xmlns:a16="http://schemas.microsoft.com/office/drawing/2014/main" id="{57599052-68BC-49C7-A70B-A2671C9ACBAE}"/>
                          </a:ext>
                        </a:extLst>
                      </p:cNvPr>
                      <p:cNvPicPr/>
                      <p:nvPr/>
                    </p:nvPicPr>
                    <p:blipFill>
                      <a:blip r:embed="rId6"/>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A317DAE3-5E83-44C1-BC88-F87CE947063D}"/>
              </a:ext>
            </a:extLst>
          </p:cNvPr>
          <p:cNvGraphicFramePr>
            <a:graphicFrameLocks noChangeAspect="1"/>
          </p:cNvGraphicFramePr>
          <p:nvPr>
            <p:extLst>
              <p:ext uri="{D42A27DB-BD31-4B8C-83A1-F6EECF244321}">
                <p14:modId xmlns:p14="http://schemas.microsoft.com/office/powerpoint/2010/main" val="723072431"/>
              </p:ext>
            </p:extLst>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22264" name="Equation" r:id="rId7" imgW="558720" imgH="241200" progId="Equation.DSMT4">
                  <p:embed/>
                </p:oleObj>
              </mc:Choice>
              <mc:Fallback>
                <p:oleObj name="Equation" r:id="rId7" imgW="558720" imgH="241200" progId="Equation.DSMT4">
                  <p:embed/>
                  <p:pic>
                    <p:nvPicPr>
                      <p:cNvPr id="11" name="Object 10">
                        <a:extLst>
                          <a:ext uri="{FF2B5EF4-FFF2-40B4-BE49-F238E27FC236}">
                            <a16:creationId xmlns:a16="http://schemas.microsoft.com/office/drawing/2014/main" id="{F296DDE7-AD48-4AA3-8A5E-FB11A4133E2A}"/>
                          </a:ext>
                        </a:extLst>
                      </p:cNvPr>
                      <p:cNvPicPr/>
                      <p:nvPr/>
                    </p:nvPicPr>
                    <p:blipFill>
                      <a:blip r:embed="rId8"/>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52DC39DE-731E-4FC1-AE32-E3F504C5486C}"/>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3" name="Straight Arrow Connector 12">
            <a:extLst>
              <a:ext uri="{FF2B5EF4-FFF2-40B4-BE49-F238E27FC236}">
                <a16:creationId xmlns:a16="http://schemas.microsoft.com/office/drawing/2014/main" id="{542B9CB5-9379-40E0-94F3-15466D2F1AA6}"/>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3CA429B-43A0-4062-BFB8-6B1226E515B3}"/>
              </a:ext>
            </a:extLst>
          </p:cNvPr>
          <p:cNvCxnSpPr/>
          <p:nvPr/>
        </p:nvCxnSpPr>
        <p:spPr>
          <a:xfrm flipV="1">
            <a:off x="1881446" y="5156666"/>
            <a:ext cx="0" cy="864524"/>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5" name="Object 14">
            <a:extLst>
              <a:ext uri="{FF2B5EF4-FFF2-40B4-BE49-F238E27FC236}">
                <a16:creationId xmlns:a16="http://schemas.microsoft.com/office/drawing/2014/main" id="{EE0545EF-1D86-4382-9463-FC733C1816C6}"/>
              </a:ext>
            </a:extLst>
          </p:cNvPr>
          <p:cNvGraphicFramePr>
            <a:graphicFrameLocks noChangeAspect="1"/>
          </p:cNvGraphicFramePr>
          <p:nvPr>
            <p:extLst>
              <p:ext uri="{D42A27DB-BD31-4B8C-83A1-F6EECF244321}">
                <p14:modId xmlns:p14="http://schemas.microsoft.com/office/powerpoint/2010/main" val="3593295652"/>
              </p:ext>
            </p:extLst>
          </p:nvPr>
        </p:nvGraphicFramePr>
        <p:xfrm>
          <a:off x="5306636" y="3429000"/>
          <a:ext cx="3992323" cy="1093787"/>
        </p:xfrm>
        <a:graphic>
          <a:graphicData uri="http://schemas.openxmlformats.org/presentationml/2006/ole">
            <mc:AlternateContent xmlns:mc="http://schemas.openxmlformats.org/markup-compatibility/2006">
              <mc:Choice xmlns:v="urn:schemas-microsoft-com:vml" Requires="v">
                <p:oleObj spid="_x0000_s222265" name="Equation" r:id="rId9" imgW="927000" imgH="253800" progId="Equation.DSMT4">
                  <p:embed/>
                </p:oleObj>
              </mc:Choice>
              <mc:Fallback>
                <p:oleObj name="Equation" r:id="rId9" imgW="927000" imgH="253800" progId="Equation.DSMT4">
                  <p:embed/>
                  <p:pic>
                    <p:nvPicPr>
                      <p:cNvPr id="16" name="Object 15">
                        <a:extLst>
                          <a:ext uri="{FF2B5EF4-FFF2-40B4-BE49-F238E27FC236}">
                            <a16:creationId xmlns:a16="http://schemas.microsoft.com/office/drawing/2014/main" id="{DD59BF69-B93C-4E51-B7C3-723C73423A57}"/>
                          </a:ext>
                        </a:extLst>
                      </p:cNvPr>
                      <p:cNvPicPr/>
                      <p:nvPr/>
                    </p:nvPicPr>
                    <p:blipFill>
                      <a:blip r:embed="rId10"/>
                      <a:stretch>
                        <a:fillRect/>
                      </a:stretch>
                    </p:blipFill>
                    <p:spPr>
                      <a:xfrm>
                        <a:off x="5306636" y="3429000"/>
                        <a:ext cx="3992323" cy="1093787"/>
                      </a:xfrm>
                      <a:prstGeom prst="rect">
                        <a:avLst/>
                      </a:prstGeom>
                    </p:spPr>
                  </p:pic>
                </p:oleObj>
              </mc:Fallback>
            </mc:AlternateContent>
          </a:graphicData>
        </a:graphic>
      </p:graphicFrame>
    </p:spTree>
    <p:extLst>
      <p:ext uri="{BB962C8B-B14F-4D97-AF65-F5344CB8AC3E}">
        <p14:creationId xmlns:p14="http://schemas.microsoft.com/office/powerpoint/2010/main" val="367331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7C9CC-9593-4272-B5FF-58E7550CBB94}"/>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12CD34FD-7A4C-4D9D-8C03-1EB6137B1D54}"/>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217A29DB-1B2F-44DF-A56F-1D4B3BEF942F}"/>
              </a:ext>
            </a:extLst>
          </p:cNvPr>
          <p:cNvSpPr>
            <a:spLocks noGrp="1"/>
          </p:cNvSpPr>
          <p:nvPr>
            <p:ph type="sldNum" sz="quarter" idx="12"/>
          </p:nvPr>
        </p:nvSpPr>
        <p:spPr/>
        <p:txBody>
          <a:bodyPr/>
          <a:lstStyle/>
          <a:p>
            <a:fld id="{E23FF32D-176F-4F5B-8878-5D48FB6FF26A}" type="slidenum">
              <a:rPr lang="en-US" smtClean="0"/>
              <a:t>24</a:t>
            </a:fld>
            <a:endParaRPr lang="en-US"/>
          </a:p>
        </p:txBody>
      </p:sp>
      <p:sp>
        <p:nvSpPr>
          <p:cNvPr id="5" name="TextBox 4">
            <a:extLst>
              <a:ext uri="{FF2B5EF4-FFF2-40B4-BE49-F238E27FC236}">
                <a16:creationId xmlns:a16="http://schemas.microsoft.com/office/drawing/2014/main" id="{A73643AB-80F9-4258-B5FE-00317BCAC934}"/>
              </a:ext>
            </a:extLst>
          </p:cNvPr>
          <p:cNvSpPr txBox="1"/>
          <p:nvPr/>
        </p:nvSpPr>
        <p:spPr>
          <a:xfrm>
            <a:off x="349135" y="232756"/>
            <a:ext cx="10390909" cy="461665"/>
          </a:xfrm>
          <a:prstGeom prst="rect">
            <a:avLst/>
          </a:prstGeom>
          <a:noFill/>
        </p:spPr>
        <p:txBody>
          <a:bodyPr wrap="square" rtlCol="0">
            <a:spAutoFit/>
          </a:bodyPr>
          <a:lstStyle/>
          <a:p>
            <a:pPr algn="l"/>
            <a:r>
              <a:rPr lang="en-US" sz="2400" b="1" dirty="0"/>
              <a:t>Expectation value of  Hamiltonian for ground state of He atom</a:t>
            </a:r>
          </a:p>
        </p:txBody>
      </p:sp>
      <p:graphicFrame>
        <p:nvGraphicFramePr>
          <p:cNvPr id="6" name="Object 5">
            <a:extLst>
              <a:ext uri="{FF2B5EF4-FFF2-40B4-BE49-F238E27FC236}">
                <a16:creationId xmlns:a16="http://schemas.microsoft.com/office/drawing/2014/main" id="{AF4C178C-64B9-4346-829F-BD5745F3C1B5}"/>
              </a:ext>
            </a:extLst>
          </p:cNvPr>
          <p:cNvGraphicFramePr>
            <a:graphicFrameLocks noChangeAspect="1"/>
          </p:cNvGraphicFramePr>
          <p:nvPr>
            <p:extLst>
              <p:ext uri="{D42A27DB-BD31-4B8C-83A1-F6EECF244321}">
                <p14:modId xmlns:p14="http://schemas.microsoft.com/office/powerpoint/2010/main" val="76307491"/>
              </p:ext>
            </p:extLst>
          </p:nvPr>
        </p:nvGraphicFramePr>
        <p:xfrm>
          <a:off x="446881" y="692660"/>
          <a:ext cx="7183438" cy="1203325"/>
        </p:xfrm>
        <a:graphic>
          <a:graphicData uri="http://schemas.openxmlformats.org/presentationml/2006/ole">
            <mc:AlternateContent xmlns:mc="http://schemas.openxmlformats.org/markup-compatibility/2006">
              <mc:Choice xmlns:v="urn:schemas-microsoft-com:vml" Requires="v">
                <p:oleObj spid="_x0000_s223286" name="Equation" r:id="rId3" imgW="3111480" imgH="520560" progId="Equation.DSMT4">
                  <p:embed/>
                </p:oleObj>
              </mc:Choice>
              <mc:Fallback>
                <p:oleObj name="Equation" r:id="rId3" imgW="3111480" imgH="520560" progId="Equation.DSMT4">
                  <p:embed/>
                  <p:pic>
                    <p:nvPicPr>
                      <p:cNvPr id="6" name="Object 5">
                        <a:extLst>
                          <a:ext uri="{FF2B5EF4-FFF2-40B4-BE49-F238E27FC236}">
                            <a16:creationId xmlns:a16="http://schemas.microsoft.com/office/drawing/2014/main" id="{7F28B92D-FEC8-4E98-A6EB-0614F395384C}"/>
                          </a:ext>
                        </a:extLst>
                      </p:cNvPr>
                      <p:cNvPicPr/>
                      <p:nvPr/>
                    </p:nvPicPr>
                    <p:blipFill>
                      <a:blip r:embed="rId4"/>
                      <a:stretch>
                        <a:fillRect/>
                      </a:stretch>
                    </p:blipFill>
                    <p:spPr>
                      <a:xfrm>
                        <a:off x="446881" y="692660"/>
                        <a:ext cx="7183438" cy="12033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5712A1B-EA1A-48D8-BBA5-DCB5D59BF758}"/>
              </a:ext>
            </a:extLst>
          </p:cNvPr>
          <p:cNvGraphicFramePr>
            <a:graphicFrameLocks noChangeAspect="1"/>
          </p:cNvGraphicFramePr>
          <p:nvPr>
            <p:extLst>
              <p:ext uri="{D42A27DB-BD31-4B8C-83A1-F6EECF244321}">
                <p14:modId xmlns:p14="http://schemas.microsoft.com/office/powerpoint/2010/main" val="2308023341"/>
              </p:ext>
            </p:extLst>
          </p:nvPr>
        </p:nvGraphicFramePr>
        <p:xfrm>
          <a:off x="229712" y="1875281"/>
          <a:ext cx="9845313" cy="848671"/>
        </p:xfrm>
        <a:graphic>
          <a:graphicData uri="http://schemas.openxmlformats.org/presentationml/2006/ole">
            <mc:AlternateContent xmlns:mc="http://schemas.openxmlformats.org/markup-compatibility/2006">
              <mc:Choice xmlns:v="urn:schemas-microsoft-com:vml" Requires="v">
                <p:oleObj spid="_x0000_s223287" name="Equation" r:id="rId5" imgW="2946240" imgH="253800" progId="Equation.DSMT4">
                  <p:embed/>
                </p:oleObj>
              </mc:Choice>
              <mc:Fallback>
                <p:oleObj name="Equation" r:id="rId5" imgW="2946240" imgH="253800" progId="Equation.DSMT4">
                  <p:embed/>
                  <p:pic>
                    <p:nvPicPr>
                      <p:cNvPr id="7" name="Object 6">
                        <a:extLst>
                          <a:ext uri="{FF2B5EF4-FFF2-40B4-BE49-F238E27FC236}">
                            <a16:creationId xmlns:a16="http://schemas.microsoft.com/office/drawing/2014/main" id="{444D950D-063A-4558-AA0F-9F74CD8EB15F}"/>
                          </a:ext>
                        </a:extLst>
                      </p:cNvPr>
                      <p:cNvPicPr/>
                      <p:nvPr/>
                    </p:nvPicPr>
                    <p:blipFill>
                      <a:blip r:embed="rId6"/>
                      <a:stretch>
                        <a:fillRect/>
                      </a:stretch>
                    </p:blipFill>
                    <p:spPr>
                      <a:xfrm>
                        <a:off x="229712" y="1875281"/>
                        <a:ext cx="9845313" cy="84867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DD73609-3364-40E6-893A-C066C3C962CF}"/>
              </a:ext>
            </a:extLst>
          </p:cNvPr>
          <p:cNvGraphicFramePr>
            <a:graphicFrameLocks noChangeAspect="1"/>
          </p:cNvGraphicFramePr>
          <p:nvPr>
            <p:extLst>
              <p:ext uri="{D42A27DB-BD31-4B8C-83A1-F6EECF244321}">
                <p14:modId xmlns:p14="http://schemas.microsoft.com/office/powerpoint/2010/main" val="61711447"/>
              </p:ext>
            </p:extLst>
          </p:nvPr>
        </p:nvGraphicFramePr>
        <p:xfrm>
          <a:off x="271463" y="2668588"/>
          <a:ext cx="9478962" cy="3830637"/>
        </p:xfrm>
        <a:graphic>
          <a:graphicData uri="http://schemas.openxmlformats.org/presentationml/2006/ole">
            <mc:AlternateContent xmlns:mc="http://schemas.openxmlformats.org/markup-compatibility/2006">
              <mc:Choice xmlns:v="urn:schemas-microsoft-com:vml" Requires="v">
                <p:oleObj spid="_x0000_s223288" name="Equation" r:id="rId7" imgW="3835080" imgH="1549080" progId="Equation.DSMT4">
                  <p:embed/>
                </p:oleObj>
              </mc:Choice>
              <mc:Fallback>
                <p:oleObj name="Equation" r:id="rId7" imgW="3835080" imgH="1549080" progId="Equation.DSMT4">
                  <p:embed/>
                  <p:pic>
                    <p:nvPicPr>
                      <p:cNvPr id="8" name="Object 7">
                        <a:extLst>
                          <a:ext uri="{FF2B5EF4-FFF2-40B4-BE49-F238E27FC236}">
                            <a16:creationId xmlns:a16="http://schemas.microsoft.com/office/drawing/2014/main" id="{4712513D-C94E-4658-BC8F-4C5F97F31008}"/>
                          </a:ext>
                        </a:extLst>
                      </p:cNvPr>
                      <p:cNvPicPr/>
                      <p:nvPr/>
                    </p:nvPicPr>
                    <p:blipFill>
                      <a:blip r:embed="rId8"/>
                      <a:stretch>
                        <a:fillRect/>
                      </a:stretch>
                    </p:blipFill>
                    <p:spPr>
                      <a:xfrm>
                        <a:off x="271463" y="2668588"/>
                        <a:ext cx="9478962" cy="383063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A7754C2-2D4E-49B8-8DC7-FAC3C9269D7B}"/>
              </a:ext>
            </a:extLst>
          </p:cNvPr>
          <p:cNvGraphicFramePr>
            <a:graphicFrameLocks noChangeAspect="1"/>
          </p:cNvGraphicFramePr>
          <p:nvPr>
            <p:extLst>
              <p:ext uri="{D42A27DB-BD31-4B8C-83A1-F6EECF244321}">
                <p14:modId xmlns:p14="http://schemas.microsoft.com/office/powerpoint/2010/main" val="59107893"/>
              </p:ext>
            </p:extLst>
          </p:nvPr>
        </p:nvGraphicFramePr>
        <p:xfrm>
          <a:off x="9216667" y="3045706"/>
          <a:ext cx="2562225" cy="2562225"/>
        </p:xfrm>
        <a:graphic>
          <a:graphicData uri="http://schemas.openxmlformats.org/presentationml/2006/ole">
            <mc:AlternateContent xmlns:mc="http://schemas.openxmlformats.org/markup-compatibility/2006">
              <mc:Choice xmlns:v="urn:schemas-microsoft-com:vml" Requires="v">
                <p:oleObj spid="_x0000_s223289" name="Equation" r:id="rId9" imgW="1244520" imgH="1244520" progId="Equation.DSMT4">
                  <p:embed/>
                </p:oleObj>
              </mc:Choice>
              <mc:Fallback>
                <p:oleObj name="Equation" r:id="rId9" imgW="1244520" imgH="1244520" progId="Equation.DSMT4">
                  <p:embed/>
                  <p:pic>
                    <p:nvPicPr>
                      <p:cNvPr id="9" name="Object 8">
                        <a:extLst>
                          <a:ext uri="{FF2B5EF4-FFF2-40B4-BE49-F238E27FC236}">
                            <a16:creationId xmlns:a16="http://schemas.microsoft.com/office/drawing/2014/main" id="{37E7643B-B7ED-4501-9691-41E3763C0F6C}"/>
                          </a:ext>
                        </a:extLst>
                      </p:cNvPr>
                      <p:cNvPicPr/>
                      <p:nvPr/>
                    </p:nvPicPr>
                    <p:blipFill>
                      <a:blip r:embed="rId10"/>
                      <a:stretch>
                        <a:fillRect/>
                      </a:stretch>
                    </p:blipFill>
                    <p:spPr>
                      <a:xfrm>
                        <a:off x="9216667" y="3045706"/>
                        <a:ext cx="2562225" cy="2562225"/>
                      </a:xfrm>
                      <a:prstGeom prst="rect">
                        <a:avLst/>
                      </a:prstGeom>
                    </p:spPr>
                  </p:pic>
                </p:oleObj>
              </mc:Fallback>
            </mc:AlternateContent>
          </a:graphicData>
        </a:graphic>
      </p:graphicFrame>
    </p:spTree>
    <p:extLst>
      <p:ext uri="{BB962C8B-B14F-4D97-AF65-F5344CB8AC3E}">
        <p14:creationId xmlns:p14="http://schemas.microsoft.com/office/powerpoint/2010/main" val="1592905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069E93-AE44-45D5-A136-3DF6FB4AEDE5}"/>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96BE834D-FE44-4947-8F3E-D1D751998228}"/>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DC15E817-2A9A-4B3D-8CA7-358BA4CC2458}"/>
              </a:ext>
            </a:extLst>
          </p:cNvPr>
          <p:cNvSpPr>
            <a:spLocks noGrp="1"/>
          </p:cNvSpPr>
          <p:nvPr>
            <p:ph type="sldNum" sz="quarter" idx="12"/>
          </p:nvPr>
        </p:nvSpPr>
        <p:spPr/>
        <p:txBody>
          <a:bodyPr/>
          <a:lstStyle/>
          <a:p>
            <a:fld id="{E23FF32D-176F-4F5B-8878-5D48FB6FF26A}" type="slidenum">
              <a:rPr lang="en-US" smtClean="0"/>
              <a:t>25</a:t>
            </a:fld>
            <a:endParaRPr lang="en-US"/>
          </a:p>
        </p:txBody>
      </p:sp>
      <p:sp>
        <p:nvSpPr>
          <p:cNvPr id="5" name="TextBox 4">
            <a:extLst>
              <a:ext uri="{FF2B5EF4-FFF2-40B4-BE49-F238E27FC236}">
                <a16:creationId xmlns:a16="http://schemas.microsoft.com/office/drawing/2014/main" id="{A497ADC2-C52A-4170-BE3F-A9A5B408FA1F}"/>
              </a:ext>
            </a:extLst>
          </p:cNvPr>
          <p:cNvSpPr txBox="1"/>
          <p:nvPr/>
        </p:nvSpPr>
        <p:spPr>
          <a:xfrm>
            <a:off x="349135" y="232756"/>
            <a:ext cx="10390909" cy="461665"/>
          </a:xfrm>
          <a:prstGeom prst="rect">
            <a:avLst/>
          </a:prstGeom>
          <a:noFill/>
        </p:spPr>
        <p:txBody>
          <a:bodyPr wrap="square" rtlCol="0">
            <a:spAutoFit/>
          </a:bodyPr>
          <a:lstStyle/>
          <a:p>
            <a:pPr algn="l"/>
            <a:r>
              <a:rPr lang="en-US" sz="2400" b="1" dirty="0"/>
              <a:t>Expectation value of  Hamiltonian for ground state of He atom</a:t>
            </a:r>
          </a:p>
        </p:txBody>
      </p:sp>
      <p:graphicFrame>
        <p:nvGraphicFramePr>
          <p:cNvPr id="6" name="Object 5">
            <a:extLst>
              <a:ext uri="{FF2B5EF4-FFF2-40B4-BE49-F238E27FC236}">
                <a16:creationId xmlns:a16="http://schemas.microsoft.com/office/drawing/2014/main" id="{72EAEC3D-22CA-481F-9184-B784E2AFC02D}"/>
              </a:ext>
            </a:extLst>
          </p:cNvPr>
          <p:cNvGraphicFramePr>
            <a:graphicFrameLocks noChangeAspect="1"/>
          </p:cNvGraphicFramePr>
          <p:nvPr>
            <p:extLst>
              <p:ext uri="{D42A27DB-BD31-4B8C-83A1-F6EECF244321}">
                <p14:modId xmlns:p14="http://schemas.microsoft.com/office/powerpoint/2010/main" val="868737422"/>
              </p:ext>
            </p:extLst>
          </p:nvPr>
        </p:nvGraphicFramePr>
        <p:xfrm>
          <a:off x="446881" y="692660"/>
          <a:ext cx="7183438" cy="1203325"/>
        </p:xfrm>
        <a:graphic>
          <a:graphicData uri="http://schemas.openxmlformats.org/presentationml/2006/ole">
            <mc:AlternateContent xmlns:mc="http://schemas.openxmlformats.org/markup-compatibility/2006">
              <mc:Choice xmlns:v="urn:schemas-microsoft-com:vml" Requires="v">
                <p:oleObj spid="_x0000_s224297" name="Equation" r:id="rId3" imgW="3111480" imgH="520560" progId="Equation.DSMT4">
                  <p:embed/>
                </p:oleObj>
              </mc:Choice>
              <mc:Fallback>
                <p:oleObj name="Equation" r:id="rId3" imgW="3111480" imgH="520560" progId="Equation.DSMT4">
                  <p:embed/>
                  <p:pic>
                    <p:nvPicPr>
                      <p:cNvPr id="6" name="Object 5">
                        <a:extLst>
                          <a:ext uri="{FF2B5EF4-FFF2-40B4-BE49-F238E27FC236}">
                            <a16:creationId xmlns:a16="http://schemas.microsoft.com/office/drawing/2014/main" id="{7F28B92D-FEC8-4E98-A6EB-0614F395384C}"/>
                          </a:ext>
                        </a:extLst>
                      </p:cNvPr>
                      <p:cNvPicPr/>
                      <p:nvPr/>
                    </p:nvPicPr>
                    <p:blipFill>
                      <a:blip r:embed="rId4"/>
                      <a:stretch>
                        <a:fillRect/>
                      </a:stretch>
                    </p:blipFill>
                    <p:spPr>
                      <a:xfrm>
                        <a:off x="446881" y="692660"/>
                        <a:ext cx="7183438" cy="12033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BFBEE62-AD63-440E-AD82-AD0FA8023C57}"/>
              </a:ext>
            </a:extLst>
          </p:cNvPr>
          <p:cNvGraphicFramePr>
            <a:graphicFrameLocks noChangeAspect="1"/>
          </p:cNvGraphicFramePr>
          <p:nvPr/>
        </p:nvGraphicFramePr>
        <p:xfrm>
          <a:off x="229712" y="1875281"/>
          <a:ext cx="9845313" cy="848671"/>
        </p:xfrm>
        <a:graphic>
          <a:graphicData uri="http://schemas.openxmlformats.org/presentationml/2006/ole">
            <mc:AlternateContent xmlns:mc="http://schemas.openxmlformats.org/markup-compatibility/2006">
              <mc:Choice xmlns:v="urn:schemas-microsoft-com:vml" Requires="v">
                <p:oleObj spid="_x0000_s224298" name="Equation" r:id="rId5" imgW="2946240" imgH="253800" progId="Equation.DSMT4">
                  <p:embed/>
                </p:oleObj>
              </mc:Choice>
              <mc:Fallback>
                <p:oleObj name="Equation" r:id="rId5" imgW="2946240" imgH="253800" progId="Equation.DSMT4">
                  <p:embed/>
                  <p:pic>
                    <p:nvPicPr>
                      <p:cNvPr id="7" name="Object 6">
                        <a:extLst>
                          <a:ext uri="{FF2B5EF4-FFF2-40B4-BE49-F238E27FC236}">
                            <a16:creationId xmlns:a16="http://schemas.microsoft.com/office/drawing/2014/main" id="{444D950D-063A-4558-AA0F-9F74CD8EB15F}"/>
                          </a:ext>
                        </a:extLst>
                      </p:cNvPr>
                      <p:cNvPicPr/>
                      <p:nvPr/>
                    </p:nvPicPr>
                    <p:blipFill>
                      <a:blip r:embed="rId6"/>
                      <a:stretch>
                        <a:fillRect/>
                      </a:stretch>
                    </p:blipFill>
                    <p:spPr>
                      <a:xfrm>
                        <a:off x="229712" y="1875281"/>
                        <a:ext cx="9845313" cy="84867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432A9F4D-07BA-40EC-BC0F-DA5151AB11CA}"/>
              </a:ext>
            </a:extLst>
          </p:cNvPr>
          <p:cNvGraphicFramePr>
            <a:graphicFrameLocks noChangeAspect="1"/>
          </p:cNvGraphicFramePr>
          <p:nvPr>
            <p:extLst>
              <p:ext uri="{D42A27DB-BD31-4B8C-83A1-F6EECF244321}">
                <p14:modId xmlns:p14="http://schemas.microsoft.com/office/powerpoint/2010/main" val="3186529815"/>
              </p:ext>
            </p:extLst>
          </p:nvPr>
        </p:nvGraphicFramePr>
        <p:xfrm>
          <a:off x="768009" y="2922084"/>
          <a:ext cx="7842591" cy="2606299"/>
        </p:xfrm>
        <a:graphic>
          <a:graphicData uri="http://schemas.openxmlformats.org/presentationml/2006/ole">
            <mc:AlternateContent xmlns:mc="http://schemas.openxmlformats.org/markup-compatibility/2006">
              <mc:Choice xmlns:v="urn:schemas-microsoft-com:vml" Requires="v">
                <p:oleObj spid="_x0000_s224299" name="Equation" r:id="rId7" imgW="4203360" imgH="1396800" progId="Equation.DSMT4">
                  <p:embed/>
                </p:oleObj>
              </mc:Choice>
              <mc:Fallback>
                <p:oleObj name="Equation" r:id="rId7" imgW="4203360" imgH="1396800" progId="Equation.DSMT4">
                  <p:embed/>
                  <p:pic>
                    <p:nvPicPr>
                      <p:cNvPr id="10" name="Object 9">
                        <a:extLst>
                          <a:ext uri="{FF2B5EF4-FFF2-40B4-BE49-F238E27FC236}">
                            <a16:creationId xmlns:a16="http://schemas.microsoft.com/office/drawing/2014/main" id="{E8C0A57D-CC38-4A77-9C3C-79B3CE43A9FA}"/>
                          </a:ext>
                        </a:extLst>
                      </p:cNvPr>
                      <p:cNvPicPr/>
                      <p:nvPr/>
                    </p:nvPicPr>
                    <p:blipFill>
                      <a:blip r:embed="rId8"/>
                      <a:stretch>
                        <a:fillRect/>
                      </a:stretch>
                    </p:blipFill>
                    <p:spPr>
                      <a:xfrm>
                        <a:off x="768009" y="2922084"/>
                        <a:ext cx="7842591" cy="2606299"/>
                      </a:xfrm>
                      <a:prstGeom prst="rect">
                        <a:avLst/>
                      </a:prstGeom>
                    </p:spPr>
                  </p:pic>
                </p:oleObj>
              </mc:Fallback>
            </mc:AlternateContent>
          </a:graphicData>
        </a:graphic>
      </p:graphicFrame>
    </p:spTree>
    <p:extLst>
      <p:ext uri="{BB962C8B-B14F-4D97-AF65-F5344CB8AC3E}">
        <p14:creationId xmlns:p14="http://schemas.microsoft.com/office/powerpoint/2010/main" val="3518408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635CA-331E-4725-A662-A6FDF7082C51}"/>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6EDBDE77-08E0-4B94-A3DB-1C4131FE5DBB}"/>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18273481-C23B-4769-B93F-B6B94BD27EEB}"/>
              </a:ext>
            </a:extLst>
          </p:cNvPr>
          <p:cNvSpPr>
            <a:spLocks noGrp="1"/>
          </p:cNvSpPr>
          <p:nvPr>
            <p:ph type="sldNum" sz="quarter" idx="12"/>
          </p:nvPr>
        </p:nvSpPr>
        <p:spPr/>
        <p:txBody>
          <a:bodyPr/>
          <a:lstStyle/>
          <a:p>
            <a:fld id="{E23FF32D-176F-4F5B-8878-5D48FB6FF26A}" type="slidenum">
              <a:rPr lang="en-US" smtClean="0"/>
              <a:t>26</a:t>
            </a:fld>
            <a:endParaRPr lang="en-US"/>
          </a:p>
        </p:txBody>
      </p:sp>
      <p:sp>
        <p:nvSpPr>
          <p:cNvPr id="5" name="TextBox 4">
            <a:extLst>
              <a:ext uri="{FF2B5EF4-FFF2-40B4-BE49-F238E27FC236}">
                <a16:creationId xmlns:a16="http://schemas.microsoft.com/office/drawing/2014/main" id="{D674D9B9-6539-4D6F-BB9E-D7C5DC94976C}"/>
              </a:ext>
            </a:extLst>
          </p:cNvPr>
          <p:cNvSpPr txBox="1"/>
          <p:nvPr/>
        </p:nvSpPr>
        <p:spPr>
          <a:xfrm>
            <a:off x="399011" y="182880"/>
            <a:ext cx="10954789" cy="461665"/>
          </a:xfrm>
          <a:prstGeom prst="rect">
            <a:avLst/>
          </a:prstGeom>
          <a:noFill/>
        </p:spPr>
        <p:txBody>
          <a:bodyPr wrap="square" rtlCol="0">
            <a:spAutoFit/>
          </a:bodyPr>
          <a:lstStyle/>
          <a:p>
            <a:pPr algn="l"/>
            <a:r>
              <a:rPr lang="en-US" sz="2400" b="1" dirty="0"/>
              <a:t>Now consider the interaction term</a:t>
            </a:r>
          </a:p>
        </p:txBody>
      </p:sp>
      <p:graphicFrame>
        <p:nvGraphicFramePr>
          <p:cNvPr id="6" name="Object 5">
            <a:extLst>
              <a:ext uri="{FF2B5EF4-FFF2-40B4-BE49-F238E27FC236}">
                <a16:creationId xmlns:a16="http://schemas.microsoft.com/office/drawing/2014/main" id="{8C13AEBF-1DD0-4043-8247-14F188C35725}"/>
              </a:ext>
            </a:extLst>
          </p:cNvPr>
          <p:cNvGraphicFramePr>
            <a:graphicFrameLocks noChangeAspect="1"/>
          </p:cNvGraphicFramePr>
          <p:nvPr>
            <p:extLst>
              <p:ext uri="{D42A27DB-BD31-4B8C-83A1-F6EECF244321}">
                <p14:modId xmlns:p14="http://schemas.microsoft.com/office/powerpoint/2010/main" val="50196537"/>
              </p:ext>
            </p:extLst>
          </p:nvPr>
        </p:nvGraphicFramePr>
        <p:xfrm>
          <a:off x="444500" y="766763"/>
          <a:ext cx="11303000" cy="5468937"/>
        </p:xfrm>
        <a:graphic>
          <a:graphicData uri="http://schemas.openxmlformats.org/presentationml/2006/ole">
            <mc:AlternateContent xmlns:mc="http://schemas.openxmlformats.org/markup-compatibility/2006">
              <mc:Choice xmlns:v="urn:schemas-microsoft-com:vml" Requires="v">
                <p:oleObj spid="_x0000_s225314" name="Equation" r:id="rId3" imgW="5587920" imgH="2705040" progId="Equation.DSMT4">
                  <p:embed/>
                </p:oleObj>
              </mc:Choice>
              <mc:Fallback>
                <p:oleObj name="Equation" r:id="rId3" imgW="5587920" imgH="2705040" progId="Equation.DSMT4">
                  <p:embed/>
                  <p:pic>
                    <p:nvPicPr>
                      <p:cNvPr id="6" name="Object 5">
                        <a:extLst>
                          <a:ext uri="{FF2B5EF4-FFF2-40B4-BE49-F238E27FC236}">
                            <a16:creationId xmlns:a16="http://schemas.microsoft.com/office/drawing/2014/main" id="{6C3FC95D-BE51-4C0B-A227-A39DB3DB1D61}"/>
                          </a:ext>
                        </a:extLst>
                      </p:cNvPr>
                      <p:cNvPicPr/>
                      <p:nvPr/>
                    </p:nvPicPr>
                    <p:blipFill>
                      <a:blip r:embed="rId4"/>
                      <a:stretch>
                        <a:fillRect/>
                      </a:stretch>
                    </p:blipFill>
                    <p:spPr>
                      <a:xfrm>
                        <a:off x="444500" y="766763"/>
                        <a:ext cx="11303000" cy="54689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5308A16-81C5-4434-B48E-F9E36ECB37E2}"/>
              </a:ext>
            </a:extLst>
          </p:cNvPr>
          <p:cNvGraphicFramePr>
            <a:graphicFrameLocks noChangeAspect="1"/>
          </p:cNvGraphicFramePr>
          <p:nvPr>
            <p:extLst>
              <p:ext uri="{D42A27DB-BD31-4B8C-83A1-F6EECF244321}">
                <p14:modId xmlns:p14="http://schemas.microsoft.com/office/powerpoint/2010/main" val="502811087"/>
              </p:ext>
            </p:extLst>
          </p:nvPr>
        </p:nvGraphicFramePr>
        <p:xfrm>
          <a:off x="7613650" y="3763962"/>
          <a:ext cx="1479550" cy="906821"/>
        </p:xfrm>
        <a:graphic>
          <a:graphicData uri="http://schemas.openxmlformats.org/presentationml/2006/ole">
            <mc:AlternateContent xmlns:mc="http://schemas.openxmlformats.org/markup-compatibility/2006">
              <mc:Choice xmlns:v="urn:schemas-microsoft-com:vml" Requires="v">
                <p:oleObj spid="_x0000_s225315" name="Equation" r:id="rId5" imgW="393480" imgH="241200" progId="Equation.DSMT4">
                  <p:embed/>
                </p:oleObj>
              </mc:Choice>
              <mc:Fallback>
                <p:oleObj name="Equation" r:id="rId5" imgW="393480" imgH="241200" progId="Equation.DSMT4">
                  <p:embed/>
                  <p:pic>
                    <p:nvPicPr>
                      <p:cNvPr id="0" name=""/>
                      <p:cNvPicPr/>
                      <p:nvPr/>
                    </p:nvPicPr>
                    <p:blipFill>
                      <a:blip r:embed="rId6"/>
                      <a:stretch>
                        <a:fillRect/>
                      </a:stretch>
                    </p:blipFill>
                    <p:spPr>
                      <a:xfrm>
                        <a:off x="7613650" y="3763962"/>
                        <a:ext cx="1479550" cy="90682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262E1B7-ECA4-418B-9A85-1931C4440CDC}"/>
              </a:ext>
            </a:extLst>
          </p:cNvPr>
          <p:cNvGraphicFramePr>
            <a:graphicFrameLocks noChangeAspect="1"/>
          </p:cNvGraphicFramePr>
          <p:nvPr>
            <p:extLst>
              <p:ext uri="{D42A27DB-BD31-4B8C-83A1-F6EECF244321}">
                <p14:modId xmlns:p14="http://schemas.microsoft.com/office/powerpoint/2010/main" val="3870467407"/>
              </p:ext>
            </p:extLst>
          </p:nvPr>
        </p:nvGraphicFramePr>
        <p:xfrm>
          <a:off x="7703780" y="5449530"/>
          <a:ext cx="1813640" cy="906820"/>
        </p:xfrm>
        <a:graphic>
          <a:graphicData uri="http://schemas.openxmlformats.org/presentationml/2006/ole">
            <mc:AlternateContent xmlns:mc="http://schemas.openxmlformats.org/markup-compatibility/2006">
              <mc:Choice xmlns:v="urn:schemas-microsoft-com:vml" Requires="v">
                <p:oleObj spid="_x0000_s225316" name="Equation" r:id="rId7" imgW="482400" imgH="241200" progId="Equation.DSMT4">
                  <p:embed/>
                </p:oleObj>
              </mc:Choice>
              <mc:Fallback>
                <p:oleObj name="Equation" r:id="rId7" imgW="482400" imgH="241200" progId="Equation.DSMT4">
                  <p:embed/>
                  <p:pic>
                    <p:nvPicPr>
                      <p:cNvPr id="0" name=""/>
                      <p:cNvPicPr/>
                      <p:nvPr/>
                    </p:nvPicPr>
                    <p:blipFill>
                      <a:blip r:embed="rId8"/>
                      <a:stretch>
                        <a:fillRect/>
                      </a:stretch>
                    </p:blipFill>
                    <p:spPr>
                      <a:xfrm>
                        <a:off x="7703780" y="5449530"/>
                        <a:ext cx="1813640" cy="906820"/>
                      </a:xfrm>
                      <a:prstGeom prst="rect">
                        <a:avLst/>
                      </a:prstGeom>
                    </p:spPr>
                  </p:pic>
                </p:oleObj>
              </mc:Fallback>
            </mc:AlternateContent>
          </a:graphicData>
        </a:graphic>
      </p:graphicFrame>
    </p:spTree>
    <p:extLst>
      <p:ext uri="{BB962C8B-B14F-4D97-AF65-F5344CB8AC3E}">
        <p14:creationId xmlns:p14="http://schemas.microsoft.com/office/powerpoint/2010/main" val="1084017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32DC2-8F69-491D-B122-D316BD283252}"/>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A49656ED-E63A-489B-A7AB-40C620B24B44}"/>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3A676112-E58D-410E-9CB3-CD42603A8EE5}"/>
              </a:ext>
            </a:extLst>
          </p:cNvPr>
          <p:cNvSpPr>
            <a:spLocks noGrp="1"/>
          </p:cNvSpPr>
          <p:nvPr>
            <p:ph type="sldNum" sz="quarter" idx="12"/>
          </p:nvPr>
        </p:nvSpPr>
        <p:spPr/>
        <p:txBody>
          <a:bodyPr/>
          <a:lstStyle/>
          <a:p>
            <a:fld id="{E23FF32D-176F-4F5B-8878-5D48FB6FF26A}" type="slidenum">
              <a:rPr lang="en-US" smtClean="0"/>
              <a:t>27</a:t>
            </a:fld>
            <a:endParaRPr lang="en-US"/>
          </a:p>
        </p:txBody>
      </p:sp>
      <p:sp>
        <p:nvSpPr>
          <p:cNvPr id="5" name="TextBox 4">
            <a:extLst>
              <a:ext uri="{FF2B5EF4-FFF2-40B4-BE49-F238E27FC236}">
                <a16:creationId xmlns:a16="http://schemas.microsoft.com/office/drawing/2014/main" id="{A5CCA051-AE7F-4F1D-8775-2323EC9EA2E3}"/>
              </a:ext>
            </a:extLst>
          </p:cNvPr>
          <p:cNvSpPr txBox="1"/>
          <p:nvPr/>
        </p:nvSpPr>
        <p:spPr>
          <a:xfrm>
            <a:off x="349135" y="232756"/>
            <a:ext cx="10390909" cy="461665"/>
          </a:xfrm>
          <a:prstGeom prst="rect">
            <a:avLst/>
          </a:prstGeom>
          <a:noFill/>
        </p:spPr>
        <p:txBody>
          <a:bodyPr wrap="square" rtlCol="0">
            <a:spAutoFit/>
          </a:bodyPr>
          <a:lstStyle/>
          <a:p>
            <a:pPr algn="l"/>
            <a:r>
              <a:rPr lang="en-US" sz="2400" b="1" dirty="0"/>
              <a:t>Expectation value of  Hamiltonian for ground state of He atom</a:t>
            </a:r>
          </a:p>
        </p:txBody>
      </p:sp>
      <p:graphicFrame>
        <p:nvGraphicFramePr>
          <p:cNvPr id="6" name="Object 5">
            <a:extLst>
              <a:ext uri="{FF2B5EF4-FFF2-40B4-BE49-F238E27FC236}">
                <a16:creationId xmlns:a16="http://schemas.microsoft.com/office/drawing/2014/main" id="{76E5B04E-E89B-41E4-BC3E-86C83C0E453F}"/>
              </a:ext>
            </a:extLst>
          </p:cNvPr>
          <p:cNvGraphicFramePr>
            <a:graphicFrameLocks noChangeAspect="1"/>
          </p:cNvGraphicFramePr>
          <p:nvPr>
            <p:extLst>
              <p:ext uri="{D42A27DB-BD31-4B8C-83A1-F6EECF244321}">
                <p14:modId xmlns:p14="http://schemas.microsoft.com/office/powerpoint/2010/main" val="613319612"/>
              </p:ext>
            </p:extLst>
          </p:nvPr>
        </p:nvGraphicFramePr>
        <p:xfrm>
          <a:off x="446881" y="692660"/>
          <a:ext cx="7183438" cy="1203325"/>
        </p:xfrm>
        <a:graphic>
          <a:graphicData uri="http://schemas.openxmlformats.org/presentationml/2006/ole">
            <mc:AlternateContent xmlns:mc="http://schemas.openxmlformats.org/markup-compatibility/2006">
              <mc:Choice xmlns:v="urn:schemas-microsoft-com:vml" Requires="v">
                <p:oleObj spid="_x0000_s226342" name="Equation" r:id="rId3" imgW="3111480" imgH="520560" progId="Equation.DSMT4">
                  <p:embed/>
                </p:oleObj>
              </mc:Choice>
              <mc:Fallback>
                <p:oleObj name="Equation" r:id="rId3" imgW="3111480" imgH="520560" progId="Equation.DSMT4">
                  <p:embed/>
                  <p:pic>
                    <p:nvPicPr>
                      <p:cNvPr id="6" name="Object 5">
                        <a:extLst>
                          <a:ext uri="{FF2B5EF4-FFF2-40B4-BE49-F238E27FC236}">
                            <a16:creationId xmlns:a16="http://schemas.microsoft.com/office/drawing/2014/main" id="{7F8DBCD1-CE24-433C-AE7D-1495C1D7816C}"/>
                          </a:ext>
                        </a:extLst>
                      </p:cNvPr>
                      <p:cNvPicPr/>
                      <p:nvPr/>
                    </p:nvPicPr>
                    <p:blipFill>
                      <a:blip r:embed="rId4"/>
                      <a:stretch>
                        <a:fillRect/>
                      </a:stretch>
                    </p:blipFill>
                    <p:spPr>
                      <a:xfrm>
                        <a:off x="446881" y="692660"/>
                        <a:ext cx="7183438" cy="12033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A88EFBD-9F0A-4108-90DA-3C4C0EE38371}"/>
              </a:ext>
            </a:extLst>
          </p:cNvPr>
          <p:cNvGraphicFramePr>
            <a:graphicFrameLocks noChangeAspect="1"/>
          </p:cNvGraphicFramePr>
          <p:nvPr/>
        </p:nvGraphicFramePr>
        <p:xfrm>
          <a:off x="229712" y="1875281"/>
          <a:ext cx="9845313" cy="848671"/>
        </p:xfrm>
        <a:graphic>
          <a:graphicData uri="http://schemas.openxmlformats.org/presentationml/2006/ole">
            <mc:AlternateContent xmlns:mc="http://schemas.openxmlformats.org/markup-compatibility/2006">
              <mc:Choice xmlns:v="urn:schemas-microsoft-com:vml" Requires="v">
                <p:oleObj spid="_x0000_s226343" name="Equation" r:id="rId5" imgW="2946240" imgH="253800" progId="Equation.DSMT4">
                  <p:embed/>
                </p:oleObj>
              </mc:Choice>
              <mc:Fallback>
                <p:oleObj name="Equation" r:id="rId5" imgW="2946240" imgH="253800" progId="Equation.DSMT4">
                  <p:embed/>
                  <p:pic>
                    <p:nvPicPr>
                      <p:cNvPr id="7" name="Object 6">
                        <a:extLst>
                          <a:ext uri="{FF2B5EF4-FFF2-40B4-BE49-F238E27FC236}">
                            <a16:creationId xmlns:a16="http://schemas.microsoft.com/office/drawing/2014/main" id="{D5420444-7A91-4B8F-B17E-9B7AB8B6F4E0}"/>
                          </a:ext>
                        </a:extLst>
                      </p:cNvPr>
                      <p:cNvPicPr/>
                      <p:nvPr/>
                    </p:nvPicPr>
                    <p:blipFill>
                      <a:blip r:embed="rId6"/>
                      <a:stretch>
                        <a:fillRect/>
                      </a:stretch>
                    </p:blipFill>
                    <p:spPr>
                      <a:xfrm>
                        <a:off x="229712" y="1875281"/>
                        <a:ext cx="9845313" cy="84867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3155275-D00D-42DB-ABED-78B017D0A7EE}"/>
              </a:ext>
            </a:extLst>
          </p:cNvPr>
          <p:cNvGraphicFramePr>
            <a:graphicFrameLocks noChangeAspect="1"/>
          </p:cNvGraphicFramePr>
          <p:nvPr>
            <p:extLst>
              <p:ext uri="{D42A27DB-BD31-4B8C-83A1-F6EECF244321}">
                <p14:modId xmlns:p14="http://schemas.microsoft.com/office/powerpoint/2010/main" val="1722049495"/>
              </p:ext>
            </p:extLst>
          </p:nvPr>
        </p:nvGraphicFramePr>
        <p:xfrm>
          <a:off x="1004454" y="3016250"/>
          <a:ext cx="7842250" cy="3340100"/>
        </p:xfrm>
        <a:graphic>
          <a:graphicData uri="http://schemas.openxmlformats.org/presentationml/2006/ole">
            <mc:AlternateContent xmlns:mc="http://schemas.openxmlformats.org/markup-compatibility/2006">
              <mc:Choice xmlns:v="urn:schemas-microsoft-com:vml" Requires="v">
                <p:oleObj spid="_x0000_s226344" name="Equation" r:id="rId7" imgW="4203360" imgH="1790640" progId="Equation.DSMT4">
                  <p:embed/>
                </p:oleObj>
              </mc:Choice>
              <mc:Fallback>
                <p:oleObj name="Equation" r:id="rId7" imgW="4203360" imgH="1790640" progId="Equation.DSMT4">
                  <p:embed/>
                  <p:pic>
                    <p:nvPicPr>
                      <p:cNvPr id="8" name="Object 7">
                        <a:extLst>
                          <a:ext uri="{FF2B5EF4-FFF2-40B4-BE49-F238E27FC236}">
                            <a16:creationId xmlns:a16="http://schemas.microsoft.com/office/drawing/2014/main" id="{A6635A72-0EA1-4E76-AC53-AC16BD48DF5B}"/>
                          </a:ext>
                        </a:extLst>
                      </p:cNvPr>
                      <p:cNvPicPr/>
                      <p:nvPr/>
                    </p:nvPicPr>
                    <p:blipFill>
                      <a:blip r:embed="rId8"/>
                      <a:stretch>
                        <a:fillRect/>
                      </a:stretch>
                    </p:blipFill>
                    <p:spPr>
                      <a:xfrm>
                        <a:off x="1004454" y="3016250"/>
                        <a:ext cx="7842250" cy="3340100"/>
                      </a:xfrm>
                      <a:prstGeom prst="rect">
                        <a:avLst/>
                      </a:prstGeom>
                    </p:spPr>
                  </p:pic>
                </p:oleObj>
              </mc:Fallback>
            </mc:AlternateContent>
          </a:graphicData>
        </a:graphic>
      </p:graphicFrame>
    </p:spTree>
    <p:extLst>
      <p:ext uri="{BB962C8B-B14F-4D97-AF65-F5344CB8AC3E}">
        <p14:creationId xmlns:p14="http://schemas.microsoft.com/office/powerpoint/2010/main" val="1766115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F62C8-4269-420F-A516-B8A02267FA94}"/>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D5326C19-AA08-4EE6-BCE5-509FD9CB3AFC}"/>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4D1E1887-85B3-4027-89AA-FC4AB32583C0}"/>
              </a:ext>
            </a:extLst>
          </p:cNvPr>
          <p:cNvSpPr>
            <a:spLocks noGrp="1"/>
          </p:cNvSpPr>
          <p:nvPr>
            <p:ph type="sldNum" sz="quarter" idx="12"/>
          </p:nvPr>
        </p:nvSpPr>
        <p:spPr/>
        <p:txBody>
          <a:bodyPr/>
          <a:lstStyle/>
          <a:p>
            <a:fld id="{E23FF32D-176F-4F5B-8878-5D48FB6FF26A}" type="slidenum">
              <a:rPr lang="en-US" smtClean="0"/>
              <a:t>28</a:t>
            </a:fld>
            <a:endParaRPr lang="en-US"/>
          </a:p>
        </p:txBody>
      </p:sp>
      <p:sp>
        <p:nvSpPr>
          <p:cNvPr id="5" name="TextBox 4">
            <a:extLst>
              <a:ext uri="{FF2B5EF4-FFF2-40B4-BE49-F238E27FC236}">
                <a16:creationId xmlns:a16="http://schemas.microsoft.com/office/drawing/2014/main" id="{16DBC6B7-9581-4E9A-BF73-B4A91391836D}"/>
              </a:ext>
            </a:extLst>
          </p:cNvPr>
          <p:cNvSpPr txBox="1"/>
          <p:nvPr/>
        </p:nvSpPr>
        <p:spPr>
          <a:xfrm>
            <a:off x="648393" y="332509"/>
            <a:ext cx="10705407" cy="461665"/>
          </a:xfrm>
          <a:prstGeom prst="rect">
            <a:avLst/>
          </a:prstGeom>
          <a:noFill/>
        </p:spPr>
        <p:txBody>
          <a:bodyPr wrap="square" rtlCol="0">
            <a:spAutoFit/>
          </a:bodyPr>
          <a:lstStyle/>
          <a:p>
            <a:pPr algn="l"/>
            <a:r>
              <a:rPr lang="en-US" sz="2400" b="1" dirty="0"/>
              <a:t>Evaluation of two particle term, continued</a:t>
            </a:r>
          </a:p>
        </p:txBody>
      </p:sp>
      <p:graphicFrame>
        <p:nvGraphicFramePr>
          <p:cNvPr id="6" name="Object 5">
            <a:extLst>
              <a:ext uri="{FF2B5EF4-FFF2-40B4-BE49-F238E27FC236}">
                <a16:creationId xmlns:a16="http://schemas.microsoft.com/office/drawing/2014/main" id="{6C7EA3F8-9050-49C0-BA28-AAAEAC7D6E39}"/>
              </a:ext>
            </a:extLst>
          </p:cNvPr>
          <p:cNvGraphicFramePr>
            <a:graphicFrameLocks noChangeAspect="1"/>
          </p:cNvGraphicFramePr>
          <p:nvPr>
            <p:extLst>
              <p:ext uri="{D42A27DB-BD31-4B8C-83A1-F6EECF244321}">
                <p14:modId xmlns:p14="http://schemas.microsoft.com/office/powerpoint/2010/main" val="1517208530"/>
              </p:ext>
            </p:extLst>
          </p:nvPr>
        </p:nvGraphicFramePr>
        <p:xfrm>
          <a:off x="1235162" y="1351713"/>
          <a:ext cx="9088437" cy="3760787"/>
        </p:xfrm>
        <a:graphic>
          <a:graphicData uri="http://schemas.openxmlformats.org/presentationml/2006/ole">
            <mc:AlternateContent xmlns:mc="http://schemas.openxmlformats.org/markup-compatibility/2006">
              <mc:Choice xmlns:v="urn:schemas-microsoft-com:vml" Requires="v">
                <p:oleObj spid="_x0000_s227341" name="Equation" r:id="rId4" imgW="3898800" imgH="1612800" progId="Equation.DSMT4">
                  <p:embed/>
                </p:oleObj>
              </mc:Choice>
              <mc:Fallback>
                <p:oleObj name="Equation" r:id="rId4" imgW="3898800" imgH="1612800" progId="Equation.DSMT4">
                  <p:embed/>
                  <p:pic>
                    <p:nvPicPr>
                      <p:cNvPr id="6" name="Object 5">
                        <a:extLst>
                          <a:ext uri="{FF2B5EF4-FFF2-40B4-BE49-F238E27FC236}">
                            <a16:creationId xmlns:a16="http://schemas.microsoft.com/office/drawing/2014/main" id="{0E0ACED0-1299-4D40-BA4C-A3DA46268B1B}"/>
                          </a:ext>
                        </a:extLst>
                      </p:cNvPr>
                      <p:cNvPicPr/>
                      <p:nvPr/>
                    </p:nvPicPr>
                    <p:blipFill>
                      <a:blip r:embed="rId5"/>
                      <a:stretch>
                        <a:fillRect/>
                      </a:stretch>
                    </p:blipFill>
                    <p:spPr>
                      <a:xfrm>
                        <a:off x="1235162" y="1351713"/>
                        <a:ext cx="9088437" cy="376078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740C2B7-EA4A-4D30-927A-F700160BBA9D}"/>
              </a:ext>
            </a:extLst>
          </p:cNvPr>
          <p:cNvSpPr txBox="1"/>
          <p:nvPr/>
        </p:nvSpPr>
        <p:spPr>
          <a:xfrm>
            <a:off x="3263900" y="4650835"/>
            <a:ext cx="4356100" cy="461665"/>
          </a:xfrm>
          <a:prstGeom prst="rect">
            <a:avLst/>
          </a:prstGeom>
          <a:noFill/>
        </p:spPr>
        <p:txBody>
          <a:bodyPr wrap="square" rtlCol="0">
            <a:spAutoFit/>
          </a:bodyPr>
          <a:lstStyle/>
          <a:p>
            <a:pPr algn="l"/>
            <a:r>
              <a:rPr lang="en-US" sz="2400" b="1" dirty="0"/>
              <a:t>Why?</a:t>
            </a:r>
          </a:p>
        </p:txBody>
      </p:sp>
      <p:sp>
        <p:nvSpPr>
          <p:cNvPr id="8" name="TextBox 7">
            <a:extLst>
              <a:ext uri="{FF2B5EF4-FFF2-40B4-BE49-F238E27FC236}">
                <a16:creationId xmlns:a16="http://schemas.microsoft.com/office/drawing/2014/main" id="{64EAD04B-F168-4E07-925D-CAEACBE1A1ED}"/>
              </a:ext>
            </a:extLst>
          </p:cNvPr>
          <p:cNvSpPr txBox="1"/>
          <p:nvPr/>
        </p:nvSpPr>
        <p:spPr>
          <a:xfrm>
            <a:off x="648393" y="5503592"/>
            <a:ext cx="10616507" cy="830997"/>
          </a:xfrm>
          <a:prstGeom prst="rect">
            <a:avLst/>
          </a:prstGeom>
          <a:noFill/>
        </p:spPr>
        <p:txBody>
          <a:bodyPr wrap="square" rtlCol="0">
            <a:spAutoFit/>
          </a:bodyPr>
          <a:lstStyle/>
          <a:p>
            <a:pPr algn="l"/>
            <a:r>
              <a:rPr lang="en-US" sz="2400" b="1" dirty="0"/>
              <a:t>Next time, we will analyze this result and consider extension of the analysis  to excited </a:t>
            </a:r>
            <a:r>
              <a:rPr lang="en-US" sz="2400" b="1"/>
              <a:t>electronic states of He.</a:t>
            </a:r>
            <a:endParaRPr lang="en-US" sz="2400" b="1" dirty="0"/>
          </a:p>
        </p:txBody>
      </p:sp>
    </p:spTree>
    <p:extLst>
      <p:ext uri="{BB962C8B-B14F-4D97-AF65-F5344CB8AC3E}">
        <p14:creationId xmlns:p14="http://schemas.microsoft.com/office/powerpoint/2010/main" val="223478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pSp>
        <p:nvGrpSpPr>
          <p:cNvPr id="8" name="Group 7"/>
          <p:cNvGrpSpPr/>
          <p:nvPr/>
        </p:nvGrpSpPr>
        <p:grpSpPr>
          <a:xfrm>
            <a:off x="3733800" y="1443336"/>
            <a:ext cx="381000" cy="461665"/>
            <a:chOff x="2209800" y="1443335"/>
            <a:chExt cx="381000" cy="461665"/>
          </a:xfrm>
        </p:grpSpPr>
        <p:sp>
          <p:nvSpPr>
            <p:cNvPr id="6" name="Oval 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p:cNvSpPr txBox="1"/>
            <p:nvPr/>
          </p:nvSpPr>
          <p:spPr>
            <a:xfrm>
              <a:off x="2209800" y="1443335"/>
              <a:ext cx="228600" cy="461665"/>
            </a:xfrm>
            <a:prstGeom prst="rect">
              <a:avLst/>
            </a:prstGeom>
            <a:noFill/>
          </p:spPr>
          <p:txBody>
            <a:bodyPr wrap="square" rtlCol="0">
              <a:spAutoFit/>
            </a:bodyPr>
            <a:lstStyle/>
            <a:p>
              <a:r>
                <a:rPr lang="en-US" sz="2400" b="1" dirty="0">
                  <a:latin typeface="+mj-lt"/>
                </a:rPr>
                <a:t>1</a:t>
              </a:r>
            </a:p>
          </p:txBody>
        </p:sp>
      </p:grpSp>
      <p:grpSp>
        <p:nvGrpSpPr>
          <p:cNvPr id="9" name="Group 8"/>
          <p:cNvGrpSpPr/>
          <p:nvPr/>
        </p:nvGrpSpPr>
        <p:grpSpPr>
          <a:xfrm>
            <a:off x="4724400" y="1595736"/>
            <a:ext cx="381000" cy="461665"/>
            <a:chOff x="2209800" y="1443335"/>
            <a:chExt cx="381000" cy="461665"/>
          </a:xfrm>
        </p:grpSpPr>
        <p:sp>
          <p:nvSpPr>
            <p:cNvPr id="10" name="Oval 9"/>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2209800" y="1443335"/>
              <a:ext cx="228600" cy="461665"/>
            </a:xfrm>
            <a:prstGeom prst="rect">
              <a:avLst/>
            </a:prstGeom>
            <a:noFill/>
          </p:spPr>
          <p:txBody>
            <a:bodyPr wrap="square" rtlCol="0">
              <a:spAutoFit/>
            </a:bodyPr>
            <a:lstStyle/>
            <a:p>
              <a:r>
                <a:rPr lang="en-US" sz="2400" b="1" dirty="0">
                  <a:latin typeface="+mj-lt"/>
                </a:rPr>
                <a:t>2</a:t>
              </a:r>
            </a:p>
          </p:txBody>
        </p:sp>
      </p:grpSp>
      <p:grpSp>
        <p:nvGrpSpPr>
          <p:cNvPr id="12" name="Group 11"/>
          <p:cNvGrpSpPr/>
          <p:nvPr/>
        </p:nvGrpSpPr>
        <p:grpSpPr>
          <a:xfrm>
            <a:off x="4648200" y="2357736"/>
            <a:ext cx="381000" cy="461665"/>
            <a:chOff x="2209800" y="1443335"/>
            <a:chExt cx="381000" cy="461665"/>
          </a:xfrm>
        </p:grpSpPr>
        <p:sp>
          <p:nvSpPr>
            <p:cNvPr id="13" name="Oval 12"/>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p:nvSpPr>
          <p:spPr>
            <a:xfrm>
              <a:off x="2209800" y="1443335"/>
              <a:ext cx="228600" cy="461665"/>
            </a:xfrm>
            <a:prstGeom prst="rect">
              <a:avLst/>
            </a:prstGeom>
            <a:noFill/>
          </p:spPr>
          <p:txBody>
            <a:bodyPr wrap="square" rtlCol="0">
              <a:spAutoFit/>
            </a:bodyPr>
            <a:lstStyle/>
            <a:p>
              <a:r>
                <a:rPr lang="en-US" sz="2400" b="1" dirty="0">
                  <a:latin typeface="+mj-lt"/>
                </a:rPr>
                <a:t>4</a:t>
              </a:r>
            </a:p>
          </p:txBody>
        </p:sp>
      </p:grpSp>
      <p:grpSp>
        <p:nvGrpSpPr>
          <p:cNvPr id="15" name="Group 14"/>
          <p:cNvGrpSpPr/>
          <p:nvPr/>
        </p:nvGrpSpPr>
        <p:grpSpPr>
          <a:xfrm>
            <a:off x="3886200" y="3348336"/>
            <a:ext cx="381000" cy="461665"/>
            <a:chOff x="2209800" y="1443335"/>
            <a:chExt cx="381000" cy="461665"/>
          </a:xfrm>
        </p:grpSpPr>
        <p:sp>
          <p:nvSpPr>
            <p:cNvPr id="16" name="Oval 1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Box 16"/>
            <p:cNvSpPr txBox="1"/>
            <p:nvPr/>
          </p:nvSpPr>
          <p:spPr>
            <a:xfrm>
              <a:off x="2209800" y="1443335"/>
              <a:ext cx="228600" cy="461665"/>
            </a:xfrm>
            <a:prstGeom prst="rect">
              <a:avLst/>
            </a:prstGeom>
            <a:noFill/>
          </p:spPr>
          <p:txBody>
            <a:bodyPr wrap="square" rtlCol="0">
              <a:spAutoFit/>
            </a:bodyPr>
            <a:lstStyle/>
            <a:p>
              <a:r>
                <a:rPr lang="en-US" sz="2400" b="1" dirty="0">
                  <a:latin typeface="+mj-lt"/>
                </a:rPr>
                <a:t>3</a:t>
              </a:r>
            </a:p>
          </p:txBody>
        </p:sp>
      </p:grpSp>
      <p:grpSp>
        <p:nvGrpSpPr>
          <p:cNvPr id="18" name="Group 17"/>
          <p:cNvGrpSpPr/>
          <p:nvPr/>
        </p:nvGrpSpPr>
        <p:grpSpPr>
          <a:xfrm>
            <a:off x="6477000" y="1595736"/>
            <a:ext cx="381000" cy="461665"/>
            <a:chOff x="2209800" y="1443335"/>
            <a:chExt cx="381000" cy="461665"/>
          </a:xfrm>
        </p:grpSpPr>
        <p:sp>
          <p:nvSpPr>
            <p:cNvPr id="19" name="Oval 18"/>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extBox 19"/>
            <p:cNvSpPr txBox="1"/>
            <p:nvPr/>
          </p:nvSpPr>
          <p:spPr>
            <a:xfrm>
              <a:off x="2209800" y="1443335"/>
              <a:ext cx="228600" cy="461665"/>
            </a:xfrm>
            <a:prstGeom prst="rect">
              <a:avLst/>
            </a:prstGeom>
            <a:noFill/>
          </p:spPr>
          <p:txBody>
            <a:bodyPr wrap="square" rtlCol="0">
              <a:spAutoFit/>
            </a:bodyPr>
            <a:lstStyle/>
            <a:p>
              <a:r>
                <a:rPr lang="en-US" sz="2400" b="1" dirty="0">
                  <a:latin typeface="+mj-lt"/>
                </a:rPr>
                <a:t>5</a:t>
              </a:r>
            </a:p>
          </p:txBody>
        </p:sp>
      </p:grpSp>
      <p:cxnSp>
        <p:nvCxnSpPr>
          <p:cNvPr id="22" name="Straight Arrow Connector 21"/>
          <p:cNvCxnSpPr/>
          <p:nvPr/>
        </p:nvCxnSpPr>
        <p:spPr>
          <a:xfrm flipH="1" flipV="1">
            <a:off x="2514600" y="1219200"/>
            <a:ext cx="76200" cy="411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33454" y="5334000"/>
            <a:ext cx="5238946" cy="188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037368" y="5321431"/>
            <a:ext cx="552254" cy="851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66239" y="5918599"/>
            <a:ext cx="523973" cy="461665"/>
          </a:xfrm>
          <a:prstGeom prst="rect">
            <a:avLst/>
          </a:prstGeom>
          <a:noFill/>
        </p:spPr>
        <p:txBody>
          <a:bodyPr wrap="square" rtlCol="0">
            <a:spAutoFit/>
          </a:bodyPr>
          <a:lstStyle/>
          <a:p>
            <a:r>
              <a:rPr lang="en-US" sz="2400" b="1" dirty="0">
                <a:latin typeface="+mj-lt"/>
              </a:rPr>
              <a:t>x</a:t>
            </a:r>
          </a:p>
        </p:txBody>
      </p:sp>
      <p:sp>
        <p:nvSpPr>
          <p:cNvPr id="32" name="TextBox 31"/>
          <p:cNvSpPr txBox="1"/>
          <p:nvPr/>
        </p:nvSpPr>
        <p:spPr>
          <a:xfrm>
            <a:off x="7858028" y="5105401"/>
            <a:ext cx="523973" cy="461665"/>
          </a:xfrm>
          <a:prstGeom prst="rect">
            <a:avLst/>
          </a:prstGeom>
          <a:noFill/>
        </p:spPr>
        <p:txBody>
          <a:bodyPr wrap="square" rtlCol="0">
            <a:spAutoFit/>
          </a:bodyPr>
          <a:lstStyle/>
          <a:p>
            <a:r>
              <a:rPr lang="en-US" sz="2400" b="1" dirty="0">
                <a:latin typeface="+mj-lt"/>
              </a:rPr>
              <a:t>y</a:t>
            </a:r>
          </a:p>
        </p:txBody>
      </p:sp>
      <p:sp>
        <p:nvSpPr>
          <p:cNvPr id="33" name="TextBox 32"/>
          <p:cNvSpPr txBox="1"/>
          <p:nvPr/>
        </p:nvSpPr>
        <p:spPr>
          <a:xfrm>
            <a:off x="2514601" y="762001"/>
            <a:ext cx="523973" cy="461665"/>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7" idx="2"/>
          </p:cNvCxnSpPr>
          <p:nvPr/>
        </p:nvCxnSpPr>
        <p:spPr>
          <a:xfrm flipV="1">
            <a:off x="2589622" y="1905000"/>
            <a:ext cx="1258478" cy="35052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608476" y="1873250"/>
            <a:ext cx="2230224" cy="353695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610834" y="1976736"/>
            <a:ext cx="3866167" cy="337808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607298" y="2698423"/>
            <a:ext cx="2207246" cy="2623008"/>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83142" y="3729335"/>
            <a:ext cx="1451922" cy="159209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375131717"/>
              </p:ext>
            </p:extLst>
          </p:nvPr>
        </p:nvGraphicFramePr>
        <p:xfrm>
          <a:off x="5043488" y="3867150"/>
          <a:ext cx="4999037" cy="912813"/>
        </p:xfrm>
        <a:graphic>
          <a:graphicData uri="http://schemas.openxmlformats.org/presentationml/2006/ole">
            <mc:AlternateContent xmlns:mc="http://schemas.openxmlformats.org/markup-compatibility/2006">
              <mc:Choice xmlns:v="urn:schemas-microsoft-com:vml" Requires="v">
                <p:oleObj spid="_x0000_s1082" name="Equation" r:id="rId4" imgW="3403440" imgH="622080" progId="Equation.DSMT4">
                  <p:embed/>
                </p:oleObj>
              </mc:Choice>
              <mc:Fallback>
                <p:oleObj name="Equation" r:id="rId4" imgW="3403440" imgH="622080" progId="Equation.DSMT4">
                  <p:embed/>
                  <p:pic>
                    <p:nvPicPr>
                      <p:cNvPr id="46" name="Object 45"/>
                      <p:cNvPicPr/>
                      <p:nvPr/>
                    </p:nvPicPr>
                    <p:blipFill>
                      <a:blip r:embed="rId5"/>
                      <a:stretch>
                        <a:fillRect/>
                      </a:stretch>
                    </p:blipFill>
                    <p:spPr>
                      <a:xfrm>
                        <a:off x="5043488" y="3867150"/>
                        <a:ext cx="4999037" cy="912813"/>
                      </a:xfrm>
                      <a:prstGeom prst="rect">
                        <a:avLst/>
                      </a:prstGeom>
                    </p:spPr>
                  </p:pic>
                </p:oleObj>
              </mc:Fallback>
            </mc:AlternateContent>
          </a:graphicData>
        </a:graphic>
      </p:graphicFrame>
    </p:spTree>
    <p:extLst>
      <p:ext uri="{BB962C8B-B14F-4D97-AF65-F5344CB8AC3E}">
        <p14:creationId xmlns:p14="http://schemas.microsoft.com/office/powerpoint/2010/main" val="405324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100669419"/>
              </p:ext>
            </p:extLst>
          </p:nvPr>
        </p:nvGraphicFramePr>
        <p:xfrm>
          <a:off x="2128839" y="855663"/>
          <a:ext cx="5037137" cy="914400"/>
        </p:xfrm>
        <a:graphic>
          <a:graphicData uri="http://schemas.openxmlformats.org/presentationml/2006/ole">
            <mc:AlternateContent xmlns:mc="http://schemas.openxmlformats.org/markup-compatibility/2006">
              <mc:Choice xmlns:v="urn:schemas-microsoft-com:vml" Requires="v">
                <p:oleObj spid="_x0000_s203912" name="Equation" r:id="rId4" imgW="3429000" imgH="622080" progId="Equation.DSMT4">
                  <p:embed/>
                </p:oleObj>
              </mc:Choice>
              <mc:Fallback>
                <p:oleObj name="Equation" r:id="rId4" imgW="3429000" imgH="622080" progId="Equation.DSMT4">
                  <p:embed/>
                  <p:pic>
                    <p:nvPicPr>
                      <p:cNvPr id="6" name="Object 5"/>
                      <p:cNvPicPr/>
                      <p:nvPr/>
                    </p:nvPicPr>
                    <p:blipFill>
                      <a:blip r:embed="rId5"/>
                      <a:stretch>
                        <a:fillRect/>
                      </a:stretch>
                    </p:blipFill>
                    <p:spPr>
                      <a:xfrm>
                        <a:off x="2128839" y="855663"/>
                        <a:ext cx="5037137" cy="914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17352121"/>
              </p:ext>
            </p:extLst>
          </p:nvPr>
        </p:nvGraphicFramePr>
        <p:xfrm>
          <a:off x="1942902" y="1945838"/>
          <a:ext cx="5821363" cy="912813"/>
        </p:xfrm>
        <a:graphic>
          <a:graphicData uri="http://schemas.openxmlformats.org/presentationml/2006/ole">
            <mc:AlternateContent xmlns:mc="http://schemas.openxmlformats.org/markup-compatibility/2006">
              <mc:Choice xmlns:v="urn:schemas-microsoft-com:vml" Requires="v">
                <p:oleObj spid="_x0000_s203913" name="Equation" r:id="rId6" imgW="3962160" imgH="622080" progId="Equation.DSMT4">
                  <p:embed/>
                </p:oleObj>
              </mc:Choice>
              <mc:Fallback>
                <p:oleObj name="Equation" r:id="rId6" imgW="3962160" imgH="622080" progId="Equation.DSMT4">
                  <p:embed/>
                  <p:pic>
                    <p:nvPicPr>
                      <p:cNvPr id="7" name="Object 6"/>
                      <p:cNvPicPr/>
                      <p:nvPr/>
                    </p:nvPicPr>
                    <p:blipFill>
                      <a:blip r:embed="rId7"/>
                      <a:stretch>
                        <a:fillRect/>
                      </a:stretch>
                    </p:blipFill>
                    <p:spPr>
                      <a:xfrm>
                        <a:off x="1942902" y="1945838"/>
                        <a:ext cx="5821363" cy="9128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31418961"/>
              </p:ext>
            </p:extLst>
          </p:nvPr>
        </p:nvGraphicFramePr>
        <p:xfrm>
          <a:off x="2003426" y="3123188"/>
          <a:ext cx="5540375" cy="2968625"/>
        </p:xfrm>
        <a:graphic>
          <a:graphicData uri="http://schemas.openxmlformats.org/presentationml/2006/ole">
            <mc:AlternateContent xmlns:mc="http://schemas.openxmlformats.org/markup-compatibility/2006">
              <mc:Choice xmlns:v="urn:schemas-microsoft-com:vml" Requires="v">
                <p:oleObj spid="_x0000_s203914" name="Equation" r:id="rId8" imgW="3771720" imgH="2019240" progId="Equation.DSMT4">
                  <p:embed/>
                </p:oleObj>
              </mc:Choice>
              <mc:Fallback>
                <p:oleObj name="Equation" r:id="rId8" imgW="3771720" imgH="2019240" progId="Equation.DSMT4">
                  <p:embed/>
                  <p:pic>
                    <p:nvPicPr>
                      <p:cNvPr id="8" name="Object 7"/>
                      <p:cNvPicPr/>
                      <p:nvPr/>
                    </p:nvPicPr>
                    <p:blipFill>
                      <a:blip r:embed="rId9"/>
                      <a:stretch>
                        <a:fillRect/>
                      </a:stretch>
                    </p:blipFill>
                    <p:spPr>
                      <a:xfrm>
                        <a:off x="2003426" y="3123188"/>
                        <a:ext cx="5540375" cy="2968625"/>
                      </a:xfrm>
                      <a:prstGeom prst="rect">
                        <a:avLst/>
                      </a:prstGeom>
                    </p:spPr>
                  </p:pic>
                </p:oleObj>
              </mc:Fallback>
            </mc:AlternateContent>
          </a:graphicData>
        </a:graphic>
      </p:graphicFrame>
      <p:sp>
        <p:nvSpPr>
          <p:cNvPr id="9" name="Arrow: Left 8">
            <a:extLst>
              <a:ext uri="{FF2B5EF4-FFF2-40B4-BE49-F238E27FC236}">
                <a16:creationId xmlns:a16="http://schemas.microsoft.com/office/drawing/2014/main" id="{4ABA82BF-C4DC-46FF-B7C9-1781F535C39A}"/>
              </a:ext>
            </a:extLst>
          </p:cNvPr>
          <p:cNvSpPr/>
          <p:nvPr/>
        </p:nvSpPr>
        <p:spPr>
          <a:xfrm>
            <a:off x="7268228" y="5291580"/>
            <a:ext cx="338203" cy="3651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A387D2B-B09F-40D1-A440-E7AA4320CCF6}"/>
              </a:ext>
            </a:extLst>
          </p:cNvPr>
          <p:cNvSpPr txBox="1"/>
          <p:nvPr/>
        </p:nvSpPr>
        <p:spPr>
          <a:xfrm>
            <a:off x="7867238" y="5175530"/>
            <a:ext cx="4033381" cy="830997"/>
          </a:xfrm>
          <a:prstGeom prst="rect">
            <a:avLst/>
          </a:prstGeom>
          <a:noFill/>
        </p:spPr>
        <p:txBody>
          <a:bodyPr wrap="square" rtlCol="0">
            <a:spAutoFit/>
          </a:bodyPr>
          <a:lstStyle/>
          <a:p>
            <a:pPr algn="l"/>
            <a:r>
              <a:rPr lang="en-US" sz="2400" b="1" dirty="0">
                <a:solidFill>
                  <a:srgbClr val="0070C0"/>
                </a:solidFill>
              </a:rPr>
              <a:t>Does not take into account particle symmetry.</a:t>
            </a:r>
          </a:p>
        </p:txBody>
      </p:sp>
      <p:sp>
        <p:nvSpPr>
          <p:cNvPr id="11" name="TextBox 10">
            <a:extLst>
              <a:ext uri="{FF2B5EF4-FFF2-40B4-BE49-F238E27FC236}">
                <a16:creationId xmlns:a16="http://schemas.microsoft.com/office/drawing/2014/main" id="{FA35E53B-835A-489C-BF71-A65E09397CB3}"/>
              </a:ext>
            </a:extLst>
          </p:cNvPr>
          <p:cNvSpPr txBox="1"/>
          <p:nvPr/>
        </p:nvSpPr>
        <p:spPr>
          <a:xfrm>
            <a:off x="7606431" y="855663"/>
            <a:ext cx="4294188" cy="830997"/>
          </a:xfrm>
          <a:prstGeom prst="rect">
            <a:avLst/>
          </a:prstGeom>
          <a:noFill/>
        </p:spPr>
        <p:txBody>
          <a:bodyPr wrap="square" rtlCol="0">
            <a:spAutoFit/>
          </a:bodyPr>
          <a:lstStyle/>
          <a:p>
            <a:pPr algn="l"/>
            <a:r>
              <a:rPr lang="en-US" sz="2400" b="1" dirty="0"/>
              <a:t>Here we are using </a:t>
            </a:r>
            <a:r>
              <a:rPr lang="en-US" sz="2400" b="1" i="1" dirty="0"/>
              <a:t>h</a:t>
            </a:r>
            <a:r>
              <a:rPr lang="en-US" sz="2400" b="1" dirty="0"/>
              <a:t>(r) to denote single particle contributions.</a:t>
            </a:r>
          </a:p>
        </p:txBody>
      </p:sp>
    </p:spTree>
    <p:extLst>
      <p:ext uri="{BB962C8B-B14F-4D97-AF65-F5344CB8AC3E}">
        <p14:creationId xmlns:p14="http://schemas.microsoft.com/office/powerpoint/2010/main" val="165516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365760" y="93027"/>
            <a:ext cx="11286309" cy="461665"/>
          </a:xfrm>
          <a:prstGeom prst="rect">
            <a:avLst/>
          </a:prstGeom>
          <a:noFill/>
        </p:spPr>
        <p:txBody>
          <a:bodyPr wrap="square" rtlCol="0">
            <a:spAutoFit/>
          </a:bodyPr>
          <a:lstStyle/>
          <a:p>
            <a:r>
              <a:rPr lang="en-US" sz="2400" b="1" dirty="0"/>
              <a:t>Refinement of the results for treatment of distinguishable or indistinguishable 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1564855488"/>
              </p:ext>
            </p:extLst>
          </p:nvPr>
        </p:nvGraphicFramePr>
        <p:xfrm>
          <a:off x="498724" y="830957"/>
          <a:ext cx="4906962" cy="915988"/>
        </p:xfrm>
        <a:graphic>
          <a:graphicData uri="http://schemas.openxmlformats.org/presentationml/2006/ole">
            <mc:AlternateContent xmlns:mc="http://schemas.openxmlformats.org/markup-compatibility/2006">
              <mc:Choice xmlns:v="urn:schemas-microsoft-com:vml" Requires="v">
                <p:oleObj spid="_x0000_s206042" name="Equation" r:id="rId4" imgW="3340080" imgH="622080" progId="Equation.DSMT4">
                  <p:embed/>
                </p:oleObj>
              </mc:Choice>
              <mc:Fallback>
                <p:oleObj name="Equation" r:id="rId4" imgW="3340080" imgH="622080" progId="Equation.DSMT4">
                  <p:embed/>
                  <p:pic>
                    <p:nvPicPr>
                      <p:cNvPr id="6" name="Object 5"/>
                      <p:cNvPicPr/>
                      <p:nvPr/>
                    </p:nvPicPr>
                    <p:blipFill>
                      <a:blip r:embed="rId5"/>
                      <a:stretch>
                        <a:fillRect/>
                      </a:stretch>
                    </p:blipFill>
                    <p:spPr>
                      <a:xfrm>
                        <a:off x="498724" y="830957"/>
                        <a:ext cx="4906962" cy="9159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1498414"/>
              </p:ext>
            </p:extLst>
          </p:nvPr>
        </p:nvGraphicFramePr>
        <p:xfrm>
          <a:off x="498724" y="1937652"/>
          <a:ext cx="8972550" cy="3289300"/>
        </p:xfrm>
        <a:graphic>
          <a:graphicData uri="http://schemas.openxmlformats.org/presentationml/2006/ole">
            <mc:AlternateContent xmlns:mc="http://schemas.openxmlformats.org/markup-compatibility/2006">
              <mc:Choice xmlns:v="urn:schemas-microsoft-com:vml" Requires="v">
                <p:oleObj spid="_x0000_s206043" name="Equation" r:id="rId6" imgW="6375240" imgH="2336760" progId="Equation.DSMT4">
                  <p:embed/>
                </p:oleObj>
              </mc:Choice>
              <mc:Fallback>
                <p:oleObj name="Equation" r:id="rId6" imgW="6375240" imgH="2336760" progId="Equation.DSMT4">
                  <p:embed/>
                  <p:pic>
                    <p:nvPicPr>
                      <p:cNvPr id="7" name="Object 6"/>
                      <p:cNvPicPr/>
                      <p:nvPr/>
                    </p:nvPicPr>
                    <p:blipFill>
                      <a:blip r:embed="rId7"/>
                      <a:stretch>
                        <a:fillRect/>
                      </a:stretch>
                    </p:blipFill>
                    <p:spPr>
                      <a:xfrm>
                        <a:off x="498724" y="1937652"/>
                        <a:ext cx="8972550" cy="32893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29045715"/>
              </p:ext>
            </p:extLst>
          </p:nvPr>
        </p:nvGraphicFramePr>
        <p:xfrm>
          <a:off x="365760" y="5286375"/>
          <a:ext cx="8658226" cy="427038"/>
        </p:xfrm>
        <a:graphic>
          <a:graphicData uri="http://schemas.openxmlformats.org/presentationml/2006/ole">
            <mc:AlternateContent xmlns:mc="http://schemas.openxmlformats.org/markup-compatibility/2006">
              <mc:Choice xmlns:v="urn:schemas-microsoft-com:vml" Requires="v">
                <p:oleObj spid="_x0000_s206044" name="Equation" r:id="rId8" imgW="5892480" imgH="291960" progId="Equation.DSMT4">
                  <p:embed/>
                </p:oleObj>
              </mc:Choice>
              <mc:Fallback>
                <p:oleObj name="Equation" r:id="rId8" imgW="5892480" imgH="291960" progId="Equation.DSMT4">
                  <p:embed/>
                  <p:pic>
                    <p:nvPicPr>
                      <p:cNvPr id="8" name="Object 7"/>
                      <p:cNvPicPr/>
                      <p:nvPr/>
                    </p:nvPicPr>
                    <p:blipFill>
                      <a:blip r:embed="rId9"/>
                      <a:stretch>
                        <a:fillRect/>
                      </a:stretch>
                    </p:blipFill>
                    <p:spPr>
                      <a:xfrm>
                        <a:off x="365760" y="5286375"/>
                        <a:ext cx="8658226" cy="42703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99682242"/>
              </p:ext>
            </p:extLst>
          </p:nvPr>
        </p:nvGraphicFramePr>
        <p:xfrm>
          <a:off x="885825" y="5927725"/>
          <a:ext cx="3152775" cy="428625"/>
        </p:xfrm>
        <a:graphic>
          <a:graphicData uri="http://schemas.openxmlformats.org/presentationml/2006/ole">
            <mc:AlternateContent xmlns:mc="http://schemas.openxmlformats.org/markup-compatibility/2006">
              <mc:Choice xmlns:v="urn:schemas-microsoft-com:vml" Requires="v">
                <p:oleObj spid="_x0000_s206045" name="Equation" r:id="rId10" imgW="2145960" imgH="291960" progId="Equation.DSMT4">
                  <p:embed/>
                </p:oleObj>
              </mc:Choice>
              <mc:Fallback>
                <p:oleObj name="Equation" r:id="rId10" imgW="2145960" imgH="291960" progId="Equation.DSMT4">
                  <p:embed/>
                  <p:pic>
                    <p:nvPicPr>
                      <p:cNvPr id="9" name="Object 8"/>
                      <p:cNvPicPr/>
                      <p:nvPr/>
                    </p:nvPicPr>
                    <p:blipFill>
                      <a:blip r:embed="rId11"/>
                      <a:stretch>
                        <a:fillRect/>
                      </a:stretch>
                    </p:blipFill>
                    <p:spPr>
                      <a:xfrm>
                        <a:off x="885825" y="5927725"/>
                        <a:ext cx="3152775" cy="428625"/>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3CE1F2D6-07A4-4A1D-B85C-BAF9EF34C344}"/>
              </a:ext>
            </a:extLst>
          </p:cNvPr>
          <p:cNvSpPr txBox="1"/>
          <p:nvPr/>
        </p:nvSpPr>
        <p:spPr>
          <a:xfrm>
            <a:off x="7829085" y="623500"/>
            <a:ext cx="3719911" cy="461665"/>
          </a:xfrm>
          <a:prstGeom prst="rect">
            <a:avLst/>
          </a:prstGeom>
          <a:noFill/>
        </p:spPr>
        <p:txBody>
          <a:bodyPr wrap="square" rtlCol="0">
            <a:spAutoFit/>
          </a:bodyPr>
          <a:lstStyle/>
          <a:p>
            <a:pPr algn="l"/>
            <a:r>
              <a:rPr lang="en-US" sz="2400" b="1" dirty="0">
                <a:latin typeface="Script MT Bold" panose="03040602040607080904" pitchFamily="66" charset="0"/>
              </a:rPr>
              <a:t>P</a:t>
            </a:r>
            <a:r>
              <a:rPr lang="en-US" sz="2400" b="1" dirty="0"/>
              <a:t>=permutation operator</a:t>
            </a:r>
          </a:p>
        </p:txBody>
      </p:sp>
      <p:graphicFrame>
        <p:nvGraphicFramePr>
          <p:cNvPr id="11" name="Object 10">
            <a:extLst>
              <a:ext uri="{FF2B5EF4-FFF2-40B4-BE49-F238E27FC236}">
                <a16:creationId xmlns:a16="http://schemas.microsoft.com/office/drawing/2014/main" id="{A65EC4B1-7DF1-404F-9AB2-BC3C6F61246B}"/>
              </a:ext>
            </a:extLst>
          </p:cNvPr>
          <p:cNvGraphicFramePr>
            <a:graphicFrameLocks noChangeAspect="1"/>
          </p:cNvGraphicFramePr>
          <p:nvPr>
            <p:extLst>
              <p:ext uri="{D42A27DB-BD31-4B8C-83A1-F6EECF244321}">
                <p14:modId xmlns:p14="http://schemas.microsoft.com/office/powerpoint/2010/main" val="3438722955"/>
              </p:ext>
            </p:extLst>
          </p:nvPr>
        </p:nvGraphicFramePr>
        <p:xfrm>
          <a:off x="7736119" y="1130613"/>
          <a:ext cx="4251183" cy="520553"/>
        </p:xfrm>
        <a:graphic>
          <a:graphicData uri="http://schemas.openxmlformats.org/presentationml/2006/ole">
            <mc:AlternateContent xmlns:mc="http://schemas.openxmlformats.org/markup-compatibility/2006">
              <mc:Choice xmlns:v="urn:schemas-microsoft-com:vml" Requires="v">
                <p:oleObj spid="_x0000_s206046" name="Equation" r:id="rId12" imgW="1866600" imgH="228600" progId="Equation.DSMT4">
                  <p:embed/>
                </p:oleObj>
              </mc:Choice>
              <mc:Fallback>
                <p:oleObj name="Equation" r:id="rId12" imgW="1866600" imgH="228600" progId="Equation.DSMT4">
                  <p:embed/>
                  <p:pic>
                    <p:nvPicPr>
                      <p:cNvPr id="0" name=""/>
                      <p:cNvPicPr/>
                      <p:nvPr/>
                    </p:nvPicPr>
                    <p:blipFill>
                      <a:blip r:embed="rId13"/>
                      <a:stretch>
                        <a:fillRect/>
                      </a:stretch>
                    </p:blipFill>
                    <p:spPr>
                      <a:xfrm>
                        <a:off x="7736119" y="1130613"/>
                        <a:ext cx="4251183" cy="520553"/>
                      </a:xfrm>
                      <a:prstGeom prst="rect">
                        <a:avLst/>
                      </a:prstGeom>
                    </p:spPr>
                  </p:pic>
                </p:oleObj>
              </mc:Fallback>
            </mc:AlternateContent>
          </a:graphicData>
        </a:graphic>
      </p:graphicFrame>
    </p:spTree>
    <p:extLst>
      <p:ext uri="{BB962C8B-B14F-4D97-AF65-F5344CB8AC3E}">
        <p14:creationId xmlns:p14="http://schemas.microsoft.com/office/powerpoint/2010/main" val="179570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838200" y="232594"/>
            <a:ext cx="9843499" cy="461665"/>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375856950"/>
              </p:ext>
            </p:extLst>
          </p:nvPr>
        </p:nvGraphicFramePr>
        <p:xfrm>
          <a:off x="1808163" y="852488"/>
          <a:ext cx="7535862" cy="1922462"/>
        </p:xfrm>
        <a:graphic>
          <a:graphicData uri="http://schemas.openxmlformats.org/presentationml/2006/ole">
            <mc:AlternateContent xmlns:mc="http://schemas.openxmlformats.org/markup-compatibility/2006">
              <mc:Choice xmlns:v="urn:schemas-microsoft-com:vml" Requires="v">
                <p:oleObj spid="_x0000_s206935" name="Equation" r:id="rId4" imgW="5130720" imgH="1307880" progId="Equation.DSMT4">
                  <p:embed/>
                </p:oleObj>
              </mc:Choice>
              <mc:Fallback>
                <p:oleObj name="Equation" r:id="rId4" imgW="5130720" imgH="1307880" progId="Equation.DSMT4">
                  <p:embed/>
                  <p:pic>
                    <p:nvPicPr>
                      <p:cNvPr id="6" name="Object 5"/>
                      <p:cNvPicPr/>
                      <p:nvPr/>
                    </p:nvPicPr>
                    <p:blipFill>
                      <a:blip r:embed="rId5"/>
                      <a:stretch>
                        <a:fillRect/>
                      </a:stretch>
                    </p:blipFill>
                    <p:spPr>
                      <a:xfrm>
                        <a:off x="1808163" y="852488"/>
                        <a:ext cx="7535862" cy="19224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64035217"/>
              </p:ext>
            </p:extLst>
          </p:nvPr>
        </p:nvGraphicFramePr>
        <p:xfrm>
          <a:off x="1720645" y="2895601"/>
          <a:ext cx="8113713" cy="3529013"/>
        </p:xfrm>
        <a:graphic>
          <a:graphicData uri="http://schemas.openxmlformats.org/presentationml/2006/ole">
            <mc:AlternateContent xmlns:mc="http://schemas.openxmlformats.org/markup-compatibility/2006">
              <mc:Choice xmlns:v="urn:schemas-microsoft-com:vml" Requires="v">
                <p:oleObj spid="_x0000_s206936" name="Equation" r:id="rId6" imgW="5524200" imgH="2400120" progId="Equation.DSMT4">
                  <p:embed/>
                </p:oleObj>
              </mc:Choice>
              <mc:Fallback>
                <p:oleObj name="Equation" r:id="rId6" imgW="5524200" imgH="2400120" progId="Equation.DSMT4">
                  <p:embed/>
                  <p:pic>
                    <p:nvPicPr>
                      <p:cNvPr id="8" name="Object 7"/>
                      <p:cNvPicPr/>
                      <p:nvPr/>
                    </p:nvPicPr>
                    <p:blipFill>
                      <a:blip r:embed="rId7"/>
                      <a:stretch>
                        <a:fillRect/>
                      </a:stretch>
                    </p:blipFill>
                    <p:spPr>
                      <a:xfrm>
                        <a:off x="1720645" y="2895601"/>
                        <a:ext cx="8113713" cy="3529013"/>
                      </a:xfrm>
                      <a:prstGeom prst="rect">
                        <a:avLst/>
                      </a:prstGeom>
                    </p:spPr>
                  </p:pic>
                </p:oleObj>
              </mc:Fallback>
            </mc:AlternateContent>
          </a:graphicData>
        </a:graphic>
      </p:graphicFrame>
    </p:spTree>
    <p:extLst>
      <p:ext uri="{BB962C8B-B14F-4D97-AF65-F5344CB8AC3E}">
        <p14:creationId xmlns:p14="http://schemas.microsoft.com/office/powerpoint/2010/main" val="90185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550558" y="313876"/>
            <a:ext cx="11090883" cy="461665"/>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875263795"/>
              </p:ext>
            </p:extLst>
          </p:nvPr>
        </p:nvGraphicFramePr>
        <p:xfrm>
          <a:off x="1541981" y="946184"/>
          <a:ext cx="9175751" cy="2487612"/>
        </p:xfrm>
        <a:graphic>
          <a:graphicData uri="http://schemas.openxmlformats.org/presentationml/2006/ole">
            <mc:AlternateContent xmlns:mc="http://schemas.openxmlformats.org/markup-compatibility/2006">
              <mc:Choice xmlns:v="urn:schemas-microsoft-com:vml" Requires="v">
                <p:oleObj spid="_x0000_s207987" name="Equation" r:id="rId4" imgW="5752800" imgH="1562040" progId="Equation.DSMT4">
                  <p:embed/>
                </p:oleObj>
              </mc:Choice>
              <mc:Fallback>
                <p:oleObj name="Equation" r:id="rId4" imgW="5752800" imgH="1562040" progId="Equation.DSMT4">
                  <p:embed/>
                  <p:pic>
                    <p:nvPicPr>
                      <p:cNvPr id="9" name="Object 8"/>
                      <p:cNvPicPr/>
                      <p:nvPr/>
                    </p:nvPicPr>
                    <p:blipFill>
                      <a:blip r:embed="rId5"/>
                      <a:stretch>
                        <a:fillRect/>
                      </a:stretch>
                    </p:blipFill>
                    <p:spPr>
                      <a:xfrm>
                        <a:off x="1541981" y="946184"/>
                        <a:ext cx="9175751" cy="2487612"/>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5254284"/>
              </p:ext>
            </p:extLst>
          </p:nvPr>
        </p:nvGraphicFramePr>
        <p:xfrm>
          <a:off x="1614488" y="3514725"/>
          <a:ext cx="6340475" cy="2798763"/>
        </p:xfrm>
        <a:graphic>
          <a:graphicData uri="http://schemas.openxmlformats.org/presentationml/2006/ole">
            <mc:AlternateContent xmlns:mc="http://schemas.openxmlformats.org/markup-compatibility/2006">
              <mc:Choice xmlns:v="urn:schemas-microsoft-com:vml" Requires="v">
                <p:oleObj spid="_x0000_s207988" name="Equation" r:id="rId6" imgW="4368600" imgH="1930320" progId="Equation.DSMT4">
                  <p:embed/>
                </p:oleObj>
              </mc:Choice>
              <mc:Fallback>
                <p:oleObj name="Equation" r:id="rId6" imgW="4368600" imgH="1930320" progId="Equation.DSMT4">
                  <p:embed/>
                  <p:pic>
                    <p:nvPicPr>
                      <p:cNvPr id="11" name="Object 10"/>
                      <p:cNvPicPr/>
                      <p:nvPr/>
                    </p:nvPicPr>
                    <p:blipFill>
                      <a:blip r:embed="rId7"/>
                      <a:stretch>
                        <a:fillRect/>
                      </a:stretch>
                    </p:blipFill>
                    <p:spPr>
                      <a:xfrm>
                        <a:off x="1614488" y="3514725"/>
                        <a:ext cx="6340475" cy="2798763"/>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D97705B-8CBE-4B82-945A-011D849C0B99}"/>
              </a:ext>
            </a:extLst>
          </p:cNvPr>
          <p:cNvGraphicFramePr>
            <a:graphicFrameLocks noChangeAspect="1"/>
          </p:cNvGraphicFramePr>
          <p:nvPr>
            <p:extLst>
              <p:ext uri="{D42A27DB-BD31-4B8C-83A1-F6EECF244321}">
                <p14:modId xmlns:p14="http://schemas.microsoft.com/office/powerpoint/2010/main" val="2121591220"/>
              </p:ext>
            </p:extLst>
          </p:nvPr>
        </p:nvGraphicFramePr>
        <p:xfrm>
          <a:off x="7323954" y="3888196"/>
          <a:ext cx="4986337" cy="1503363"/>
        </p:xfrm>
        <a:graphic>
          <a:graphicData uri="http://schemas.openxmlformats.org/presentationml/2006/ole">
            <mc:AlternateContent xmlns:mc="http://schemas.openxmlformats.org/markup-compatibility/2006">
              <mc:Choice xmlns:v="urn:schemas-microsoft-com:vml" Requires="v">
                <p:oleObj spid="_x0000_s207989" name="Equation" r:id="rId8" imgW="2145960" imgH="647640" progId="Equation.DSMT4">
                  <p:embed/>
                </p:oleObj>
              </mc:Choice>
              <mc:Fallback>
                <p:oleObj name="Equation" r:id="rId8" imgW="2145960" imgH="647640" progId="Equation.DSMT4">
                  <p:embed/>
                  <p:pic>
                    <p:nvPicPr>
                      <p:cNvPr id="0" name=""/>
                      <p:cNvPicPr/>
                      <p:nvPr/>
                    </p:nvPicPr>
                    <p:blipFill>
                      <a:blip r:embed="rId9"/>
                      <a:stretch>
                        <a:fillRect/>
                      </a:stretch>
                    </p:blipFill>
                    <p:spPr>
                      <a:xfrm>
                        <a:off x="7323954" y="3888196"/>
                        <a:ext cx="4986337" cy="1503363"/>
                      </a:xfrm>
                      <a:prstGeom prst="rect">
                        <a:avLst/>
                      </a:prstGeom>
                    </p:spPr>
                  </p:pic>
                </p:oleObj>
              </mc:Fallback>
            </mc:AlternateContent>
          </a:graphicData>
        </a:graphic>
      </p:graphicFrame>
    </p:spTree>
    <p:extLst>
      <p:ext uri="{BB962C8B-B14F-4D97-AF65-F5344CB8AC3E}">
        <p14:creationId xmlns:p14="http://schemas.microsoft.com/office/powerpoint/2010/main" val="40547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321501" y="413584"/>
            <a:ext cx="11548997" cy="1200329"/>
          </a:xfrm>
          <a:prstGeom prst="rect">
            <a:avLst/>
          </a:prstGeom>
          <a:noFill/>
        </p:spPr>
        <p:txBody>
          <a:bodyPr wrap="square" rtlCol="0">
            <a:spAutoFit/>
          </a:bodyPr>
          <a:lstStyle/>
          <a:p>
            <a:r>
              <a:rPr lang="en-US" sz="2400" b="1" dirty="0"/>
              <a:t>In general, the number operator can be expressed in terms of a product of two operators.   For the case of Bose particles, these operators are very similar to the raising and lowering operators of the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4016271644"/>
              </p:ext>
            </p:extLst>
          </p:nvPr>
        </p:nvGraphicFramePr>
        <p:xfrm>
          <a:off x="1486541" y="1884307"/>
          <a:ext cx="6954838" cy="3816350"/>
        </p:xfrm>
        <a:graphic>
          <a:graphicData uri="http://schemas.openxmlformats.org/presentationml/2006/ole">
            <mc:AlternateContent xmlns:mc="http://schemas.openxmlformats.org/markup-compatibility/2006">
              <mc:Choice xmlns:v="urn:schemas-microsoft-com:vml" Requires="v">
                <p:oleObj spid="_x0000_s208940" name="Equation" r:id="rId4" imgW="3377880" imgH="1854000" progId="Equation.DSMT4">
                  <p:embed/>
                </p:oleObj>
              </mc:Choice>
              <mc:Fallback>
                <p:oleObj name="Equation" r:id="rId4" imgW="3377880" imgH="1854000" progId="Equation.DSMT4">
                  <p:embed/>
                  <p:pic>
                    <p:nvPicPr>
                      <p:cNvPr id="6" name="Object 5"/>
                      <p:cNvPicPr/>
                      <p:nvPr/>
                    </p:nvPicPr>
                    <p:blipFill>
                      <a:blip r:embed="rId5"/>
                      <a:stretch>
                        <a:fillRect/>
                      </a:stretch>
                    </p:blipFill>
                    <p:spPr>
                      <a:xfrm>
                        <a:off x="1486541" y="1884307"/>
                        <a:ext cx="6954838" cy="3816350"/>
                      </a:xfrm>
                      <a:prstGeom prst="rect">
                        <a:avLst/>
                      </a:prstGeom>
                    </p:spPr>
                  </p:pic>
                </p:oleObj>
              </mc:Fallback>
            </mc:AlternateContent>
          </a:graphicData>
        </a:graphic>
      </p:graphicFrame>
    </p:spTree>
    <p:extLst>
      <p:ext uri="{BB962C8B-B14F-4D97-AF65-F5344CB8AC3E}">
        <p14:creationId xmlns:p14="http://schemas.microsoft.com/office/powerpoint/2010/main" val="169568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1981200" y="304801"/>
            <a:ext cx="6934200" cy="461665"/>
          </a:xfrm>
          <a:prstGeom prst="rect">
            <a:avLst/>
          </a:prstGeom>
          <a:noFill/>
        </p:spPr>
        <p:txBody>
          <a:bodyPr wrap="square" rtlCol="0">
            <a:spAutoFit/>
          </a:bodyPr>
          <a:lstStyle/>
          <a:p>
            <a:r>
              <a:rPr lang="en-US" sz="2400" b="1" dirty="0"/>
              <a:t>Second</a:t>
            </a:r>
            <a:r>
              <a:rPr lang="en-US" sz="2400" dirty="0">
                <a:latin typeface="+mj-lt"/>
              </a:rPr>
              <a:t> </a:t>
            </a:r>
            <a:r>
              <a:rPr lang="en-US" sz="2400" b="1" dirty="0"/>
              <a:t>quantization for Bose particles,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33680149"/>
              </p:ext>
            </p:extLst>
          </p:nvPr>
        </p:nvGraphicFramePr>
        <p:xfrm>
          <a:off x="2414588" y="820738"/>
          <a:ext cx="7567612" cy="5521325"/>
        </p:xfrm>
        <a:graphic>
          <a:graphicData uri="http://schemas.openxmlformats.org/presentationml/2006/ole">
            <mc:AlternateContent xmlns:mc="http://schemas.openxmlformats.org/markup-compatibility/2006">
              <mc:Choice xmlns:v="urn:schemas-microsoft-com:vml" Requires="v">
                <p:oleObj spid="_x0000_s209964" name="Equation" r:id="rId4" imgW="5067000" imgH="3695400" progId="Equation.DSMT4">
                  <p:embed/>
                </p:oleObj>
              </mc:Choice>
              <mc:Fallback>
                <p:oleObj name="Equation" r:id="rId4" imgW="5067000" imgH="3695400" progId="Equation.DSMT4">
                  <p:embed/>
                  <p:pic>
                    <p:nvPicPr>
                      <p:cNvPr id="6" name="Object 5"/>
                      <p:cNvPicPr/>
                      <p:nvPr/>
                    </p:nvPicPr>
                    <p:blipFill>
                      <a:blip r:embed="rId5"/>
                      <a:stretch>
                        <a:fillRect/>
                      </a:stretch>
                    </p:blipFill>
                    <p:spPr>
                      <a:xfrm>
                        <a:off x="2414588" y="820738"/>
                        <a:ext cx="7567612" cy="5521325"/>
                      </a:xfrm>
                      <a:prstGeom prst="rect">
                        <a:avLst/>
                      </a:prstGeom>
                    </p:spPr>
                  </p:pic>
                </p:oleObj>
              </mc:Fallback>
            </mc:AlternateContent>
          </a:graphicData>
        </a:graphic>
      </p:graphicFrame>
    </p:spTree>
    <p:extLst>
      <p:ext uri="{BB962C8B-B14F-4D97-AF65-F5344CB8AC3E}">
        <p14:creationId xmlns:p14="http://schemas.microsoft.com/office/powerpoint/2010/main" val="106036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12928</TotalTime>
  <Words>971</Words>
  <Application>Microsoft Office PowerPoint</Application>
  <PresentationFormat>Widescreen</PresentationFormat>
  <Paragraphs>182</Paragraphs>
  <Slides>28</Slides>
  <Notes>14</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5" baseType="lpstr">
      <vt:lpstr>Arial</vt:lpstr>
      <vt:lpstr>Calibri</vt:lpstr>
      <vt:lpstr>Calibri Light</vt:lpstr>
      <vt:lpstr>Script MT Bold</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719</cp:revision>
  <cp:lastPrinted>2020-04-02T07:13:01Z</cp:lastPrinted>
  <dcterms:created xsi:type="dcterms:W3CDTF">2020-01-06T21:28:26Z</dcterms:created>
  <dcterms:modified xsi:type="dcterms:W3CDTF">2022-04-06T17:08:12Z</dcterms:modified>
</cp:coreProperties>
</file>