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11" r:id="rId3"/>
    <p:sldId id="378" r:id="rId4"/>
    <p:sldId id="353" r:id="rId5"/>
    <p:sldId id="354" r:id="rId6"/>
    <p:sldId id="358" r:id="rId7"/>
    <p:sldId id="367" r:id="rId8"/>
    <p:sldId id="379" r:id="rId9"/>
    <p:sldId id="359" r:id="rId10"/>
    <p:sldId id="366" r:id="rId11"/>
    <p:sldId id="369" r:id="rId12"/>
    <p:sldId id="370" r:id="rId13"/>
    <p:sldId id="372" r:id="rId14"/>
    <p:sldId id="371" r:id="rId15"/>
    <p:sldId id="373" r:id="rId16"/>
    <p:sldId id="374" r:id="rId17"/>
    <p:sldId id="375" r:id="rId18"/>
    <p:sldId id="376" r:id="rId19"/>
    <p:sldId id="377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60" d="100"/>
          <a:sy n="60" d="100"/>
        </p:scale>
        <p:origin x="312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362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3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3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our discussion of multiparticle systems – particularly, multi electron atoms as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4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98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Defining the basis eigenstates from the single particle Hamiltonian.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11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Introducing the notion of “second” quantization.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83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results follow from the anti-commutation relations.    Your homework for this lecture is to verify these relationships.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1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time, we will start to think about what happens when the particles interact.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67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/>
              <a:t>be continued….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04/08/2022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Spring 2022 -- Lecture 27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9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260808" y="136525"/>
            <a:ext cx="11670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AM  MWF  Olin 103</a:t>
            </a:r>
          </a:p>
          <a:p>
            <a:pPr algn="ctr"/>
            <a:endParaRPr lang="en-US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260808" y="1071522"/>
            <a:ext cx="1197204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Notes for Lecture 27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Quantum mechanics of multiple particle systems</a:t>
            </a:r>
          </a:p>
          <a:p>
            <a:pPr algn="ctr"/>
            <a:endParaRPr lang="en-US" sz="1400" b="1" dirty="0">
              <a:solidFill>
                <a:srgbClr val="7030A0"/>
              </a:solidFill>
            </a:endParaRPr>
          </a:p>
          <a:p>
            <a:r>
              <a:rPr lang="en-US" sz="3200" b="1" dirty="0">
                <a:solidFill>
                  <a:srgbClr val="7030A0"/>
                </a:solidFill>
              </a:rPr>
              <a:t>Atom example systems  -- using second quantization formalism  and focusing on Fermi particles</a:t>
            </a:r>
          </a:p>
          <a:p>
            <a:pPr marL="1428750" lvl="2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He atom in its ground state</a:t>
            </a:r>
          </a:p>
          <a:p>
            <a:pPr marL="1428750" lvl="2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He atom in an excited state</a:t>
            </a:r>
          </a:p>
          <a:p>
            <a:pPr marL="1428750" lvl="2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Other atomic systems  -- </a:t>
            </a:r>
            <a:r>
              <a:rPr lang="en-US" sz="3200" b="1" dirty="0" err="1">
                <a:solidFill>
                  <a:schemeClr val="folHlink"/>
                </a:solidFill>
              </a:rPr>
              <a:t>multiplet</a:t>
            </a:r>
            <a:r>
              <a:rPr lang="en-US" sz="3200" b="1" dirty="0">
                <a:solidFill>
                  <a:schemeClr val="folHlink"/>
                </a:solidFill>
              </a:rPr>
              <a:t> </a:t>
            </a:r>
            <a:r>
              <a:rPr lang="en-US" sz="3200" b="1" dirty="0" err="1">
                <a:solidFill>
                  <a:schemeClr val="folHlink"/>
                </a:solidFill>
              </a:rPr>
              <a:t>splittings</a:t>
            </a:r>
            <a:endParaRPr lang="en-US" sz="3200" b="1" dirty="0">
              <a:solidFill>
                <a:schemeClr val="folHlink"/>
              </a:solidFill>
            </a:endParaRPr>
          </a:p>
          <a:p>
            <a:pPr lvl="2">
              <a:spcBef>
                <a:spcPts val="1200"/>
              </a:spcBef>
            </a:pPr>
            <a:endParaRPr lang="en-US" sz="3200" b="1" dirty="0">
              <a:solidFill>
                <a:schemeClr val="folHlink"/>
              </a:solidFill>
            </a:endParaRPr>
          </a:p>
          <a:p>
            <a:endParaRPr lang="en-US" sz="2400" b="1" dirty="0"/>
          </a:p>
          <a:p>
            <a:pPr marL="457200" indent="-457200">
              <a:buAutoNum type="arabicPeriod"/>
            </a:pPr>
            <a:endParaRPr lang="en-US" sz="2400" b="1" dirty="0"/>
          </a:p>
          <a:p>
            <a:pPr marL="457200" indent="-457200">
              <a:buAutoNum type="arabicPeriod"/>
            </a:pPr>
            <a:endParaRPr lang="en-US" sz="2400" b="1" dirty="0"/>
          </a:p>
          <a:p>
            <a:pPr algn="ctr"/>
            <a:endParaRPr lang="en-US" sz="3200" b="1" dirty="0">
              <a:solidFill>
                <a:srgbClr val="7030A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B69063-583F-47DE-88CF-61ABF984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C7CF6A-1F69-4E21-9C70-0FD6CF5F5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740D5-0E35-4471-9143-6D35FDABB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49846C-C1E2-4A9A-AC9E-9CEF40AD4403}"/>
              </a:ext>
            </a:extLst>
          </p:cNvPr>
          <p:cNvSpPr txBox="1"/>
          <p:nvPr/>
        </p:nvSpPr>
        <p:spPr>
          <a:xfrm>
            <a:off x="698500" y="279400"/>
            <a:ext cx="1103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of a multi-electron atom – He atom with 2 electrons and   Z=2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CEFEED-4DFA-4B3C-B6E2-F99AFA127F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082429"/>
              </p:ext>
            </p:extLst>
          </p:nvPr>
        </p:nvGraphicFramePr>
        <p:xfrm>
          <a:off x="985838" y="1014413"/>
          <a:ext cx="9007475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11" name="Equation" r:id="rId3" imgW="5651280" imgH="2120760" progId="Equation.DSMT4">
                  <p:embed/>
                </p:oleObj>
              </mc:Choice>
              <mc:Fallback>
                <p:oleObj name="Equation" r:id="rId3" imgW="5651280" imgH="2120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B89E7C8-DA9E-4AEB-B5AE-B12A65EAED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5838" y="1014413"/>
                        <a:ext cx="9007475" cy="337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Brace 6">
            <a:extLst>
              <a:ext uri="{FF2B5EF4-FFF2-40B4-BE49-F238E27FC236}">
                <a16:creationId xmlns:a16="http://schemas.microsoft.com/office/drawing/2014/main" id="{503095A8-34BD-4691-A1E4-F91B2D848E3E}"/>
              </a:ext>
            </a:extLst>
          </p:cNvPr>
          <p:cNvSpPr/>
          <p:nvPr/>
        </p:nvSpPr>
        <p:spPr>
          <a:xfrm rot="16200000">
            <a:off x="3376561" y="2987286"/>
            <a:ext cx="210193" cy="1518011"/>
          </a:xfrm>
          <a:prstGeom prst="leftBrac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47F56F97-0992-47EA-B788-154362E6D2AB}"/>
              </a:ext>
            </a:extLst>
          </p:cNvPr>
          <p:cNvSpPr/>
          <p:nvPr/>
        </p:nvSpPr>
        <p:spPr>
          <a:xfrm rot="16200000">
            <a:off x="5486938" y="3007260"/>
            <a:ext cx="212970" cy="1518008"/>
          </a:xfrm>
          <a:prstGeom prst="leftBrac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7A24CEA-7321-4A18-AEFB-0FE9E1ED55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569112"/>
              </p:ext>
            </p:extLst>
          </p:nvPr>
        </p:nvGraphicFramePr>
        <p:xfrm>
          <a:off x="985838" y="4665961"/>
          <a:ext cx="5781675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12" name="Equation" r:id="rId5" imgW="2260440" imgH="431640" progId="Equation.DSMT4">
                  <p:embed/>
                </p:oleObj>
              </mc:Choice>
              <mc:Fallback>
                <p:oleObj name="Equation" r:id="rId5" imgW="2260440" imgH="4316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3CC6052-2407-4395-BFB8-80DB03F80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5838" y="4665961"/>
                        <a:ext cx="5781675" cy="1103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eft Brace 10">
            <a:extLst>
              <a:ext uri="{FF2B5EF4-FFF2-40B4-BE49-F238E27FC236}">
                <a16:creationId xmlns:a16="http://schemas.microsoft.com/office/drawing/2014/main" id="{ADFB865E-2D2D-49C9-B877-F08E035DD1ED}"/>
              </a:ext>
            </a:extLst>
          </p:cNvPr>
          <p:cNvSpPr/>
          <p:nvPr/>
        </p:nvSpPr>
        <p:spPr>
          <a:xfrm rot="16200000">
            <a:off x="7111324" y="3237072"/>
            <a:ext cx="200271" cy="1045681"/>
          </a:xfrm>
          <a:prstGeom prst="leftBrac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02F332B-DA30-4BEA-BD47-DE2C9AC050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641467"/>
              </p:ext>
            </p:extLst>
          </p:nvPr>
        </p:nvGraphicFramePr>
        <p:xfrm>
          <a:off x="6946900" y="4713288"/>
          <a:ext cx="4981888" cy="135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13" name="Equation" r:id="rId7" imgW="3784320" imgH="1028520" progId="Equation.DSMT4">
                  <p:embed/>
                </p:oleObj>
              </mc:Choice>
              <mc:Fallback>
                <p:oleObj name="Equation" r:id="rId7" imgW="37843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46900" y="4713288"/>
                        <a:ext cx="4981888" cy="1354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29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177A76-1492-4BCD-AA61-3ECC8A61A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1DD19E-0086-405A-8D4B-7EC21DC32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D5711-9047-427E-92A3-6164A5605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C7C2138-839F-4949-9DEA-CCA24FF1EF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366138"/>
              </p:ext>
            </p:extLst>
          </p:nvPr>
        </p:nvGraphicFramePr>
        <p:xfrm>
          <a:off x="1012825" y="742950"/>
          <a:ext cx="6919913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75" name="Equation" r:id="rId3" imgW="2705040" imgH="939600" progId="Equation.DSMT4">
                  <p:embed/>
                </p:oleObj>
              </mc:Choice>
              <mc:Fallback>
                <p:oleObj name="Equation" r:id="rId3" imgW="2705040" imgH="939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86E9E3-26BA-4F1B-8FED-BF1F50C5B2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2825" y="742950"/>
                        <a:ext cx="6919913" cy="2405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BFD2B8-D111-4A0F-A5EB-8843CD41A38D}"/>
              </a:ext>
            </a:extLst>
          </p:cNvPr>
          <p:cNvSpPr txBox="1"/>
          <p:nvPr/>
        </p:nvSpPr>
        <p:spPr>
          <a:xfrm>
            <a:off x="393700" y="136525"/>
            <a:ext cx="106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complete considerations --</a:t>
            </a:r>
          </a:p>
        </p:txBody>
      </p:sp>
    </p:spTree>
    <p:extLst>
      <p:ext uri="{BB962C8B-B14F-4D97-AF65-F5344CB8AC3E}">
        <p14:creationId xmlns:p14="http://schemas.microsoft.com/office/powerpoint/2010/main" val="32392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2A42A2-55AF-4516-8242-10CA241A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50250-005C-457A-94D9-1418B2F58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DB0C2-6343-477C-8F18-1B6CDB907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1B32D16-2260-4FCC-BCDF-868DB51206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09883"/>
              </p:ext>
            </p:extLst>
          </p:nvPr>
        </p:nvGraphicFramePr>
        <p:xfrm>
          <a:off x="640340" y="571499"/>
          <a:ext cx="10496550" cy="5784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98" name="Equation" r:id="rId3" imgW="4978080" imgH="2743200" progId="Equation.DSMT4">
                  <p:embed/>
                </p:oleObj>
              </mc:Choice>
              <mc:Fallback>
                <p:oleObj name="Equation" r:id="rId3" imgW="4978080" imgH="2743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A62EEE9-41FC-4CA4-80A8-831FCE183C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0340" y="571499"/>
                        <a:ext cx="10496550" cy="5784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087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1E9625-65D0-4EFD-899A-CD0077084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C0DAC1-AD79-4255-91D2-215DD801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E39C5-6516-40FF-A209-8E83C560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378B9-DAE0-4821-87E2-F27A8DAC7E1F}"/>
              </a:ext>
            </a:extLst>
          </p:cNvPr>
          <p:cNvSpPr txBox="1"/>
          <p:nvPr/>
        </p:nvSpPr>
        <p:spPr>
          <a:xfrm>
            <a:off x="365760" y="315884"/>
            <a:ext cx="10540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Spectrum of single particle states for He atom  (schematic)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078BBA-D23D-4363-88AF-4413D894E7D3}"/>
              </a:ext>
            </a:extLst>
          </p:cNvPr>
          <p:cNvCxnSpPr/>
          <p:nvPr/>
        </p:nvCxnSpPr>
        <p:spPr>
          <a:xfrm>
            <a:off x="838200" y="5503025"/>
            <a:ext cx="1173480" cy="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9F4209-BAA9-48CF-9B23-137A6B9B5E82}"/>
              </a:ext>
            </a:extLst>
          </p:cNvPr>
          <p:cNvCxnSpPr/>
          <p:nvPr/>
        </p:nvCxnSpPr>
        <p:spPr>
          <a:xfrm>
            <a:off x="773084" y="2962102"/>
            <a:ext cx="1173480" cy="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7EDFAC-0BB0-4E30-BE59-1F8666285542}"/>
              </a:ext>
            </a:extLst>
          </p:cNvPr>
          <p:cNvCxnSpPr/>
          <p:nvPr/>
        </p:nvCxnSpPr>
        <p:spPr>
          <a:xfrm>
            <a:off x="773084" y="3746269"/>
            <a:ext cx="1173480" cy="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0D2008C-3264-4830-9169-99999729D3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555651"/>
              </p:ext>
            </p:extLst>
          </p:nvPr>
        </p:nvGraphicFramePr>
        <p:xfrm>
          <a:off x="2399722" y="5117384"/>
          <a:ext cx="642735" cy="771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94" name="Equation" r:id="rId3" imgW="190440" imgH="228600" progId="Equation.DSMT4">
                  <p:embed/>
                </p:oleObj>
              </mc:Choice>
              <mc:Fallback>
                <p:oleObj name="Equation" r:id="rId3" imgW="190440" imgH="2286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E1EE61C6-6904-46F5-B666-8F22808985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9722" y="5117384"/>
                        <a:ext cx="642735" cy="771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7F13369-057D-4448-AB62-039F93A66C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919045"/>
              </p:ext>
            </p:extLst>
          </p:nvPr>
        </p:nvGraphicFramePr>
        <p:xfrm>
          <a:off x="2253243" y="3463388"/>
          <a:ext cx="1173480" cy="71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95" name="Equation" r:id="rId5" imgW="393480" imgH="241200" progId="Equation.DSMT4">
                  <p:embed/>
                </p:oleObj>
              </mc:Choice>
              <mc:Fallback>
                <p:oleObj name="Equation" r:id="rId5" imgW="393480" imgH="2412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F74BFE60-A81A-47F6-A8C8-77DB6F8BD5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3243" y="3463388"/>
                        <a:ext cx="1173480" cy="719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BBD4B21-5E9A-4AC4-99A6-9B70C3CE8C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005984"/>
              </p:ext>
            </p:extLst>
          </p:nvPr>
        </p:nvGraphicFramePr>
        <p:xfrm>
          <a:off x="2253243" y="2591673"/>
          <a:ext cx="1665551" cy="71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96" name="Equation" r:id="rId7" imgW="558720" imgH="241200" progId="Equation.DSMT4">
                  <p:embed/>
                </p:oleObj>
              </mc:Choice>
              <mc:Fallback>
                <p:oleObj name="Equation" r:id="rId7" imgW="558720" imgH="2412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AB4219DA-C0FD-4772-8C27-14CADC5691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53243" y="2591673"/>
                        <a:ext cx="1665551" cy="719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B777C5-855C-4690-9CD3-B57209BF00D1}"/>
              </a:ext>
            </a:extLst>
          </p:cNvPr>
          <p:cNvSpPr txBox="1"/>
          <p:nvPr/>
        </p:nvSpPr>
        <p:spPr>
          <a:xfrm>
            <a:off x="1270453" y="1579418"/>
            <a:ext cx="541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.</a:t>
            </a:r>
          </a:p>
          <a:p>
            <a:pPr algn="l"/>
            <a:r>
              <a:rPr lang="en-US" sz="2400" b="1" dirty="0"/>
              <a:t>.</a:t>
            </a:r>
          </a:p>
          <a:p>
            <a:pPr algn="l"/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8598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7213FD-1591-45CA-8890-2068D3B88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F4241-C8D3-43D9-B53C-CEB8B196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0A5CB-BE31-4E2F-97A1-DE4377D2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991E2-05CD-451B-8E26-7FB404467A0B}"/>
              </a:ext>
            </a:extLst>
          </p:cNvPr>
          <p:cNvSpPr txBox="1"/>
          <p:nvPr/>
        </p:nvSpPr>
        <p:spPr>
          <a:xfrm>
            <a:off x="315884" y="266007"/>
            <a:ext cx="9260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Ground state configuration for He atom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FB4ED2-19BF-477B-8A0E-FC1558C15C3D}"/>
              </a:ext>
            </a:extLst>
          </p:cNvPr>
          <p:cNvCxnSpPr/>
          <p:nvPr/>
        </p:nvCxnSpPr>
        <p:spPr>
          <a:xfrm>
            <a:off x="1140226" y="5622175"/>
            <a:ext cx="1173480" cy="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EB1C34B-73E3-4670-A42D-5A24A150C1E2}"/>
              </a:ext>
            </a:extLst>
          </p:cNvPr>
          <p:cNvCxnSpPr/>
          <p:nvPr/>
        </p:nvCxnSpPr>
        <p:spPr>
          <a:xfrm>
            <a:off x="1075110" y="3081252"/>
            <a:ext cx="1173480" cy="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C4CEF1-5685-40EA-98BE-E4D553D547AA}"/>
              </a:ext>
            </a:extLst>
          </p:cNvPr>
          <p:cNvCxnSpPr/>
          <p:nvPr/>
        </p:nvCxnSpPr>
        <p:spPr>
          <a:xfrm>
            <a:off x="1075110" y="3865419"/>
            <a:ext cx="1173480" cy="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EFF9B7C-76D8-4259-A99F-247D1CF543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652113"/>
              </p:ext>
            </p:extLst>
          </p:nvPr>
        </p:nvGraphicFramePr>
        <p:xfrm>
          <a:off x="2701748" y="5236534"/>
          <a:ext cx="642735" cy="771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54" name="Equation" r:id="rId3" imgW="190440" imgH="228600" progId="Equation.DSMT4">
                  <p:embed/>
                </p:oleObj>
              </mc:Choice>
              <mc:Fallback>
                <p:oleObj name="Equation" r:id="rId3" imgW="19044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FBD8883-C8CE-4571-93BD-64EAA647BB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1748" y="5236534"/>
                        <a:ext cx="642735" cy="771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73CDEA4-D688-4987-9729-B24D6CDCAF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014812"/>
              </p:ext>
            </p:extLst>
          </p:nvPr>
        </p:nvGraphicFramePr>
        <p:xfrm>
          <a:off x="2555269" y="3582538"/>
          <a:ext cx="1173480" cy="71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55" name="Equation" r:id="rId5" imgW="393480" imgH="241200" progId="Equation.DSMT4">
                  <p:embed/>
                </p:oleObj>
              </mc:Choice>
              <mc:Fallback>
                <p:oleObj name="Equation" r:id="rId5" imgW="39348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7599052-68BC-49C7-A70B-A2671C9ACB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269" y="3582538"/>
                        <a:ext cx="1173480" cy="719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317DAE3-5E83-44C1-BC88-F87CE94706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072431"/>
              </p:ext>
            </p:extLst>
          </p:nvPr>
        </p:nvGraphicFramePr>
        <p:xfrm>
          <a:off x="2555269" y="2710823"/>
          <a:ext cx="1665551" cy="71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56" name="Equation" r:id="rId7" imgW="558720" imgH="241200" progId="Equation.DSMT4">
                  <p:embed/>
                </p:oleObj>
              </mc:Choice>
              <mc:Fallback>
                <p:oleObj name="Equation" r:id="rId7" imgW="55872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F296DDE7-AD48-4AA3-8A5E-FB11A4133E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55269" y="2710823"/>
                        <a:ext cx="1665551" cy="719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DC39DE-731E-4FC1-AE32-E3F504C5486C}"/>
              </a:ext>
            </a:extLst>
          </p:cNvPr>
          <p:cNvSpPr txBox="1"/>
          <p:nvPr/>
        </p:nvSpPr>
        <p:spPr>
          <a:xfrm>
            <a:off x="1572479" y="1698568"/>
            <a:ext cx="541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.</a:t>
            </a:r>
          </a:p>
          <a:p>
            <a:pPr algn="l"/>
            <a:r>
              <a:rPr lang="en-US" sz="2400" b="1" dirty="0"/>
              <a:t>.</a:t>
            </a:r>
          </a:p>
          <a:p>
            <a:pPr algn="l"/>
            <a:r>
              <a:rPr lang="en-US" sz="2400" b="1" dirty="0"/>
              <a:t>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42B9CB5-9379-40E0-94F3-15466D2F1AA6}"/>
              </a:ext>
            </a:extLst>
          </p:cNvPr>
          <p:cNvCxnSpPr/>
          <p:nvPr/>
        </p:nvCxnSpPr>
        <p:spPr>
          <a:xfrm flipV="1">
            <a:off x="1596044" y="5153891"/>
            <a:ext cx="0" cy="8645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CA429B-43A0-4062-BFB8-6B1226E515B3}"/>
              </a:ext>
            </a:extLst>
          </p:cNvPr>
          <p:cNvCxnSpPr/>
          <p:nvPr/>
        </p:nvCxnSpPr>
        <p:spPr>
          <a:xfrm flipV="1">
            <a:off x="1881446" y="5156666"/>
            <a:ext cx="0" cy="864524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E0545EF-1D86-4382-9463-FC733C1816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295652"/>
              </p:ext>
            </p:extLst>
          </p:nvPr>
        </p:nvGraphicFramePr>
        <p:xfrm>
          <a:off x="5306636" y="3429000"/>
          <a:ext cx="3992323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57" name="Equation" r:id="rId9" imgW="927000" imgH="253800" progId="Equation.DSMT4">
                  <p:embed/>
                </p:oleObj>
              </mc:Choice>
              <mc:Fallback>
                <p:oleObj name="Equation" r:id="rId9" imgW="927000" imgH="2538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DD59BF69-B93C-4E51-B7C3-723C73423A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06636" y="3429000"/>
                        <a:ext cx="3992323" cy="109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331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27C9CC-9593-4272-B5FF-58E7550CB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CD34FD-7A4C-4D9D-8C03-1EB6137B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A29DB-1B2F-44DF-A56F-1D4B3BEF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3643AB-80F9-4258-B5FE-00317BCAC934}"/>
              </a:ext>
            </a:extLst>
          </p:cNvPr>
          <p:cNvSpPr txBox="1"/>
          <p:nvPr/>
        </p:nvSpPr>
        <p:spPr>
          <a:xfrm>
            <a:off x="349135" y="232756"/>
            <a:ext cx="1039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Expectation value of  Hamiltonian for ground state of He atom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F4C178C-64B9-4346-829F-BD5745F3C1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07491"/>
              </p:ext>
            </p:extLst>
          </p:nvPr>
        </p:nvGraphicFramePr>
        <p:xfrm>
          <a:off x="446881" y="692660"/>
          <a:ext cx="7183438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82" name="Equation" r:id="rId3" imgW="3111480" imgH="520560" progId="Equation.DSMT4">
                  <p:embed/>
                </p:oleObj>
              </mc:Choice>
              <mc:Fallback>
                <p:oleObj name="Equation" r:id="rId3" imgW="3111480" imgH="520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F28B92D-FEC8-4E98-A6EB-0614F39538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881" y="692660"/>
                        <a:ext cx="7183438" cy="120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5712A1B-EA1A-48D8-BBA5-DCB5D59BF7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023341"/>
              </p:ext>
            </p:extLst>
          </p:nvPr>
        </p:nvGraphicFramePr>
        <p:xfrm>
          <a:off x="229712" y="1875281"/>
          <a:ext cx="9845313" cy="84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83" name="Equation" r:id="rId5" imgW="2946240" imgH="253800" progId="Equation.DSMT4">
                  <p:embed/>
                </p:oleObj>
              </mc:Choice>
              <mc:Fallback>
                <p:oleObj name="Equation" r:id="rId5" imgW="294624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44D950D-063A-4558-AA0F-9F74CD8EB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9712" y="1875281"/>
                        <a:ext cx="9845313" cy="848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DD73609-3364-40E6-893A-C066C3C962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11447"/>
              </p:ext>
            </p:extLst>
          </p:nvPr>
        </p:nvGraphicFramePr>
        <p:xfrm>
          <a:off x="271463" y="2668588"/>
          <a:ext cx="9478962" cy="383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84" name="Equation" r:id="rId7" imgW="3835080" imgH="1549080" progId="Equation.DSMT4">
                  <p:embed/>
                </p:oleObj>
              </mc:Choice>
              <mc:Fallback>
                <p:oleObj name="Equation" r:id="rId7" imgW="3835080" imgH="15490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712513D-C94E-4658-BC8F-4C5F97F310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1463" y="2668588"/>
                        <a:ext cx="9478962" cy="3830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A7754C2-2D4E-49B8-8DC7-FAC3C9269D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07893"/>
              </p:ext>
            </p:extLst>
          </p:nvPr>
        </p:nvGraphicFramePr>
        <p:xfrm>
          <a:off x="9216667" y="3045706"/>
          <a:ext cx="2562225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85" name="Equation" r:id="rId9" imgW="1244520" imgH="1244520" progId="Equation.DSMT4">
                  <p:embed/>
                </p:oleObj>
              </mc:Choice>
              <mc:Fallback>
                <p:oleObj name="Equation" r:id="rId9" imgW="1244520" imgH="12445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7E7643B-B7ED-4501-9691-41E3763C0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216667" y="3045706"/>
                        <a:ext cx="2562225" cy="256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2905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069E93-AE44-45D5-A136-3DF6FB4AE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BE834D-FE44-4947-8F3E-D1D751998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5E817-2A9A-4B3D-8CA7-358BA4CC2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97ADC2-C52A-4170-BE3F-A9A5B408FA1F}"/>
              </a:ext>
            </a:extLst>
          </p:cNvPr>
          <p:cNvSpPr txBox="1"/>
          <p:nvPr/>
        </p:nvSpPr>
        <p:spPr>
          <a:xfrm>
            <a:off x="349135" y="232756"/>
            <a:ext cx="1039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Expectation value of  Hamiltonian for ground state of He atom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2EAEC3D-22CA-481F-9184-B784E2AFC0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737422"/>
              </p:ext>
            </p:extLst>
          </p:nvPr>
        </p:nvGraphicFramePr>
        <p:xfrm>
          <a:off x="446881" y="692660"/>
          <a:ext cx="7183438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69" name="Equation" r:id="rId3" imgW="3111480" imgH="520560" progId="Equation.DSMT4">
                  <p:embed/>
                </p:oleObj>
              </mc:Choice>
              <mc:Fallback>
                <p:oleObj name="Equation" r:id="rId3" imgW="3111480" imgH="520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F28B92D-FEC8-4E98-A6EB-0614F39538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881" y="692660"/>
                        <a:ext cx="7183438" cy="120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BFBEE62-AD63-440E-AD82-AD0FA8023C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712" y="1875281"/>
          <a:ext cx="9845313" cy="84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70" name="Equation" r:id="rId5" imgW="2946240" imgH="253800" progId="Equation.DSMT4">
                  <p:embed/>
                </p:oleObj>
              </mc:Choice>
              <mc:Fallback>
                <p:oleObj name="Equation" r:id="rId5" imgW="294624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44D950D-063A-4558-AA0F-9F74CD8EB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9712" y="1875281"/>
                        <a:ext cx="9845313" cy="848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32A9F4D-07BA-40EC-BC0F-DA5151AB1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529815"/>
              </p:ext>
            </p:extLst>
          </p:nvPr>
        </p:nvGraphicFramePr>
        <p:xfrm>
          <a:off x="768009" y="2922084"/>
          <a:ext cx="7842591" cy="2606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71" name="Equation" r:id="rId7" imgW="4203360" imgH="1396800" progId="Equation.DSMT4">
                  <p:embed/>
                </p:oleObj>
              </mc:Choice>
              <mc:Fallback>
                <p:oleObj name="Equation" r:id="rId7" imgW="4203360" imgH="1396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E8C0A57D-CC38-4A77-9C3C-79B3CE43A9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8009" y="2922084"/>
                        <a:ext cx="7842591" cy="2606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8408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635CA-331E-4725-A662-A6FDF7082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DBDE77-08E0-4B94-A3DB-1C4131FE5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73481-C23B-4769-B93F-B6B94BD2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74D9B9-6539-4D6F-BB9E-D7C5DC94976C}"/>
              </a:ext>
            </a:extLst>
          </p:cNvPr>
          <p:cNvSpPr txBox="1"/>
          <p:nvPr/>
        </p:nvSpPr>
        <p:spPr>
          <a:xfrm>
            <a:off x="399011" y="182880"/>
            <a:ext cx="10954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Now consider the interaction term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13AEBF-1DD0-4043-8247-14F188C357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96537"/>
              </p:ext>
            </p:extLst>
          </p:nvPr>
        </p:nvGraphicFramePr>
        <p:xfrm>
          <a:off x="444500" y="766763"/>
          <a:ext cx="11303000" cy="546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3" name="Equation" r:id="rId3" imgW="5587920" imgH="2705040" progId="Equation.DSMT4">
                  <p:embed/>
                </p:oleObj>
              </mc:Choice>
              <mc:Fallback>
                <p:oleObj name="Equation" r:id="rId3" imgW="5587920" imgH="2705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C3FC95D-BE51-4C0B-A227-A39DB3DB1D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500" y="766763"/>
                        <a:ext cx="11303000" cy="546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5308A16-81C5-4434-B48E-F9E36ECB37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811087"/>
              </p:ext>
            </p:extLst>
          </p:nvPr>
        </p:nvGraphicFramePr>
        <p:xfrm>
          <a:off x="7613650" y="3763962"/>
          <a:ext cx="1479550" cy="906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4" name="Equation" r:id="rId5" imgW="393480" imgH="241200" progId="Equation.DSMT4">
                  <p:embed/>
                </p:oleObj>
              </mc:Choice>
              <mc:Fallback>
                <p:oleObj name="Equation" r:id="rId5" imgW="393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13650" y="3763962"/>
                        <a:ext cx="1479550" cy="906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262E1B7-ECA4-418B-9A85-1931C4440C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467407"/>
              </p:ext>
            </p:extLst>
          </p:nvPr>
        </p:nvGraphicFramePr>
        <p:xfrm>
          <a:off x="7703780" y="5449530"/>
          <a:ext cx="1813640" cy="906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5" name="Equation" r:id="rId7" imgW="482400" imgH="241200" progId="Equation.DSMT4">
                  <p:embed/>
                </p:oleObj>
              </mc:Choice>
              <mc:Fallback>
                <p:oleObj name="Equation" r:id="rId7" imgW="482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03780" y="5449530"/>
                        <a:ext cx="1813640" cy="906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4017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F32DC2-8F69-491D-B122-D316BD283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9656ED-E63A-489B-A7AB-40C620B2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76112-E58D-410E-9CB3-CD42603A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CCA051-AE7F-4F1D-8775-2323EC9EA2E3}"/>
              </a:ext>
            </a:extLst>
          </p:cNvPr>
          <p:cNvSpPr txBox="1"/>
          <p:nvPr/>
        </p:nvSpPr>
        <p:spPr>
          <a:xfrm>
            <a:off x="349135" y="232756"/>
            <a:ext cx="1039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Expectation value of  Hamiltonian for ground state of He atom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6E5B04E-E89B-41E4-BC3E-86C83C0E45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319612"/>
              </p:ext>
            </p:extLst>
          </p:nvPr>
        </p:nvGraphicFramePr>
        <p:xfrm>
          <a:off x="446881" y="692660"/>
          <a:ext cx="7183438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1" name="Equation" r:id="rId3" imgW="3111480" imgH="520560" progId="Equation.DSMT4">
                  <p:embed/>
                </p:oleObj>
              </mc:Choice>
              <mc:Fallback>
                <p:oleObj name="Equation" r:id="rId3" imgW="3111480" imgH="520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F8DBCD1-CE24-433C-AE7D-1495C1D781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881" y="692660"/>
                        <a:ext cx="7183438" cy="120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A88EFBD-9F0A-4108-90DA-3C4C0EE383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712" y="1875281"/>
          <a:ext cx="9845313" cy="84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2" name="Equation" r:id="rId5" imgW="2946240" imgH="253800" progId="Equation.DSMT4">
                  <p:embed/>
                </p:oleObj>
              </mc:Choice>
              <mc:Fallback>
                <p:oleObj name="Equation" r:id="rId5" imgW="294624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5420444-7A91-4B8F-B17E-9B7AB8B6F4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9712" y="1875281"/>
                        <a:ext cx="9845313" cy="848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3155275-D00D-42DB-ABED-78B017D0A7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049495"/>
              </p:ext>
            </p:extLst>
          </p:nvPr>
        </p:nvGraphicFramePr>
        <p:xfrm>
          <a:off x="1004454" y="3016250"/>
          <a:ext cx="784225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3" name="Equation" r:id="rId7" imgW="4203360" imgH="1790640" progId="Equation.DSMT4">
                  <p:embed/>
                </p:oleObj>
              </mc:Choice>
              <mc:Fallback>
                <p:oleObj name="Equation" r:id="rId7" imgW="4203360" imgH="17906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6635A72-0EA1-4E76-AC53-AC16BD48DF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04454" y="3016250"/>
                        <a:ext cx="7842250" cy="334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6115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F62C8-4269-420F-A516-B8A02267F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326C19-AA08-4EE6-BCE5-509FD9CB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E1887-85B3-4027-89AA-FC4AB3258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BC6B7-9581-4E9A-BF73-B4A91391836D}"/>
              </a:ext>
            </a:extLst>
          </p:cNvPr>
          <p:cNvSpPr txBox="1"/>
          <p:nvPr/>
        </p:nvSpPr>
        <p:spPr>
          <a:xfrm>
            <a:off x="648393" y="332509"/>
            <a:ext cx="10705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Evaluation of two particle term,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C7EA3F8-9050-49C0-BA28-AAAEAC7D6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632270"/>
              </p:ext>
            </p:extLst>
          </p:nvPr>
        </p:nvGraphicFramePr>
        <p:xfrm>
          <a:off x="1171662" y="890048"/>
          <a:ext cx="9088437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66" name="Equation" r:id="rId4" imgW="3898800" imgH="1612800" progId="Equation.DSMT4">
                  <p:embed/>
                </p:oleObj>
              </mc:Choice>
              <mc:Fallback>
                <p:oleObj name="Equation" r:id="rId4" imgW="3898800" imgH="1612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E0ACED0-1299-4D40-BA4C-A3DA46268B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1662" y="890048"/>
                        <a:ext cx="9088437" cy="376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740C2B7-EA4A-4D30-927A-F700160BBA9D}"/>
              </a:ext>
            </a:extLst>
          </p:cNvPr>
          <p:cNvSpPr txBox="1"/>
          <p:nvPr/>
        </p:nvSpPr>
        <p:spPr>
          <a:xfrm>
            <a:off x="3708400" y="4066635"/>
            <a:ext cx="435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23478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688AB2-5B82-40E0-A17A-096A5DEA9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539" y="961231"/>
            <a:ext cx="9896475" cy="493553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59A77-10D0-4645-853C-1FD8D7E77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135A1-FA1B-452A-96EB-A13C22EA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2CA88-BBA3-471C-98EC-FF0C6F9C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4DAB41-5537-4C65-AC21-9E6CEB113799}"/>
              </a:ext>
            </a:extLst>
          </p:cNvPr>
          <p:cNvSpPr/>
          <p:nvPr/>
        </p:nvSpPr>
        <p:spPr>
          <a:xfrm>
            <a:off x="1124743" y="3429000"/>
            <a:ext cx="9734066" cy="368300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20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61DBE-679D-4234-BB7F-A66EC1F0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09A7C-51C1-45E8-8860-80FE114DC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B54ED-CBE5-4202-AB85-873696C3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1C5CCA6-BA21-4AF4-B864-F078677F41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51030"/>
              </p:ext>
            </p:extLst>
          </p:nvPr>
        </p:nvGraphicFramePr>
        <p:xfrm>
          <a:off x="573881" y="727194"/>
          <a:ext cx="7183438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70" name="Equation" r:id="rId3" imgW="3111480" imgH="520560" progId="Equation.DSMT4">
                  <p:embed/>
                </p:oleObj>
              </mc:Choice>
              <mc:Fallback>
                <p:oleObj name="Equation" r:id="rId3" imgW="3111480" imgH="520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F4C178C-64B9-4346-829F-BD5745F3C1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3881" y="727194"/>
                        <a:ext cx="7183438" cy="120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560F0A9-DF2F-4983-906F-84E8B57FA4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478017"/>
              </p:ext>
            </p:extLst>
          </p:nvPr>
        </p:nvGraphicFramePr>
        <p:xfrm>
          <a:off x="573881" y="1849282"/>
          <a:ext cx="9845313" cy="84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71" name="Equation" r:id="rId5" imgW="2946240" imgH="253800" progId="Equation.DSMT4">
                  <p:embed/>
                </p:oleObj>
              </mc:Choice>
              <mc:Fallback>
                <p:oleObj name="Equation" r:id="rId5" imgW="294624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5712A1B-EA1A-48D8-BBA5-DCB5D59BF7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3881" y="1849282"/>
                        <a:ext cx="9845313" cy="848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C18DA52-742D-4FD8-8D08-6D339EF066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034343"/>
              </p:ext>
            </p:extLst>
          </p:nvPr>
        </p:nvGraphicFramePr>
        <p:xfrm>
          <a:off x="673100" y="2697953"/>
          <a:ext cx="417036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72" name="Equation" r:id="rId7" imgW="2234880" imgH="419040" progId="Equation.DSMT4">
                  <p:embed/>
                </p:oleObj>
              </mc:Choice>
              <mc:Fallback>
                <p:oleObj name="Equation" r:id="rId7" imgW="2234880" imgH="419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32A9F4D-07BA-40EC-BC0F-DA5151AB11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3100" y="2697953"/>
                        <a:ext cx="4170363" cy="78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6EEC9BA-528C-40E2-88CB-B08B5176F5B7}"/>
              </a:ext>
            </a:extLst>
          </p:cNvPr>
          <p:cNvSpPr txBox="1"/>
          <p:nvPr/>
        </p:nvSpPr>
        <p:spPr>
          <a:xfrm>
            <a:off x="127000" y="136525"/>
            <a:ext cx="1134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Summary of results of ground state of He atom --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4AE0653-1332-412C-B2A0-41225959A8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961248"/>
              </p:ext>
            </p:extLst>
          </p:nvPr>
        </p:nvGraphicFramePr>
        <p:xfrm>
          <a:off x="838200" y="3676036"/>
          <a:ext cx="4595356" cy="1242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73" name="Equation" r:id="rId9" imgW="2755800" imgH="698400" progId="Equation.DSMT4">
                  <p:embed/>
                </p:oleObj>
              </mc:Choice>
              <mc:Fallback>
                <p:oleObj name="Equation" r:id="rId9" imgW="27558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8200" y="3676036"/>
                        <a:ext cx="4595356" cy="1242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353D4C1-2DB5-438A-BFE0-E24B0C4356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229332"/>
              </p:ext>
            </p:extLst>
          </p:nvPr>
        </p:nvGraphicFramePr>
        <p:xfrm>
          <a:off x="5797550" y="3804623"/>
          <a:ext cx="5990690" cy="1113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74" name="Equation" r:id="rId11" imgW="2527200" imgH="469800" progId="Equation.DSMT4">
                  <p:embed/>
                </p:oleObj>
              </mc:Choice>
              <mc:Fallback>
                <p:oleObj name="Equation" r:id="rId11" imgW="2527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97550" y="3804623"/>
                        <a:ext cx="5990690" cy="1113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05A5507-BA51-4D52-94CA-A80400F2339E}"/>
              </a:ext>
            </a:extLst>
          </p:cNvPr>
          <p:cNvSpPr txBox="1"/>
          <p:nvPr/>
        </p:nvSpPr>
        <p:spPr>
          <a:xfrm>
            <a:off x="838200" y="5113916"/>
            <a:ext cx="1084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Note:   HW21 asks you to evaluate these expressions and compare the results with a variational approach discussed in Lecture #1.</a:t>
            </a:r>
          </a:p>
        </p:txBody>
      </p:sp>
    </p:spTree>
    <p:extLst>
      <p:ext uri="{BB962C8B-B14F-4D97-AF65-F5344CB8AC3E}">
        <p14:creationId xmlns:p14="http://schemas.microsoft.com/office/powerpoint/2010/main" val="1335672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02F755-6D2B-4412-BC2C-DF9BB9889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25F827-B309-45B0-8F3C-F19DBFD1C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08ED4-DB00-4A4A-BE84-5A427E64C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E65C01-4E1B-4A10-857B-48694A4B7F68}"/>
              </a:ext>
            </a:extLst>
          </p:cNvPr>
          <p:cNvSpPr txBox="1"/>
          <p:nvPr/>
        </p:nvSpPr>
        <p:spPr>
          <a:xfrm>
            <a:off x="279400" y="203200"/>
            <a:ext cx="1127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Discussion – how accurate is our treatment of the ground state of the He atom?  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b="1" dirty="0"/>
              <a:t>We get a numerical result – it must be correct.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b="1" dirty="0"/>
              <a:t>The variational approach used in Lecture 1 was more accurate.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b="1" dirty="0"/>
          </a:p>
          <a:p>
            <a:r>
              <a:rPr lang="en-US" sz="2400" b="1" dirty="0"/>
              <a:t>If (b) is the conclusion – what is the problem with the second quantization approach?</a:t>
            </a:r>
          </a:p>
          <a:p>
            <a:pPr marL="914400" lvl="1" indent="-457200">
              <a:buAutoNum type="alphaLcPeriod" startAt="3"/>
            </a:pPr>
            <a:r>
              <a:rPr lang="en-US" sz="2400" b="1" dirty="0"/>
              <a:t>It should only be used for qualitative analysis</a:t>
            </a:r>
          </a:p>
          <a:p>
            <a:pPr marL="914400" lvl="1" indent="-457200">
              <a:buAutoNum type="alphaLcPeriod" startAt="3"/>
            </a:pPr>
            <a:r>
              <a:rPr lang="en-US" sz="2400" b="1" dirty="0"/>
              <a:t>Second quantization approach is in principle exact, but we can improve our solution.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22133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43FF13-9D7E-4A1B-9E9D-CCEC6071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3EFAAC-5A0B-402B-920F-B408F36F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565E8-5D8D-4965-93B4-FD96F4259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635444-04AB-4F76-8181-D04CF44A59DE}"/>
              </a:ext>
            </a:extLst>
          </p:cNvPr>
          <p:cNvSpPr txBox="1"/>
          <p:nvPr/>
        </p:nvSpPr>
        <p:spPr>
          <a:xfrm>
            <a:off x="406400" y="203200"/>
            <a:ext cx="1104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Continuing our example of He as an illustration of the second quantization formalism, but using simple expectation values --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25EF84-81F3-433D-94B8-178CA8B4DEA4}"/>
              </a:ext>
            </a:extLst>
          </p:cNvPr>
          <p:cNvSpPr txBox="1"/>
          <p:nvPr/>
        </p:nvSpPr>
        <p:spPr>
          <a:xfrm>
            <a:off x="406400" y="1752600"/>
            <a:ext cx="801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 atom (Z=2) in terms of single particle states representing excited configurations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D178B44-368A-4F15-A573-EC2425A7D28D}"/>
              </a:ext>
            </a:extLst>
          </p:cNvPr>
          <p:cNvCxnSpPr/>
          <p:nvPr/>
        </p:nvCxnSpPr>
        <p:spPr>
          <a:xfrm>
            <a:off x="939800" y="5176282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396D5C-28ED-4FDA-8B6E-A31FE0449EC8}"/>
              </a:ext>
            </a:extLst>
          </p:cNvPr>
          <p:cNvCxnSpPr/>
          <p:nvPr/>
        </p:nvCxnSpPr>
        <p:spPr>
          <a:xfrm>
            <a:off x="838200" y="3809598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6C9F851-236B-418D-87FC-4C960B06DD0F}"/>
              </a:ext>
            </a:extLst>
          </p:cNvPr>
          <p:cNvSpPr txBox="1"/>
          <p:nvPr/>
        </p:nvSpPr>
        <p:spPr>
          <a:xfrm>
            <a:off x="2772697" y="3580948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2s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FB1E1E-536A-452C-B5A7-7A8FD0A66846}"/>
              </a:ext>
            </a:extLst>
          </p:cNvPr>
          <p:cNvSpPr txBox="1"/>
          <p:nvPr/>
        </p:nvSpPr>
        <p:spPr>
          <a:xfrm>
            <a:off x="2880853" y="4913215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1s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6535FB-3473-46DF-ABBE-5DCCCA9BC392}"/>
              </a:ext>
            </a:extLst>
          </p:cNvPr>
          <p:cNvCxnSpPr/>
          <p:nvPr/>
        </p:nvCxnSpPr>
        <p:spPr>
          <a:xfrm>
            <a:off x="1666568" y="3441023"/>
            <a:ext cx="0" cy="61476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968853B-04E0-41C4-9C04-A84F252BD297}"/>
              </a:ext>
            </a:extLst>
          </p:cNvPr>
          <p:cNvCxnSpPr/>
          <p:nvPr/>
        </p:nvCxnSpPr>
        <p:spPr>
          <a:xfrm flipV="1">
            <a:off x="1666568" y="4778477"/>
            <a:ext cx="0" cy="79641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AC471AA-150F-4D6B-907A-F1BBA2428DDC}"/>
              </a:ext>
            </a:extLst>
          </p:cNvPr>
          <p:cNvCxnSpPr/>
          <p:nvPr/>
        </p:nvCxnSpPr>
        <p:spPr>
          <a:xfrm>
            <a:off x="6224637" y="5328682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43F66B-D57B-46AA-9B55-E6FE131A5126}"/>
              </a:ext>
            </a:extLst>
          </p:cNvPr>
          <p:cNvCxnSpPr/>
          <p:nvPr/>
        </p:nvCxnSpPr>
        <p:spPr>
          <a:xfrm>
            <a:off x="6123037" y="3961998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D70E1F2-DB2E-469C-AD8B-039D4EF3FA61}"/>
              </a:ext>
            </a:extLst>
          </p:cNvPr>
          <p:cNvSpPr txBox="1"/>
          <p:nvPr/>
        </p:nvSpPr>
        <p:spPr>
          <a:xfrm>
            <a:off x="8057534" y="3733348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2s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45733A-69C6-4A05-96DC-CE04989690D7}"/>
              </a:ext>
            </a:extLst>
          </p:cNvPr>
          <p:cNvSpPr txBox="1"/>
          <p:nvPr/>
        </p:nvSpPr>
        <p:spPr>
          <a:xfrm>
            <a:off x="8165690" y="5065615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1s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9BEA2B-0653-4B61-B318-6E912E247990}"/>
              </a:ext>
            </a:extLst>
          </p:cNvPr>
          <p:cNvCxnSpPr/>
          <p:nvPr/>
        </p:nvCxnSpPr>
        <p:spPr>
          <a:xfrm flipV="1">
            <a:off x="6951405" y="4930877"/>
            <a:ext cx="0" cy="79641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CB34F62-8DE3-40F4-AC10-AE5065986D08}"/>
              </a:ext>
            </a:extLst>
          </p:cNvPr>
          <p:cNvCxnSpPr/>
          <p:nvPr/>
        </p:nvCxnSpPr>
        <p:spPr>
          <a:xfrm flipV="1">
            <a:off x="6912081" y="3490451"/>
            <a:ext cx="0" cy="79641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FC0072B9-C65B-4D00-876D-358F9E38D5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362761"/>
              </p:ext>
            </p:extLst>
          </p:nvPr>
        </p:nvGraphicFramePr>
        <p:xfrm>
          <a:off x="2536825" y="5540375"/>
          <a:ext cx="88265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33" name="Equation" r:id="rId3" imgW="215640" imgH="203040" progId="Equation.DSMT4">
                  <p:embed/>
                </p:oleObj>
              </mc:Choice>
              <mc:Fallback>
                <p:oleObj name="Equation" r:id="rId3" imgW="215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6825" y="5540375"/>
                        <a:ext cx="882650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56F3198E-2B58-44B4-BD9D-DA2734F93C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470948"/>
              </p:ext>
            </p:extLst>
          </p:nvPr>
        </p:nvGraphicFramePr>
        <p:xfrm>
          <a:off x="7785100" y="5595938"/>
          <a:ext cx="100012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34" name="Equation" r:id="rId5" imgW="228600" imgH="203040" progId="Equation.DSMT4">
                  <p:embed/>
                </p:oleObj>
              </mc:Choice>
              <mc:Fallback>
                <p:oleObj name="Equation" r:id="rId5" imgW="228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85100" y="5595938"/>
                        <a:ext cx="1000125" cy="89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3352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B61D96-ED0A-4348-A6F6-64C99FBF6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F83927-C53E-4B4F-AE5D-AA4D1AFEA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D9866-BE7A-44FF-86B8-75B016BE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D885E4-E2C5-47FC-BA38-08B0F00E1513}"/>
              </a:ext>
            </a:extLst>
          </p:cNvPr>
          <p:cNvSpPr txBox="1"/>
          <p:nvPr/>
        </p:nvSpPr>
        <p:spPr>
          <a:xfrm>
            <a:off x="530942" y="250723"/>
            <a:ext cx="11120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Digression of atomic term notation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4B1E965-E1F6-406B-A58B-EC1BD7021F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466426"/>
              </p:ext>
            </p:extLst>
          </p:nvPr>
        </p:nvGraphicFramePr>
        <p:xfrm>
          <a:off x="1509968" y="942565"/>
          <a:ext cx="8702523" cy="2486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75" name="Equation" r:id="rId3" imgW="3200400" imgH="914400" progId="Equation.DSMT4">
                  <p:embed/>
                </p:oleObj>
              </mc:Choice>
              <mc:Fallback>
                <p:oleObj name="Equation" r:id="rId3" imgW="320040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9968" y="942565"/>
                        <a:ext cx="8702523" cy="2486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3F349-0EE3-4BC3-914C-93C2260F5E3E}"/>
              </a:ext>
            </a:extLst>
          </p:cNvPr>
          <p:cNvCxnSpPr/>
          <p:nvPr/>
        </p:nvCxnSpPr>
        <p:spPr>
          <a:xfrm>
            <a:off x="939800" y="5176282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228240-378B-406F-A62D-C32F911BBEE8}"/>
              </a:ext>
            </a:extLst>
          </p:cNvPr>
          <p:cNvCxnSpPr/>
          <p:nvPr/>
        </p:nvCxnSpPr>
        <p:spPr>
          <a:xfrm>
            <a:off x="838200" y="3809598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45C1758-A8BF-48AD-8A88-EB353C3D683C}"/>
              </a:ext>
            </a:extLst>
          </p:cNvPr>
          <p:cNvSpPr txBox="1"/>
          <p:nvPr/>
        </p:nvSpPr>
        <p:spPr>
          <a:xfrm>
            <a:off x="2772697" y="3580948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2s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44BA45-84A4-4EE1-957F-3182B3367E51}"/>
              </a:ext>
            </a:extLst>
          </p:cNvPr>
          <p:cNvSpPr txBox="1"/>
          <p:nvPr/>
        </p:nvSpPr>
        <p:spPr>
          <a:xfrm>
            <a:off x="2880853" y="4913215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1s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C66441-1E38-4A41-9634-E1F4E9BB9624}"/>
              </a:ext>
            </a:extLst>
          </p:cNvPr>
          <p:cNvCxnSpPr/>
          <p:nvPr/>
        </p:nvCxnSpPr>
        <p:spPr>
          <a:xfrm>
            <a:off x="1666568" y="3441023"/>
            <a:ext cx="0" cy="61476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991F53-41F1-4D07-950A-32F5790DDE8E}"/>
              </a:ext>
            </a:extLst>
          </p:cNvPr>
          <p:cNvCxnSpPr/>
          <p:nvPr/>
        </p:nvCxnSpPr>
        <p:spPr>
          <a:xfrm flipV="1">
            <a:off x="1666568" y="4778477"/>
            <a:ext cx="0" cy="79641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CEDEF12-D66A-4DD1-9117-482546E025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88646"/>
              </p:ext>
            </p:extLst>
          </p:nvPr>
        </p:nvGraphicFramePr>
        <p:xfrm>
          <a:off x="2536825" y="5540375"/>
          <a:ext cx="88265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76" name="Equation" r:id="rId5" imgW="215640" imgH="203040" progId="Equation.DSMT4">
                  <p:embed/>
                </p:oleObj>
              </mc:Choice>
              <mc:Fallback>
                <p:oleObj name="Equation" r:id="rId5" imgW="215640" imgH="2030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FC0072B9-C65B-4D00-876D-358F9E38D5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6825" y="5540375"/>
                        <a:ext cx="882650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FBBDCC1-1097-47A2-A408-B1221550F0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672195"/>
              </p:ext>
            </p:extLst>
          </p:nvPr>
        </p:nvGraphicFramePr>
        <p:xfrm>
          <a:off x="4375201" y="3876756"/>
          <a:ext cx="4567237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77" name="Equation" r:id="rId7" imgW="1688760" imgH="558720" progId="Equation.DSMT4">
                  <p:embed/>
                </p:oleObj>
              </mc:Choice>
              <mc:Fallback>
                <p:oleObj name="Equation" r:id="rId7" imgW="16887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75201" y="3876756"/>
                        <a:ext cx="4567237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B343748B-CE09-4275-BFC9-EE185FEF69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882325"/>
              </p:ext>
            </p:extLst>
          </p:nvPr>
        </p:nvGraphicFramePr>
        <p:xfrm>
          <a:off x="8096661" y="3818368"/>
          <a:ext cx="1592047" cy="578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78" name="Equation" r:id="rId9" imgW="698400" imgH="253800" progId="Equation.DSMT4">
                  <p:embed/>
                </p:oleObj>
              </mc:Choice>
              <mc:Fallback>
                <p:oleObj name="Equation" r:id="rId9" imgW="698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096661" y="3818368"/>
                        <a:ext cx="1592047" cy="5789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266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D41675-6ABC-48AF-949E-65C2BB66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125AB6-F218-49F6-9912-16FC8FBA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AA611-971F-4DF6-B161-CCAAAC59E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24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DF77770-5A73-4DDE-AE03-FF85C47A3ADB}"/>
              </a:ext>
            </a:extLst>
          </p:cNvPr>
          <p:cNvCxnSpPr/>
          <p:nvPr/>
        </p:nvCxnSpPr>
        <p:spPr>
          <a:xfrm>
            <a:off x="939800" y="3008271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C0B9E9-6AB8-4151-B999-4965A6CA98E0}"/>
              </a:ext>
            </a:extLst>
          </p:cNvPr>
          <p:cNvCxnSpPr/>
          <p:nvPr/>
        </p:nvCxnSpPr>
        <p:spPr>
          <a:xfrm>
            <a:off x="838200" y="1641587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813DCD-22E7-4227-A86C-F78719EB5DD6}"/>
              </a:ext>
            </a:extLst>
          </p:cNvPr>
          <p:cNvSpPr txBox="1"/>
          <p:nvPr/>
        </p:nvSpPr>
        <p:spPr>
          <a:xfrm>
            <a:off x="2772697" y="1412937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2s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3F84DB-6E47-427F-A5C5-C4DBD4DE243C}"/>
              </a:ext>
            </a:extLst>
          </p:cNvPr>
          <p:cNvSpPr txBox="1"/>
          <p:nvPr/>
        </p:nvSpPr>
        <p:spPr>
          <a:xfrm>
            <a:off x="2880853" y="2745204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1s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B3659-8DCF-479C-A2AD-38AB35446ED1}"/>
              </a:ext>
            </a:extLst>
          </p:cNvPr>
          <p:cNvCxnSpPr/>
          <p:nvPr/>
        </p:nvCxnSpPr>
        <p:spPr>
          <a:xfrm>
            <a:off x="1666568" y="1273012"/>
            <a:ext cx="0" cy="61476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7B0A80-8D9B-4097-B142-EFF75241F938}"/>
              </a:ext>
            </a:extLst>
          </p:cNvPr>
          <p:cNvCxnSpPr/>
          <p:nvPr/>
        </p:nvCxnSpPr>
        <p:spPr>
          <a:xfrm flipV="1">
            <a:off x="1666568" y="2610466"/>
            <a:ext cx="0" cy="79641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E9A7957-8782-4C8D-9FD9-EE99002069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998307"/>
              </p:ext>
            </p:extLst>
          </p:nvPr>
        </p:nvGraphicFramePr>
        <p:xfrm>
          <a:off x="2536825" y="3371850"/>
          <a:ext cx="8826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90" name="Equation" r:id="rId3" imgW="215640" imgH="203040" progId="Equation.DSMT4">
                  <p:embed/>
                </p:oleObj>
              </mc:Choice>
              <mc:Fallback>
                <p:oleObj name="Equation" r:id="rId3" imgW="215640" imgH="2030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CEDEF12-D66A-4DD1-9117-482546E025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6825" y="3371850"/>
                        <a:ext cx="882650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6016967-7003-4C80-8423-A8C378ACD4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380726"/>
              </p:ext>
            </p:extLst>
          </p:nvPr>
        </p:nvGraphicFramePr>
        <p:xfrm>
          <a:off x="690838" y="4380493"/>
          <a:ext cx="5137110" cy="169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91" name="Equation" r:id="rId5" imgW="1688760" imgH="558720" progId="Equation.DSMT4">
                  <p:embed/>
                </p:oleObj>
              </mc:Choice>
              <mc:Fallback>
                <p:oleObj name="Equation" r:id="rId5" imgW="16887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0838" y="4380493"/>
                        <a:ext cx="5137110" cy="1699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7DCB083-7730-478C-8EC1-A7DE2F494FAB}"/>
              </a:ext>
            </a:extLst>
          </p:cNvPr>
          <p:cNvSpPr txBox="1"/>
          <p:nvPr/>
        </p:nvSpPr>
        <p:spPr>
          <a:xfrm>
            <a:off x="4429433" y="450028"/>
            <a:ext cx="74479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What should we do?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b="1" dirty="0"/>
              <a:t>Use one or the other?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b="1" dirty="0"/>
              <a:t>Use linear combination of both solutions?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951FB69-E597-493A-AA32-2F4B165AE250}"/>
              </a:ext>
            </a:extLst>
          </p:cNvPr>
          <p:cNvGrpSpPr/>
          <p:nvPr/>
        </p:nvGrpSpPr>
        <p:grpSpPr>
          <a:xfrm>
            <a:off x="4859020" y="2237565"/>
            <a:ext cx="6612904" cy="3316433"/>
            <a:chOff x="4859020" y="2237565"/>
            <a:chExt cx="6612904" cy="331643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929B517-21C2-45ED-85DA-76CC1D2A11F3}"/>
                </a:ext>
              </a:extLst>
            </p:cNvPr>
            <p:cNvSpPr txBox="1"/>
            <p:nvPr/>
          </p:nvSpPr>
          <p:spPr>
            <a:xfrm>
              <a:off x="4859020" y="2237565"/>
              <a:ext cx="639318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/>
                <a:t>Actually, in this case,  we can use our knowledge of  addition of angular momentum to know that</a:t>
              </a:r>
            </a:p>
            <a:p>
              <a:pPr algn="l"/>
              <a:r>
                <a:rPr lang="en-US" sz="2400" b="1" dirty="0"/>
                <a:t>For </a:t>
              </a:r>
              <a:r>
                <a:rPr lang="en-US" sz="2400" b="1" i="1" dirty="0"/>
                <a:t>S=0</a:t>
              </a:r>
              <a:r>
                <a:rPr lang="en-US" sz="2400" b="1" dirty="0"/>
                <a:t>,   the spatial part of the 2 particle wavefunction is symmetric in particle exchange.</a:t>
              </a:r>
            </a:p>
          </p:txBody>
        </p:sp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A8DAD714-BB91-4E45-B575-00AC2D50479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2018608"/>
                </p:ext>
              </p:extLst>
            </p:nvPr>
          </p:nvGraphicFramePr>
          <p:xfrm>
            <a:off x="5703425" y="3984338"/>
            <a:ext cx="5768499" cy="15696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492" name="Equation" r:id="rId7" imgW="1866600" imgH="507960" progId="Equation.DSMT4">
                    <p:embed/>
                  </p:oleObj>
                </mc:Choice>
                <mc:Fallback>
                  <p:oleObj name="Equation" r:id="rId7" imgW="1866600" imgH="507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703425" y="3984338"/>
                          <a:ext cx="5768499" cy="15696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4364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1A5E87-3F7C-4B8E-8C82-1C5D0661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71B2FC-AC5E-43B9-A1A2-20586252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3E9C7-1A34-414B-8969-294904B1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25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0838C2-7CC8-43F4-86AA-75620AB2B109}"/>
              </a:ext>
            </a:extLst>
          </p:cNvPr>
          <p:cNvCxnSpPr/>
          <p:nvPr/>
        </p:nvCxnSpPr>
        <p:spPr>
          <a:xfrm>
            <a:off x="1269178" y="2437999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75BD39-887D-4146-8FCF-3C97228531C3}"/>
              </a:ext>
            </a:extLst>
          </p:cNvPr>
          <p:cNvCxnSpPr/>
          <p:nvPr/>
        </p:nvCxnSpPr>
        <p:spPr>
          <a:xfrm>
            <a:off x="1167578" y="1071315"/>
            <a:ext cx="15875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30F668-0BDC-4523-8B68-B6972C05AB8F}"/>
              </a:ext>
            </a:extLst>
          </p:cNvPr>
          <p:cNvSpPr txBox="1"/>
          <p:nvPr/>
        </p:nvSpPr>
        <p:spPr>
          <a:xfrm>
            <a:off x="3102075" y="842665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2s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24CF1E-C08F-4F67-9DC4-446F2CCF6648}"/>
              </a:ext>
            </a:extLst>
          </p:cNvPr>
          <p:cNvSpPr txBox="1"/>
          <p:nvPr/>
        </p:nvSpPr>
        <p:spPr>
          <a:xfrm>
            <a:off x="3210231" y="2174932"/>
            <a:ext cx="973393" cy="47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1s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468828-DA6E-4C95-B040-0691916FF57C}"/>
              </a:ext>
            </a:extLst>
          </p:cNvPr>
          <p:cNvCxnSpPr/>
          <p:nvPr/>
        </p:nvCxnSpPr>
        <p:spPr>
          <a:xfrm flipV="1">
            <a:off x="1995946" y="2040194"/>
            <a:ext cx="0" cy="79641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9C12FC9-6339-4555-AB6F-11AD8658BE14}"/>
              </a:ext>
            </a:extLst>
          </p:cNvPr>
          <p:cNvCxnSpPr/>
          <p:nvPr/>
        </p:nvCxnSpPr>
        <p:spPr>
          <a:xfrm flipV="1">
            <a:off x="1956622" y="599768"/>
            <a:ext cx="0" cy="79641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6F4AC6B-0D54-463F-95CD-F6AF009221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771069"/>
              </p:ext>
            </p:extLst>
          </p:nvPr>
        </p:nvGraphicFramePr>
        <p:xfrm>
          <a:off x="2828925" y="2706688"/>
          <a:ext cx="100171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96" name="Equation" r:id="rId3" imgW="228600" imgH="203040" progId="Equation.DSMT4">
                  <p:embed/>
                </p:oleObj>
              </mc:Choice>
              <mc:Fallback>
                <p:oleObj name="Equation" r:id="rId3" imgW="228600" imgH="2030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56F3198E-2B58-44B4-BD9D-DA2734F93C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8925" y="2706688"/>
                        <a:ext cx="1001713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36B2389-851D-4075-9B2A-7A480379ADC5}"/>
              </a:ext>
            </a:extLst>
          </p:cNvPr>
          <p:cNvSpPr txBox="1"/>
          <p:nvPr/>
        </p:nvSpPr>
        <p:spPr>
          <a:xfrm>
            <a:off x="4740896" y="599768"/>
            <a:ext cx="6393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In this case, our knowledge of  addition of angular momentum to know that</a:t>
            </a:r>
          </a:p>
          <a:p>
            <a:pPr algn="l"/>
            <a:r>
              <a:rPr lang="en-US" sz="2400" b="1" dirty="0"/>
              <a:t>For </a:t>
            </a:r>
            <a:r>
              <a:rPr lang="en-US" sz="2400" b="1" i="1" dirty="0"/>
              <a:t>S=1</a:t>
            </a:r>
            <a:r>
              <a:rPr lang="en-US" sz="2400" b="1" dirty="0"/>
              <a:t>,   the spatial part of the 2 particle wavefunction is antisymmetric in particle exchange.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D58E12D0-EEFC-4639-9E37-B02895A058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707207"/>
              </p:ext>
            </p:extLst>
          </p:nvPr>
        </p:nvGraphicFramePr>
        <p:xfrm>
          <a:off x="5397908" y="2644170"/>
          <a:ext cx="5768499" cy="1569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97" name="Equation" r:id="rId5" imgW="1866600" imgH="507960" progId="Equation.DSMT4">
                  <p:embed/>
                </p:oleObj>
              </mc:Choice>
              <mc:Fallback>
                <p:oleObj name="Equation" r:id="rId5" imgW="1866600" imgH="5079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8DAD714-BB91-4E45-B575-00AC2D5047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7908" y="2644170"/>
                        <a:ext cx="5768499" cy="1569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4132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732C56-24F4-4359-A90C-A23CDFE36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2D43A7-99C0-4F27-BF2B-9EDB5ABC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E8A7B-B48A-441B-86EF-5BAC91BF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910590-275D-4948-B28E-206A633A3DCE}"/>
              </a:ext>
            </a:extLst>
          </p:cNvPr>
          <p:cNvSpPr txBox="1"/>
          <p:nvPr/>
        </p:nvSpPr>
        <p:spPr>
          <a:xfrm>
            <a:off x="663677" y="412955"/>
            <a:ext cx="10530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Summary of results for excited state He atom in this approximation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265052-56AB-4CD4-823A-7E3D48303D18}"/>
              </a:ext>
            </a:extLst>
          </p:cNvPr>
          <p:cNvCxnSpPr/>
          <p:nvPr/>
        </p:nvCxnSpPr>
        <p:spPr>
          <a:xfrm>
            <a:off x="2005781" y="1917290"/>
            <a:ext cx="157561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5CC5CA9-78B8-458F-AD0B-97D2626A41FE}"/>
              </a:ext>
            </a:extLst>
          </p:cNvPr>
          <p:cNvCxnSpPr/>
          <p:nvPr/>
        </p:nvCxnSpPr>
        <p:spPr>
          <a:xfrm>
            <a:off x="2005781" y="2585883"/>
            <a:ext cx="157561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51D338F-A4C8-45A4-BB22-C72FAF536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620973"/>
              </p:ext>
            </p:extLst>
          </p:nvPr>
        </p:nvGraphicFramePr>
        <p:xfrm>
          <a:off x="3825875" y="1457325"/>
          <a:ext cx="7491413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33" name="Equation" r:id="rId3" imgW="1968480" imgH="241200" progId="Equation.DSMT4">
                  <p:embed/>
                </p:oleObj>
              </mc:Choice>
              <mc:Fallback>
                <p:oleObj name="Equation" r:id="rId3" imgW="196848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6F4AC6B-0D54-463F-95CD-F6AF009221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25875" y="1457325"/>
                        <a:ext cx="7491413" cy="91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5DFBA1-7C74-48C7-A45C-C118D4634B66}"/>
              </a:ext>
            </a:extLst>
          </p:cNvPr>
          <p:cNvCxnSpPr/>
          <p:nvPr/>
        </p:nvCxnSpPr>
        <p:spPr>
          <a:xfrm>
            <a:off x="2078806" y="5555225"/>
            <a:ext cx="157561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16690F5-A860-4F40-994D-0B4D00AA46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813563"/>
              </p:ext>
            </p:extLst>
          </p:nvPr>
        </p:nvGraphicFramePr>
        <p:xfrm>
          <a:off x="3905250" y="5243513"/>
          <a:ext cx="40195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34" name="Equation" r:id="rId5" imgW="1168200" imgH="241200" progId="Equation.DSMT4">
                  <p:embed/>
                </p:oleObj>
              </mc:Choice>
              <mc:Fallback>
                <p:oleObj name="Equation" r:id="rId5" imgW="1168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05250" y="5243513"/>
                        <a:ext cx="401955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D5B41C0-5252-43FE-BD24-96ABDD6493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567964"/>
              </p:ext>
            </p:extLst>
          </p:nvPr>
        </p:nvGraphicFramePr>
        <p:xfrm>
          <a:off x="3817937" y="2338402"/>
          <a:ext cx="75358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35" name="Equation" r:id="rId7" imgW="7536149" imgH="914234" progId="Equation.DSMT4">
                  <p:embed/>
                </p:oleObj>
              </mc:Choice>
              <mc:Fallback>
                <p:oleObj name="Equation" r:id="rId7" imgW="7536149" imgH="91423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17937" y="2338402"/>
                        <a:ext cx="753586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8050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269BFF-698B-4A8B-8D84-5F1F1B7A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534995-257F-4B79-AE22-09993C62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371EC-B319-4A6C-9261-C122D6B1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4C538-AF08-4883-9169-C678DBD7F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24" y="0"/>
            <a:ext cx="83975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3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B59F1-7265-4C5B-8F54-2B6C0C676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007F94-F8EF-40E9-9253-74321F36D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BC150-E429-4EF2-AB51-26634247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F0FA8-F0BF-4AF3-982E-75CB850B9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2209800"/>
            <a:ext cx="119062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4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232594"/>
            <a:ext cx="9969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Review -- Multiparticle systems using  “second” quantization formalism</a:t>
            </a:r>
          </a:p>
          <a:p>
            <a:endParaRPr lang="en-US" sz="2400" b="1" dirty="0"/>
          </a:p>
          <a:p>
            <a:r>
              <a:rPr lang="en-US" sz="2400" b="1" dirty="0"/>
              <a:t>Start with a basis of functions that can span the space of our multiparticle system.    Typically, the basis functions are formed from  single particle states.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494599"/>
              </p:ext>
            </p:extLst>
          </p:nvPr>
        </p:nvGraphicFramePr>
        <p:xfrm>
          <a:off x="1098345" y="2314795"/>
          <a:ext cx="8113713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84" name="Equation" r:id="rId4" imgW="5524200" imgH="2400120" progId="Equation.DSMT4">
                  <p:embed/>
                </p:oleObj>
              </mc:Choice>
              <mc:Fallback>
                <p:oleObj name="Equation" r:id="rId4" imgW="5524200" imgH="24001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98345" y="2314795"/>
                        <a:ext cx="8113713" cy="352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A39437B-0BA3-450F-B9FA-0AC989130D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596316"/>
              </p:ext>
            </p:extLst>
          </p:nvPr>
        </p:nvGraphicFramePr>
        <p:xfrm>
          <a:off x="5155201" y="3079750"/>
          <a:ext cx="649097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85" name="Equation" r:id="rId6" imgW="3416040" imgH="698400" progId="Equation.DSMT4">
                  <p:embed/>
                </p:oleObj>
              </mc:Choice>
              <mc:Fallback>
                <p:oleObj name="Equation" r:id="rId6" imgW="34160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55201" y="3079750"/>
                        <a:ext cx="6490970" cy="1327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185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0558" y="313876"/>
            <a:ext cx="11090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Representing the single particle system within the basis: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165996"/>
              </p:ext>
            </p:extLst>
          </p:nvPr>
        </p:nvGraphicFramePr>
        <p:xfrm>
          <a:off x="1871663" y="1001564"/>
          <a:ext cx="39687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39" name="Equation" r:id="rId4" imgW="2489040" imgH="482400" progId="Equation.DSMT4">
                  <p:embed/>
                </p:oleObj>
              </mc:Choice>
              <mc:Fallback>
                <p:oleObj name="Equation" r:id="rId4" imgW="2489040" imgH="4824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71663" y="1001564"/>
                        <a:ext cx="396875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47103A6-1892-48B5-B7FD-F7577CA26F26}"/>
              </a:ext>
            </a:extLst>
          </p:cNvPr>
          <p:cNvSpPr txBox="1"/>
          <p:nvPr/>
        </p:nvSpPr>
        <p:spPr>
          <a:xfrm>
            <a:off x="550558" y="1879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Second quantization for Fermi particles described in this basis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8162DB2-FBF3-4673-8B6D-0BC70F7423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4162"/>
              </p:ext>
            </p:extLst>
          </p:nvPr>
        </p:nvGraphicFramePr>
        <p:xfrm>
          <a:off x="706438" y="2560638"/>
          <a:ext cx="6924675" cy="357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40" name="Equation" r:id="rId6" imgW="3809880" imgH="1968480" progId="Equation.DSMT4">
                  <p:embed/>
                </p:oleObj>
              </mc:Choice>
              <mc:Fallback>
                <p:oleObj name="Equation" r:id="rId6" imgW="3809880" imgH="1968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6438" y="2560638"/>
                        <a:ext cx="6924675" cy="357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7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966208"/>
              </p:ext>
            </p:extLst>
          </p:nvPr>
        </p:nvGraphicFramePr>
        <p:xfrm>
          <a:off x="1828800" y="69850"/>
          <a:ext cx="8191500" cy="630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36" name="Equation" r:id="rId4" imgW="5410080" imgH="4165560" progId="Equation.DSMT4">
                  <p:embed/>
                </p:oleObj>
              </mc:Choice>
              <mc:Fallback>
                <p:oleObj name="Equation" r:id="rId4" imgW="5410080" imgH="4165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69850"/>
                        <a:ext cx="8191500" cy="6307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271E6D-0327-40A2-A292-6AB67B21BFEA}"/>
              </a:ext>
            </a:extLst>
          </p:cNvPr>
          <p:cNvSpPr txBox="1"/>
          <p:nvPr/>
        </p:nvSpPr>
        <p:spPr>
          <a:xfrm>
            <a:off x="6951945" y="926926"/>
            <a:ext cx="3933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These results follow from the anti commutator relations of the operators.</a:t>
            </a:r>
          </a:p>
        </p:txBody>
      </p:sp>
    </p:spTree>
    <p:extLst>
      <p:ext uri="{BB962C8B-B14F-4D97-AF65-F5344CB8AC3E}">
        <p14:creationId xmlns:p14="http://schemas.microsoft.com/office/powerpoint/2010/main" val="630664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F3E9E-FD0A-4BD4-BB1E-04A47510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3E334-EBC7-4DC5-A074-A7E9C2EE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EB253-02FC-459A-9C9B-5A879D2B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2EF72B2-6694-405B-A83F-07A1E52E5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41391"/>
              </p:ext>
            </p:extLst>
          </p:nvPr>
        </p:nvGraphicFramePr>
        <p:xfrm>
          <a:off x="1612900" y="723900"/>
          <a:ext cx="7554913" cy="487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06" name="Equation" r:id="rId3" imgW="5613120" imgH="3619440" progId="Equation.DSMT4">
                  <p:embed/>
                </p:oleObj>
              </mc:Choice>
              <mc:Fallback>
                <p:oleObj name="Equation" r:id="rId3" imgW="5613120" imgH="3619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2900" y="723900"/>
                        <a:ext cx="7554913" cy="4872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132D6B4-27C0-41A1-B8E3-F59F933DEC75}"/>
              </a:ext>
            </a:extLst>
          </p:cNvPr>
          <p:cNvSpPr txBox="1"/>
          <p:nvPr/>
        </p:nvSpPr>
        <p:spPr>
          <a:xfrm>
            <a:off x="228600" y="136525"/>
            <a:ext cx="1131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Some details --</a:t>
            </a:r>
          </a:p>
        </p:txBody>
      </p:sp>
    </p:spTree>
    <p:extLst>
      <p:ext uri="{BB962C8B-B14F-4D97-AF65-F5344CB8AC3E}">
        <p14:creationId xmlns:p14="http://schemas.microsoft.com/office/powerpoint/2010/main" val="4031553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89E65-5C11-4EF8-8F4F-A2C81D417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09E494-FB2B-41E1-AB06-576FE3D3C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B68E3-BBB7-421B-A7BE-B0929A6C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627F42-A5C8-4AD6-A331-C4B2F3AFAD9D}"/>
              </a:ext>
            </a:extLst>
          </p:cNvPr>
          <p:cNvSpPr txBox="1"/>
          <p:nvPr/>
        </p:nvSpPr>
        <p:spPr>
          <a:xfrm>
            <a:off x="596900" y="266700"/>
            <a:ext cx="10477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From “first” quantization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D1F9DC7-058B-48D7-AF39-45563A6946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686658"/>
              </p:ext>
            </p:extLst>
          </p:nvPr>
        </p:nvGraphicFramePr>
        <p:xfrm>
          <a:off x="4641850" y="344190"/>
          <a:ext cx="39687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90" name="Equation" r:id="rId3" imgW="2489040" imgH="482400" progId="Equation.DSMT4">
                  <p:embed/>
                </p:oleObj>
              </mc:Choice>
              <mc:Fallback>
                <p:oleObj name="Equation" r:id="rId3" imgW="2489040" imgH="4824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1850" y="344190"/>
                        <a:ext cx="396875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27D36BB-82ED-4ED4-ADA3-0BE331A3EE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298145"/>
              </p:ext>
            </p:extLst>
          </p:nvPr>
        </p:nvGraphicFramePr>
        <p:xfrm>
          <a:off x="4764019" y="1592907"/>
          <a:ext cx="3724412" cy="214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91" name="Equation" r:id="rId5" imgW="1523880" imgH="876240" progId="Equation.DSMT4">
                  <p:embed/>
                </p:oleObj>
              </mc:Choice>
              <mc:Fallback>
                <p:oleObj name="Equation" r:id="rId5" imgW="15238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64019" y="1592907"/>
                        <a:ext cx="3724412" cy="2141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5062F6D-423D-4819-8232-CC0CEB39109C}"/>
              </a:ext>
            </a:extLst>
          </p:cNvPr>
          <p:cNvSpPr txBox="1"/>
          <p:nvPr/>
        </p:nvSpPr>
        <p:spPr>
          <a:xfrm>
            <a:off x="685800" y="1536700"/>
            <a:ext cx="396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 “second” quantization --</a:t>
            </a:r>
          </a:p>
        </p:txBody>
      </p:sp>
    </p:spTree>
    <p:extLst>
      <p:ext uri="{BB962C8B-B14F-4D97-AF65-F5344CB8AC3E}">
        <p14:creationId xmlns:p14="http://schemas.microsoft.com/office/powerpoint/2010/main" val="109867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381001"/>
            <a:ext cx="1071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 general treatment of multiparticle system (focusing on Fermions)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027309"/>
              </p:ext>
            </p:extLst>
          </p:nvPr>
        </p:nvGraphicFramePr>
        <p:xfrm>
          <a:off x="2590801" y="842666"/>
          <a:ext cx="5788379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88" name="Equation" r:id="rId4" imgW="3517560" imgH="622080" progId="Equation.DSMT4">
                  <p:embed/>
                </p:oleObj>
              </mc:Choice>
              <mc:Fallback>
                <p:oleObj name="Equation" r:id="rId4" imgW="3517560" imgH="622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0801" y="842666"/>
                        <a:ext cx="5788379" cy="1023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8981694">
            <a:off x="7147057" y="1561801"/>
            <a:ext cx="5334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7685610" y="1654904"/>
            <a:ext cx="1839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interparticle</a:t>
            </a:r>
            <a:r>
              <a:rPr lang="en-US" sz="2400" dirty="0">
                <a:latin typeface="+mj-lt"/>
              </a:rPr>
              <a:t> interaction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537650"/>
              </p:ext>
            </p:extLst>
          </p:nvPr>
        </p:nvGraphicFramePr>
        <p:xfrm>
          <a:off x="2481316" y="2307457"/>
          <a:ext cx="5084519" cy="897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89" name="Equation" r:id="rId6" imgW="3670200" imgH="647640" progId="Equation.DSMT4">
                  <p:embed/>
                </p:oleObj>
              </mc:Choice>
              <mc:Fallback>
                <p:oleObj name="Equation" r:id="rId6" imgW="3670200" imgH="647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81316" y="2307457"/>
                        <a:ext cx="5084519" cy="897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819860"/>
              </p:ext>
            </p:extLst>
          </p:nvPr>
        </p:nvGraphicFramePr>
        <p:xfrm>
          <a:off x="1335088" y="3709988"/>
          <a:ext cx="966152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90" name="Equation" r:id="rId8" imgW="6819840" imgH="1612800" progId="Equation.DSMT4">
                  <p:embed/>
                </p:oleObj>
              </mc:Choice>
              <mc:Fallback>
                <p:oleObj name="Equation" r:id="rId8" imgW="6819840" imgH="16128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35088" y="3709988"/>
                        <a:ext cx="9661525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169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13438</TotalTime>
  <Words>851</Words>
  <Application>Microsoft Office PowerPoint</Application>
  <PresentationFormat>Widescreen</PresentationFormat>
  <Paragraphs>165</Paragraphs>
  <Slides>27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755</cp:revision>
  <cp:lastPrinted>2020-04-02T07:13:01Z</cp:lastPrinted>
  <dcterms:created xsi:type="dcterms:W3CDTF">2020-01-06T21:28:26Z</dcterms:created>
  <dcterms:modified xsi:type="dcterms:W3CDTF">2022-04-08T18:14:21Z</dcterms:modified>
</cp:coreProperties>
</file>