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11" r:id="rId3"/>
    <p:sldId id="362" r:id="rId4"/>
    <p:sldId id="396" r:id="rId5"/>
    <p:sldId id="397" r:id="rId6"/>
    <p:sldId id="398" r:id="rId7"/>
    <p:sldId id="399" r:id="rId8"/>
    <p:sldId id="392" r:id="rId9"/>
    <p:sldId id="361" r:id="rId10"/>
    <p:sldId id="366" r:id="rId11"/>
    <p:sldId id="372" r:id="rId12"/>
    <p:sldId id="375" r:id="rId13"/>
    <p:sldId id="438" r:id="rId14"/>
    <p:sldId id="436" r:id="rId15"/>
    <p:sldId id="437" r:id="rId16"/>
    <p:sldId id="406" r:id="rId17"/>
    <p:sldId id="419" r:id="rId18"/>
    <p:sldId id="420" r:id="rId19"/>
    <p:sldId id="421" r:id="rId20"/>
    <p:sldId id="408" r:id="rId21"/>
    <p:sldId id="414" r:id="rId22"/>
    <p:sldId id="415" r:id="rId23"/>
    <p:sldId id="416" r:id="rId24"/>
    <p:sldId id="417" r:id="rId25"/>
    <p:sldId id="418" r:id="rId26"/>
    <p:sldId id="422" r:id="rId27"/>
    <p:sldId id="423" r:id="rId28"/>
    <p:sldId id="424" r:id="rId29"/>
    <p:sldId id="425" r:id="rId30"/>
    <p:sldId id="426" r:id="rId31"/>
    <p:sldId id="370" r:id="rId32"/>
    <p:sldId id="427" r:id="rId3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0" d="100"/>
          <a:sy n="60" d="100"/>
        </p:scale>
        <p:origin x="350"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1728"/>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4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4/13/2022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principle, we can calculate the electronic structure for any atom in the periodic table.     Last time we considered the ground state of the He atom which is a “closed shell”.</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135618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the basis for the problem.    In fact the analysis is equivalent to a first order perturbation theory for the interaction term v.</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185392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first the lowest energy state of this system.</a:t>
            </a:r>
          </a:p>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198708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total electron spin of this He atom?   </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163834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atomic spectra of all of the elements have been well studied over the years and NIST has collected the data in the form of a table of atomic energy levels such as shown here for He.     The ground state of each atom is chosen as the zero of energy.    In this case, the lowest energy excitations are at higher energy by at  approximately 20 eV or more.</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474944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04/13/2022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29</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04/13/2022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29</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04/13/2022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29</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04/13/2022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29</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04/13/2022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29</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04/13/2022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29</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5.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7.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physics.nist.gov/PhysRefData/ASD/levels_form.html" TargetMode="Externa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4.bin"/><Relationship Id="rId4"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25.wmf"/><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oleObject" Target="../embeddings/oleObject18.bin"/><Relationship Id="rId7" Type="http://schemas.openxmlformats.org/officeDocument/2006/relationships/image" Target="../media/image30.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9.wmf"/><Relationship Id="rId5" Type="http://schemas.openxmlformats.org/officeDocument/2006/relationships/oleObject" Target="../embeddings/oleObject19.bin"/><Relationship Id="rId4" Type="http://schemas.openxmlformats.org/officeDocument/2006/relationships/image" Target="../media/image28.wmf"/><Relationship Id="rId9" Type="http://schemas.openxmlformats.org/officeDocument/2006/relationships/hyperlink" Target="http://dlmf.nist.gov/34.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40.wmf"/><Relationship Id="rId5" Type="http://schemas.openxmlformats.org/officeDocument/2006/relationships/oleObject" Target="../embeddings/oleObject22.bin"/><Relationship Id="rId4" Type="http://schemas.openxmlformats.org/officeDocument/2006/relationships/image" Target="../media/image39.wmf"/></Relationships>
</file>

<file path=ppt/slides/_rels/slide22.xml.rels><?xml version="1.0" encoding="UTF-8" standalone="yes"?>
<Relationships xmlns="http://schemas.openxmlformats.org/package/2006/relationships"><Relationship Id="rId3" Type="http://schemas.openxmlformats.org/officeDocument/2006/relationships/hyperlink" Target="https://physics.nist.gov/PhysRefData/ASD/levels_form.html" TargetMode="External"/><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4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4.wmf"/><Relationship Id="rId5" Type="http://schemas.openxmlformats.org/officeDocument/2006/relationships/oleObject" Target="../embeddings/oleObject25.bin"/><Relationship Id="rId4" Type="http://schemas.openxmlformats.org/officeDocument/2006/relationships/image" Target="../media/image4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6.wmf"/><Relationship Id="rId5" Type="http://schemas.openxmlformats.org/officeDocument/2006/relationships/oleObject" Target="../embeddings/oleObject27.bin"/><Relationship Id="rId4" Type="http://schemas.openxmlformats.org/officeDocument/2006/relationships/image" Target="../media/image4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4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4.vml"/><Relationship Id="rId4" Type="http://schemas.openxmlformats.org/officeDocument/2006/relationships/image" Target="../media/image4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0.wmf"/><Relationship Id="rId5" Type="http://schemas.openxmlformats.org/officeDocument/2006/relationships/oleObject" Target="../embeddings/oleObject31.bin"/><Relationship Id="rId4" Type="http://schemas.openxmlformats.org/officeDocument/2006/relationships/image" Target="../media/image49.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2.wmf"/><Relationship Id="rId5" Type="http://schemas.openxmlformats.org/officeDocument/2006/relationships/oleObject" Target="../embeddings/oleObject33.bin"/><Relationship Id="rId4" Type="http://schemas.openxmlformats.org/officeDocument/2006/relationships/image" Target="../media/image51.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3.wmf"/><Relationship Id="rId5" Type="http://schemas.openxmlformats.org/officeDocument/2006/relationships/oleObject" Target="../embeddings/oleObject35.bin"/><Relationship Id="rId4" Type="http://schemas.openxmlformats.org/officeDocument/2006/relationships/image" Target="../media/image42.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55.wmf"/><Relationship Id="rId5" Type="http://schemas.openxmlformats.org/officeDocument/2006/relationships/oleObject" Target="../embeddings/oleObject37.bin"/><Relationship Id="rId4" Type="http://schemas.openxmlformats.org/officeDocument/2006/relationships/image" Target="../media/image5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57.png"/><Relationship Id="rId4" Type="http://schemas.openxmlformats.org/officeDocument/2006/relationships/image" Target="../media/image56.w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04/13/2022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29</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a:t>12-12:50 PM  </a:t>
            </a:r>
            <a:r>
              <a:rPr lang="en-US" sz="3200" b="1" dirty="0"/>
              <a:t>MWF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3908762"/>
          </a:xfrm>
          <a:prstGeom prst="rect">
            <a:avLst/>
          </a:prstGeom>
          <a:noFill/>
        </p:spPr>
        <p:txBody>
          <a:bodyPr wrap="square" rtlCol="0">
            <a:spAutoFit/>
          </a:bodyPr>
          <a:lstStyle/>
          <a:p>
            <a:pPr algn="ctr"/>
            <a:r>
              <a:rPr lang="en-US" sz="3200" b="1" dirty="0">
                <a:solidFill>
                  <a:srgbClr val="7030A0"/>
                </a:solidFill>
              </a:rPr>
              <a:t>Plan for Lecture 29</a:t>
            </a:r>
          </a:p>
          <a:p>
            <a:pPr algn="ctr"/>
            <a:endParaRPr lang="en-US" sz="1000" b="1" dirty="0">
              <a:solidFill>
                <a:srgbClr val="7030A0"/>
              </a:solidFill>
            </a:endParaRPr>
          </a:p>
          <a:p>
            <a:pPr algn="ctr"/>
            <a:r>
              <a:rPr lang="en-US" sz="3200" b="1" dirty="0">
                <a:solidFill>
                  <a:srgbClr val="7030A0"/>
                </a:solidFill>
              </a:rPr>
              <a:t>Quantum mechanics of a multi electron atom</a:t>
            </a:r>
          </a:p>
          <a:p>
            <a:pPr algn="ctr"/>
            <a:endParaRPr lang="en-US" sz="1400" b="1" dirty="0">
              <a:solidFill>
                <a:srgbClr val="7030A0"/>
              </a:solidFill>
            </a:endParaRPr>
          </a:p>
          <a:p>
            <a:pPr algn="ctr"/>
            <a:r>
              <a:rPr lang="en-US" sz="3200" b="1" dirty="0">
                <a:solidFill>
                  <a:srgbClr val="7030A0"/>
                </a:solidFill>
              </a:rPr>
              <a:t>Analysis of atomic term </a:t>
            </a:r>
            <a:r>
              <a:rPr lang="en-US" sz="3200" b="1" dirty="0" err="1">
                <a:solidFill>
                  <a:srgbClr val="7030A0"/>
                </a:solidFill>
              </a:rPr>
              <a:t>splittings</a:t>
            </a:r>
            <a:endParaRPr lang="en-US" sz="3200" b="1" dirty="0">
              <a:solidFill>
                <a:srgbClr val="7030A0"/>
              </a:solidFill>
            </a:endParaRPr>
          </a:p>
          <a:p>
            <a:pPr algn="ctr"/>
            <a:endParaRPr lang="en-US" sz="3200" b="1" dirty="0">
              <a:solidFill>
                <a:srgbClr val="7030A0"/>
              </a:solidFill>
            </a:endParaRPr>
          </a:p>
          <a:p>
            <a:pPr marL="1428750" lvl="2" indent="-514350">
              <a:buFont typeface="+mj-lt"/>
              <a:buAutoNum type="arabicPeriod"/>
            </a:pPr>
            <a:r>
              <a:rPr lang="en-US" sz="3200" b="1" dirty="0">
                <a:solidFill>
                  <a:schemeClr val="folHlink"/>
                </a:solidFill>
              </a:rPr>
              <a:t>Energy of closed shells</a:t>
            </a:r>
          </a:p>
          <a:p>
            <a:pPr marL="1428750" lvl="2" indent="-514350">
              <a:buFont typeface="+mj-lt"/>
              <a:buAutoNum type="arabicPeriod"/>
            </a:pPr>
            <a:r>
              <a:rPr lang="en-US" sz="3200" b="1" dirty="0">
                <a:solidFill>
                  <a:schemeClr val="folHlink"/>
                </a:solidFill>
              </a:rPr>
              <a:t>1 electron outside a closed shell</a:t>
            </a:r>
          </a:p>
          <a:p>
            <a:pPr marL="1428750" lvl="2" indent="-514350">
              <a:buFont typeface="+mj-lt"/>
              <a:buAutoNum type="arabicPeriod"/>
            </a:pPr>
            <a:r>
              <a:rPr lang="en-US" sz="3200" b="1" dirty="0">
                <a:solidFill>
                  <a:schemeClr val="folHlink"/>
                </a:solidFill>
              </a:rPr>
              <a:t>2 electrons outside a closed shell</a:t>
            </a: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8F1D3-E425-45FA-88DE-3EEF3D86E26A}"/>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7B72CE08-5B7B-41CF-9C3B-77333903FB6B}"/>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29988694-0AC2-478D-95D4-B467385AC2BC}"/>
              </a:ext>
            </a:extLst>
          </p:cNvPr>
          <p:cNvSpPr>
            <a:spLocks noGrp="1"/>
          </p:cNvSpPr>
          <p:nvPr>
            <p:ph type="sldNum" sz="quarter" idx="12"/>
          </p:nvPr>
        </p:nvSpPr>
        <p:spPr/>
        <p:txBody>
          <a:bodyPr/>
          <a:lstStyle/>
          <a:p>
            <a:fld id="{E23FF32D-176F-4F5B-8878-5D48FB6FF26A}" type="slidenum">
              <a:rPr lang="en-US" smtClean="0"/>
              <a:t>10</a:t>
            </a:fld>
            <a:endParaRPr lang="en-US"/>
          </a:p>
        </p:txBody>
      </p:sp>
      <p:sp>
        <p:nvSpPr>
          <p:cNvPr id="5" name="TextBox 4">
            <a:extLst>
              <a:ext uri="{FF2B5EF4-FFF2-40B4-BE49-F238E27FC236}">
                <a16:creationId xmlns:a16="http://schemas.microsoft.com/office/drawing/2014/main" id="{39B3B0FD-6062-4827-B673-DDD065583E16}"/>
              </a:ext>
            </a:extLst>
          </p:cNvPr>
          <p:cNvSpPr txBox="1"/>
          <p:nvPr/>
        </p:nvSpPr>
        <p:spPr>
          <a:xfrm>
            <a:off x="315884" y="266007"/>
            <a:ext cx="9260378" cy="461665"/>
          </a:xfrm>
          <a:prstGeom prst="rect">
            <a:avLst/>
          </a:prstGeom>
          <a:noFill/>
        </p:spPr>
        <p:txBody>
          <a:bodyPr wrap="square" rtlCol="0">
            <a:spAutoFit/>
          </a:bodyPr>
          <a:lstStyle/>
          <a:p>
            <a:pPr algn="l"/>
            <a:r>
              <a:rPr lang="en-US" sz="2400" b="1" dirty="0"/>
              <a:t>Ground state configuration for He atom</a:t>
            </a:r>
          </a:p>
        </p:txBody>
      </p:sp>
      <p:cxnSp>
        <p:nvCxnSpPr>
          <p:cNvPr id="6" name="Straight Connector 5">
            <a:extLst>
              <a:ext uri="{FF2B5EF4-FFF2-40B4-BE49-F238E27FC236}">
                <a16:creationId xmlns:a16="http://schemas.microsoft.com/office/drawing/2014/main" id="{9EAC6A35-4137-4142-9E9F-2CA20BFEBFC4}"/>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0960085-D88A-4560-AF40-CEF4055E7801}"/>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2E7725-CAB8-49A8-834A-9E30A57B1E7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4FBD8883-C8CE-4571-93BD-64EAA647BBDA}"/>
              </a:ext>
            </a:extLst>
          </p:cNvPr>
          <p:cNvGraphicFramePr>
            <a:graphicFrameLocks noChangeAspect="1"/>
          </p:cNvGraphicFramePr>
          <p:nvPr>
            <p:extLst>
              <p:ext uri="{D42A27DB-BD31-4B8C-83A1-F6EECF244321}">
                <p14:modId xmlns:p14="http://schemas.microsoft.com/office/powerpoint/2010/main" val="131941053"/>
              </p:ext>
            </p:extLst>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20573" name="Equation" r:id="rId4" imgW="190440" imgH="228600" progId="Equation.DSMT4">
                  <p:embed/>
                </p:oleObj>
              </mc:Choice>
              <mc:Fallback>
                <p:oleObj name="Equation" r:id="rId4" imgW="190440" imgH="228600" progId="Equation.DSMT4">
                  <p:embed/>
                  <p:pic>
                    <p:nvPicPr>
                      <p:cNvPr id="19" name="Object 18">
                        <a:extLst>
                          <a:ext uri="{FF2B5EF4-FFF2-40B4-BE49-F238E27FC236}">
                            <a16:creationId xmlns:a16="http://schemas.microsoft.com/office/drawing/2014/main" id="{695E43DF-A6CE-4B0F-BDAC-A1DC7180CF1E}"/>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57599052-68BC-49C7-A70B-A2671C9ACBAE}"/>
              </a:ext>
            </a:extLst>
          </p:cNvPr>
          <p:cNvGraphicFramePr>
            <a:graphicFrameLocks noChangeAspect="1"/>
          </p:cNvGraphicFramePr>
          <p:nvPr>
            <p:extLst>
              <p:ext uri="{D42A27DB-BD31-4B8C-83A1-F6EECF244321}">
                <p14:modId xmlns:p14="http://schemas.microsoft.com/office/powerpoint/2010/main" val="2965995040"/>
              </p:ext>
            </p:extLst>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20574" name="Equation" r:id="rId6" imgW="393480" imgH="241200" progId="Equation.DSMT4">
                  <p:embed/>
                </p:oleObj>
              </mc:Choice>
              <mc:Fallback>
                <p:oleObj name="Equation" r:id="rId6" imgW="393480" imgH="241200" progId="Equation.DSMT4">
                  <p:embed/>
                  <p:pic>
                    <p:nvPicPr>
                      <p:cNvPr id="20" name="Object 19">
                        <a:extLst>
                          <a:ext uri="{FF2B5EF4-FFF2-40B4-BE49-F238E27FC236}">
                            <a16:creationId xmlns:a16="http://schemas.microsoft.com/office/drawing/2014/main" id="{1588E698-6B21-45D7-99D2-A37872EACDCF}"/>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296DDE7-AD48-4AA3-8A5E-FB11A4133E2A}"/>
              </a:ext>
            </a:extLst>
          </p:cNvPr>
          <p:cNvGraphicFramePr>
            <a:graphicFrameLocks noChangeAspect="1"/>
          </p:cNvGraphicFramePr>
          <p:nvPr>
            <p:extLst>
              <p:ext uri="{D42A27DB-BD31-4B8C-83A1-F6EECF244321}">
                <p14:modId xmlns:p14="http://schemas.microsoft.com/office/powerpoint/2010/main" val="819325751"/>
              </p:ext>
            </p:extLst>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20575" name="Equation" r:id="rId8" imgW="558720" imgH="241200" progId="Equation.DSMT4">
                  <p:embed/>
                </p:oleObj>
              </mc:Choice>
              <mc:Fallback>
                <p:oleObj name="Equation" r:id="rId8" imgW="558720" imgH="241200" progId="Equation.DSMT4">
                  <p:embed/>
                  <p:pic>
                    <p:nvPicPr>
                      <p:cNvPr id="21" name="Object 20">
                        <a:extLst>
                          <a:ext uri="{FF2B5EF4-FFF2-40B4-BE49-F238E27FC236}">
                            <a16:creationId xmlns:a16="http://schemas.microsoft.com/office/drawing/2014/main" id="{44DBAE09-36B3-4825-B6AA-E17F78085F0F}"/>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FDB17351-F504-4E0C-9810-2878F4D105BB}"/>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4" name="Straight Arrow Connector 13">
            <a:extLst>
              <a:ext uri="{FF2B5EF4-FFF2-40B4-BE49-F238E27FC236}">
                <a16:creationId xmlns:a16="http://schemas.microsoft.com/office/drawing/2014/main" id="{DC44DC87-D82A-4006-A187-08192FCACAEB}"/>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FA0CAEE-3B15-401D-A9DF-B5E4E42A8CDE}"/>
              </a:ext>
            </a:extLst>
          </p:cNvPr>
          <p:cNvCxnSpPr/>
          <p:nvPr/>
        </p:nvCxnSpPr>
        <p:spPr>
          <a:xfrm flipV="1">
            <a:off x="1881446" y="5156666"/>
            <a:ext cx="0" cy="864524"/>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6" name="Object 15">
            <a:extLst>
              <a:ext uri="{FF2B5EF4-FFF2-40B4-BE49-F238E27FC236}">
                <a16:creationId xmlns:a16="http://schemas.microsoft.com/office/drawing/2014/main" id="{DD59BF69-B93C-4E51-B7C3-723C73423A57}"/>
              </a:ext>
            </a:extLst>
          </p:cNvPr>
          <p:cNvGraphicFramePr>
            <a:graphicFrameLocks noChangeAspect="1"/>
          </p:cNvGraphicFramePr>
          <p:nvPr>
            <p:extLst>
              <p:ext uri="{D42A27DB-BD31-4B8C-83A1-F6EECF244321}">
                <p14:modId xmlns:p14="http://schemas.microsoft.com/office/powerpoint/2010/main" val="2588799748"/>
              </p:ext>
            </p:extLst>
          </p:nvPr>
        </p:nvGraphicFramePr>
        <p:xfrm>
          <a:off x="5306636" y="3429000"/>
          <a:ext cx="3992323" cy="1093787"/>
        </p:xfrm>
        <a:graphic>
          <a:graphicData uri="http://schemas.openxmlformats.org/presentationml/2006/ole">
            <mc:AlternateContent xmlns:mc="http://schemas.openxmlformats.org/markup-compatibility/2006">
              <mc:Choice xmlns:v="urn:schemas-microsoft-com:vml" Requires="v">
                <p:oleObj spid="_x0000_s220576" name="Equation" r:id="rId10" imgW="927000" imgH="253800" progId="Equation.DSMT4">
                  <p:embed/>
                </p:oleObj>
              </mc:Choice>
              <mc:Fallback>
                <p:oleObj name="Equation" r:id="rId10" imgW="927000" imgH="253800" progId="Equation.DSMT4">
                  <p:embed/>
                  <p:pic>
                    <p:nvPicPr>
                      <p:cNvPr id="0" name=""/>
                      <p:cNvPicPr/>
                      <p:nvPr/>
                    </p:nvPicPr>
                    <p:blipFill>
                      <a:blip r:embed="rId11"/>
                      <a:stretch>
                        <a:fillRect/>
                      </a:stretch>
                    </p:blipFill>
                    <p:spPr>
                      <a:xfrm>
                        <a:off x="5306636" y="3429000"/>
                        <a:ext cx="3992323" cy="1093787"/>
                      </a:xfrm>
                      <a:prstGeom prst="rect">
                        <a:avLst/>
                      </a:prstGeom>
                    </p:spPr>
                  </p:pic>
                </p:oleObj>
              </mc:Fallback>
            </mc:AlternateContent>
          </a:graphicData>
        </a:graphic>
      </p:graphicFrame>
    </p:spTree>
    <p:extLst>
      <p:ext uri="{BB962C8B-B14F-4D97-AF65-F5344CB8AC3E}">
        <p14:creationId xmlns:p14="http://schemas.microsoft.com/office/powerpoint/2010/main" val="125217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C00F5-8400-45BC-AAD5-B9549B347EB1}"/>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F5EF4DBD-673D-43CD-8E71-8277CC4ED10D}"/>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4FA040F6-603E-474D-881A-4AFDF7B849FF}"/>
              </a:ext>
            </a:extLst>
          </p:cNvPr>
          <p:cNvSpPr>
            <a:spLocks noGrp="1"/>
          </p:cNvSpPr>
          <p:nvPr>
            <p:ph type="sldNum" sz="quarter" idx="12"/>
          </p:nvPr>
        </p:nvSpPr>
        <p:spPr/>
        <p:txBody>
          <a:bodyPr/>
          <a:lstStyle/>
          <a:p>
            <a:fld id="{E23FF32D-176F-4F5B-8878-5D48FB6FF26A}" type="slidenum">
              <a:rPr lang="en-US" smtClean="0"/>
              <a:t>11</a:t>
            </a:fld>
            <a:endParaRPr lang="en-US"/>
          </a:p>
        </p:txBody>
      </p:sp>
      <p:sp>
        <p:nvSpPr>
          <p:cNvPr id="5" name="TextBox 4">
            <a:extLst>
              <a:ext uri="{FF2B5EF4-FFF2-40B4-BE49-F238E27FC236}">
                <a16:creationId xmlns:a16="http://schemas.microsoft.com/office/drawing/2014/main" id="{9CE55653-E498-4462-995A-8FAA6E6C4D75}"/>
              </a:ext>
            </a:extLst>
          </p:cNvPr>
          <p:cNvSpPr txBox="1"/>
          <p:nvPr/>
        </p:nvSpPr>
        <p:spPr>
          <a:xfrm>
            <a:off x="328079" y="136525"/>
            <a:ext cx="9725891" cy="461665"/>
          </a:xfrm>
          <a:prstGeom prst="rect">
            <a:avLst/>
          </a:prstGeom>
          <a:noFill/>
        </p:spPr>
        <p:txBody>
          <a:bodyPr wrap="square" rtlCol="0">
            <a:spAutoFit/>
          </a:bodyPr>
          <a:lstStyle/>
          <a:p>
            <a:pPr algn="l"/>
            <a:r>
              <a:rPr lang="en-US" sz="2400" b="1" dirty="0"/>
              <a:t>Summary of results</a:t>
            </a:r>
          </a:p>
        </p:txBody>
      </p:sp>
      <p:graphicFrame>
        <p:nvGraphicFramePr>
          <p:cNvPr id="6" name="Object 5">
            <a:extLst>
              <a:ext uri="{FF2B5EF4-FFF2-40B4-BE49-F238E27FC236}">
                <a16:creationId xmlns:a16="http://schemas.microsoft.com/office/drawing/2014/main" id="{8638C265-4955-4D6F-A3AF-E6AFAD223482}"/>
              </a:ext>
            </a:extLst>
          </p:cNvPr>
          <p:cNvGraphicFramePr>
            <a:graphicFrameLocks noChangeAspect="1"/>
          </p:cNvGraphicFramePr>
          <p:nvPr>
            <p:extLst>
              <p:ext uri="{D42A27DB-BD31-4B8C-83A1-F6EECF244321}">
                <p14:modId xmlns:p14="http://schemas.microsoft.com/office/powerpoint/2010/main" val="2144927713"/>
              </p:ext>
            </p:extLst>
          </p:nvPr>
        </p:nvGraphicFramePr>
        <p:xfrm>
          <a:off x="446881" y="692660"/>
          <a:ext cx="7183438" cy="1203325"/>
        </p:xfrm>
        <a:graphic>
          <a:graphicData uri="http://schemas.openxmlformats.org/presentationml/2006/ole">
            <mc:AlternateContent xmlns:mc="http://schemas.openxmlformats.org/markup-compatibility/2006">
              <mc:Choice xmlns:v="urn:schemas-microsoft-com:vml" Requires="v">
                <p:oleObj spid="_x0000_s226504" name="Equation" r:id="rId4" imgW="3111480" imgH="520560" progId="Equation.DSMT4">
                  <p:embed/>
                </p:oleObj>
              </mc:Choice>
              <mc:Fallback>
                <p:oleObj name="Equation" r:id="rId4" imgW="3111480" imgH="520560" progId="Equation.DSMT4">
                  <p:embed/>
                  <p:pic>
                    <p:nvPicPr>
                      <p:cNvPr id="6" name="Object 5">
                        <a:extLst>
                          <a:ext uri="{FF2B5EF4-FFF2-40B4-BE49-F238E27FC236}">
                            <a16:creationId xmlns:a16="http://schemas.microsoft.com/office/drawing/2014/main" id="{7F8DBCD1-CE24-433C-AE7D-1495C1D7816C}"/>
                          </a:ext>
                        </a:extLst>
                      </p:cNvPr>
                      <p:cNvPicPr/>
                      <p:nvPr/>
                    </p:nvPicPr>
                    <p:blipFill>
                      <a:blip r:embed="rId5"/>
                      <a:stretch>
                        <a:fillRect/>
                      </a:stretch>
                    </p:blipFill>
                    <p:spPr>
                      <a:xfrm>
                        <a:off x="446881" y="692660"/>
                        <a:ext cx="7183438" cy="12033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42AE33E-2D1C-4FC4-84B2-C8D80AFBF1A4}"/>
              </a:ext>
            </a:extLst>
          </p:cNvPr>
          <p:cNvGraphicFramePr>
            <a:graphicFrameLocks noChangeAspect="1"/>
          </p:cNvGraphicFramePr>
          <p:nvPr>
            <p:extLst>
              <p:ext uri="{D42A27DB-BD31-4B8C-83A1-F6EECF244321}">
                <p14:modId xmlns:p14="http://schemas.microsoft.com/office/powerpoint/2010/main" val="656578269"/>
              </p:ext>
            </p:extLst>
          </p:nvPr>
        </p:nvGraphicFramePr>
        <p:xfrm>
          <a:off x="585788" y="1895475"/>
          <a:ext cx="9929812" cy="3906838"/>
        </p:xfrm>
        <a:graphic>
          <a:graphicData uri="http://schemas.openxmlformats.org/presentationml/2006/ole">
            <mc:AlternateContent xmlns:mc="http://schemas.openxmlformats.org/markup-compatibility/2006">
              <mc:Choice xmlns:v="urn:schemas-microsoft-com:vml" Requires="v">
                <p:oleObj spid="_x0000_s226505" name="Equation" r:id="rId6" imgW="2971800" imgH="1168200" progId="Equation.DSMT4">
                  <p:embed/>
                </p:oleObj>
              </mc:Choice>
              <mc:Fallback>
                <p:oleObj name="Equation" r:id="rId6" imgW="2971800" imgH="1168200" progId="Equation.DSMT4">
                  <p:embed/>
                  <p:pic>
                    <p:nvPicPr>
                      <p:cNvPr id="7" name="Object 6">
                        <a:extLst>
                          <a:ext uri="{FF2B5EF4-FFF2-40B4-BE49-F238E27FC236}">
                            <a16:creationId xmlns:a16="http://schemas.microsoft.com/office/drawing/2014/main" id="{D5420444-7A91-4B8F-B17E-9B7AB8B6F4E0}"/>
                          </a:ext>
                        </a:extLst>
                      </p:cNvPr>
                      <p:cNvPicPr/>
                      <p:nvPr/>
                    </p:nvPicPr>
                    <p:blipFill>
                      <a:blip r:embed="rId7"/>
                      <a:stretch>
                        <a:fillRect/>
                      </a:stretch>
                    </p:blipFill>
                    <p:spPr>
                      <a:xfrm>
                        <a:off x="585788" y="1895475"/>
                        <a:ext cx="9929812" cy="3906838"/>
                      </a:xfrm>
                      <a:prstGeom prst="rect">
                        <a:avLst/>
                      </a:prstGeom>
                    </p:spPr>
                  </p:pic>
                </p:oleObj>
              </mc:Fallback>
            </mc:AlternateContent>
          </a:graphicData>
        </a:graphic>
      </p:graphicFrame>
    </p:spTree>
    <p:extLst>
      <p:ext uri="{BB962C8B-B14F-4D97-AF65-F5344CB8AC3E}">
        <p14:creationId xmlns:p14="http://schemas.microsoft.com/office/powerpoint/2010/main" val="339816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2BD7A-E37F-4486-9458-AF58FA33D78F}"/>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A7832D59-B03D-4B0D-9B2E-47534C2B4FCD}"/>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DA2DDE44-1356-49B2-B5E8-AD14AA13D5A3}"/>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6" name="TextBox 5">
            <a:extLst>
              <a:ext uri="{FF2B5EF4-FFF2-40B4-BE49-F238E27FC236}">
                <a16:creationId xmlns:a16="http://schemas.microsoft.com/office/drawing/2014/main" id="{A71A3C08-BF74-422E-A268-A49A9FACB475}"/>
              </a:ext>
            </a:extLst>
          </p:cNvPr>
          <p:cNvSpPr txBox="1"/>
          <p:nvPr/>
        </p:nvSpPr>
        <p:spPr>
          <a:xfrm>
            <a:off x="291548" y="278296"/>
            <a:ext cx="6109252" cy="461665"/>
          </a:xfrm>
          <a:prstGeom prst="rect">
            <a:avLst/>
          </a:prstGeom>
          <a:noFill/>
        </p:spPr>
        <p:txBody>
          <a:bodyPr wrap="square" rtlCol="0">
            <a:spAutoFit/>
          </a:bodyPr>
          <a:lstStyle/>
          <a:p>
            <a:pPr algn="l"/>
            <a:r>
              <a:rPr lang="en-US" sz="2400" b="1" dirty="0"/>
              <a:t>Example from NIST</a:t>
            </a:r>
          </a:p>
        </p:txBody>
      </p:sp>
      <p:pic>
        <p:nvPicPr>
          <p:cNvPr id="8" name="Picture 7">
            <a:extLst>
              <a:ext uri="{FF2B5EF4-FFF2-40B4-BE49-F238E27FC236}">
                <a16:creationId xmlns:a16="http://schemas.microsoft.com/office/drawing/2014/main" id="{3AA4E998-2D5A-4C3B-B2A8-12162EA9DE05}"/>
              </a:ext>
            </a:extLst>
          </p:cNvPr>
          <p:cNvPicPr>
            <a:picLocks noChangeAspect="1"/>
          </p:cNvPicPr>
          <p:nvPr/>
        </p:nvPicPr>
        <p:blipFill>
          <a:blip r:embed="rId3"/>
          <a:stretch>
            <a:fillRect/>
          </a:stretch>
        </p:blipFill>
        <p:spPr>
          <a:xfrm>
            <a:off x="440013" y="902690"/>
            <a:ext cx="4314825" cy="1752600"/>
          </a:xfrm>
          <a:prstGeom prst="rect">
            <a:avLst/>
          </a:prstGeom>
        </p:spPr>
      </p:pic>
      <p:pic>
        <p:nvPicPr>
          <p:cNvPr id="9" name="Picture 8">
            <a:extLst>
              <a:ext uri="{FF2B5EF4-FFF2-40B4-BE49-F238E27FC236}">
                <a16:creationId xmlns:a16="http://schemas.microsoft.com/office/drawing/2014/main" id="{3AA8BB6B-F6A9-48BB-A6BA-08B0B423AA07}"/>
              </a:ext>
            </a:extLst>
          </p:cNvPr>
          <p:cNvPicPr>
            <a:picLocks noChangeAspect="1"/>
          </p:cNvPicPr>
          <p:nvPr/>
        </p:nvPicPr>
        <p:blipFill>
          <a:blip r:embed="rId4"/>
          <a:stretch>
            <a:fillRect/>
          </a:stretch>
        </p:blipFill>
        <p:spPr>
          <a:xfrm>
            <a:off x="5497170" y="278296"/>
            <a:ext cx="5899081" cy="5073949"/>
          </a:xfrm>
          <a:prstGeom prst="rect">
            <a:avLst/>
          </a:prstGeom>
        </p:spPr>
      </p:pic>
      <p:sp>
        <p:nvSpPr>
          <p:cNvPr id="10" name="TextBox 9">
            <a:extLst>
              <a:ext uri="{FF2B5EF4-FFF2-40B4-BE49-F238E27FC236}">
                <a16:creationId xmlns:a16="http://schemas.microsoft.com/office/drawing/2014/main" id="{6D82B723-9722-4EFD-A367-537364B0086F}"/>
              </a:ext>
            </a:extLst>
          </p:cNvPr>
          <p:cNvSpPr txBox="1"/>
          <p:nvPr/>
        </p:nvSpPr>
        <p:spPr>
          <a:xfrm>
            <a:off x="440013" y="5724477"/>
            <a:ext cx="10101943" cy="461665"/>
          </a:xfrm>
          <a:prstGeom prst="rect">
            <a:avLst/>
          </a:prstGeom>
          <a:noFill/>
        </p:spPr>
        <p:txBody>
          <a:bodyPr wrap="square" rtlCol="0">
            <a:spAutoFit/>
          </a:bodyPr>
          <a:lstStyle/>
          <a:p>
            <a:r>
              <a:rPr lang="en-US" sz="2400" b="1" dirty="0">
                <a:hlinkClick r:id="rId5"/>
              </a:rPr>
              <a:t>https://physics.nist.gov/PhysRefData/ASD/levels_form.html</a:t>
            </a:r>
            <a:endParaRPr lang="en-US" sz="2400" b="1" dirty="0"/>
          </a:p>
        </p:txBody>
      </p:sp>
    </p:spTree>
    <p:extLst>
      <p:ext uri="{BB962C8B-B14F-4D97-AF65-F5344CB8AC3E}">
        <p14:creationId xmlns:p14="http://schemas.microsoft.com/office/powerpoint/2010/main" val="62435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8FA7F-9B2E-402D-A758-DA3FDF542D15}"/>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B35FC163-7BA8-4D24-AE28-5F22E6F026C4}"/>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99A9B382-861C-4E9A-B004-B36F8E931069}"/>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BE512CBF-83C8-4165-B029-1507AC813BDA}"/>
              </a:ext>
            </a:extLst>
          </p:cNvPr>
          <p:cNvSpPr txBox="1"/>
          <p:nvPr/>
        </p:nvSpPr>
        <p:spPr>
          <a:xfrm>
            <a:off x="313509" y="209006"/>
            <a:ext cx="10019211" cy="461665"/>
          </a:xfrm>
          <a:prstGeom prst="rect">
            <a:avLst/>
          </a:prstGeom>
          <a:noFill/>
        </p:spPr>
        <p:txBody>
          <a:bodyPr wrap="square" rtlCol="0">
            <a:spAutoFit/>
          </a:bodyPr>
          <a:lstStyle/>
          <a:p>
            <a:pPr algn="l"/>
            <a:r>
              <a:rPr lang="en-US" sz="2400" b="1" dirty="0"/>
              <a:t>Example of atom with one electron outside complete shell</a:t>
            </a:r>
          </a:p>
        </p:txBody>
      </p:sp>
      <p:pic>
        <p:nvPicPr>
          <p:cNvPr id="6" name="Picture 5">
            <a:extLst>
              <a:ext uri="{FF2B5EF4-FFF2-40B4-BE49-F238E27FC236}">
                <a16:creationId xmlns:a16="http://schemas.microsoft.com/office/drawing/2014/main" id="{2A7919B2-2A6A-4520-88A0-081CA05A355A}"/>
              </a:ext>
            </a:extLst>
          </p:cNvPr>
          <p:cNvPicPr>
            <a:picLocks noChangeAspect="1"/>
          </p:cNvPicPr>
          <p:nvPr/>
        </p:nvPicPr>
        <p:blipFill>
          <a:blip r:embed="rId2"/>
          <a:stretch>
            <a:fillRect/>
          </a:stretch>
        </p:blipFill>
        <p:spPr>
          <a:xfrm>
            <a:off x="3841568" y="769202"/>
            <a:ext cx="6362700" cy="5488616"/>
          </a:xfrm>
          <a:prstGeom prst="rect">
            <a:avLst/>
          </a:prstGeom>
        </p:spPr>
      </p:pic>
    </p:spTree>
    <p:extLst>
      <p:ext uri="{BB962C8B-B14F-4D97-AF65-F5344CB8AC3E}">
        <p14:creationId xmlns:p14="http://schemas.microsoft.com/office/powerpoint/2010/main" val="978662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E3483E-9CCF-402D-8F77-A854560C0EDF}"/>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9F8E1A75-3D76-491D-B490-5FE7B3153550}"/>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E2BE5425-AA78-4EA4-9262-95394E2D7943}"/>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5" name="Object 4">
            <a:extLst>
              <a:ext uri="{FF2B5EF4-FFF2-40B4-BE49-F238E27FC236}">
                <a16:creationId xmlns:a16="http://schemas.microsoft.com/office/drawing/2014/main" id="{4F64E01A-4398-49B7-8DCE-55C76779AD42}"/>
              </a:ext>
            </a:extLst>
          </p:cNvPr>
          <p:cNvGraphicFramePr>
            <a:graphicFrameLocks noChangeAspect="1"/>
          </p:cNvGraphicFramePr>
          <p:nvPr>
            <p:extLst>
              <p:ext uri="{D42A27DB-BD31-4B8C-83A1-F6EECF244321}">
                <p14:modId xmlns:p14="http://schemas.microsoft.com/office/powerpoint/2010/main" val="397019908"/>
              </p:ext>
            </p:extLst>
          </p:nvPr>
        </p:nvGraphicFramePr>
        <p:xfrm>
          <a:off x="285750" y="965200"/>
          <a:ext cx="6591300" cy="1446213"/>
        </p:xfrm>
        <a:graphic>
          <a:graphicData uri="http://schemas.openxmlformats.org/presentationml/2006/ole">
            <mc:AlternateContent xmlns:mc="http://schemas.openxmlformats.org/markup-compatibility/2006">
              <mc:Choice xmlns:v="urn:schemas-microsoft-com:vml" Requires="v">
                <p:oleObj spid="_x0000_s265265" name="Equation" r:id="rId3" imgW="4572000" imgH="1002960" progId="Equation.DSMT4">
                  <p:embed/>
                </p:oleObj>
              </mc:Choice>
              <mc:Fallback>
                <p:oleObj name="Equation" r:id="rId3" imgW="4572000" imgH="1002960" progId="Equation.DSMT4">
                  <p:embed/>
                  <p:pic>
                    <p:nvPicPr>
                      <p:cNvPr id="0" name=""/>
                      <p:cNvPicPr/>
                      <p:nvPr/>
                    </p:nvPicPr>
                    <p:blipFill>
                      <a:blip r:embed="rId4"/>
                      <a:stretch>
                        <a:fillRect/>
                      </a:stretch>
                    </p:blipFill>
                    <p:spPr>
                      <a:xfrm>
                        <a:off x="285750" y="965200"/>
                        <a:ext cx="6591300" cy="144621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E40F7A85-B67C-4B99-BE18-D931930C43AC}"/>
              </a:ext>
            </a:extLst>
          </p:cNvPr>
          <p:cNvSpPr txBox="1"/>
          <p:nvPr/>
        </p:nvSpPr>
        <p:spPr>
          <a:xfrm>
            <a:off x="297712" y="297712"/>
            <a:ext cx="11589488" cy="461665"/>
          </a:xfrm>
          <a:prstGeom prst="rect">
            <a:avLst/>
          </a:prstGeom>
          <a:noFill/>
        </p:spPr>
        <p:txBody>
          <a:bodyPr wrap="square" rtlCol="0">
            <a:spAutoFit/>
          </a:bodyPr>
          <a:lstStyle/>
          <a:p>
            <a:pPr algn="l"/>
            <a:r>
              <a:rPr lang="en-US" sz="2400" b="1" dirty="0"/>
              <a:t>In order to analyze these atoms – we need to be able to evaluate the electron interactions</a:t>
            </a:r>
          </a:p>
        </p:txBody>
      </p:sp>
      <p:graphicFrame>
        <p:nvGraphicFramePr>
          <p:cNvPr id="7" name="Object 6">
            <a:extLst>
              <a:ext uri="{FF2B5EF4-FFF2-40B4-BE49-F238E27FC236}">
                <a16:creationId xmlns:a16="http://schemas.microsoft.com/office/drawing/2014/main" id="{4686DCFC-8B94-4BCD-8844-DF63B10CBC50}"/>
              </a:ext>
            </a:extLst>
          </p:cNvPr>
          <p:cNvGraphicFramePr>
            <a:graphicFrameLocks noChangeAspect="1"/>
          </p:cNvGraphicFramePr>
          <p:nvPr>
            <p:extLst>
              <p:ext uri="{D42A27DB-BD31-4B8C-83A1-F6EECF244321}">
                <p14:modId xmlns:p14="http://schemas.microsoft.com/office/powerpoint/2010/main" val="937219533"/>
              </p:ext>
            </p:extLst>
          </p:nvPr>
        </p:nvGraphicFramePr>
        <p:xfrm>
          <a:off x="431800" y="2219325"/>
          <a:ext cx="11244263" cy="1023938"/>
        </p:xfrm>
        <a:graphic>
          <a:graphicData uri="http://schemas.openxmlformats.org/presentationml/2006/ole">
            <mc:AlternateContent xmlns:mc="http://schemas.openxmlformats.org/markup-compatibility/2006">
              <mc:Choice xmlns:v="urn:schemas-microsoft-com:vml" Requires="v">
                <p:oleObj spid="_x0000_s265266" name="Equation" r:id="rId5" imgW="7391160" imgH="672840" progId="Equation.DSMT4">
                  <p:embed/>
                </p:oleObj>
              </mc:Choice>
              <mc:Fallback>
                <p:oleObj name="Equation" r:id="rId5" imgW="7391160" imgH="672840" progId="Equation.DSMT4">
                  <p:embed/>
                  <p:pic>
                    <p:nvPicPr>
                      <p:cNvPr id="0" name=""/>
                      <p:cNvPicPr/>
                      <p:nvPr/>
                    </p:nvPicPr>
                    <p:blipFill>
                      <a:blip r:embed="rId6"/>
                      <a:stretch>
                        <a:fillRect/>
                      </a:stretch>
                    </p:blipFill>
                    <p:spPr>
                      <a:xfrm>
                        <a:off x="431800" y="2219325"/>
                        <a:ext cx="11244263" cy="1023938"/>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F37DD4C9-0356-48CF-B226-F306FDBAE0CB}"/>
              </a:ext>
            </a:extLst>
          </p:cNvPr>
          <p:cNvGraphicFramePr>
            <a:graphicFrameLocks noChangeAspect="1"/>
          </p:cNvGraphicFramePr>
          <p:nvPr>
            <p:extLst>
              <p:ext uri="{D42A27DB-BD31-4B8C-83A1-F6EECF244321}">
                <p14:modId xmlns:p14="http://schemas.microsoft.com/office/powerpoint/2010/main" val="3527431835"/>
              </p:ext>
            </p:extLst>
          </p:nvPr>
        </p:nvGraphicFramePr>
        <p:xfrm>
          <a:off x="0" y="3500438"/>
          <a:ext cx="12171363" cy="1711325"/>
        </p:xfrm>
        <a:graphic>
          <a:graphicData uri="http://schemas.openxmlformats.org/presentationml/2006/ole">
            <mc:AlternateContent xmlns:mc="http://schemas.openxmlformats.org/markup-compatibility/2006">
              <mc:Choice xmlns:v="urn:schemas-microsoft-com:vml" Requires="v">
                <p:oleObj spid="_x0000_s265267" name="Equation" r:id="rId7" imgW="5079960" imgH="711000" progId="Equation.DSMT4">
                  <p:embed/>
                </p:oleObj>
              </mc:Choice>
              <mc:Fallback>
                <p:oleObj name="Equation" r:id="rId7" imgW="5079960" imgH="711000" progId="Equation.DSMT4">
                  <p:embed/>
                  <p:pic>
                    <p:nvPicPr>
                      <p:cNvPr id="0" name=""/>
                      <p:cNvPicPr/>
                      <p:nvPr/>
                    </p:nvPicPr>
                    <p:blipFill>
                      <a:blip r:embed="rId8"/>
                      <a:stretch>
                        <a:fillRect/>
                      </a:stretch>
                    </p:blipFill>
                    <p:spPr>
                      <a:xfrm>
                        <a:off x="0" y="3500438"/>
                        <a:ext cx="12171363" cy="1711325"/>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1FDF6970-8BBB-453F-8701-95F4A00FF602}"/>
              </a:ext>
            </a:extLst>
          </p:cNvPr>
          <p:cNvSpPr/>
          <p:nvPr/>
        </p:nvSpPr>
        <p:spPr>
          <a:xfrm>
            <a:off x="7093131" y="5199920"/>
            <a:ext cx="1060269" cy="365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93E554F1-A5F8-4464-8EB9-DFB864E05C39}"/>
              </a:ext>
            </a:extLst>
          </p:cNvPr>
          <p:cNvSpPr txBox="1"/>
          <p:nvPr/>
        </p:nvSpPr>
        <p:spPr>
          <a:xfrm>
            <a:off x="5854337" y="5535439"/>
            <a:ext cx="6337663" cy="830997"/>
          </a:xfrm>
          <a:prstGeom prst="rect">
            <a:avLst/>
          </a:prstGeom>
          <a:noFill/>
        </p:spPr>
        <p:txBody>
          <a:bodyPr wrap="square" rtlCol="0">
            <a:spAutoFit/>
          </a:bodyPr>
          <a:lstStyle/>
          <a:p>
            <a:pPr algn="l"/>
            <a:r>
              <a:rPr lang="en-US" sz="2400" b="1" dirty="0"/>
              <a:t>These angular terms have been tabulated by Condon and </a:t>
            </a:r>
            <a:r>
              <a:rPr lang="en-US" sz="2400" b="1" dirty="0" err="1"/>
              <a:t>Shortley</a:t>
            </a:r>
            <a:r>
              <a:rPr lang="en-US" sz="2400" b="1" dirty="0"/>
              <a:t> and others</a:t>
            </a:r>
          </a:p>
        </p:txBody>
      </p:sp>
    </p:spTree>
    <p:extLst>
      <p:ext uri="{BB962C8B-B14F-4D97-AF65-F5344CB8AC3E}">
        <p14:creationId xmlns:p14="http://schemas.microsoft.com/office/powerpoint/2010/main" val="1903794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1F7B6E-E634-4E76-9949-33B24B5CC516}"/>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71A82F9A-3CFC-4D38-B824-73D3D1A38AB5}"/>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3910A1A0-B05B-4161-9AC3-569CFD882924}"/>
              </a:ext>
            </a:extLst>
          </p:cNvPr>
          <p:cNvSpPr>
            <a:spLocks noGrp="1"/>
          </p:cNvSpPr>
          <p:nvPr>
            <p:ph type="sldNum" sz="quarter" idx="12"/>
          </p:nvPr>
        </p:nvSpPr>
        <p:spPr/>
        <p:txBody>
          <a:bodyPr/>
          <a:lstStyle/>
          <a:p>
            <a:fld id="{E23FF32D-176F-4F5B-8878-5D48FB6FF26A}" type="slidenum">
              <a:rPr lang="en-US" smtClean="0"/>
              <a:t>15</a:t>
            </a:fld>
            <a:endParaRPr lang="en-US"/>
          </a:p>
        </p:txBody>
      </p:sp>
      <p:pic>
        <p:nvPicPr>
          <p:cNvPr id="5" name="Picture 4">
            <a:extLst>
              <a:ext uri="{FF2B5EF4-FFF2-40B4-BE49-F238E27FC236}">
                <a16:creationId xmlns:a16="http://schemas.microsoft.com/office/drawing/2014/main" id="{318AD37D-4BA5-4695-8BA1-593747026EAA}"/>
              </a:ext>
            </a:extLst>
          </p:cNvPr>
          <p:cNvPicPr>
            <a:picLocks noChangeAspect="1"/>
          </p:cNvPicPr>
          <p:nvPr/>
        </p:nvPicPr>
        <p:blipFill rotWithShape="1">
          <a:blip r:embed="rId3"/>
          <a:srcRect t="7070"/>
          <a:stretch/>
        </p:blipFill>
        <p:spPr>
          <a:xfrm>
            <a:off x="837139" y="1245718"/>
            <a:ext cx="7124700" cy="2044700"/>
          </a:xfrm>
          <a:prstGeom prst="rect">
            <a:avLst/>
          </a:prstGeom>
        </p:spPr>
      </p:pic>
      <p:sp>
        <p:nvSpPr>
          <p:cNvPr id="6" name="TextBox 5">
            <a:extLst>
              <a:ext uri="{FF2B5EF4-FFF2-40B4-BE49-F238E27FC236}">
                <a16:creationId xmlns:a16="http://schemas.microsoft.com/office/drawing/2014/main" id="{5FDCC8BE-9DE1-4750-90E9-EAB2626BDBF2}"/>
              </a:ext>
            </a:extLst>
          </p:cNvPr>
          <p:cNvSpPr txBox="1"/>
          <p:nvPr/>
        </p:nvSpPr>
        <p:spPr>
          <a:xfrm>
            <a:off x="837139" y="259028"/>
            <a:ext cx="6096000" cy="830997"/>
          </a:xfrm>
          <a:prstGeom prst="rect">
            <a:avLst/>
          </a:prstGeom>
          <a:noFill/>
        </p:spPr>
        <p:txBody>
          <a:bodyPr wrap="square" rtlCol="0">
            <a:spAutoFit/>
          </a:bodyPr>
          <a:lstStyle/>
          <a:p>
            <a:r>
              <a:rPr lang="en-US" sz="2400" b="1" dirty="0"/>
              <a:t>Here, the angular integrals are given in terms of Gaunt Coefficients and 3j symbols:</a:t>
            </a:r>
          </a:p>
        </p:txBody>
      </p:sp>
      <p:graphicFrame>
        <p:nvGraphicFramePr>
          <p:cNvPr id="7" name="Object 6">
            <a:extLst>
              <a:ext uri="{FF2B5EF4-FFF2-40B4-BE49-F238E27FC236}">
                <a16:creationId xmlns:a16="http://schemas.microsoft.com/office/drawing/2014/main" id="{9F63FA06-FE28-4A76-8E84-44FAEF569A5F}"/>
              </a:ext>
            </a:extLst>
          </p:cNvPr>
          <p:cNvGraphicFramePr>
            <a:graphicFrameLocks noChangeAspect="1"/>
          </p:cNvGraphicFramePr>
          <p:nvPr>
            <p:extLst>
              <p:ext uri="{D42A27DB-BD31-4B8C-83A1-F6EECF244321}">
                <p14:modId xmlns:p14="http://schemas.microsoft.com/office/powerpoint/2010/main" val="1495282243"/>
              </p:ext>
            </p:extLst>
          </p:nvPr>
        </p:nvGraphicFramePr>
        <p:xfrm>
          <a:off x="1680754" y="3098360"/>
          <a:ext cx="2971800" cy="763249"/>
        </p:xfrm>
        <a:graphic>
          <a:graphicData uri="http://schemas.openxmlformats.org/presentationml/2006/ole">
            <mc:AlternateContent xmlns:mc="http://schemas.openxmlformats.org/markup-compatibility/2006">
              <mc:Choice xmlns:v="urn:schemas-microsoft-com:vml" Requires="v">
                <p:oleObj spid="_x0000_s266269" name="Equation" r:id="rId4" imgW="2323800" imgH="596880" progId="Equation.DSMT4">
                  <p:embed/>
                </p:oleObj>
              </mc:Choice>
              <mc:Fallback>
                <p:oleObj name="Equation" r:id="rId4" imgW="2323800" imgH="596880" progId="Equation.DSMT4">
                  <p:embed/>
                  <p:pic>
                    <p:nvPicPr>
                      <p:cNvPr id="7" name="Object 6"/>
                      <p:cNvPicPr/>
                      <p:nvPr/>
                    </p:nvPicPr>
                    <p:blipFill>
                      <a:blip r:embed="rId5"/>
                      <a:stretch>
                        <a:fillRect/>
                      </a:stretch>
                    </p:blipFill>
                    <p:spPr>
                      <a:xfrm>
                        <a:off x="1680754" y="3098360"/>
                        <a:ext cx="2971800" cy="763249"/>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B54A2958-ABAE-4E4B-9A90-410ED36E4A79}"/>
              </a:ext>
            </a:extLst>
          </p:cNvPr>
          <p:cNvGraphicFramePr>
            <a:graphicFrameLocks noChangeAspect="1"/>
          </p:cNvGraphicFramePr>
          <p:nvPr>
            <p:extLst>
              <p:ext uri="{D42A27DB-BD31-4B8C-83A1-F6EECF244321}">
                <p14:modId xmlns:p14="http://schemas.microsoft.com/office/powerpoint/2010/main" val="2268616228"/>
              </p:ext>
            </p:extLst>
          </p:nvPr>
        </p:nvGraphicFramePr>
        <p:xfrm>
          <a:off x="1084969" y="4415387"/>
          <a:ext cx="7913677" cy="763248"/>
        </p:xfrm>
        <a:graphic>
          <a:graphicData uri="http://schemas.openxmlformats.org/presentationml/2006/ole">
            <mc:AlternateContent xmlns:mc="http://schemas.openxmlformats.org/markup-compatibility/2006">
              <mc:Choice xmlns:v="urn:schemas-microsoft-com:vml" Requires="v">
                <p:oleObj spid="_x0000_s266270" name="Equation" r:id="rId6" imgW="2501640" imgH="241200" progId="Equation.DSMT4">
                  <p:embed/>
                </p:oleObj>
              </mc:Choice>
              <mc:Fallback>
                <p:oleObj name="Equation" r:id="rId6" imgW="2501640" imgH="241200" progId="Equation.DSMT4">
                  <p:embed/>
                  <p:pic>
                    <p:nvPicPr>
                      <p:cNvPr id="0" name=""/>
                      <p:cNvPicPr/>
                      <p:nvPr/>
                    </p:nvPicPr>
                    <p:blipFill>
                      <a:blip r:embed="rId7"/>
                      <a:stretch>
                        <a:fillRect/>
                      </a:stretch>
                    </p:blipFill>
                    <p:spPr>
                      <a:xfrm>
                        <a:off x="1084969" y="4415387"/>
                        <a:ext cx="7913677" cy="763248"/>
                      </a:xfrm>
                      <a:prstGeom prst="rect">
                        <a:avLst/>
                      </a:prstGeom>
                    </p:spPr>
                  </p:pic>
                </p:oleObj>
              </mc:Fallback>
            </mc:AlternateContent>
          </a:graphicData>
        </a:graphic>
      </p:graphicFrame>
    </p:spTree>
    <p:extLst>
      <p:ext uri="{BB962C8B-B14F-4D97-AF65-F5344CB8AC3E}">
        <p14:creationId xmlns:p14="http://schemas.microsoft.com/office/powerpoint/2010/main" val="2490845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nvGraphicFramePr>
        <p:xfrm>
          <a:off x="2667000" y="1219201"/>
          <a:ext cx="6380326" cy="1214437"/>
        </p:xfrm>
        <a:graphic>
          <a:graphicData uri="http://schemas.openxmlformats.org/presentationml/2006/ole">
            <mc:AlternateContent xmlns:mc="http://schemas.openxmlformats.org/markup-compatibility/2006">
              <mc:Choice xmlns:v="urn:schemas-microsoft-com:vml" Requires="v">
                <p:oleObj spid="_x0000_s243750" name="Equation" r:id="rId3" imgW="4470120" imgH="850680" progId="Equation.DSMT4">
                  <p:embed/>
                </p:oleObj>
              </mc:Choice>
              <mc:Fallback>
                <p:oleObj name="Equation" r:id="rId3" imgW="4470120" imgH="850680" progId="Equation.DSMT4">
                  <p:embed/>
                  <p:pic>
                    <p:nvPicPr>
                      <p:cNvPr id="5" name="Object 4"/>
                      <p:cNvPicPr/>
                      <p:nvPr/>
                    </p:nvPicPr>
                    <p:blipFill>
                      <a:blip r:embed="rId4"/>
                      <a:stretch>
                        <a:fillRect/>
                      </a:stretch>
                    </p:blipFill>
                    <p:spPr>
                      <a:xfrm>
                        <a:off x="2667000" y="1219201"/>
                        <a:ext cx="6380326" cy="1214437"/>
                      </a:xfrm>
                      <a:prstGeom prst="rect">
                        <a:avLst/>
                      </a:prstGeom>
                    </p:spPr>
                  </p:pic>
                </p:oleObj>
              </mc:Fallback>
            </mc:AlternateContent>
          </a:graphicData>
        </a:graphic>
      </p:graphicFrame>
      <p:sp>
        <p:nvSpPr>
          <p:cNvPr id="6" name="TextBox 5"/>
          <p:cNvSpPr txBox="1"/>
          <p:nvPr/>
        </p:nvSpPr>
        <p:spPr>
          <a:xfrm>
            <a:off x="1578475" y="683083"/>
            <a:ext cx="6553200" cy="461665"/>
          </a:xfrm>
          <a:prstGeom prst="rect">
            <a:avLst/>
          </a:prstGeom>
          <a:noFill/>
        </p:spPr>
        <p:txBody>
          <a:bodyPr wrap="square" rtlCol="0">
            <a:spAutoFit/>
          </a:bodyPr>
          <a:lstStyle/>
          <a:p>
            <a:r>
              <a:rPr lang="en-US" sz="2400" dirty="0">
                <a:latin typeface="+mj-lt"/>
              </a:rPr>
              <a:t>“Addition” of angular momentum</a:t>
            </a:r>
          </a:p>
        </p:txBody>
      </p:sp>
      <p:graphicFrame>
        <p:nvGraphicFramePr>
          <p:cNvPr id="7" name="Object 6"/>
          <p:cNvGraphicFramePr>
            <a:graphicFrameLocks noChangeAspect="1"/>
          </p:cNvGraphicFramePr>
          <p:nvPr/>
        </p:nvGraphicFramePr>
        <p:xfrm>
          <a:off x="1752600" y="2647237"/>
          <a:ext cx="6791326" cy="346075"/>
        </p:xfrm>
        <a:graphic>
          <a:graphicData uri="http://schemas.openxmlformats.org/presentationml/2006/ole">
            <mc:AlternateContent xmlns:mc="http://schemas.openxmlformats.org/markup-compatibility/2006">
              <mc:Choice xmlns:v="urn:schemas-microsoft-com:vml" Requires="v">
                <p:oleObj spid="_x0000_s243751" name="Equation" r:id="rId5" imgW="5244840" imgH="266400" progId="Equation.DSMT4">
                  <p:embed/>
                </p:oleObj>
              </mc:Choice>
              <mc:Fallback>
                <p:oleObj name="Equation" r:id="rId5" imgW="5244840" imgH="266400" progId="Equation.DSMT4">
                  <p:embed/>
                  <p:pic>
                    <p:nvPicPr>
                      <p:cNvPr id="7" name="Object 6"/>
                      <p:cNvPicPr/>
                      <p:nvPr/>
                    </p:nvPicPr>
                    <p:blipFill>
                      <a:blip r:embed="rId6"/>
                      <a:stretch>
                        <a:fillRect/>
                      </a:stretch>
                    </p:blipFill>
                    <p:spPr>
                      <a:xfrm>
                        <a:off x="1752600" y="2647237"/>
                        <a:ext cx="6791326" cy="346075"/>
                      </a:xfrm>
                      <a:prstGeom prst="rect">
                        <a:avLst/>
                      </a:prstGeom>
                    </p:spPr>
                  </p:pic>
                </p:oleObj>
              </mc:Fallback>
            </mc:AlternateContent>
          </a:graphicData>
        </a:graphic>
      </p:graphicFrame>
      <p:pic>
        <p:nvPicPr>
          <p:cNvPr id="8" name="Picture 7"/>
          <p:cNvPicPr>
            <a:picLocks noChangeAspect="1"/>
          </p:cNvPicPr>
          <p:nvPr/>
        </p:nvPicPr>
        <p:blipFill>
          <a:blip r:embed="rId7"/>
          <a:stretch>
            <a:fillRect/>
          </a:stretch>
        </p:blipFill>
        <p:spPr>
          <a:xfrm>
            <a:off x="2704699" y="2998797"/>
            <a:ext cx="1981200" cy="1112253"/>
          </a:xfrm>
          <a:prstGeom prst="rect">
            <a:avLst/>
          </a:prstGeom>
        </p:spPr>
      </p:pic>
      <p:pic>
        <p:nvPicPr>
          <p:cNvPr id="9" name="Picture 8"/>
          <p:cNvPicPr>
            <a:picLocks noChangeAspect="1"/>
          </p:cNvPicPr>
          <p:nvPr/>
        </p:nvPicPr>
        <p:blipFill>
          <a:blip r:embed="rId8"/>
          <a:stretch>
            <a:fillRect/>
          </a:stretch>
        </p:blipFill>
        <p:spPr>
          <a:xfrm>
            <a:off x="1578475" y="4689179"/>
            <a:ext cx="8696073" cy="1005889"/>
          </a:xfrm>
          <a:prstGeom prst="rect">
            <a:avLst/>
          </a:prstGeom>
        </p:spPr>
      </p:pic>
      <p:sp>
        <p:nvSpPr>
          <p:cNvPr id="10" name="TextBox 9"/>
          <p:cNvSpPr txBox="1"/>
          <p:nvPr/>
        </p:nvSpPr>
        <p:spPr>
          <a:xfrm>
            <a:off x="1828800" y="4495801"/>
            <a:ext cx="3048000" cy="461665"/>
          </a:xfrm>
          <a:prstGeom prst="rect">
            <a:avLst/>
          </a:prstGeom>
          <a:noFill/>
        </p:spPr>
        <p:txBody>
          <a:bodyPr wrap="square" rtlCol="0">
            <a:spAutoFit/>
          </a:bodyPr>
          <a:lstStyle/>
          <a:p>
            <a:r>
              <a:rPr lang="en-US" sz="2400" dirty="0" err="1">
                <a:latin typeface="+mj-lt"/>
              </a:rPr>
              <a:t>Clebsch-Gordan</a:t>
            </a:r>
            <a:endParaRPr lang="en-US" sz="2400" dirty="0">
              <a:latin typeface="+mj-lt"/>
            </a:endParaRPr>
          </a:p>
        </p:txBody>
      </p:sp>
      <p:sp>
        <p:nvSpPr>
          <p:cNvPr id="11" name="TextBox 10"/>
          <p:cNvSpPr txBox="1"/>
          <p:nvPr/>
        </p:nvSpPr>
        <p:spPr>
          <a:xfrm>
            <a:off x="8915400" y="4264968"/>
            <a:ext cx="609600" cy="461665"/>
          </a:xfrm>
          <a:prstGeom prst="rect">
            <a:avLst/>
          </a:prstGeom>
          <a:noFill/>
        </p:spPr>
        <p:txBody>
          <a:bodyPr wrap="square" rtlCol="0">
            <a:spAutoFit/>
          </a:bodyPr>
          <a:lstStyle/>
          <a:p>
            <a:r>
              <a:rPr lang="en-US" sz="2400" dirty="0">
                <a:latin typeface="+mj-lt"/>
              </a:rPr>
              <a:t>3-j</a:t>
            </a:r>
          </a:p>
        </p:txBody>
      </p:sp>
      <p:sp>
        <p:nvSpPr>
          <p:cNvPr id="12" name="TextBox 11"/>
          <p:cNvSpPr txBox="1"/>
          <p:nvPr/>
        </p:nvSpPr>
        <p:spPr>
          <a:xfrm>
            <a:off x="5153076" y="5806917"/>
            <a:ext cx="3581400" cy="461665"/>
          </a:xfrm>
          <a:prstGeom prst="rect">
            <a:avLst/>
          </a:prstGeom>
          <a:noFill/>
        </p:spPr>
        <p:txBody>
          <a:bodyPr wrap="square" rtlCol="0">
            <a:spAutoFit/>
          </a:bodyPr>
          <a:lstStyle/>
          <a:p>
            <a:r>
              <a:rPr lang="en-US" sz="2400" dirty="0">
                <a:latin typeface="+mj-lt"/>
                <a:hlinkClick r:id="rId9"/>
              </a:rPr>
              <a:t>http://dlmf.nist.gov/34.1</a:t>
            </a:r>
            <a:endParaRPr lang="en-US" sz="2400" dirty="0">
              <a:latin typeface="+mj-lt"/>
            </a:endParaRPr>
          </a:p>
        </p:txBody>
      </p:sp>
      <p:sp>
        <p:nvSpPr>
          <p:cNvPr id="13" name="TextBox 12"/>
          <p:cNvSpPr txBox="1"/>
          <p:nvPr/>
        </p:nvSpPr>
        <p:spPr>
          <a:xfrm>
            <a:off x="1687419" y="5850801"/>
            <a:ext cx="4169744" cy="461665"/>
          </a:xfrm>
          <a:prstGeom prst="rect">
            <a:avLst/>
          </a:prstGeom>
          <a:noFill/>
        </p:spPr>
        <p:txBody>
          <a:bodyPr wrap="square" rtlCol="0">
            <a:spAutoFit/>
          </a:bodyPr>
          <a:lstStyle/>
          <a:p>
            <a:r>
              <a:rPr lang="en-US" sz="2400" dirty="0">
                <a:latin typeface="+mj-lt"/>
              </a:rPr>
              <a:t>link to more information:</a:t>
            </a:r>
          </a:p>
        </p:txBody>
      </p:sp>
      <p:sp>
        <p:nvSpPr>
          <p:cNvPr id="14" name="TextBox 13">
            <a:extLst>
              <a:ext uri="{FF2B5EF4-FFF2-40B4-BE49-F238E27FC236}">
                <a16:creationId xmlns:a16="http://schemas.microsoft.com/office/drawing/2014/main" id="{89FC1E2C-63D4-4F49-BB0A-29A811E4B399}"/>
              </a:ext>
            </a:extLst>
          </p:cNvPr>
          <p:cNvSpPr txBox="1"/>
          <p:nvPr/>
        </p:nvSpPr>
        <p:spPr>
          <a:xfrm>
            <a:off x="130629" y="136525"/>
            <a:ext cx="11508377" cy="461665"/>
          </a:xfrm>
          <a:prstGeom prst="rect">
            <a:avLst/>
          </a:prstGeom>
          <a:noFill/>
        </p:spPr>
        <p:txBody>
          <a:bodyPr wrap="square" rtlCol="0">
            <a:spAutoFit/>
          </a:bodyPr>
          <a:lstStyle/>
          <a:p>
            <a:pPr algn="l"/>
            <a:r>
              <a:rPr lang="en-US" sz="2400" b="1" dirty="0"/>
              <a:t>Digression on   angular relationships --</a:t>
            </a:r>
          </a:p>
        </p:txBody>
      </p:sp>
    </p:spTree>
    <p:extLst>
      <p:ext uri="{BB962C8B-B14F-4D97-AF65-F5344CB8AC3E}">
        <p14:creationId xmlns:p14="http://schemas.microsoft.com/office/powerpoint/2010/main" val="2430695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828800" y="304801"/>
            <a:ext cx="7924800" cy="461665"/>
          </a:xfrm>
          <a:prstGeom prst="rect">
            <a:avLst/>
          </a:prstGeom>
          <a:noFill/>
        </p:spPr>
        <p:txBody>
          <a:bodyPr wrap="square" rtlCol="0">
            <a:spAutoFit/>
          </a:bodyPr>
          <a:lstStyle/>
          <a:p>
            <a:r>
              <a:rPr lang="en-US" sz="2400" dirty="0">
                <a:latin typeface="+mj-lt"/>
              </a:rPr>
              <a:t>Some symmetry properties of 3-j symbols:</a:t>
            </a:r>
          </a:p>
        </p:txBody>
      </p:sp>
      <p:pic>
        <p:nvPicPr>
          <p:cNvPr id="6" name="Picture 5"/>
          <p:cNvPicPr>
            <a:picLocks noChangeAspect="1"/>
          </p:cNvPicPr>
          <p:nvPr/>
        </p:nvPicPr>
        <p:blipFill>
          <a:blip r:embed="rId2"/>
          <a:stretch>
            <a:fillRect/>
          </a:stretch>
        </p:blipFill>
        <p:spPr>
          <a:xfrm>
            <a:off x="2155658" y="2207912"/>
            <a:ext cx="5372100" cy="1828800"/>
          </a:xfrm>
          <a:prstGeom prst="rect">
            <a:avLst/>
          </a:prstGeom>
        </p:spPr>
      </p:pic>
      <p:pic>
        <p:nvPicPr>
          <p:cNvPr id="7" name="Picture 6"/>
          <p:cNvPicPr>
            <a:picLocks noChangeAspect="1"/>
          </p:cNvPicPr>
          <p:nvPr/>
        </p:nvPicPr>
        <p:blipFill>
          <a:blip r:embed="rId3"/>
          <a:stretch>
            <a:fillRect/>
          </a:stretch>
        </p:blipFill>
        <p:spPr>
          <a:xfrm>
            <a:off x="2114550" y="3892551"/>
            <a:ext cx="5543550" cy="981075"/>
          </a:xfrm>
          <a:prstGeom prst="rect">
            <a:avLst/>
          </a:prstGeom>
        </p:spPr>
      </p:pic>
      <p:pic>
        <p:nvPicPr>
          <p:cNvPr id="8" name="Picture 7"/>
          <p:cNvPicPr>
            <a:picLocks noChangeAspect="1"/>
          </p:cNvPicPr>
          <p:nvPr/>
        </p:nvPicPr>
        <p:blipFill>
          <a:blip r:embed="rId4"/>
          <a:stretch>
            <a:fillRect/>
          </a:stretch>
        </p:blipFill>
        <p:spPr>
          <a:xfrm>
            <a:off x="2438401" y="725187"/>
            <a:ext cx="2867025" cy="628650"/>
          </a:xfrm>
          <a:prstGeom prst="rect">
            <a:avLst/>
          </a:prstGeom>
        </p:spPr>
      </p:pic>
      <p:pic>
        <p:nvPicPr>
          <p:cNvPr id="9" name="Picture 8"/>
          <p:cNvPicPr>
            <a:picLocks noChangeAspect="1"/>
          </p:cNvPicPr>
          <p:nvPr/>
        </p:nvPicPr>
        <p:blipFill>
          <a:blip r:embed="rId5"/>
          <a:stretch>
            <a:fillRect/>
          </a:stretch>
        </p:blipFill>
        <p:spPr>
          <a:xfrm>
            <a:off x="2514601" y="1524001"/>
            <a:ext cx="2314575" cy="695325"/>
          </a:xfrm>
          <a:prstGeom prst="rect">
            <a:avLst/>
          </a:prstGeom>
        </p:spPr>
      </p:pic>
    </p:spTree>
    <p:extLst>
      <p:ext uri="{BB962C8B-B14F-4D97-AF65-F5344CB8AC3E}">
        <p14:creationId xmlns:p14="http://schemas.microsoft.com/office/powerpoint/2010/main" val="785881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981200" y="228601"/>
            <a:ext cx="7467600" cy="461665"/>
          </a:xfrm>
          <a:prstGeom prst="rect">
            <a:avLst/>
          </a:prstGeom>
          <a:noFill/>
        </p:spPr>
        <p:txBody>
          <a:bodyPr wrap="square" rtlCol="0">
            <a:spAutoFit/>
          </a:bodyPr>
          <a:lstStyle/>
          <a:p>
            <a:r>
              <a:rPr lang="en-US" sz="2400" dirty="0">
                <a:latin typeface="+mj-lt"/>
              </a:rPr>
              <a:t>Some </a:t>
            </a:r>
            <a:r>
              <a:rPr lang="en-US" sz="2400" dirty="0" err="1">
                <a:latin typeface="+mj-lt"/>
              </a:rPr>
              <a:t>orthogonality</a:t>
            </a:r>
            <a:r>
              <a:rPr lang="en-US" sz="2400" dirty="0">
                <a:latin typeface="+mj-lt"/>
              </a:rPr>
              <a:t> properties of 3-j symbols:</a:t>
            </a:r>
          </a:p>
        </p:txBody>
      </p:sp>
      <p:pic>
        <p:nvPicPr>
          <p:cNvPr id="6" name="Picture 5"/>
          <p:cNvPicPr>
            <a:picLocks noChangeAspect="1"/>
          </p:cNvPicPr>
          <p:nvPr/>
        </p:nvPicPr>
        <p:blipFill>
          <a:blip r:embed="rId2"/>
          <a:stretch>
            <a:fillRect/>
          </a:stretch>
        </p:blipFill>
        <p:spPr>
          <a:xfrm>
            <a:off x="2362201" y="990600"/>
            <a:ext cx="6886575" cy="2876550"/>
          </a:xfrm>
          <a:prstGeom prst="rect">
            <a:avLst/>
          </a:prstGeom>
        </p:spPr>
      </p:pic>
    </p:spTree>
    <p:extLst>
      <p:ext uri="{BB962C8B-B14F-4D97-AF65-F5344CB8AC3E}">
        <p14:creationId xmlns:p14="http://schemas.microsoft.com/office/powerpoint/2010/main" val="367890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1981200" y="457201"/>
            <a:ext cx="7391400" cy="830997"/>
          </a:xfrm>
          <a:prstGeom prst="rect">
            <a:avLst/>
          </a:prstGeom>
          <a:noFill/>
        </p:spPr>
        <p:txBody>
          <a:bodyPr wrap="square" rtlCol="0">
            <a:spAutoFit/>
          </a:bodyPr>
          <a:lstStyle/>
          <a:p>
            <a:r>
              <a:rPr lang="en-US" sz="2400" dirty="0">
                <a:latin typeface="+mj-lt"/>
              </a:rPr>
              <a:t>Relationship of 3-j symbols to integrals over spherical harmonics and related functions</a:t>
            </a:r>
          </a:p>
        </p:txBody>
      </p:sp>
      <p:pic>
        <p:nvPicPr>
          <p:cNvPr id="6" name="Picture 5"/>
          <p:cNvPicPr>
            <a:picLocks noChangeAspect="1"/>
          </p:cNvPicPr>
          <p:nvPr/>
        </p:nvPicPr>
        <p:blipFill>
          <a:blip r:embed="rId3"/>
          <a:stretch>
            <a:fillRect/>
          </a:stretch>
        </p:blipFill>
        <p:spPr>
          <a:xfrm>
            <a:off x="2443163" y="1524001"/>
            <a:ext cx="6467475" cy="1019175"/>
          </a:xfrm>
          <a:prstGeom prst="rect">
            <a:avLst/>
          </a:prstGeom>
        </p:spPr>
      </p:pic>
      <p:pic>
        <p:nvPicPr>
          <p:cNvPr id="7" name="Picture 6"/>
          <p:cNvPicPr>
            <a:picLocks noChangeAspect="1"/>
          </p:cNvPicPr>
          <p:nvPr/>
        </p:nvPicPr>
        <p:blipFill rotWithShape="1">
          <a:blip r:embed="rId4"/>
          <a:srcRect t="7070"/>
          <a:stretch/>
        </p:blipFill>
        <p:spPr>
          <a:xfrm>
            <a:off x="2114549" y="3505200"/>
            <a:ext cx="7124700" cy="2044700"/>
          </a:xfrm>
          <a:prstGeom prst="rect">
            <a:avLst/>
          </a:prstGeom>
        </p:spPr>
      </p:pic>
      <p:sp>
        <p:nvSpPr>
          <p:cNvPr id="8" name="TextBox 7"/>
          <p:cNvSpPr txBox="1"/>
          <p:nvPr/>
        </p:nvSpPr>
        <p:spPr>
          <a:xfrm>
            <a:off x="2286000" y="3043536"/>
            <a:ext cx="6096000" cy="461665"/>
          </a:xfrm>
          <a:prstGeom prst="rect">
            <a:avLst/>
          </a:prstGeom>
          <a:noFill/>
        </p:spPr>
        <p:txBody>
          <a:bodyPr wrap="square" rtlCol="0">
            <a:spAutoFit/>
          </a:bodyPr>
          <a:lstStyle/>
          <a:p>
            <a:r>
              <a:rPr lang="en-US" sz="2400" dirty="0">
                <a:latin typeface="+mj-lt"/>
              </a:rPr>
              <a:t>Gaunt Coefficient</a:t>
            </a:r>
          </a:p>
        </p:txBody>
      </p:sp>
      <p:graphicFrame>
        <p:nvGraphicFramePr>
          <p:cNvPr id="9" name="Object 8"/>
          <p:cNvGraphicFramePr>
            <a:graphicFrameLocks noChangeAspect="1"/>
          </p:cNvGraphicFramePr>
          <p:nvPr/>
        </p:nvGraphicFramePr>
        <p:xfrm>
          <a:off x="2895600" y="5410201"/>
          <a:ext cx="2971800" cy="763249"/>
        </p:xfrm>
        <a:graphic>
          <a:graphicData uri="http://schemas.openxmlformats.org/presentationml/2006/ole">
            <mc:AlternateContent xmlns:mc="http://schemas.openxmlformats.org/markup-compatibility/2006">
              <mc:Choice xmlns:v="urn:schemas-microsoft-com:vml" Requires="v">
                <p:oleObj spid="_x0000_s244756" name="Equation" r:id="rId5" imgW="2323800" imgH="596880" progId="Equation.DSMT4">
                  <p:embed/>
                </p:oleObj>
              </mc:Choice>
              <mc:Fallback>
                <p:oleObj name="Equation" r:id="rId5" imgW="2323800" imgH="596880" progId="Equation.DSMT4">
                  <p:embed/>
                  <p:pic>
                    <p:nvPicPr>
                      <p:cNvPr id="9" name="Object 8"/>
                      <p:cNvPicPr/>
                      <p:nvPr/>
                    </p:nvPicPr>
                    <p:blipFill>
                      <a:blip r:embed="rId6"/>
                      <a:stretch>
                        <a:fillRect/>
                      </a:stretch>
                    </p:blipFill>
                    <p:spPr>
                      <a:xfrm>
                        <a:off x="2895600" y="5410201"/>
                        <a:ext cx="2971800" cy="763249"/>
                      </a:xfrm>
                      <a:prstGeom prst="rect">
                        <a:avLst/>
                      </a:prstGeom>
                    </p:spPr>
                  </p:pic>
                </p:oleObj>
              </mc:Fallback>
            </mc:AlternateContent>
          </a:graphicData>
        </a:graphic>
      </p:graphicFrame>
    </p:spTree>
    <p:extLst>
      <p:ext uri="{BB962C8B-B14F-4D97-AF65-F5344CB8AC3E}">
        <p14:creationId xmlns:p14="http://schemas.microsoft.com/office/powerpoint/2010/main" val="2367142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758EDE-0D25-4B8F-8087-91AA484D5D81}"/>
              </a:ext>
            </a:extLst>
          </p:cNvPr>
          <p:cNvPicPr>
            <a:picLocks noChangeAspect="1"/>
          </p:cNvPicPr>
          <p:nvPr/>
        </p:nvPicPr>
        <p:blipFill>
          <a:blip r:embed="rId3"/>
          <a:stretch>
            <a:fillRect/>
          </a:stretch>
        </p:blipFill>
        <p:spPr>
          <a:xfrm>
            <a:off x="891060" y="1206630"/>
            <a:ext cx="10462740" cy="4215291"/>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916460" y="3429000"/>
            <a:ext cx="10270181" cy="28531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0" y="304801"/>
            <a:ext cx="7620000" cy="461665"/>
          </a:xfrm>
          <a:prstGeom prst="rect">
            <a:avLst/>
          </a:prstGeom>
          <a:noFill/>
        </p:spPr>
        <p:txBody>
          <a:bodyPr wrap="square" rtlCol="0">
            <a:spAutoFit/>
          </a:bodyPr>
          <a:lstStyle/>
          <a:p>
            <a:r>
              <a:rPr lang="en-US" sz="2400" dirty="0">
                <a:latin typeface="+mj-lt"/>
              </a:rPr>
              <a:t>Explicit formula for </a:t>
            </a:r>
            <a:r>
              <a:rPr lang="en-US" sz="2400" dirty="0" err="1">
                <a:latin typeface="+mj-lt"/>
              </a:rPr>
              <a:t>Clebsch</a:t>
            </a:r>
            <a:r>
              <a:rPr lang="en-US" sz="2400" dirty="0">
                <a:latin typeface="+mj-lt"/>
              </a:rPr>
              <a:t>-Gordon coefficients:</a:t>
            </a:r>
          </a:p>
        </p:txBody>
      </p:sp>
      <p:pic>
        <p:nvPicPr>
          <p:cNvPr id="6" name="Picture 5"/>
          <p:cNvPicPr>
            <a:picLocks noChangeAspect="1"/>
          </p:cNvPicPr>
          <p:nvPr/>
        </p:nvPicPr>
        <p:blipFill>
          <a:blip r:embed="rId2"/>
          <a:stretch>
            <a:fillRect/>
          </a:stretch>
        </p:blipFill>
        <p:spPr>
          <a:xfrm>
            <a:off x="1524000" y="810920"/>
            <a:ext cx="9144000" cy="5236161"/>
          </a:xfrm>
          <a:prstGeom prst="rect">
            <a:avLst/>
          </a:prstGeom>
        </p:spPr>
      </p:pic>
    </p:spTree>
    <p:extLst>
      <p:ext uri="{BB962C8B-B14F-4D97-AF65-F5344CB8AC3E}">
        <p14:creationId xmlns:p14="http://schemas.microsoft.com/office/powerpoint/2010/main" val="1294010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nvGraphicFramePr>
        <p:xfrm>
          <a:off x="2022476" y="433388"/>
          <a:ext cx="8162925" cy="1547812"/>
        </p:xfrm>
        <a:graphic>
          <a:graphicData uri="http://schemas.openxmlformats.org/presentationml/2006/ole">
            <mc:AlternateContent xmlns:mc="http://schemas.openxmlformats.org/markup-compatibility/2006">
              <mc:Choice xmlns:v="urn:schemas-microsoft-com:vml" Requires="v">
                <p:oleObj spid="_x0000_s245798" name="Equation" r:id="rId3" imgW="5359320" imgH="1015920" progId="Equation.DSMT4">
                  <p:embed/>
                </p:oleObj>
              </mc:Choice>
              <mc:Fallback>
                <p:oleObj name="Equation" r:id="rId3" imgW="5359320" imgH="1015920" progId="Equation.DSMT4">
                  <p:embed/>
                  <p:pic>
                    <p:nvPicPr>
                      <p:cNvPr id="5" name="Object 4"/>
                      <p:cNvPicPr/>
                      <p:nvPr/>
                    </p:nvPicPr>
                    <p:blipFill>
                      <a:blip r:embed="rId4"/>
                      <a:stretch>
                        <a:fillRect/>
                      </a:stretch>
                    </p:blipFill>
                    <p:spPr>
                      <a:xfrm>
                        <a:off x="2022476" y="433388"/>
                        <a:ext cx="8162925" cy="154781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1981201" y="2286000"/>
          <a:ext cx="4994495" cy="1524000"/>
        </p:xfrm>
        <a:graphic>
          <a:graphicData uri="http://schemas.openxmlformats.org/presentationml/2006/ole">
            <mc:AlternateContent xmlns:mc="http://schemas.openxmlformats.org/markup-compatibility/2006">
              <mc:Choice xmlns:v="urn:schemas-microsoft-com:vml" Requires="v">
                <p:oleObj spid="_x0000_s245799" name="Equation" r:id="rId5" imgW="4203360" imgH="1282680" progId="Equation.DSMT4">
                  <p:embed/>
                </p:oleObj>
              </mc:Choice>
              <mc:Fallback>
                <p:oleObj name="Equation" r:id="rId5" imgW="4203360" imgH="1282680" progId="Equation.DSMT4">
                  <p:embed/>
                  <p:pic>
                    <p:nvPicPr>
                      <p:cNvPr id="6" name="Object 5"/>
                      <p:cNvPicPr/>
                      <p:nvPr/>
                    </p:nvPicPr>
                    <p:blipFill>
                      <a:blip r:embed="rId6"/>
                      <a:stretch>
                        <a:fillRect/>
                      </a:stretch>
                    </p:blipFill>
                    <p:spPr>
                      <a:xfrm>
                        <a:off x="1981201" y="2286000"/>
                        <a:ext cx="4994495" cy="1524000"/>
                      </a:xfrm>
                      <a:prstGeom prst="rect">
                        <a:avLst/>
                      </a:prstGeom>
                    </p:spPr>
                  </p:pic>
                </p:oleObj>
              </mc:Fallback>
            </mc:AlternateContent>
          </a:graphicData>
        </a:graphic>
      </p:graphicFrame>
    </p:spTree>
    <p:extLst>
      <p:ext uri="{BB962C8B-B14F-4D97-AF65-F5344CB8AC3E}">
        <p14:creationId xmlns:p14="http://schemas.microsoft.com/office/powerpoint/2010/main" val="2440729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pic>
        <p:nvPicPr>
          <p:cNvPr id="6" name="Picture 5"/>
          <p:cNvPicPr>
            <a:picLocks noChangeAspect="1"/>
          </p:cNvPicPr>
          <p:nvPr/>
        </p:nvPicPr>
        <p:blipFill>
          <a:blip r:embed="rId2"/>
          <a:stretch>
            <a:fillRect/>
          </a:stretch>
        </p:blipFill>
        <p:spPr>
          <a:xfrm>
            <a:off x="1800226" y="1828801"/>
            <a:ext cx="8410575" cy="4410075"/>
          </a:xfrm>
          <a:prstGeom prst="rect">
            <a:avLst/>
          </a:prstGeom>
        </p:spPr>
      </p:pic>
      <p:sp>
        <p:nvSpPr>
          <p:cNvPr id="5" name="TextBox 4"/>
          <p:cNvSpPr txBox="1"/>
          <p:nvPr/>
        </p:nvSpPr>
        <p:spPr>
          <a:xfrm>
            <a:off x="1828800" y="228600"/>
            <a:ext cx="8534400" cy="1815882"/>
          </a:xfrm>
          <a:prstGeom prst="rect">
            <a:avLst/>
          </a:prstGeom>
          <a:noFill/>
        </p:spPr>
        <p:txBody>
          <a:bodyPr wrap="square" rtlCol="0">
            <a:spAutoFit/>
          </a:bodyPr>
          <a:lstStyle/>
          <a:p>
            <a:r>
              <a:rPr lang="en-US" sz="2400" dirty="0">
                <a:latin typeface="+mj-lt"/>
              </a:rPr>
              <a:t>Consequences of orbital coupling on energies of multi-electron atoms</a:t>
            </a:r>
          </a:p>
          <a:p>
            <a:r>
              <a:rPr lang="en-US" sz="2400" dirty="0">
                <a:latin typeface="+mj-lt"/>
              </a:rPr>
              <a:t>    Example C   </a:t>
            </a:r>
            <a:r>
              <a:rPr lang="en-US" sz="2400" i="1" dirty="0">
                <a:latin typeface="+mj-lt"/>
              </a:rPr>
              <a:t>1s</a:t>
            </a:r>
            <a:r>
              <a:rPr lang="en-US" sz="2400" i="1" baseline="30000" dirty="0">
                <a:latin typeface="+mj-lt"/>
              </a:rPr>
              <a:t>2</a:t>
            </a:r>
            <a:r>
              <a:rPr lang="en-US" sz="2400" i="1" dirty="0">
                <a:latin typeface="+mj-lt"/>
              </a:rPr>
              <a:t> 2s</a:t>
            </a:r>
            <a:r>
              <a:rPr lang="en-US" sz="2400" i="1" baseline="30000" dirty="0">
                <a:latin typeface="+mj-lt"/>
              </a:rPr>
              <a:t>2</a:t>
            </a:r>
            <a:r>
              <a:rPr lang="en-US" sz="2400" i="1" dirty="0">
                <a:latin typeface="+mj-lt"/>
              </a:rPr>
              <a:t>  2p</a:t>
            </a:r>
            <a:r>
              <a:rPr lang="en-US" sz="2400" i="1" baseline="30000" dirty="0">
                <a:latin typeface="+mj-lt"/>
              </a:rPr>
              <a:t>2</a:t>
            </a:r>
          </a:p>
          <a:p>
            <a:endParaRPr lang="en-US" sz="2400" i="1" baseline="30000" dirty="0">
              <a:latin typeface="+mj-lt"/>
            </a:endParaRPr>
          </a:p>
          <a:p>
            <a:r>
              <a:rPr lang="en-US" sz="2400" dirty="0">
                <a:latin typeface="+mj-lt"/>
                <a:hlinkClick r:id="rId3"/>
              </a:rPr>
              <a:t>https://physics.nist.gov/PhysRefData/ASD/levels_form.html</a:t>
            </a:r>
            <a:endParaRPr lang="en-US" sz="2400" dirty="0">
              <a:latin typeface="+mj-lt"/>
            </a:endParaRPr>
          </a:p>
        </p:txBody>
      </p:sp>
    </p:spTree>
    <p:extLst>
      <p:ext uri="{BB962C8B-B14F-4D97-AF65-F5344CB8AC3E}">
        <p14:creationId xmlns:p14="http://schemas.microsoft.com/office/powerpoint/2010/main" val="3538297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1981200" y="228601"/>
            <a:ext cx="7620000" cy="461665"/>
          </a:xfrm>
          <a:prstGeom prst="rect">
            <a:avLst/>
          </a:prstGeom>
          <a:noFill/>
        </p:spPr>
        <p:txBody>
          <a:bodyPr wrap="square" rtlCol="0">
            <a:spAutoFit/>
          </a:bodyPr>
          <a:lstStyle/>
          <a:p>
            <a:r>
              <a:rPr lang="en-US" sz="2400" dirty="0">
                <a:latin typeface="+mj-lt"/>
              </a:rPr>
              <a:t>Atomic term notation:         </a:t>
            </a:r>
          </a:p>
        </p:txBody>
      </p:sp>
      <p:graphicFrame>
        <p:nvGraphicFramePr>
          <p:cNvPr id="6" name="Object 5"/>
          <p:cNvGraphicFramePr>
            <a:graphicFrameLocks noChangeAspect="1"/>
          </p:cNvGraphicFramePr>
          <p:nvPr/>
        </p:nvGraphicFramePr>
        <p:xfrm>
          <a:off x="5428683" y="228601"/>
          <a:ext cx="1755774" cy="877887"/>
        </p:xfrm>
        <a:graphic>
          <a:graphicData uri="http://schemas.openxmlformats.org/presentationml/2006/ole">
            <mc:AlternateContent xmlns:mc="http://schemas.openxmlformats.org/markup-compatibility/2006">
              <mc:Choice xmlns:v="urn:schemas-microsoft-com:vml" Requires="v">
                <p:oleObj spid="_x0000_s246804" name="Equation" r:id="rId3" imgW="660240" imgH="330120" progId="Equation.DSMT4">
                  <p:embed/>
                </p:oleObj>
              </mc:Choice>
              <mc:Fallback>
                <p:oleObj name="Equation" r:id="rId3" imgW="660240" imgH="330120" progId="Equation.DSMT4">
                  <p:embed/>
                  <p:pic>
                    <p:nvPicPr>
                      <p:cNvPr id="6" name="Object 5"/>
                      <p:cNvPicPr/>
                      <p:nvPr/>
                    </p:nvPicPr>
                    <p:blipFill>
                      <a:blip r:embed="rId4"/>
                      <a:stretch>
                        <a:fillRect/>
                      </a:stretch>
                    </p:blipFill>
                    <p:spPr>
                      <a:xfrm>
                        <a:off x="5428683" y="228601"/>
                        <a:ext cx="1755774" cy="877887"/>
                      </a:xfrm>
                      <a:prstGeom prst="rect">
                        <a:avLst/>
                      </a:prstGeom>
                    </p:spPr>
                  </p:pic>
                </p:oleObj>
              </mc:Fallback>
            </mc:AlternateContent>
          </a:graphicData>
        </a:graphic>
      </p:graphicFrame>
      <p:sp>
        <p:nvSpPr>
          <p:cNvPr id="7" name="TextBox 6"/>
          <p:cNvSpPr txBox="1"/>
          <p:nvPr/>
        </p:nvSpPr>
        <p:spPr>
          <a:xfrm>
            <a:off x="2001882" y="2330925"/>
            <a:ext cx="6955971" cy="2308324"/>
          </a:xfrm>
          <a:prstGeom prst="rect">
            <a:avLst/>
          </a:prstGeom>
          <a:noFill/>
        </p:spPr>
        <p:txBody>
          <a:bodyPr wrap="square" rtlCol="0">
            <a:spAutoFit/>
          </a:bodyPr>
          <a:lstStyle/>
          <a:p>
            <a:r>
              <a:rPr lang="en-US" sz="2400" i="1" dirty="0">
                <a:latin typeface="+mj-lt"/>
              </a:rPr>
              <a:t>    L           symbol            spin for 2 electrons</a:t>
            </a:r>
          </a:p>
          <a:p>
            <a:r>
              <a:rPr lang="en-US" sz="2400" i="1" dirty="0">
                <a:latin typeface="+mj-lt"/>
              </a:rPr>
              <a:t>--------------------------------------------</a:t>
            </a:r>
          </a:p>
          <a:p>
            <a:r>
              <a:rPr lang="en-US" sz="2400" i="1" dirty="0">
                <a:latin typeface="+mj-lt"/>
              </a:rPr>
              <a:t>    0                S                 S=0</a:t>
            </a:r>
          </a:p>
          <a:p>
            <a:r>
              <a:rPr lang="en-US" sz="2400" i="1" dirty="0">
                <a:latin typeface="+mj-lt"/>
              </a:rPr>
              <a:t>    1                P                 S=1</a:t>
            </a:r>
          </a:p>
          <a:p>
            <a:r>
              <a:rPr lang="en-US" sz="2400" i="1" dirty="0">
                <a:latin typeface="+mj-lt"/>
              </a:rPr>
              <a:t>    2                D                S=0</a:t>
            </a:r>
          </a:p>
          <a:p>
            <a:r>
              <a:rPr lang="en-US" sz="2400" i="1" dirty="0">
                <a:latin typeface="+mj-lt"/>
              </a:rPr>
              <a:t>    </a:t>
            </a:r>
          </a:p>
        </p:txBody>
      </p:sp>
      <p:sp>
        <p:nvSpPr>
          <p:cNvPr id="8" name="Arrow: Up 7">
            <a:extLst>
              <a:ext uri="{FF2B5EF4-FFF2-40B4-BE49-F238E27FC236}">
                <a16:creationId xmlns:a16="http://schemas.microsoft.com/office/drawing/2014/main" id="{5076F3C5-3ACA-4B04-A54B-66980C489498}"/>
              </a:ext>
            </a:extLst>
          </p:cNvPr>
          <p:cNvSpPr/>
          <p:nvPr/>
        </p:nvSpPr>
        <p:spPr>
          <a:xfrm>
            <a:off x="4866277" y="4325740"/>
            <a:ext cx="744583" cy="62701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19745B5-A9D2-464C-8FA2-337F316C4F8A}"/>
              </a:ext>
            </a:extLst>
          </p:cNvPr>
          <p:cNvSpPr txBox="1"/>
          <p:nvPr/>
        </p:nvSpPr>
        <p:spPr>
          <a:xfrm>
            <a:off x="5428683" y="5119837"/>
            <a:ext cx="5925117" cy="830997"/>
          </a:xfrm>
          <a:prstGeom prst="rect">
            <a:avLst/>
          </a:prstGeom>
          <a:noFill/>
        </p:spPr>
        <p:txBody>
          <a:bodyPr wrap="square" rtlCol="0">
            <a:spAutoFit/>
          </a:bodyPr>
          <a:lstStyle/>
          <a:p>
            <a:pPr algn="l"/>
            <a:r>
              <a:rPr lang="en-US" sz="2400" b="1" dirty="0"/>
              <a:t>In this case, it happens that  L+S=even</a:t>
            </a:r>
          </a:p>
          <a:p>
            <a:pPr algn="l"/>
            <a:r>
              <a:rPr lang="en-US" sz="2400" b="1" dirty="0"/>
              <a:t>   why?</a:t>
            </a:r>
          </a:p>
        </p:txBody>
      </p:sp>
      <p:sp>
        <p:nvSpPr>
          <p:cNvPr id="10" name="TextBox 9">
            <a:extLst>
              <a:ext uri="{FF2B5EF4-FFF2-40B4-BE49-F238E27FC236}">
                <a16:creationId xmlns:a16="http://schemas.microsoft.com/office/drawing/2014/main" id="{36658C6A-B6EC-4FCE-A4EA-07616F9C296A}"/>
              </a:ext>
            </a:extLst>
          </p:cNvPr>
          <p:cNvSpPr txBox="1"/>
          <p:nvPr/>
        </p:nvSpPr>
        <p:spPr>
          <a:xfrm>
            <a:off x="2095500" y="1405198"/>
            <a:ext cx="6756400" cy="830997"/>
          </a:xfrm>
          <a:prstGeom prst="rect">
            <a:avLst/>
          </a:prstGeom>
          <a:noFill/>
        </p:spPr>
        <p:txBody>
          <a:bodyPr wrap="square" rtlCol="0">
            <a:spAutoFit/>
          </a:bodyPr>
          <a:lstStyle/>
          <a:p>
            <a:pPr algn="l"/>
            <a:r>
              <a:rPr lang="en-US" sz="2400" b="1" dirty="0"/>
              <a:t>For the example of the single particle configuration</a:t>
            </a:r>
          </a:p>
          <a:p>
            <a:pPr algn="l"/>
            <a:r>
              <a:rPr lang="en-US" sz="2400" b="1" dirty="0"/>
              <a:t>                                  </a:t>
            </a:r>
            <a:r>
              <a:rPr lang="en-US" sz="2400" b="1" i="1" dirty="0"/>
              <a:t>np</a:t>
            </a:r>
            <a:r>
              <a:rPr lang="en-US" sz="2400" b="1" i="1" baseline="30000" dirty="0"/>
              <a:t>2</a:t>
            </a:r>
            <a:endParaRPr lang="en-US" sz="2400" b="1" i="1" dirty="0"/>
          </a:p>
        </p:txBody>
      </p:sp>
    </p:spTree>
    <p:extLst>
      <p:ext uri="{BB962C8B-B14F-4D97-AF65-F5344CB8AC3E}">
        <p14:creationId xmlns:p14="http://schemas.microsoft.com/office/powerpoint/2010/main" val="2109196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1981200" y="381001"/>
            <a:ext cx="8001000" cy="461665"/>
          </a:xfrm>
          <a:prstGeom prst="rect">
            <a:avLst/>
          </a:prstGeom>
          <a:noFill/>
        </p:spPr>
        <p:txBody>
          <a:bodyPr wrap="square" rtlCol="0">
            <a:spAutoFit/>
          </a:bodyPr>
          <a:lstStyle/>
          <a:p>
            <a:r>
              <a:rPr lang="en-US" sz="2400" dirty="0">
                <a:latin typeface="+mj-lt"/>
              </a:rPr>
              <a:t>Example for C   </a:t>
            </a:r>
            <a:r>
              <a:rPr lang="en-US" sz="2400" i="1" dirty="0">
                <a:latin typeface="+mj-lt"/>
              </a:rPr>
              <a:t>1s</a:t>
            </a:r>
            <a:r>
              <a:rPr lang="en-US" sz="2400" i="1" baseline="30000" dirty="0">
                <a:latin typeface="+mj-lt"/>
              </a:rPr>
              <a:t>2 </a:t>
            </a:r>
            <a:r>
              <a:rPr lang="en-US" sz="2400" i="1" dirty="0">
                <a:latin typeface="+mj-lt"/>
              </a:rPr>
              <a:t> 2s</a:t>
            </a:r>
            <a:r>
              <a:rPr lang="en-US" sz="2400" i="1" baseline="30000" dirty="0">
                <a:latin typeface="+mj-lt"/>
              </a:rPr>
              <a:t>2</a:t>
            </a:r>
            <a:r>
              <a:rPr lang="en-US" sz="2400" i="1" dirty="0">
                <a:latin typeface="+mj-lt"/>
              </a:rPr>
              <a:t>  2p</a:t>
            </a:r>
            <a:r>
              <a:rPr lang="en-US" sz="2400" i="1" baseline="30000" dirty="0">
                <a:latin typeface="+mj-lt"/>
              </a:rPr>
              <a:t>2</a:t>
            </a:r>
            <a:endParaRPr lang="en-US" sz="2400" dirty="0">
              <a:latin typeface="+mj-lt"/>
            </a:endParaRPr>
          </a:p>
        </p:txBody>
      </p:sp>
      <p:graphicFrame>
        <p:nvGraphicFramePr>
          <p:cNvPr id="6" name="Object 5"/>
          <p:cNvGraphicFramePr>
            <a:graphicFrameLocks noChangeAspect="1"/>
          </p:cNvGraphicFramePr>
          <p:nvPr/>
        </p:nvGraphicFramePr>
        <p:xfrm>
          <a:off x="2209800" y="1224013"/>
          <a:ext cx="7190096" cy="2209800"/>
        </p:xfrm>
        <a:graphic>
          <a:graphicData uri="http://schemas.openxmlformats.org/presentationml/2006/ole">
            <mc:AlternateContent xmlns:mc="http://schemas.openxmlformats.org/markup-compatibility/2006">
              <mc:Choice xmlns:v="urn:schemas-microsoft-com:vml" Requires="v">
                <p:oleObj spid="_x0000_s247846" name="Equation" r:id="rId3" imgW="5537160" imgH="1701720" progId="Equation.DSMT4">
                  <p:embed/>
                </p:oleObj>
              </mc:Choice>
              <mc:Fallback>
                <p:oleObj name="Equation" r:id="rId3" imgW="5537160" imgH="1701720" progId="Equation.DSMT4">
                  <p:embed/>
                  <p:pic>
                    <p:nvPicPr>
                      <p:cNvPr id="6" name="Object 5"/>
                      <p:cNvPicPr/>
                      <p:nvPr/>
                    </p:nvPicPr>
                    <p:blipFill>
                      <a:blip r:embed="rId4"/>
                      <a:stretch>
                        <a:fillRect/>
                      </a:stretch>
                    </p:blipFill>
                    <p:spPr>
                      <a:xfrm>
                        <a:off x="2209800" y="1224013"/>
                        <a:ext cx="7190096" cy="2209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42316190"/>
              </p:ext>
            </p:extLst>
          </p:nvPr>
        </p:nvGraphicFramePr>
        <p:xfrm>
          <a:off x="2074863" y="3754438"/>
          <a:ext cx="7967662" cy="2163762"/>
        </p:xfrm>
        <a:graphic>
          <a:graphicData uri="http://schemas.openxmlformats.org/presentationml/2006/ole">
            <mc:AlternateContent xmlns:mc="http://schemas.openxmlformats.org/markup-compatibility/2006">
              <mc:Choice xmlns:v="urn:schemas-microsoft-com:vml" Requires="v">
                <p:oleObj spid="_x0000_s247847" name="Equation" r:id="rId5" imgW="4572000" imgH="1333440" progId="Equation.DSMT4">
                  <p:embed/>
                </p:oleObj>
              </mc:Choice>
              <mc:Fallback>
                <p:oleObj name="Equation" r:id="rId5" imgW="4572000" imgH="1333440" progId="Equation.DSMT4">
                  <p:embed/>
                  <p:pic>
                    <p:nvPicPr>
                      <p:cNvPr id="7" name="Object 6"/>
                      <p:cNvPicPr/>
                      <p:nvPr/>
                    </p:nvPicPr>
                    <p:blipFill>
                      <a:blip r:embed="rId6"/>
                      <a:stretch>
                        <a:fillRect/>
                      </a:stretch>
                    </p:blipFill>
                    <p:spPr>
                      <a:xfrm>
                        <a:off x="2074863" y="3754438"/>
                        <a:ext cx="7967662" cy="2163762"/>
                      </a:xfrm>
                      <a:prstGeom prst="rect">
                        <a:avLst/>
                      </a:prstGeom>
                    </p:spPr>
                  </p:pic>
                </p:oleObj>
              </mc:Fallback>
            </mc:AlternateContent>
          </a:graphicData>
        </a:graphic>
      </p:graphicFrame>
    </p:spTree>
    <p:extLst>
      <p:ext uri="{BB962C8B-B14F-4D97-AF65-F5344CB8AC3E}">
        <p14:creationId xmlns:p14="http://schemas.microsoft.com/office/powerpoint/2010/main" val="4125103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1981200" y="381001"/>
            <a:ext cx="7010400" cy="461665"/>
          </a:xfrm>
          <a:prstGeom prst="rect">
            <a:avLst/>
          </a:prstGeom>
          <a:noFill/>
        </p:spPr>
        <p:txBody>
          <a:bodyPr wrap="square" rtlCol="0">
            <a:spAutoFit/>
          </a:bodyPr>
          <a:lstStyle/>
          <a:p>
            <a:r>
              <a:rPr lang="en-US" sz="2400" dirty="0">
                <a:latin typeface="+mj-lt"/>
              </a:rPr>
              <a:t>Example for </a:t>
            </a:r>
            <a:r>
              <a:rPr lang="en-US" sz="2400" i="1" baseline="30000" dirty="0">
                <a:latin typeface="+mj-lt"/>
              </a:rPr>
              <a:t>1</a:t>
            </a:r>
            <a:r>
              <a:rPr lang="en-US" sz="2400" i="1" dirty="0">
                <a:latin typeface="+mj-lt"/>
              </a:rPr>
              <a:t>D</a:t>
            </a:r>
            <a:r>
              <a:rPr lang="en-US" sz="2400" dirty="0">
                <a:latin typeface="+mj-lt"/>
              </a:rPr>
              <a:t> state</a:t>
            </a:r>
          </a:p>
        </p:txBody>
      </p:sp>
      <p:graphicFrame>
        <p:nvGraphicFramePr>
          <p:cNvPr id="6" name="Object 5"/>
          <p:cNvGraphicFramePr>
            <a:graphicFrameLocks noChangeAspect="1"/>
          </p:cNvGraphicFramePr>
          <p:nvPr/>
        </p:nvGraphicFramePr>
        <p:xfrm>
          <a:off x="2213232" y="977191"/>
          <a:ext cx="7765536" cy="1371600"/>
        </p:xfrm>
        <a:graphic>
          <a:graphicData uri="http://schemas.openxmlformats.org/presentationml/2006/ole">
            <mc:AlternateContent xmlns:mc="http://schemas.openxmlformats.org/markup-compatibility/2006">
              <mc:Choice xmlns:v="urn:schemas-microsoft-com:vml" Requires="v">
                <p:oleObj spid="_x0000_s248870" name="Equation" r:id="rId3" imgW="5105160" imgH="901440" progId="Equation.DSMT4">
                  <p:embed/>
                </p:oleObj>
              </mc:Choice>
              <mc:Fallback>
                <p:oleObj name="Equation" r:id="rId3" imgW="5105160" imgH="901440" progId="Equation.DSMT4">
                  <p:embed/>
                  <p:pic>
                    <p:nvPicPr>
                      <p:cNvPr id="6" name="Object 5"/>
                      <p:cNvPicPr/>
                      <p:nvPr/>
                    </p:nvPicPr>
                    <p:blipFill>
                      <a:blip r:embed="rId4"/>
                      <a:stretch>
                        <a:fillRect/>
                      </a:stretch>
                    </p:blipFill>
                    <p:spPr>
                      <a:xfrm>
                        <a:off x="2213232" y="977191"/>
                        <a:ext cx="7765536" cy="1371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96852205"/>
              </p:ext>
            </p:extLst>
          </p:nvPr>
        </p:nvGraphicFramePr>
        <p:xfrm>
          <a:off x="1550988" y="2509838"/>
          <a:ext cx="9120187" cy="3687762"/>
        </p:xfrm>
        <a:graphic>
          <a:graphicData uri="http://schemas.openxmlformats.org/presentationml/2006/ole">
            <mc:AlternateContent xmlns:mc="http://schemas.openxmlformats.org/markup-compatibility/2006">
              <mc:Choice xmlns:v="urn:schemas-microsoft-com:vml" Requires="v">
                <p:oleObj spid="_x0000_s248871" name="Equation" r:id="rId5" imgW="5371920" imgH="2171520" progId="Equation.DSMT4">
                  <p:embed/>
                </p:oleObj>
              </mc:Choice>
              <mc:Fallback>
                <p:oleObj name="Equation" r:id="rId5" imgW="5371920" imgH="2171520" progId="Equation.DSMT4">
                  <p:embed/>
                  <p:pic>
                    <p:nvPicPr>
                      <p:cNvPr id="7" name="Object 6"/>
                      <p:cNvPicPr/>
                      <p:nvPr/>
                    </p:nvPicPr>
                    <p:blipFill>
                      <a:blip r:embed="rId6"/>
                      <a:stretch>
                        <a:fillRect/>
                      </a:stretch>
                    </p:blipFill>
                    <p:spPr>
                      <a:xfrm>
                        <a:off x="1550988" y="2509838"/>
                        <a:ext cx="9120187" cy="3687762"/>
                      </a:xfrm>
                      <a:prstGeom prst="rect">
                        <a:avLst/>
                      </a:prstGeom>
                    </p:spPr>
                  </p:pic>
                </p:oleObj>
              </mc:Fallback>
            </mc:AlternateContent>
          </a:graphicData>
        </a:graphic>
      </p:graphicFrame>
    </p:spTree>
    <p:extLst>
      <p:ext uri="{BB962C8B-B14F-4D97-AF65-F5344CB8AC3E}">
        <p14:creationId xmlns:p14="http://schemas.microsoft.com/office/powerpoint/2010/main" val="828140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6" name="Object 5"/>
          <p:cNvGraphicFramePr>
            <a:graphicFrameLocks noChangeAspect="1"/>
          </p:cNvGraphicFramePr>
          <p:nvPr/>
        </p:nvGraphicFramePr>
        <p:xfrm>
          <a:off x="1663700" y="381000"/>
          <a:ext cx="8864600" cy="5715000"/>
        </p:xfrm>
        <a:graphic>
          <a:graphicData uri="http://schemas.openxmlformats.org/presentationml/2006/ole">
            <mc:AlternateContent xmlns:mc="http://schemas.openxmlformats.org/markup-compatibility/2006">
              <mc:Choice xmlns:v="urn:schemas-microsoft-com:vml" Requires="v">
                <p:oleObj spid="_x0000_s249876" name="Equation" r:id="rId3" imgW="5219640" imgH="3365280" progId="Equation.DSMT4">
                  <p:embed/>
                </p:oleObj>
              </mc:Choice>
              <mc:Fallback>
                <p:oleObj name="Equation" r:id="rId3" imgW="5219640" imgH="3365280" progId="Equation.DSMT4">
                  <p:embed/>
                  <p:pic>
                    <p:nvPicPr>
                      <p:cNvPr id="6" name="Object 5"/>
                      <p:cNvPicPr/>
                      <p:nvPr/>
                    </p:nvPicPr>
                    <p:blipFill>
                      <a:blip r:embed="rId4"/>
                      <a:stretch>
                        <a:fillRect/>
                      </a:stretch>
                    </p:blipFill>
                    <p:spPr>
                      <a:xfrm>
                        <a:off x="1663700" y="381000"/>
                        <a:ext cx="8864600" cy="5715000"/>
                      </a:xfrm>
                      <a:prstGeom prst="rect">
                        <a:avLst/>
                      </a:prstGeom>
                    </p:spPr>
                  </p:pic>
                </p:oleObj>
              </mc:Fallback>
            </mc:AlternateContent>
          </a:graphicData>
        </a:graphic>
      </p:graphicFrame>
    </p:spTree>
    <p:extLst>
      <p:ext uri="{BB962C8B-B14F-4D97-AF65-F5344CB8AC3E}">
        <p14:creationId xmlns:p14="http://schemas.microsoft.com/office/powerpoint/2010/main" val="300188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nvGraphicFramePr>
        <p:xfrm>
          <a:off x="1676400" y="152401"/>
          <a:ext cx="8610600" cy="3861605"/>
        </p:xfrm>
        <a:graphic>
          <a:graphicData uri="http://schemas.openxmlformats.org/presentationml/2006/ole">
            <mc:AlternateContent xmlns:mc="http://schemas.openxmlformats.org/markup-compatibility/2006">
              <mc:Choice xmlns:v="urn:schemas-microsoft-com:vml" Requires="v">
                <p:oleObj spid="_x0000_s250900" name="Equation" r:id="rId3" imgW="5778360" imgH="2590560" progId="Equation.DSMT4">
                  <p:embed/>
                </p:oleObj>
              </mc:Choice>
              <mc:Fallback>
                <p:oleObj name="Equation" r:id="rId3" imgW="5778360" imgH="2590560" progId="Equation.DSMT4">
                  <p:embed/>
                  <p:pic>
                    <p:nvPicPr>
                      <p:cNvPr id="5" name="Object 4"/>
                      <p:cNvPicPr/>
                      <p:nvPr/>
                    </p:nvPicPr>
                    <p:blipFill>
                      <a:blip r:embed="rId4"/>
                      <a:stretch>
                        <a:fillRect/>
                      </a:stretch>
                    </p:blipFill>
                    <p:spPr>
                      <a:xfrm>
                        <a:off x="1676400" y="152401"/>
                        <a:ext cx="8610600" cy="3861605"/>
                      </a:xfrm>
                      <a:prstGeom prst="rect">
                        <a:avLst/>
                      </a:prstGeom>
                    </p:spPr>
                  </p:pic>
                </p:oleObj>
              </mc:Fallback>
            </mc:AlternateContent>
          </a:graphicData>
        </a:graphic>
      </p:graphicFrame>
    </p:spTree>
    <p:extLst>
      <p:ext uri="{BB962C8B-B14F-4D97-AF65-F5344CB8AC3E}">
        <p14:creationId xmlns:p14="http://schemas.microsoft.com/office/powerpoint/2010/main" val="3178073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nvGraphicFramePr>
        <p:xfrm>
          <a:off x="1663700" y="-73967"/>
          <a:ext cx="8864600" cy="3343275"/>
        </p:xfrm>
        <a:graphic>
          <a:graphicData uri="http://schemas.openxmlformats.org/presentationml/2006/ole">
            <mc:AlternateContent xmlns:mc="http://schemas.openxmlformats.org/markup-compatibility/2006">
              <mc:Choice xmlns:v="urn:schemas-microsoft-com:vml" Requires="v">
                <p:oleObj spid="_x0000_s251942" name="Equation" r:id="rId3" imgW="5219640" imgH="1968480" progId="Equation.DSMT4">
                  <p:embed/>
                </p:oleObj>
              </mc:Choice>
              <mc:Fallback>
                <p:oleObj name="Equation" r:id="rId3" imgW="5219640" imgH="1968480" progId="Equation.DSMT4">
                  <p:embed/>
                  <p:pic>
                    <p:nvPicPr>
                      <p:cNvPr id="5" name="Object 4"/>
                      <p:cNvPicPr/>
                      <p:nvPr/>
                    </p:nvPicPr>
                    <p:blipFill>
                      <a:blip r:embed="rId4"/>
                      <a:stretch>
                        <a:fillRect/>
                      </a:stretch>
                    </p:blipFill>
                    <p:spPr>
                      <a:xfrm>
                        <a:off x="1663700" y="-73967"/>
                        <a:ext cx="8864600" cy="3343275"/>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1699795" y="3914509"/>
          <a:ext cx="7766050" cy="2416175"/>
        </p:xfrm>
        <a:graphic>
          <a:graphicData uri="http://schemas.openxmlformats.org/presentationml/2006/ole">
            <mc:AlternateContent xmlns:mc="http://schemas.openxmlformats.org/markup-compatibility/2006">
              <mc:Choice xmlns:v="urn:schemas-microsoft-com:vml" Requires="v">
                <p:oleObj spid="_x0000_s251943" name="Equation" r:id="rId5" imgW="5105160" imgH="1587240" progId="Equation.DSMT4">
                  <p:embed/>
                </p:oleObj>
              </mc:Choice>
              <mc:Fallback>
                <p:oleObj name="Equation" r:id="rId5" imgW="5105160" imgH="1587240" progId="Equation.DSMT4">
                  <p:embed/>
                  <p:pic>
                    <p:nvPicPr>
                      <p:cNvPr id="7" name="Object 6"/>
                      <p:cNvPicPr/>
                      <p:nvPr/>
                    </p:nvPicPr>
                    <p:blipFill>
                      <a:blip r:embed="rId6"/>
                      <a:stretch>
                        <a:fillRect/>
                      </a:stretch>
                    </p:blipFill>
                    <p:spPr>
                      <a:xfrm>
                        <a:off x="1699795" y="3914509"/>
                        <a:ext cx="7766050" cy="2416175"/>
                      </a:xfrm>
                      <a:prstGeom prst="rect">
                        <a:avLst/>
                      </a:prstGeom>
                    </p:spPr>
                  </p:pic>
                </p:oleObj>
              </mc:Fallback>
            </mc:AlternateContent>
          </a:graphicData>
        </a:graphic>
      </p:graphicFrame>
      <p:sp>
        <p:nvSpPr>
          <p:cNvPr id="8" name="TextBox 7"/>
          <p:cNvSpPr txBox="1"/>
          <p:nvPr/>
        </p:nvSpPr>
        <p:spPr>
          <a:xfrm>
            <a:off x="1600200" y="3269309"/>
            <a:ext cx="8991600" cy="461665"/>
          </a:xfrm>
          <a:prstGeom prst="rect">
            <a:avLst/>
          </a:prstGeom>
          <a:noFill/>
        </p:spPr>
        <p:txBody>
          <a:bodyPr wrap="square" rtlCol="0">
            <a:spAutoFit/>
          </a:bodyPr>
          <a:lstStyle/>
          <a:p>
            <a:r>
              <a:rPr lang="en-US" sz="2400" dirty="0">
                <a:latin typeface="+mj-lt"/>
              </a:rPr>
              <a:t>Taking into account anti-symmetry of two-particle </a:t>
            </a:r>
            <a:r>
              <a:rPr lang="en-US" sz="2400" dirty="0" err="1">
                <a:latin typeface="+mj-lt"/>
              </a:rPr>
              <a:t>wavefunction</a:t>
            </a:r>
            <a:endParaRPr lang="en-US" sz="2400" dirty="0">
              <a:latin typeface="+mj-lt"/>
            </a:endParaRPr>
          </a:p>
        </p:txBody>
      </p:sp>
    </p:spTree>
    <p:extLst>
      <p:ext uri="{BB962C8B-B14F-4D97-AF65-F5344CB8AC3E}">
        <p14:creationId xmlns:p14="http://schemas.microsoft.com/office/powerpoint/2010/main" val="1296071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nvGraphicFramePr>
        <p:xfrm>
          <a:off x="1649414" y="381000"/>
          <a:ext cx="5640387" cy="1023938"/>
        </p:xfrm>
        <a:graphic>
          <a:graphicData uri="http://schemas.openxmlformats.org/presentationml/2006/ole">
            <mc:AlternateContent xmlns:mc="http://schemas.openxmlformats.org/markup-compatibility/2006">
              <mc:Choice xmlns:v="urn:schemas-microsoft-com:vml" Requires="v">
                <p:oleObj spid="_x0000_s252966" name="Equation" r:id="rId3" imgW="3429000" imgH="622080" progId="Equation.DSMT4">
                  <p:embed/>
                </p:oleObj>
              </mc:Choice>
              <mc:Fallback>
                <p:oleObj name="Equation" r:id="rId3" imgW="3429000" imgH="622080" progId="Equation.DSMT4">
                  <p:embed/>
                  <p:pic>
                    <p:nvPicPr>
                      <p:cNvPr id="5" name="Object 4"/>
                      <p:cNvPicPr/>
                      <p:nvPr/>
                    </p:nvPicPr>
                    <p:blipFill>
                      <a:blip r:embed="rId4"/>
                      <a:stretch>
                        <a:fillRect/>
                      </a:stretch>
                    </p:blipFill>
                    <p:spPr>
                      <a:xfrm>
                        <a:off x="1649414" y="381000"/>
                        <a:ext cx="5640387" cy="1023938"/>
                      </a:xfrm>
                      <a:prstGeom prst="rect">
                        <a:avLst/>
                      </a:prstGeom>
                    </p:spPr>
                  </p:pic>
                </p:oleObj>
              </mc:Fallback>
            </mc:AlternateContent>
          </a:graphicData>
        </a:graphic>
      </p:graphicFrame>
      <p:sp>
        <p:nvSpPr>
          <p:cNvPr id="6" name="Up Arrow 5"/>
          <p:cNvSpPr/>
          <p:nvPr/>
        </p:nvSpPr>
        <p:spPr>
          <a:xfrm rot="18821143">
            <a:off x="6422445" y="1333554"/>
            <a:ext cx="609600" cy="685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185736" y="1524001"/>
            <a:ext cx="3482265" cy="461665"/>
          </a:xfrm>
          <a:prstGeom prst="rect">
            <a:avLst/>
          </a:prstGeom>
          <a:noFill/>
        </p:spPr>
        <p:txBody>
          <a:bodyPr wrap="square" rtlCol="0">
            <a:spAutoFit/>
          </a:bodyPr>
          <a:lstStyle/>
          <a:p>
            <a:r>
              <a:rPr lang="en-US" sz="2400" dirty="0">
                <a:latin typeface="+mj-lt"/>
              </a:rPr>
              <a:t>Must be anti-symmetric</a:t>
            </a:r>
          </a:p>
        </p:txBody>
      </p:sp>
      <p:graphicFrame>
        <p:nvGraphicFramePr>
          <p:cNvPr id="8" name="Object 7"/>
          <p:cNvGraphicFramePr>
            <a:graphicFrameLocks noChangeAspect="1"/>
          </p:cNvGraphicFramePr>
          <p:nvPr/>
        </p:nvGraphicFramePr>
        <p:xfrm>
          <a:off x="1905000" y="2150268"/>
          <a:ext cx="6591300" cy="3460750"/>
        </p:xfrm>
        <a:graphic>
          <a:graphicData uri="http://schemas.openxmlformats.org/presentationml/2006/ole">
            <mc:AlternateContent xmlns:mc="http://schemas.openxmlformats.org/markup-compatibility/2006">
              <mc:Choice xmlns:v="urn:schemas-microsoft-com:vml" Requires="v">
                <p:oleObj spid="_x0000_s252967" name="Equation" r:id="rId5" imgW="4546440" imgH="2387520" progId="Equation.DSMT4">
                  <p:embed/>
                </p:oleObj>
              </mc:Choice>
              <mc:Fallback>
                <p:oleObj name="Equation" r:id="rId5" imgW="4546440" imgH="2387520" progId="Equation.DSMT4">
                  <p:embed/>
                  <p:pic>
                    <p:nvPicPr>
                      <p:cNvPr id="8" name="Object 7"/>
                      <p:cNvPicPr/>
                      <p:nvPr/>
                    </p:nvPicPr>
                    <p:blipFill>
                      <a:blip r:embed="rId6"/>
                      <a:stretch>
                        <a:fillRect/>
                      </a:stretch>
                    </p:blipFill>
                    <p:spPr>
                      <a:xfrm>
                        <a:off x="1905000" y="2150268"/>
                        <a:ext cx="6591300" cy="3460750"/>
                      </a:xfrm>
                      <a:prstGeom prst="rect">
                        <a:avLst/>
                      </a:prstGeom>
                    </p:spPr>
                  </p:pic>
                </p:oleObj>
              </mc:Fallback>
            </mc:AlternateContent>
          </a:graphicData>
        </a:graphic>
      </p:graphicFrame>
      <p:sp>
        <p:nvSpPr>
          <p:cNvPr id="9" name="Right Brace 8"/>
          <p:cNvSpPr/>
          <p:nvPr/>
        </p:nvSpPr>
        <p:spPr>
          <a:xfrm>
            <a:off x="7086600" y="2743200"/>
            <a:ext cx="762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8001000" y="3133636"/>
            <a:ext cx="2438400" cy="1200329"/>
          </a:xfrm>
          <a:prstGeom prst="rect">
            <a:avLst/>
          </a:prstGeom>
          <a:noFill/>
        </p:spPr>
        <p:txBody>
          <a:bodyPr wrap="square" rtlCol="0">
            <a:spAutoFit/>
          </a:bodyPr>
          <a:lstStyle/>
          <a:p>
            <a:r>
              <a:rPr lang="en-US" sz="2400" i="1" dirty="0">
                <a:latin typeface="+mj-lt"/>
              </a:rPr>
              <a:t>S=1, symmetric</a:t>
            </a:r>
          </a:p>
          <a:p>
            <a:r>
              <a:rPr lang="en-US" sz="2400" dirty="0">
                <a:latin typeface="+mj-lt"/>
              </a:rPr>
              <a:t>degeneracy:</a:t>
            </a:r>
          </a:p>
          <a:p>
            <a:r>
              <a:rPr lang="en-US" sz="2400" i="1" dirty="0">
                <a:latin typeface="+mj-lt"/>
              </a:rPr>
              <a:t>2S+1=3</a:t>
            </a:r>
          </a:p>
        </p:txBody>
      </p:sp>
      <p:sp>
        <p:nvSpPr>
          <p:cNvPr id="11" name="TextBox 10"/>
          <p:cNvSpPr txBox="1"/>
          <p:nvPr/>
        </p:nvSpPr>
        <p:spPr>
          <a:xfrm>
            <a:off x="8029074" y="4697104"/>
            <a:ext cx="2286000" cy="1569660"/>
          </a:xfrm>
          <a:prstGeom prst="rect">
            <a:avLst/>
          </a:prstGeom>
          <a:noFill/>
        </p:spPr>
        <p:txBody>
          <a:bodyPr wrap="square" rtlCol="0">
            <a:spAutoFit/>
          </a:bodyPr>
          <a:lstStyle/>
          <a:p>
            <a:r>
              <a:rPr lang="en-US" sz="2400" i="1" dirty="0">
                <a:latin typeface="+mj-lt"/>
              </a:rPr>
              <a:t>S=0, </a:t>
            </a:r>
          </a:p>
          <a:p>
            <a:r>
              <a:rPr lang="en-US" sz="2400" i="1" dirty="0">
                <a:latin typeface="+mj-lt"/>
              </a:rPr>
              <a:t>anti-symmetric</a:t>
            </a:r>
          </a:p>
          <a:p>
            <a:r>
              <a:rPr lang="en-US" sz="2400" dirty="0">
                <a:latin typeface="+mj-lt"/>
              </a:rPr>
              <a:t>degeneracy:</a:t>
            </a:r>
          </a:p>
          <a:p>
            <a:r>
              <a:rPr lang="en-US" sz="2400" i="1" dirty="0">
                <a:latin typeface="+mj-lt"/>
              </a:rPr>
              <a:t>2S+1=1</a:t>
            </a:r>
          </a:p>
        </p:txBody>
      </p:sp>
      <p:sp>
        <p:nvSpPr>
          <p:cNvPr id="12" name="Right Brace 11"/>
          <p:cNvSpPr/>
          <p:nvPr/>
        </p:nvSpPr>
        <p:spPr>
          <a:xfrm>
            <a:off x="7239000" y="5029200"/>
            <a:ext cx="762000" cy="990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30683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2B04ED-1D25-4E7B-BDED-741BDAC96562}"/>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99C8E244-0996-497F-A0B6-E7D4FD122072}"/>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8D9C64C3-340F-430A-868C-768362B94E4C}"/>
              </a:ext>
            </a:extLst>
          </p:cNvPr>
          <p:cNvSpPr>
            <a:spLocks noGrp="1"/>
          </p:cNvSpPr>
          <p:nvPr>
            <p:ph type="sldNum" sz="quarter" idx="12"/>
          </p:nvPr>
        </p:nvSpPr>
        <p:spPr/>
        <p:txBody>
          <a:bodyPr/>
          <a:lstStyle/>
          <a:p>
            <a:fld id="{E23FF32D-176F-4F5B-8878-5D48FB6FF26A}" type="slidenum">
              <a:rPr lang="en-US" smtClean="0"/>
              <a:t>3</a:t>
            </a:fld>
            <a:endParaRPr lang="en-US"/>
          </a:p>
        </p:txBody>
      </p:sp>
      <p:pic>
        <p:nvPicPr>
          <p:cNvPr id="5" name="Picture 4">
            <a:extLst>
              <a:ext uri="{FF2B5EF4-FFF2-40B4-BE49-F238E27FC236}">
                <a16:creationId xmlns:a16="http://schemas.microsoft.com/office/drawing/2014/main" id="{EE4F5240-9462-4BEB-BFDD-415AF8BE8030}"/>
              </a:ext>
            </a:extLst>
          </p:cNvPr>
          <p:cNvPicPr>
            <a:picLocks noChangeAspect="1"/>
          </p:cNvPicPr>
          <p:nvPr/>
        </p:nvPicPr>
        <p:blipFill rotWithShape="1">
          <a:blip r:embed="rId3"/>
          <a:srcRect l="6579" t="5204" r="7395"/>
          <a:stretch/>
        </p:blipFill>
        <p:spPr>
          <a:xfrm>
            <a:off x="60960" y="512082"/>
            <a:ext cx="7040880" cy="5833836"/>
          </a:xfrm>
          <a:prstGeom prst="rect">
            <a:avLst/>
          </a:prstGeom>
        </p:spPr>
      </p:pic>
      <p:sp>
        <p:nvSpPr>
          <p:cNvPr id="6" name="Rectangle 5">
            <a:extLst>
              <a:ext uri="{FF2B5EF4-FFF2-40B4-BE49-F238E27FC236}">
                <a16:creationId xmlns:a16="http://schemas.microsoft.com/office/drawing/2014/main" id="{43B2D1FE-5746-4BA7-B2BB-6341C190D3F8}"/>
              </a:ext>
            </a:extLst>
          </p:cNvPr>
          <p:cNvSpPr/>
          <p:nvPr/>
        </p:nvSpPr>
        <p:spPr>
          <a:xfrm>
            <a:off x="0" y="0"/>
            <a:ext cx="11035430" cy="400110"/>
          </a:xfrm>
          <a:prstGeom prst="rect">
            <a:avLst/>
          </a:prstGeom>
        </p:spPr>
        <p:txBody>
          <a:bodyPr wrap="square">
            <a:spAutoFit/>
          </a:bodyPr>
          <a:lstStyle/>
          <a:p>
            <a:r>
              <a:rPr lang="en-US" sz="2000" b="1" dirty="0"/>
              <a:t>https://www.nist.gov/pml/periodic-table-elements</a:t>
            </a:r>
          </a:p>
        </p:txBody>
      </p:sp>
      <p:sp>
        <p:nvSpPr>
          <p:cNvPr id="8" name="Arrow: Up 7">
            <a:extLst>
              <a:ext uri="{FF2B5EF4-FFF2-40B4-BE49-F238E27FC236}">
                <a16:creationId xmlns:a16="http://schemas.microsoft.com/office/drawing/2014/main" id="{9B370093-DCCD-45CC-8518-D356D4A9ED27}"/>
              </a:ext>
            </a:extLst>
          </p:cNvPr>
          <p:cNvSpPr/>
          <p:nvPr/>
        </p:nvSpPr>
        <p:spPr>
          <a:xfrm rot="17747704">
            <a:off x="7436497" y="933617"/>
            <a:ext cx="890451" cy="11887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8A3745D-6761-4EB2-AC3E-EF20E0A52722}"/>
              </a:ext>
            </a:extLst>
          </p:cNvPr>
          <p:cNvPicPr>
            <a:picLocks noChangeAspect="1"/>
          </p:cNvPicPr>
          <p:nvPr/>
        </p:nvPicPr>
        <p:blipFill>
          <a:blip r:embed="rId4"/>
          <a:stretch>
            <a:fillRect/>
          </a:stretch>
        </p:blipFill>
        <p:spPr>
          <a:xfrm>
            <a:off x="8661605" y="512081"/>
            <a:ext cx="2057195" cy="2993679"/>
          </a:xfrm>
          <a:prstGeom prst="rect">
            <a:avLst/>
          </a:prstGeom>
        </p:spPr>
      </p:pic>
      <p:sp>
        <p:nvSpPr>
          <p:cNvPr id="7" name="TextBox 6">
            <a:extLst>
              <a:ext uri="{FF2B5EF4-FFF2-40B4-BE49-F238E27FC236}">
                <a16:creationId xmlns:a16="http://schemas.microsoft.com/office/drawing/2014/main" id="{78D8EF30-08E1-459C-BDE9-66DB040C62D8}"/>
              </a:ext>
            </a:extLst>
          </p:cNvPr>
          <p:cNvSpPr txBox="1"/>
          <p:nvPr/>
        </p:nvSpPr>
        <p:spPr>
          <a:xfrm>
            <a:off x="7823200" y="3924300"/>
            <a:ext cx="3937000" cy="461665"/>
          </a:xfrm>
          <a:prstGeom prst="rect">
            <a:avLst/>
          </a:prstGeom>
          <a:noFill/>
        </p:spPr>
        <p:txBody>
          <a:bodyPr wrap="square" rtlCol="0">
            <a:spAutoFit/>
          </a:bodyPr>
          <a:lstStyle/>
          <a:p>
            <a:pPr algn="l"/>
            <a:r>
              <a:rPr lang="en-US" sz="2400" b="1" dirty="0"/>
              <a:t>Closed shell</a:t>
            </a:r>
          </a:p>
        </p:txBody>
      </p:sp>
    </p:spTree>
    <p:extLst>
      <p:ext uri="{BB962C8B-B14F-4D97-AF65-F5344CB8AC3E}">
        <p14:creationId xmlns:p14="http://schemas.microsoft.com/office/powerpoint/2010/main" val="546929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p:cNvSpPr txBox="1"/>
          <p:nvPr/>
        </p:nvSpPr>
        <p:spPr>
          <a:xfrm>
            <a:off x="2057400" y="457201"/>
            <a:ext cx="8077200" cy="830997"/>
          </a:xfrm>
          <a:prstGeom prst="rect">
            <a:avLst/>
          </a:prstGeom>
          <a:noFill/>
        </p:spPr>
        <p:txBody>
          <a:bodyPr wrap="square" rtlCol="0">
            <a:spAutoFit/>
          </a:bodyPr>
          <a:lstStyle/>
          <a:p>
            <a:r>
              <a:rPr lang="en-US" sz="2400" dirty="0">
                <a:latin typeface="+mj-lt"/>
              </a:rPr>
              <a:t>Extending these arguments, Condon and </a:t>
            </a:r>
            <a:r>
              <a:rPr lang="en-US" sz="2400" dirty="0" err="1">
                <a:latin typeface="+mj-lt"/>
              </a:rPr>
              <a:t>Shortley</a:t>
            </a:r>
            <a:r>
              <a:rPr lang="en-US" sz="2400" dirty="0">
                <a:latin typeface="+mj-lt"/>
              </a:rPr>
              <a:t> concluded that in general  </a:t>
            </a:r>
            <a:r>
              <a:rPr lang="en-US" sz="2400" i="1" dirty="0">
                <a:latin typeface="+mj-lt"/>
              </a:rPr>
              <a:t>L+S=even</a:t>
            </a:r>
            <a:endParaRPr lang="en-US" sz="2400" dirty="0">
              <a:latin typeface="+mj-lt"/>
            </a:endParaRPr>
          </a:p>
        </p:txBody>
      </p:sp>
      <p:graphicFrame>
        <p:nvGraphicFramePr>
          <p:cNvPr id="6" name="Object 5"/>
          <p:cNvGraphicFramePr>
            <a:graphicFrameLocks noChangeAspect="1"/>
          </p:cNvGraphicFramePr>
          <p:nvPr/>
        </p:nvGraphicFramePr>
        <p:xfrm>
          <a:off x="2743200" y="2551114"/>
          <a:ext cx="1755774" cy="877887"/>
        </p:xfrm>
        <a:graphic>
          <a:graphicData uri="http://schemas.openxmlformats.org/presentationml/2006/ole">
            <mc:AlternateContent xmlns:mc="http://schemas.openxmlformats.org/markup-compatibility/2006">
              <mc:Choice xmlns:v="urn:schemas-microsoft-com:vml" Requires="v">
                <p:oleObj spid="_x0000_s253990" name="Equation" r:id="rId3" imgW="660240" imgH="330120" progId="Equation.DSMT4">
                  <p:embed/>
                </p:oleObj>
              </mc:Choice>
              <mc:Fallback>
                <p:oleObj name="Equation" r:id="rId3" imgW="660240" imgH="330120" progId="Equation.DSMT4">
                  <p:embed/>
                  <p:pic>
                    <p:nvPicPr>
                      <p:cNvPr id="6" name="Object 5"/>
                      <p:cNvPicPr/>
                      <p:nvPr/>
                    </p:nvPicPr>
                    <p:blipFill>
                      <a:blip r:embed="rId4"/>
                      <a:stretch>
                        <a:fillRect/>
                      </a:stretch>
                    </p:blipFill>
                    <p:spPr>
                      <a:xfrm>
                        <a:off x="2743200" y="2551114"/>
                        <a:ext cx="1755774" cy="877887"/>
                      </a:xfrm>
                      <a:prstGeom prst="rect">
                        <a:avLst/>
                      </a:prstGeom>
                    </p:spPr>
                  </p:pic>
                </p:oleObj>
              </mc:Fallback>
            </mc:AlternateContent>
          </a:graphicData>
        </a:graphic>
      </p:graphicFrame>
      <p:sp>
        <p:nvSpPr>
          <p:cNvPr id="7" name="TextBox 6"/>
          <p:cNvSpPr txBox="1"/>
          <p:nvPr/>
        </p:nvSpPr>
        <p:spPr>
          <a:xfrm>
            <a:off x="1981200" y="1828801"/>
            <a:ext cx="5334000" cy="461665"/>
          </a:xfrm>
          <a:prstGeom prst="rect">
            <a:avLst/>
          </a:prstGeom>
          <a:noFill/>
        </p:spPr>
        <p:txBody>
          <a:bodyPr wrap="square" rtlCol="0">
            <a:spAutoFit/>
          </a:bodyPr>
          <a:lstStyle/>
          <a:p>
            <a:r>
              <a:rPr lang="en-US" sz="2400" dirty="0">
                <a:latin typeface="+mj-lt"/>
                <a:sym typeface="Wingdings" panose="05000000000000000000" pitchFamily="2" charset="2"/>
              </a:rPr>
              <a:t>Valid atomic terms for Carbon:</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602361806"/>
              </p:ext>
            </p:extLst>
          </p:nvPr>
        </p:nvGraphicFramePr>
        <p:xfrm>
          <a:off x="2425700" y="3652838"/>
          <a:ext cx="5049838" cy="2365375"/>
        </p:xfrm>
        <a:graphic>
          <a:graphicData uri="http://schemas.openxmlformats.org/presentationml/2006/ole">
            <mc:AlternateContent xmlns:mc="http://schemas.openxmlformats.org/markup-compatibility/2006">
              <mc:Choice xmlns:v="urn:schemas-microsoft-com:vml" Requires="v">
                <p:oleObj spid="_x0000_s253991" name="Equation" r:id="rId5" imgW="3009600" imgH="1409400" progId="Equation.DSMT4">
                  <p:embed/>
                </p:oleObj>
              </mc:Choice>
              <mc:Fallback>
                <p:oleObj name="Equation" r:id="rId5" imgW="3009600" imgH="1409400" progId="Equation.DSMT4">
                  <p:embed/>
                  <p:pic>
                    <p:nvPicPr>
                      <p:cNvPr id="8" name="Object 7"/>
                      <p:cNvPicPr/>
                      <p:nvPr/>
                    </p:nvPicPr>
                    <p:blipFill>
                      <a:blip r:embed="rId6"/>
                      <a:stretch>
                        <a:fillRect/>
                      </a:stretch>
                    </p:blipFill>
                    <p:spPr>
                      <a:xfrm>
                        <a:off x="2425700" y="3652838"/>
                        <a:ext cx="5049838" cy="2365375"/>
                      </a:xfrm>
                      <a:prstGeom prst="rect">
                        <a:avLst/>
                      </a:prstGeom>
                    </p:spPr>
                  </p:pic>
                </p:oleObj>
              </mc:Fallback>
            </mc:AlternateContent>
          </a:graphicData>
        </a:graphic>
      </p:graphicFrame>
    </p:spTree>
    <p:extLst>
      <p:ext uri="{BB962C8B-B14F-4D97-AF65-F5344CB8AC3E}">
        <p14:creationId xmlns:p14="http://schemas.microsoft.com/office/powerpoint/2010/main" val="4145148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1752600" y="157860"/>
            <a:ext cx="8153400" cy="461665"/>
          </a:xfrm>
          <a:prstGeom prst="rect">
            <a:avLst/>
          </a:prstGeom>
          <a:noFill/>
        </p:spPr>
        <p:txBody>
          <a:bodyPr wrap="square" rtlCol="0">
            <a:spAutoFit/>
          </a:bodyPr>
          <a:lstStyle/>
          <a:p>
            <a:r>
              <a:rPr lang="en-US" sz="2400" dirty="0">
                <a:latin typeface="+mj-lt"/>
              </a:rPr>
              <a:t>Summary of results for analysis of atomic term energies</a:t>
            </a:r>
          </a:p>
        </p:txBody>
      </p:sp>
      <p:graphicFrame>
        <p:nvGraphicFramePr>
          <p:cNvPr id="6" name="Object 5"/>
          <p:cNvGraphicFramePr>
            <a:graphicFrameLocks noChangeAspect="1"/>
          </p:cNvGraphicFramePr>
          <p:nvPr/>
        </p:nvGraphicFramePr>
        <p:xfrm>
          <a:off x="2752079" y="524340"/>
          <a:ext cx="3967558" cy="1220787"/>
        </p:xfrm>
        <a:graphic>
          <a:graphicData uri="http://schemas.openxmlformats.org/presentationml/2006/ole">
            <mc:AlternateContent xmlns:mc="http://schemas.openxmlformats.org/markup-compatibility/2006">
              <mc:Choice xmlns:v="urn:schemas-microsoft-com:vml" Requires="v">
                <p:oleObj spid="_x0000_s256038" name="Equation" r:id="rId3" imgW="2311200" imgH="711000" progId="Equation.DSMT4">
                  <p:embed/>
                </p:oleObj>
              </mc:Choice>
              <mc:Fallback>
                <p:oleObj name="Equation" r:id="rId3" imgW="2311200" imgH="711000" progId="Equation.DSMT4">
                  <p:embed/>
                  <p:pic>
                    <p:nvPicPr>
                      <p:cNvPr id="6" name="Object 5"/>
                      <p:cNvPicPr/>
                      <p:nvPr/>
                    </p:nvPicPr>
                    <p:blipFill>
                      <a:blip r:embed="rId4"/>
                      <a:stretch>
                        <a:fillRect/>
                      </a:stretch>
                    </p:blipFill>
                    <p:spPr>
                      <a:xfrm>
                        <a:off x="2752079" y="524340"/>
                        <a:ext cx="3967558" cy="1220787"/>
                      </a:xfrm>
                      <a:prstGeom prst="rect">
                        <a:avLst/>
                      </a:prstGeom>
                    </p:spPr>
                  </p:pic>
                </p:oleObj>
              </mc:Fallback>
            </mc:AlternateContent>
          </a:graphicData>
        </a:graphic>
      </p:graphicFrame>
      <p:sp>
        <p:nvSpPr>
          <p:cNvPr id="7" name="Right Brace 6"/>
          <p:cNvSpPr/>
          <p:nvPr/>
        </p:nvSpPr>
        <p:spPr>
          <a:xfrm rot="5400000">
            <a:off x="3886200" y="1383537"/>
            <a:ext cx="457200" cy="838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048000" y="2135818"/>
            <a:ext cx="2286000" cy="830997"/>
          </a:xfrm>
          <a:prstGeom prst="rect">
            <a:avLst/>
          </a:prstGeom>
          <a:noFill/>
        </p:spPr>
        <p:txBody>
          <a:bodyPr wrap="square" rtlCol="0">
            <a:spAutoFit/>
          </a:bodyPr>
          <a:lstStyle/>
          <a:p>
            <a:r>
              <a:rPr lang="en-US" sz="2400" dirty="0">
                <a:latin typeface="+mj-lt"/>
              </a:rPr>
              <a:t>single electron terms</a:t>
            </a:r>
          </a:p>
        </p:txBody>
      </p:sp>
      <p:sp>
        <p:nvSpPr>
          <p:cNvPr id="9" name="Right Brace 8"/>
          <p:cNvSpPr/>
          <p:nvPr/>
        </p:nvSpPr>
        <p:spPr>
          <a:xfrm rot="5400000">
            <a:off x="5600700" y="1612137"/>
            <a:ext cx="457200" cy="838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57800" y="2188108"/>
            <a:ext cx="2667000" cy="830997"/>
          </a:xfrm>
          <a:prstGeom prst="rect">
            <a:avLst/>
          </a:prstGeom>
          <a:noFill/>
        </p:spPr>
        <p:txBody>
          <a:bodyPr wrap="square" rtlCol="0">
            <a:spAutoFit/>
          </a:bodyPr>
          <a:lstStyle/>
          <a:p>
            <a:r>
              <a:rPr lang="en-US" sz="2400" dirty="0">
                <a:latin typeface="+mj-lt"/>
              </a:rPr>
              <a:t>electron-electron interaction</a:t>
            </a:r>
          </a:p>
        </p:txBody>
      </p:sp>
      <p:graphicFrame>
        <p:nvGraphicFramePr>
          <p:cNvPr id="13" name="Object 12"/>
          <p:cNvGraphicFramePr>
            <a:graphicFrameLocks noChangeAspect="1"/>
          </p:cNvGraphicFramePr>
          <p:nvPr/>
        </p:nvGraphicFramePr>
        <p:xfrm>
          <a:off x="2204244" y="2998309"/>
          <a:ext cx="7250113" cy="3298825"/>
        </p:xfrm>
        <a:graphic>
          <a:graphicData uri="http://schemas.openxmlformats.org/presentationml/2006/ole">
            <mc:AlternateContent xmlns:mc="http://schemas.openxmlformats.org/markup-compatibility/2006">
              <mc:Choice xmlns:v="urn:schemas-microsoft-com:vml" Requires="v">
                <p:oleObj spid="_x0000_s256039" name="Equation" r:id="rId5" imgW="5219640" imgH="2374560" progId="Equation.DSMT4">
                  <p:embed/>
                </p:oleObj>
              </mc:Choice>
              <mc:Fallback>
                <p:oleObj name="Equation" r:id="rId5" imgW="5219640" imgH="2374560" progId="Equation.DSMT4">
                  <p:embed/>
                  <p:pic>
                    <p:nvPicPr>
                      <p:cNvPr id="13" name="Object 12"/>
                      <p:cNvPicPr/>
                      <p:nvPr/>
                    </p:nvPicPr>
                    <p:blipFill>
                      <a:blip r:embed="rId6"/>
                      <a:stretch>
                        <a:fillRect/>
                      </a:stretch>
                    </p:blipFill>
                    <p:spPr>
                      <a:xfrm>
                        <a:off x="2204244" y="2998309"/>
                        <a:ext cx="7250113" cy="3298825"/>
                      </a:xfrm>
                      <a:prstGeom prst="rect">
                        <a:avLst/>
                      </a:prstGeom>
                    </p:spPr>
                  </p:pic>
                </p:oleObj>
              </mc:Fallback>
            </mc:AlternateContent>
          </a:graphicData>
        </a:graphic>
      </p:graphicFrame>
    </p:spTree>
    <p:extLst>
      <p:ext uri="{BB962C8B-B14F-4D97-AF65-F5344CB8AC3E}">
        <p14:creationId xmlns:p14="http://schemas.microsoft.com/office/powerpoint/2010/main" val="2562246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04/13/2022</a:t>
            </a:r>
            <a:endParaRPr lang="en-US" dirty="0"/>
          </a:p>
        </p:txBody>
      </p:sp>
      <p:sp>
        <p:nvSpPr>
          <p:cNvPr id="3" name="Footer Placeholder 2"/>
          <p:cNvSpPr>
            <a:spLocks noGrp="1"/>
          </p:cNvSpPr>
          <p:nvPr>
            <p:ph type="ftr" sz="quarter" idx="11"/>
          </p:nvPr>
        </p:nvSpPr>
        <p:spPr/>
        <p:txBody>
          <a:bodyPr/>
          <a:lstStyle/>
          <a:p>
            <a:r>
              <a:rPr lang="en-US"/>
              <a:t>PHY 742 -- Spring 2022 --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254001" y="171932"/>
            <a:ext cx="7848600" cy="461665"/>
          </a:xfrm>
          <a:prstGeom prst="rect">
            <a:avLst/>
          </a:prstGeom>
          <a:noFill/>
        </p:spPr>
        <p:txBody>
          <a:bodyPr wrap="square" rtlCol="0">
            <a:spAutoFit/>
          </a:bodyPr>
          <a:lstStyle/>
          <a:p>
            <a:r>
              <a:rPr lang="en-US" sz="2400" dirty="0">
                <a:latin typeface="+mj-lt"/>
              </a:rPr>
              <a:t>Another example – Ti</a:t>
            </a:r>
            <a:r>
              <a:rPr lang="en-US" sz="2400" baseline="30000" dirty="0">
                <a:latin typeface="+mj-lt"/>
              </a:rPr>
              <a:t>+2 </a:t>
            </a:r>
            <a:r>
              <a:rPr lang="en-US" sz="2400" dirty="0">
                <a:latin typeface="+mj-lt"/>
              </a:rPr>
              <a:t>(1s</a:t>
            </a:r>
            <a:r>
              <a:rPr lang="en-US" sz="2400" baseline="30000" dirty="0">
                <a:latin typeface="+mj-lt"/>
              </a:rPr>
              <a:t>2</a:t>
            </a:r>
            <a:r>
              <a:rPr lang="en-US" sz="2400" dirty="0">
                <a:latin typeface="+mj-lt"/>
              </a:rPr>
              <a:t> 2s</a:t>
            </a:r>
            <a:r>
              <a:rPr lang="en-US" sz="2400" baseline="30000" dirty="0">
                <a:latin typeface="+mj-lt"/>
              </a:rPr>
              <a:t>2</a:t>
            </a:r>
            <a:r>
              <a:rPr lang="en-US" sz="2400" dirty="0">
                <a:latin typeface="+mj-lt"/>
              </a:rPr>
              <a:t> 3s</a:t>
            </a:r>
            <a:r>
              <a:rPr lang="en-US" sz="2400" baseline="30000" dirty="0">
                <a:latin typeface="+mj-lt"/>
              </a:rPr>
              <a:t>2</a:t>
            </a:r>
            <a:r>
              <a:rPr lang="en-US" sz="2400" dirty="0">
                <a:latin typeface="+mj-lt"/>
              </a:rPr>
              <a:t> 2p</a:t>
            </a:r>
            <a:r>
              <a:rPr lang="en-US" sz="2400" baseline="30000" dirty="0">
                <a:latin typeface="+mj-lt"/>
              </a:rPr>
              <a:t>6</a:t>
            </a:r>
            <a:r>
              <a:rPr lang="en-US" sz="2400" dirty="0">
                <a:latin typeface="+mj-lt"/>
              </a:rPr>
              <a:t> 3p</a:t>
            </a:r>
            <a:r>
              <a:rPr lang="en-US" sz="2400" baseline="30000" dirty="0">
                <a:latin typeface="+mj-lt"/>
              </a:rPr>
              <a:t>6</a:t>
            </a:r>
            <a:r>
              <a:rPr lang="en-US" sz="2400" dirty="0">
                <a:latin typeface="+mj-lt"/>
              </a:rPr>
              <a:t> 3d</a:t>
            </a:r>
            <a:r>
              <a:rPr lang="en-US" sz="2400" baseline="30000" dirty="0">
                <a:latin typeface="+mj-lt"/>
              </a:rPr>
              <a:t>2</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4161425493"/>
              </p:ext>
            </p:extLst>
          </p:nvPr>
        </p:nvGraphicFramePr>
        <p:xfrm>
          <a:off x="1296988" y="1403350"/>
          <a:ext cx="5816600" cy="3643313"/>
        </p:xfrm>
        <a:graphic>
          <a:graphicData uri="http://schemas.openxmlformats.org/presentationml/2006/ole">
            <mc:AlternateContent xmlns:mc="http://schemas.openxmlformats.org/markup-compatibility/2006">
              <mc:Choice xmlns:v="urn:schemas-microsoft-com:vml" Requires="v">
                <p:oleObj spid="_x0000_s254996" name="Equation" r:id="rId3" imgW="3466800" imgH="2171520" progId="Equation.DSMT4">
                  <p:embed/>
                </p:oleObj>
              </mc:Choice>
              <mc:Fallback>
                <p:oleObj name="Equation" r:id="rId3" imgW="3466800" imgH="2171520" progId="Equation.DSMT4">
                  <p:embed/>
                  <p:pic>
                    <p:nvPicPr>
                      <p:cNvPr id="6" name="Object 5"/>
                      <p:cNvPicPr/>
                      <p:nvPr/>
                    </p:nvPicPr>
                    <p:blipFill>
                      <a:blip r:embed="rId4"/>
                      <a:stretch>
                        <a:fillRect/>
                      </a:stretch>
                    </p:blipFill>
                    <p:spPr>
                      <a:xfrm>
                        <a:off x="1296988" y="1403350"/>
                        <a:ext cx="5816600" cy="3643313"/>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7145338" y="1255417"/>
            <a:ext cx="3276600" cy="3639919"/>
          </a:xfrm>
          <a:prstGeom prst="rect">
            <a:avLst/>
          </a:prstGeom>
        </p:spPr>
      </p:pic>
      <p:sp>
        <p:nvSpPr>
          <p:cNvPr id="8" name="TextBox 7"/>
          <p:cNvSpPr txBox="1"/>
          <p:nvPr/>
        </p:nvSpPr>
        <p:spPr>
          <a:xfrm>
            <a:off x="7145338" y="883297"/>
            <a:ext cx="3429000" cy="461665"/>
          </a:xfrm>
          <a:prstGeom prst="rect">
            <a:avLst/>
          </a:prstGeom>
          <a:noFill/>
        </p:spPr>
        <p:txBody>
          <a:bodyPr wrap="square" rtlCol="0">
            <a:spAutoFit/>
          </a:bodyPr>
          <a:lstStyle/>
          <a:p>
            <a:r>
              <a:rPr lang="en-US" sz="2400" dirty="0">
                <a:latin typeface="+mj-lt"/>
              </a:rPr>
              <a:t>From NIST:</a:t>
            </a:r>
          </a:p>
        </p:txBody>
      </p:sp>
      <p:sp>
        <p:nvSpPr>
          <p:cNvPr id="9" name="TextBox 8">
            <a:extLst>
              <a:ext uri="{FF2B5EF4-FFF2-40B4-BE49-F238E27FC236}">
                <a16:creationId xmlns:a16="http://schemas.microsoft.com/office/drawing/2014/main" id="{5E8EDE41-8FC1-4093-9068-DC52C5D4403F}"/>
              </a:ext>
            </a:extLst>
          </p:cNvPr>
          <p:cNvSpPr txBox="1"/>
          <p:nvPr/>
        </p:nvSpPr>
        <p:spPr>
          <a:xfrm>
            <a:off x="1905000" y="5329534"/>
            <a:ext cx="8382000" cy="461665"/>
          </a:xfrm>
          <a:prstGeom prst="rect">
            <a:avLst/>
          </a:prstGeom>
          <a:noFill/>
        </p:spPr>
        <p:txBody>
          <a:bodyPr wrap="square" rtlCol="0">
            <a:spAutoFit/>
          </a:bodyPr>
          <a:lstStyle/>
          <a:p>
            <a:pPr algn="l"/>
            <a:r>
              <a:rPr lang="en-US" sz="2400" b="1" dirty="0"/>
              <a:t>45 pairs of single particle states </a:t>
            </a:r>
            <a:r>
              <a:rPr lang="en-US" sz="2400" b="1" dirty="0">
                <a:sym typeface="Wingdings" panose="05000000000000000000" pitchFamily="2" charset="2"/>
              </a:rPr>
              <a:t> </a:t>
            </a:r>
            <a:r>
              <a:rPr lang="en-US" sz="2400" b="1">
                <a:sym typeface="Wingdings" panose="05000000000000000000" pitchFamily="2" charset="2"/>
              </a:rPr>
              <a:t>5 atomic terms</a:t>
            </a:r>
            <a:endParaRPr lang="en-US" sz="2400" b="1" dirty="0"/>
          </a:p>
        </p:txBody>
      </p:sp>
      <p:sp>
        <p:nvSpPr>
          <p:cNvPr id="10" name="TextBox 9">
            <a:extLst>
              <a:ext uri="{FF2B5EF4-FFF2-40B4-BE49-F238E27FC236}">
                <a16:creationId xmlns:a16="http://schemas.microsoft.com/office/drawing/2014/main" id="{C452DD34-3365-43D1-A07B-E2A28E9F866B}"/>
              </a:ext>
            </a:extLst>
          </p:cNvPr>
          <p:cNvSpPr txBox="1"/>
          <p:nvPr/>
        </p:nvSpPr>
        <p:spPr>
          <a:xfrm>
            <a:off x="7145338" y="136525"/>
            <a:ext cx="4818062" cy="830997"/>
          </a:xfrm>
          <a:prstGeom prst="rect">
            <a:avLst/>
          </a:prstGeom>
          <a:noFill/>
        </p:spPr>
        <p:txBody>
          <a:bodyPr wrap="square" rtlCol="0">
            <a:spAutoFit/>
          </a:bodyPr>
          <a:lstStyle/>
          <a:p>
            <a:pPr algn="l"/>
            <a:r>
              <a:rPr lang="en-US" sz="2400" b="1" dirty="0"/>
              <a:t>Note that for simplicity, the outer </a:t>
            </a:r>
            <a:r>
              <a:rPr lang="en-US" sz="2400" b="1" i="1" dirty="0"/>
              <a:t>4s</a:t>
            </a:r>
            <a:r>
              <a:rPr lang="en-US" sz="2400" b="1" i="1" baseline="30000" dirty="0"/>
              <a:t>2</a:t>
            </a:r>
            <a:r>
              <a:rPr lang="en-US" sz="2400" b="1" dirty="0"/>
              <a:t> electrons have been removed.</a:t>
            </a:r>
          </a:p>
        </p:txBody>
      </p:sp>
    </p:spTree>
    <p:extLst>
      <p:ext uri="{BB962C8B-B14F-4D97-AF65-F5344CB8AC3E}">
        <p14:creationId xmlns:p14="http://schemas.microsoft.com/office/powerpoint/2010/main" val="25478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C95831-ACCB-4A81-BFAB-A13BB61F81D6}"/>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6C465879-7729-4BDE-B81F-8B67E85EE99E}"/>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0F31AEB6-9526-47D2-A050-D497114F20A1}"/>
              </a:ext>
            </a:extLst>
          </p:cNvPr>
          <p:cNvSpPr>
            <a:spLocks noGrp="1"/>
          </p:cNvSpPr>
          <p:nvPr>
            <p:ph type="sldNum" sz="quarter" idx="12"/>
          </p:nvPr>
        </p:nvSpPr>
        <p:spPr/>
        <p:txBody>
          <a:bodyPr/>
          <a:lstStyle/>
          <a:p>
            <a:fld id="{E23FF32D-176F-4F5B-8878-5D48FB6FF26A}" type="slidenum">
              <a:rPr lang="en-US" smtClean="0"/>
              <a:t>4</a:t>
            </a:fld>
            <a:endParaRPr lang="en-US"/>
          </a:p>
        </p:txBody>
      </p:sp>
      <p:pic>
        <p:nvPicPr>
          <p:cNvPr id="5" name="Picture 4">
            <a:extLst>
              <a:ext uri="{FF2B5EF4-FFF2-40B4-BE49-F238E27FC236}">
                <a16:creationId xmlns:a16="http://schemas.microsoft.com/office/drawing/2014/main" id="{68DE9A7A-CCBF-419A-B765-21D18D024705}"/>
              </a:ext>
            </a:extLst>
          </p:cNvPr>
          <p:cNvPicPr>
            <a:picLocks noChangeAspect="1"/>
          </p:cNvPicPr>
          <p:nvPr/>
        </p:nvPicPr>
        <p:blipFill>
          <a:blip r:embed="rId2"/>
          <a:stretch>
            <a:fillRect/>
          </a:stretch>
        </p:blipFill>
        <p:spPr>
          <a:xfrm>
            <a:off x="1395730" y="378966"/>
            <a:ext cx="1778000" cy="2622550"/>
          </a:xfrm>
          <a:prstGeom prst="rect">
            <a:avLst/>
          </a:prstGeom>
        </p:spPr>
      </p:pic>
      <p:pic>
        <p:nvPicPr>
          <p:cNvPr id="6" name="Picture 5">
            <a:extLst>
              <a:ext uri="{FF2B5EF4-FFF2-40B4-BE49-F238E27FC236}">
                <a16:creationId xmlns:a16="http://schemas.microsoft.com/office/drawing/2014/main" id="{9B18F9EE-6786-4D68-9E3F-0D2F40F8237C}"/>
              </a:ext>
            </a:extLst>
          </p:cNvPr>
          <p:cNvPicPr>
            <a:picLocks noChangeAspect="1"/>
          </p:cNvPicPr>
          <p:nvPr/>
        </p:nvPicPr>
        <p:blipFill rotWithShape="1">
          <a:blip r:embed="rId3"/>
          <a:srcRect l="6579" t="5204" r="7395"/>
          <a:stretch/>
        </p:blipFill>
        <p:spPr>
          <a:xfrm>
            <a:off x="4544060" y="522514"/>
            <a:ext cx="7040880" cy="5833836"/>
          </a:xfrm>
          <a:prstGeom prst="rect">
            <a:avLst/>
          </a:prstGeom>
        </p:spPr>
      </p:pic>
      <p:sp>
        <p:nvSpPr>
          <p:cNvPr id="7" name="Arrow: Up 6">
            <a:extLst>
              <a:ext uri="{FF2B5EF4-FFF2-40B4-BE49-F238E27FC236}">
                <a16:creationId xmlns:a16="http://schemas.microsoft.com/office/drawing/2014/main" id="{F0D51747-E07D-4D9A-B70C-45718BAD1CCE}"/>
              </a:ext>
            </a:extLst>
          </p:cNvPr>
          <p:cNvSpPr/>
          <p:nvPr/>
        </p:nvSpPr>
        <p:spPr>
          <a:xfrm rot="7293567">
            <a:off x="3846104" y="984417"/>
            <a:ext cx="890451" cy="11887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DEA75C9-CE86-4C48-97A0-87F204393C5E}"/>
              </a:ext>
            </a:extLst>
          </p:cNvPr>
          <p:cNvSpPr txBox="1"/>
          <p:nvPr/>
        </p:nvSpPr>
        <p:spPr>
          <a:xfrm>
            <a:off x="431800" y="3251200"/>
            <a:ext cx="3898900" cy="830997"/>
          </a:xfrm>
          <a:prstGeom prst="rect">
            <a:avLst/>
          </a:prstGeom>
          <a:noFill/>
        </p:spPr>
        <p:txBody>
          <a:bodyPr wrap="square" rtlCol="0">
            <a:spAutoFit/>
          </a:bodyPr>
          <a:lstStyle/>
          <a:p>
            <a:pPr algn="l"/>
            <a:r>
              <a:rPr lang="en-US" sz="2400" b="1" dirty="0"/>
              <a:t>One electron outside a closed shell</a:t>
            </a:r>
          </a:p>
        </p:txBody>
      </p:sp>
    </p:spTree>
    <p:extLst>
      <p:ext uri="{BB962C8B-B14F-4D97-AF65-F5344CB8AC3E}">
        <p14:creationId xmlns:p14="http://schemas.microsoft.com/office/powerpoint/2010/main" val="37130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F389A4-7C23-4075-A9AC-94D3C2D72170}"/>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780C2951-590C-4681-80E8-0C9F244C0804}"/>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132FDAB9-59EB-455F-8958-1FDD07B99C3C}"/>
              </a:ext>
            </a:extLst>
          </p:cNvPr>
          <p:cNvSpPr>
            <a:spLocks noGrp="1"/>
          </p:cNvSpPr>
          <p:nvPr>
            <p:ph type="sldNum" sz="quarter" idx="12"/>
          </p:nvPr>
        </p:nvSpPr>
        <p:spPr/>
        <p:txBody>
          <a:bodyPr/>
          <a:lstStyle/>
          <a:p>
            <a:fld id="{E23FF32D-176F-4F5B-8878-5D48FB6FF26A}" type="slidenum">
              <a:rPr lang="en-US" smtClean="0"/>
              <a:t>5</a:t>
            </a:fld>
            <a:endParaRPr lang="en-US"/>
          </a:p>
        </p:txBody>
      </p:sp>
      <p:pic>
        <p:nvPicPr>
          <p:cNvPr id="5" name="Picture 4">
            <a:extLst>
              <a:ext uri="{FF2B5EF4-FFF2-40B4-BE49-F238E27FC236}">
                <a16:creationId xmlns:a16="http://schemas.microsoft.com/office/drawing/2014/main" id="{09B969A5-D754-40E6-AED7-ED1C6370F489}"/>
              </a:ext>
            </a:extLst>
          </p:cNvPr>
          <p:cNvPicPr>
            <a:picLocks noChangeAspect="1"/>
          </p:cNvPicPr>
          <p:nvPr/>
        </p:nvPicPr>
        <p:blipFill>
          <a:blip r:embed="rId2"/>
          <a:stretch>
            <a:fillRect/>
          </a:stretch>
        </p:blipFill>
        <p:spPr>
          <a:xfrm>
            <a:off x="7879080" y="136525"/>
            <a:ext cx="1455738" cy="2201957"/>
          </a:xfrm>
          <a:prstGeom prst="rect">
            <a:avLst/>
          </a:prstGeom>
        </p:spPr>
      </p:pic>
      <p:pic>
        <p:nvPicPr>
          <p:cNvPr id="6" name="Picture 5">
            <a:extLst>
              <a:ext uri="{FF2B5EF4-FFF2-40B4-BE49-F238E27FC236}">
                <a16:creationId xmlns:a16="http://schemas.microsoft.com/office/drawing/2014/main" id="{A69681D8-3914-455A-8BEA-7312575DF40F}"/>
              </a:ext>
            </a:extLst>
          </p:cNvPr>
          <p:cNvPicPr>
            <a:picLocks noChangeAspect="1"/>
          </p:cNvPicPr>
          <p:nvPr/>
        </p:nvPicPr>
        <p:blipFill rotWithShape="1">
          <a:blip r:embed="rId3"/>
          <a:srcRect l="6579" t="5204" r="7395"/>
          <a:stretch/>
        </p:blipFill>
        <p:spPr>
          <a:xfrm>
            <a:off x="838200" y="607345"/>
            <a:ext cx="7040880" cy="5833836"/>
          </a:xfrm>
          <a:prstGeom prst="rect">
            <a:avLst/>
          </a:prstGeom>
        </p:spPr>
      </p:pic>
      <p:sp>
        <p:nvSpPr>
          <p:cNvPr id="7" name="Arrow: Up 6">
            <a:extLst>
              <a:ext uri="{FF2B5EF4-FFF2-40B4-BE49-F238E27FC236}">
                <a16:creationId xmlns:a16="http://schemas.microsoft.com/office/drawing/2014/main" id="{0DA25139-63E7-44CE-90F2-61A020538F5A}"/>
              </a:ext>
            </a:extLst>
          </p:cNvPr>
          <p:cNvSpPr/>
          <p:nvPr/>
        </p:nvSpPr>
        <p:spPr>
          <a:xfrm rot="13845754">
            <a:off x="6415092" y="-148141"/>
            <a:ext cx="890451" cy="20357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B840D84-2DE4-496B-B505-7549DD37DEFE}"/>
              </a:ext>
            </a:extLst>
          </p:cNvPr>
          <p:cNvSpPr txBox="1"/>
          <p:nvPr/>
        </p:nvSpPr>
        <p:spPr>
          <a:xfrm>
            <a:off x="8356600" y="2584707"/>
            <a:ext cx="3568700" cy="830997"/>
          </a:xfrm>
          <a:prstGeom prst="rect">
            <a:avLst/>
          </a:prstGeom>
          <a:noFill/>
        </p:spPr>
        <p:txBody>
          <a:bodyPr wrap="square" rtlCol="0">
            <a:spAutoFit/>
          </a:bodyPr>
          <a:lstStyle/>
          <a:p>
            <a:pPr algn="l"/>
            <a:r>
              <a:rPr lang="en-US" sz="2400" b="1" dirty="0"/>
              <a:t>2 electrons outside a closed shell</a:t>
            </a:r>
          </a:p>
        </p:txBody>
      </p:sp>
    </p:spTree>
    <p:extLst>
      <p:ext uri="{BB962C8B-B14F-4D97-AF65-F5344CB8AC3E}">
        <p14:creationId xmlns:p14="http://schemas.microsoft.com/office/powerpoint/2010/main" val="340250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A53779-AE85-408C-BA30-8B1F4F1B6D2E}"/>
              </a:ext>
            </a:extLst>
          </p:cNvPr>
          <p:cNvPicPr>
            <a:picLocks noChangeAspect="1"/>
          </p:cNvPicPr>
          <p:nvPr/>
        </p:nvPicPr>
        <p:blipFill rotWithShape="1">
          <a:blip r:embed="rId2"/>
          <a:srcRect l="6579" t="5204" r="7395"/>
          <a:stretch/>
        </p:blipFill>
        <p:spPr>
          <a:xfrm>
            <a:off x="3822700" y="607345"/>
            <a:ext cx="7040880" cy="5833836"/>
          </a:xfrm>
          <a:prstGeom prst="rect">
            <a:avLst/>
          </a:prstGeom>
        </p:spPr>
      </p:pic>
      <p:sp>
        <p:nvSpPr>
          <p:cNvPr id="2" name="Date Placeholder 1">
            <a:extLst>
              <a:ext uri="{FF2B5EF4-FFF2-40B4-BE49-F238E27FC236}">
                <a16:creationId xmlns:a16="http://schemas.microsoft.com/office/drawing/2014/main" id="{81090375-A269-4060-84E3-F6EAB1763EC6}"/>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7EB4A238-928D-491A-B10D-CB67A19292DB}"/>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8C5CA521-C48D-49F0-A10B-A68E1C3AEA3B}"/>
              </a:ext>
            </a:extLst>
          </p:cNvPr>
          <p:cNvSpPr>
            <a:spLocks noGrp="1"/>
          </p:cNvSpPr>
          <p:nvPr>
            <p:ph type="sldNum" sz="quarter" idx="12"/>
          </p:nvPr>
        </p:nvSpPr>
        <p:spPr/>
        <p:txBody>
          <a:bodyPr/>
          <a:lstStyle/>
          <a:p>
            <a:fld id="{E23FF32D-176F-4F5B-8878-5D48FB6FF26A}" type="slidenum">
              <a:rPr lang="en-US" smtClean="0"/>
              <a:t>6</a:t>
            </a:fld>
            <a:endParaRPr lang="en-US"/>
          </a:p>
        </p:txBody>
      </p:sp>
      <p:pic>
        <p:nvPicPr>
          <p:cNvPr id="5" name="Picture 4">
            <a:extLst>
              <a:ext uri="{FF2B5EF4-FFF2-40B4-BE49-F238E27FC236}">
                <a16:creationId xmlns:a16="http://schemas.microsoft.com/office/drawing/2014/main" id="{DDF740A4-78C4-4361-9F48-8BC47E2C2E76}"/>
              </a:ext>
            </a:extLst>
          </p:cNvPr>
          <p:cNvPicPr>
            <a:picLocks noChangeAspect="1"/>
          </p:cNvPicPr>
          <p:nvPr/>
        </p:nvPicPr>
        <p:blipFill rotWithShape="1">
          <a:blip r:embed="rId3"/>
          <a:srcRect t="5326"/>
          <a:stretch/>
        </p:blipFill>
        <p:spPr>
          <a:xfrm>
            <a:off x="5793740" y="607345"/>
            <a:ext cx="1549400" cy="2165937"/>
          </a:xfrm>
          <a:prstGeom prst="rect">
            <a:avLst/>
          </a:prstGeom>
        </p:spPr>
      </p:pic>
      <p:sp>
        <p:nvSpPr>
          <p:cNvPr id="7" name="Arrow: Up 6">
            <a:extLst>
              <a:ext uri="{FF2B5EF4-FFF2-40B4-BE49-F238E27FC236}">
                <a16:creationId xmlns:a16="http://schemas.microsoft.com/office/drawing/2014/main" id="{50E39A0C-06F8-4FFE-A86C-70C5A5EC895E}"/>
              </a:ext>
            </a:extLst>
          </p:cNvPr>
          <p:cNvSpPr/>
          <p:nvPr/>
        </p:nvSpPr>
        <p:spPr>
          <a:xfrm rot="12821448">
            <a:off x="5218818" y="1690671"/>
            <a:ext cx="890451" cy="10652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C0D54E8-BBFD-4EBE-BA0C-66F8FC0F17E9}"/>
              </a:ext>
            </a:extLst>
          </p:cNvPr>
          <p:cNvSpPr txBox="1"/>
          <p:nvPr/>
        </p:nvSpPr>
        <p:spPr>
          <a:xfrm>
            <a:off x="266700" y="747492"/>
            <a:ext cx="3314700" cy="830997"/>
          </a:xfrm>
          <a:prstGeom prst="rect">
            <a:avLst/>
          </a:prstGeom>
          <a:noFill/>
        </p:spPr>
        <p:txBody>
          <a:bodyPr wrap="square" rtlCol="0">
            <a:spAutoFit/>
          </a:bodyPr>
          <a:lstStyle/>
          <a:p>
            <a:pPr algn="l"/>
            <a:r>
              <a:rPr lang="en-US" sz="2400" b="1" dirty="0"/>
              <a:t>2 electrons outside a closed shell</a:t>
            </a:r>
          </a:p>
        </p:txBody>
      </p:sp>
    </p:spTree>
    <p:extLst>
      <p:ext uri="{BB962C8B-B14F-4D97-AF65-F5344CB8AC3E}">
        <p14:creationId xmlns:p14="http://schemas.microsoft.com/office/powerpoint/2010/main" val="295104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A47BA-4DB9-4FE3-B6D9-67DD090264A2}"/>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37B85887-96D2-4EBF-A134-18E761AB78D0}"/>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CFC9B439-4ED3-4082-B2DD-F017BA06DC2F}"/>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5" name="TextBox 4">
            <a:extLst>
              <a:ext uri="{FF2B5EF4-FFF2-40B4-BE49-F238E27FC236}">
                <a16:creationId xmlns:a16="http://schemas.microsoft.com/office/drawing/2014/main" id="{FD579E9B-512A-407E-B4C0-E4D25C1BE9D9}"/>
              </a:ext>
            </a:extLst>
          </p:cNvPr>
          <p:cNvSpPr txBox="1"/>
          <p:nvPr/>
        </p:nvSpPr>
        <p:spPr>
          <a:xfrm>
            <a:off x="203200" y="292100"/>
            <a:ext cx="11696700" cy="2677656"/>
          </a:xfrm>
          <a:prstGeom prst="rect">
            <a:avLst/>
          </a:prstGeom>
          <a:noFill/>
        </p:spPr>
        <p:txBody>
          <a:bodyPr wrap="square" rtlCol="0">
            <a:spAutoFit/>
          </a:bodyPr>
          <a:lstStyle/>
          <a:p>
            <a:pPr algn="l"/>
            <a:r>
              <a:rPr lang="en-US" sz="2400" b="1" dirty="0"/>
              <a:t>In this discussion, we focus our attention on the </a:t>
            </a:r>
            <a:r>
              <a:rPr lang="en-US" sz="2400" b="1" dirty="0" err="1"/>
              <a:t>multiplet</a:t>
            </a:r>
            <a:r>
              <a:rPr lang="en-US" sz="2400" b="1" dirty="0"/>
              <a:t> structures of atoms in their ground states, where the zero order structure is described in terms of the single particle Hamiltonian.     For this discussion, the single particle Hamiltonian is a H-like ion with nuclear charge Z.      As you can imagine, the numerical errors increase as  Z increases.   However, the qualitative features remain correct.   The </a:t>
            </a:r>
            <a:r>
              <a:rPr lang="en-US" sz="2400" b="1" dirty="0" err="1"/>
              <a:t>numerics</a:t>
            </a:r>
            <a:r>
              <a:rPr lang="en-US" sz="2400" b="1" dirty="0"/>
              <a:t> can be improved by defining other single particle Hamiltonians.    For example, density functional Hamiltonians work quite well in this context.</a:t>
            </a:r>
          </a:p>
        </p:txBody>
      </p:sp>
      <p:sp>
        <p:nvSpPr>
          <p:cNvPr id="6" name="TextBox 5">
            <a:extLst>
              <a:ext uri="{FF2B5EF4-FFF2-40B4-BE49-F238E27FC236}">
                <a16:creationId xmlns:a16="http://schemas.microsoft.com/office/drawing/2014/main" id="{9E64F744-791E-48C9-9322-FE5BD72052F6}"/>
              </a:ext>
            </a:extLst>
          </p:cNvPr>
          <p:cNvSpPr txBox="1"/>
          <p:nvPr/>
        </p:nvSpPr>
        <p:spPr>
          <a:xfrm>
            <a:off x="292100" y="3835400"/>
            <a:ext cx="11607800" cy="1200329"/>
          </a:xfrm>
          <a:prstGeom prst="rect">
            <a:avLst/>
          </a:prstGeom>
          <a:noFill/>
        </p:spPr>
        <p:txBody>
          <a:bodyPr wrap="square" rtlCol="0">
            <a:spAutoFit/>
          </a:bodyPr>
          <a:lstStyle/>
          <a:p>
            <a:pPr algn="l"/>
            <a:r>
              <a:rPr lang="en-US" sz="2400" b="1" dirty="0"/>
              <a:t>DEFINITION:    Closed shell configuration means that for any given “shell” with orbital angular momentum quantum number </a:t>
            </a:r>
            <a:r>
              <a:rPr lang="en-US" sz="2400" b="1" i="1" dirty="0"/>
              <a:t>l</a:t>
            </a:r>
            <a:r>
              <a:rPr lang="en-US" sz="2400" b="1" dirty="0"/>
              <a:t>,  there are </a:t>
            </a:r>
            <a:r>
              <a:rPr lang="en-US" sz="2400" b="1" i="1" dirty="0"/>
              <a:t>2(2l+1) </a:t>
            </a:r>
            <a:r>
              <a:rPr lang="en-US" sz="2400" b="1" dirty="0"/>
              <a:t>electrons occupying that shell.</a:t>
            </a:r>
          </a:p>
          <a:p>
            <a:pPr algn="l"/>
            <a:r>
              <a:rPr lang="en-US" sz="2400" b="1" dirty="0"/>
              <a:t>For example: </a:t>
            </a:r>
            <a:r>
              <a:rPr lang="en-US" sz="2400" b="1" i="1" dirty="0"/>
              <a:t>ns</a:t>
            </a:r>
            <a:r>
              <a:rPr lang="en-US" sz="2400" b="1" i="1" baseline="30000" dirty="0"/>
              <a:t>2     </a:t>
            </a:r>
            <a:r>
              <a:rPr lang="en-US" sz="2400" b="1" i="1" dirty="0"/>
              <a:t>np</a:t>
            </a:r>
            <a:r>
              <a:rPr lang="en-US" sz="2400" b="1" i="1" baseline="30000" dirty="0"/>
              <a:t>6</a:t>
            </a:r>
            <a:r>
              <a:rPr lang="en-US" sz="2400" b="1" i="1" dirty="0"/>
              <a:t>      nd</a:t>
            </a:r>
            <a:r>
              <a:rPr lang="en-US" sz="2400" b="1" i="1" baseline="30000" dirty="0"/>
              <a:t>10</a:t>
            </a:r>
            <a:r>
              <a:rPr lang="en-US" sz="2400" b="1" i="1" dirty="0"/>
              <a:t>        nf</a:t>
            </a:r>
            <a:r>
              <a:rPr lang="en-US" sz="2400" b="1" i="1" baseline="30000" dirty="0"/>
              <a:t>14</a:t>
            </a:r>
            <a:endParaRPr lang="en-US" sz="2400" b="1" dirty="0"/>
          </a:p>
        </p:txBody>
      </p:sp>
    </p:spTree>
    <p:extLst>
      <p:ext uri="{BB962C8B-B14F-4D97-AF65-F5344CB8AC3E}">
        <p14:creationId xmlns:p14="http://schemas.microsoft.com/office/powerpoint/2010/main" val="3978294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E46192-3CF5-4AD9-9558-371A804DB818}"/>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3D746C44-4943-441A-8CE2-8091437830C3}"/>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CE93EFD2-D4C2-4BA5-8868-6E80A8DEF520}"/>
              </a:ext>
            </a:extLst>
          </p:cNvPr>
          <p:cNvSpPr>
            <a:spLocks noGrp="1"/>
          </p:cNvSpPr>
          <p:nvPr>
            <p:ph type="sldNum" sz="quarter" idx="12"/>
          </p:nvPr>
        </p:nvSpPr>
        <p:spPr/>
        <p:txBody>
          <a:bodyPr/>
          <a:lstStyle/>
          <a:p>
            <a:fld id="{E23FF32D-176F-4F5B-8878-5D48FB6FF26A}" type="slidenum">
              <a:rPr lang="en-US" smtClean="0"/>
              <a:t>8</a:t>
            </a:fld>
            <a:endParaRPr lang="en-US"/>
          </a:p>
        </p:txBody>
      </p:sp>
      <p:graphicFrame>
        <p:nvGraphicFramePr>
          <p:cNvPr id="5" name="Object 4">
            <a:extLst>
              <a:ext uri="{FF2B5EF4-FFF2-40B4-BE49-F238E27FC236}">
                <a16:creationId xmlns:a16="http://schemas.microsoft.com/office/drawing/2014/main" id="{152D6ACD-C9BE-46B0-9F7F-8FF2B31F6C7D}"/>
              </a:ext>
            </a:extLst>
          </p:cNvPr>
          <p:cNvGraphicFramePr>
            <a:graphicFrameLocks noChangeAspect="1"/>
          </p:cNvGraphicFramePr>
          <p:nvPr>
            <p:extLst>
              <p:ext uri="{D42A27DB-BD31-4B8C-83A1-F6EECF244321}">
                <p14:modId xmlns:p14="http://schemas.microsoft.com/office/powerpoint/2010/main" val="3853980990"/>
              </p:ext>
            </p:extLst>
          </p:nvPr>
        </p:nvGraphicFramePr>
        <p:xfrm>
          <a:off x="687210" y="346643"/>
          <a:ext cx="5788379" cy="1023937"/>
        </p:xfrm>
        <a:graphic>
          <a:graphicData uri="http://schemas.openxmlformats.org/presentationml/2006/ole">
            <mc:AlternateContent xmlns:mc="http://schemas.openxmlformats.org/markup-compatibility/2006">
              <mc:Choice xmlns:v="urn:schemas-microsoft-com:vml" Requires="v">
                <p:oleObj spid="_x0000_s242821" name="Equation" r:id="rId3" imgW="3517560" imgH="622080" progId="Equation.DSMT4">
                  <p:embed/>
                </p:oleObj>
              </mc:Choice>
              <mc:Fallback>
                <p:oleObj name="Equation" r:id="rId3" imgW="3517560" imgH="622080" progId="Equation.DSMT4">
                  <p:embed/>
                  <p:pic>
                    <p:nvPicPr>
                      <p:cNvPr id="6" name="Object 5"/>
                      <p:cNvPicPr/>
                      <p:nvPr/>
                    </p:nvPicPr>
                    <p:blipFill>
                      <a:blip r:embed="rId4"/>
                      <a:stretch>
                        <a:fillRect/>
                      </a:stretch>
                    </p:blipFill>
                    <p:spPr>
                      <a:xfrm>
                        <a:off x="687210" y="346643"/>
                        <a:ext cx="5788379" cy="10239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26225E7-1115-44DC-8636-18075422224F}"/>
              </a:ext>
            </a:extLst>
          </p:cNvPr>
          <p:cNvSpPr txBox="1"/>
          <p:nvPr/>
        </p:nvSpPr>
        <p:spPr>
          <a:xfrm>
            <a:off x="209550" y="4458"/>
            <a:ext cx="11772900" cy="461665"/>
          </a:xfrm>
          <a:prstGeom prst="rect">
            <a:avLst/>
          </a:prstGeom>
          <a:noFill/>
        </p:spPr>
        <p:txBody>
          <a:bodyPr wrap="square" rtlCol="0">
            <a:spAutoFit/>
          </a:bodyPr>
          <a:lstStyle/>
          <a:p>
            <a:pPr algn="l"/>
            <a:r>
              <a:rPr lang="en-US" sz="2400" b="1" dirty="0"/>
              <a:t>General form Hamiltonian for </a:t>
            </a:r>
            <a:r>
              <a:rPr lang="en-US" sz="2400" b="1" i="1" dirty="0"/>
              <a:t>N</a:t>
            </a:r>
            <a:r>
              <a:rPr lang="en-US" sz="2400" b="1" dirty="0"/>
              <a:t>-electron atom </a:t>
            </a:r>
          </a:p>
        </p:txBody>
      </p:sp>
      <p:graphicFrame>
        <p:nvGraphicFramePr>
          <p:cNvPr id="7" name="Object 6">
            <a:extLst>
              <a:ext uri="{FF2B5EF4-FFF2-40B4-BE49-F238E27FC236}">
                <a16:creationId xmlns:a16="http://schemas.microsoft.com/office/drawing/2014/main" id="{1D016953-BC31-431A-BC0E-3A2085B9A433}"/>
              </a:ext>
            </a:extLst>
          </p:cNvPr>
          <p:cNvGraphicFramePr>
            <a:graphicFrameLocks noChangeAspect="1"/>
          </p:cNvGraphicFramePr>
          <p:nvPr>
            <p:extLst>
              <p:ext uri="{D42A27DB-BD31-4B8C-83A1-F6EECF244321}">
                <p14:modId xmlns:p14="http://schemas.microsoft.com/office/powerpoint/2010/main" val="1788471866"/>
              </p:ext>
            </p:extLst>
          </p:nvPr>
        </p:nvGraphicFramePr>
        <p:xfrm>
          <a:off x="1129060" y="1200796"/>
          <a:ext cx="5824189" cy="1023937"/>
        </p:xfrm>
        <a:graphic>
          <a:graphicData uri="http://schemas.openxmlformats.org/presentationml/2006/ole">
            <mc:AlternateContent xmlns:mc="http://schemas.openxmlformats.org/markup-compatibility/2006">
              <mc:Choice xmlns:v="urn:schemas-microsoft-com:vml" Requires="v">
                <p:oleObj spid="_x0000_s242822" name="Equation" r:id="rId5" imgW="3682800" imgH="647640" progId="Equation.DSMT4">
                  <p:embed/>
                </p:oleObj>
              </mc:Choice>
              <mc:Fallback>
                <p:oleObj name="Equation" r:id="rId5" imgW="3682800" imgH="647640" progId="Equation.DSMT4">
                  <p:embed/>
                  <p:pic>
                    <p:nvPicPr>
                      <p:cNvPr id="0" name=""/>
                      <p:cNvPicPr/>
                      <p:nvPr/>
                    </p:nvPicPr>
                    <p:blipFill>
                      <a:blip r:embed="rId6"/>
                      <a:stretch>
                        <a:fillRect/>
                      </a:stretch>
                    </p:blipFill>
                    <p:spPr>
                      <a:xfrm>
                        <a:off x="1129060" y="1200796"/>
                        <a:ext cx="5824189" cy="10239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89488CC5-14C7-4BDF-9A13-7CF4254749FA}"/>
              </a:ext>
            </a:extLst>
          </p:cNvPr>
          <p:cNvGraphicFramePr>
            <a:graphicFrameLocks noChangeAspect="1"/>
          </p:cNvGraphicFramePr>
          <p:nvPr>
            <p:extLst>
              <p:ext uri="{D42A27DB-BD31-4B8C-83A1-F6EECF244321}">
                <p14:modId xmlns:p14="http://schemas.microsoft.com/office/powerpoint/2010/main" val="3929451692"/>
              </p:ext>
            </p:extLst>
          </p:nvPr>
        </p:nvGraphicFramePr>
        <p:xfrm>
          <a:off x="157163" y="2105025"/>
          <a:ext cx="10040937" cy="1989138"/>
        </p:xfrm>
        <a:graphic>
          <a:graphicData uri="http://schemas.openxmlformats.org/presentationml/2006/ole">
            <mc:AlternateContent xmlns:mc="http://schemas.openxmlformats.org/markup-compatibility/2006">
              <mc:Choice xmlns:v="urn:schemas-microsoft-com:vml" Requires="v">
                <p:oleObj spid="_x0000_s242823" name="Equation" r:id="rId7" imgW="3848040" imgH="761760" progId="Equation.DSMT4">
                  <p:embed/>
                </p:oleObj>
              </mc:Choice>
              <mc:Fallback>
                <p:oleObj name="Equation" r:id="rId7" imgW="3848040" imgH="761760" progId="Equation.DSMT4">
                  <p:embed/>
                  <p:pic>
                    <p:nvPicPr>
                      <p:cNvPr id="0" name=""/>
                      <p:cNvPicPr/>
                      <p:nvPr/>
                    </p:nvPicPr>
                    <p:blipFill>
                      <a:blip r:embed="rId8"/>
                      <a:stretch>
                        <a:fillRect/>
                      </a:stretch>
                    </p:blipFill>
                    <p:spPr>
                      <a:xfrm>
                        <a:off x="157163" y="2105025"/>
                        <a:ext cx="10040937" cy="198913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A92B7D1F-F6EA-4118-8B44-88219D48D0DC}"/>
              </a:ext>
            </a:extLst>
          </p:cNvPr>
          <p:cNvGraphicFramePr>
            <a:graphicFrameLocks noChangeAspect="1"/>
          </p:cNvGraphicFramePr>
          <p:nvPr>
            <p:extLst>
              <p:ext uri="{D42A27DB-BD31-4B8C-83A1-F6EECF244321}">
                <p14:modId xmlns:p14="http://schemas.microsoft.com/office/powerpoint/2010/main" val="753522043"/>
              </p:ext>
            </p:extLst>
          </p:nvPr>
        </p:nvGraphicFramePr>
        <p:xfrm>
          <a:off x="465931" y="4828608"/>
          <a:ext cx="7145338" cy="1509712"/>
        </p:xfrm>
        <a:graphic>
          <a:graphicData uri="http://schemas.openxmlformats.org/presentationml/2006/ole">
            <mc:AlternateContent xmlns:mc="http://schemas.openxmlformats.org/markup-compatibility/2006">
              <mc:Choice xmlns:v="urn:schemas-microsoft-com:vml" Requires="v">
                <p:oleObj spid="_x0000_s242824" name="Equation" r:id="rId9" imgW="4025880" imgH="850680" progId="Equation.DSMT4">
                  <p:embed/>
                </p:oleObj>
              </mc:Choice>
              <mc:Fallback>
                <p:oleObj name="Equation" r:id="rId9" imgW="4025880" imgH="850680" progId="Equation.DSMT4">
                  <p:embed/>
                  <p:pic>
                    <p:nvPicPr>
                      <p:cNvPr id="0" name=""/>
                      <p:cNvPicPr/>
                      <p:nvPr/>
                    </p:nvPicPr>
                    <p:blipFill>
                      <a:blip r:embed="rId10"/>
                      <a:stretch>
                        <a:fillRect/>
                      </a:stretch>
                    </p:blipFill>
                    <p:spPr>
                      <a:xfrm>
                        <a:off x="465931" y="4828608"/>
                        <a:ext cx="7145338" cy="1509712"/>
                      </a:xfrm>
                      <a:prstGeom prst="rect">
                        <a:avLst/>
                      </a:prstGeom>
                    </p:spPr>
                  </p:pic>
                </p:oleObj>
              </mc:Fallback>
            </mc:AlternateContent>
          </a:graphicData>
        </a:graphic>
      </p:graphicFrame>
      <p:sp>
        <p:nvSpPr>
          <p:cNvPr id="10" name="Left Brace 9">
            <a:extLst>
              <a:ext uri="{FF2B5EF4-FFF2-40B4-BE49-F238E27FC236}">
                <a16:creationId xmlns:a16="http://schemas.microsoft.com/office/drawing/2014/main" id="{D988FE46-7057-4536-8C78-95FB48500044}"/>
              </a:ext>
            </a:extLst>
          </p:cNvPr>
          <p:cNvSpPr/>
          <p:nvPr/>
        </p:nvSpPr>
        <p:spPr>
          <a:xfrm rot="16200000">
            <a:off x="6774677" y="2473197"/>
            <a:ext cx="527330" cy="3500115"/>
          </a:xfrm>
          <a:prstGeom prst="leftBrace">
            <a:avLst/>
          </a:prstGeom>
          <a:ln w="508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Left Brace 10">
            <a:extLst>
              <a:ext uri="{FF2B5EF4-FFF2-40B4-BE49-F238E27FC236}">
                <a16:creationId xmlns:a16="http://schemas.microsoft.com/office/drawing/2014/main" id="{7BD94FCC-5D63-45CD-9A29-E096119ED4CF}"/>
              </a:ext>
            </a:extLst>
          </p:cNvPr>
          <p:cNvSpPr/>
          <p:nvPr/>
        </p:nvSpPr>
        <p:spPr>
          <a:xfrm rot="16200000">
            <a:off x="7739877" y="2625597"/>
            <a:ext cx="527330" cy="3500115"/>
          </a:xfrm>
          <a:prstGeom prst="leftBrace">
            <a:avLst/>
          </a:prstGeom>
          <a:ln w="50800">
            <a:solidFill>
              <a:srgbClr val="0066FF"/>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A78AFC5A-C8C5-4B23-880B-51D53DA7D8E6}"/>
              </a:ext>
            </a:extLst>
          </p:cNvPr>
          <p:cNvSpPr txBox="1"/>
          <p:nvPr/>
        </p:nvSpPr>
        <p:spPr>
          <a:xfrm>
            <a:off x="7038342" y="4435851"/>
            <a:ext cx="486569" cy="461665"/>
          </a:xfrm>
          <a:prstGeom prst="rect">
            <a:avLst/>
          </a:prstGeom>
          <a:noFill/>
        </p:spPr>
        <p:txBody>
          <a:bodyPr wrap="square" rtlCol="0">
            <a:spAutoFit/>
          </a:bodyPr>
          <a:lstStyle/>
          <a:p>
            <a:pPr algn="l"/>
            <a:r>
              <a:rPr lang="en-US" sz="2400" b="1" i="1" dirty="0">
                <a:solidFill>
                  <a:srgbClr val="FF0000"/>
                </a:solidFill>
              </a:rPr>
              <a:t>1</a:t>
            </a:r>
          </a:p>
        </p:txBody>
      </p:sp>
      <p:sp>
        <p:nvSpPr>
          <p:cNvPr id="13" name="TextBox 12">
            <a:extLst>
              <a:ext uri="{FF2B5EF4-FFF2-40B4-BE49-F238E27FC236}">
                <a16:creationId xmlns:a16="http://schemas.microsoft.com/office/drawing/2014/main" id="{16B99785-A87F-4867-BB8D-6138AC4356B7}"/>
              </a:ext>
            </a:extLst>
          </p:cNvPr>
          <p:cNvSpPr txBox="1"/>
          <p:nvPr/>
        </p:nvSpPr>
        <p:spPr>
          <a:xfrm>
            <a:off x="8015524" y="4597775"/>
            <a:ext cx="486569" cy="461665"/>
          </a:xfrm>
          <a:prstGeom prst="rect">
            <a:avLst/>
          </a:prstGeom>
          <a:noFill/>
        </p:spPr>
        <p:txBody>
          <a:bodyPr wrap="square" rtlCol="0">
            <a:spAutoFit/>
          </a:bodyPr>
          <a:lstStyle/>
          <a:p>
            <a:pPr algn="l"/>
            <a:r>
              <a:rPr lang="en-US" sz="2400" b="1" i="1" dirty="0">
                <a:solidFill>
                  <a:srgbClr val="0066FF"/>
                </a:solidFill>
              </a:rPr>
              <a:t>2</a:t>
            </a:r>
          </a:p>
        </p:txBody>
      </p:sp>
    </p:spTree>
    <p:extLst>
      <p:ext uri="{BB962C8B-B14F-4D97-AF65-F5344CB8AC3E}">
        <p14:creationId xmlns:p14="http://schemas.microsoft.com/office/powerpoint/2010/main" val="182522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E8ADF4-0FA0-4FC6-81DA-D21A6D875B66}"/>
              </a:ext>
            </a:extLst>
          </p:cNvPr>
          <p:cNvSpPr>
            <a:spLocks noGrp="1"/>
          </p:cNvSpPr>
          <p:nvPr>
            <p:ph type="dt" sz="half" idx="10"/>
          </p:nvPr>
        </p:nvSpPr>
        <p:spPr/>
        <p:txBody>
          <a:bodyPr/>
          <a:lstStyle/>
          <a:p>
            <a:r>
              <a:rPr lang="en-US"/>
              <a:t>04/13/2022</a:t>
            </a:r>
          </a:p>
        </p:txBody>
      </p:sp>
      <p:sp>
        <p:nvSpPr>
          <p:cNvPr id="3" name="Footer Placeholder 2">
            <a:extLst>
              <a:ext uri="{FF2B5EF4-FFF2-40B4-BE49-F238E27FC236}">
                <a16:creationId xmlns:a16="http://schemas.microsoft.com/office/drawing/2014/main" id="{A26D0D0E-6885-4E5C-80FB-AA26F3B02E4B}"/>
              </a:ext>
            </a:extLst>
          </p:cNvPr>
          <p:cNvSpPr>
            <a:spLocks noGrp="1"/>
          </p:cNvSpPr>
          <p:nvPr>
            <p:ph type="ftr" sz="quarter" idx="11"/>
          </p:nvPr>
        </p:nvSpPr>
        <p:spPr/>
        <p:txBody>
          <a:bodyPr/>
          <a:lstStyle/>
          <a:p>
            <a:r>
              <a:rPr lang="en-US"/>
              <a:t>PHY 742 -- Spring 2022 -- Lecture 29</a:t>
            </a:r>
          </a:p>
        </p:txBody>
      </p:sp>
      <p:sp>
        <p:nvSpPr>
          <p:cNvPr id="4" name="Slide Number Placeholder 3">
            <a:extLst>
              <a:ext uri="{FF2B5EF4-FFF2-40B4-BE49-F238E27FC236}">
                <a16:creationId xmlns:a16="http://schemas.microsoft.com/office/drawing/2014/main" id="{1FECF85F-2EF4-4244-B334-F1E9F98D1C87}"/>
              </a:ext>
            </a:extLst>
          </p:cNvPr>
          <p:cNvSpPr>
            <a:spLocks noGrp="1"/>
          </p:cNvSpPr>
          <p:nvPr>
            <p:ph type="sldNum" sz="quarter" idx="12"/>
          </p:nvPr>
        </p:nvSpPr>
        <p:spPr/>
        <p:txBody>
          <a:bodyPr/>
          <a:lstStyle/>
          <a:p>
            <a:fld id="{E23FF32D-176F-4F5B-8878-5D48FB6FF26A}" type="slidenum">
              <a:rPr lang="en-US" smtClean="0"/>
              <a:t>9</a:t>
            </a:fld>
            <a:endParaRPr lang="en-US"/>
          </a:p>
        </p:txBody>
      </p:sp>
      <p:graphicFrame>
        <p:nvGraphicFramePr>
          <p:cNvPr id="5" name="Object 4">
            <a:extLst>
              <a:ext uri="{FF2B5EF4-FFF2-40B4-BE49-F238E27FC236}">
                <a16:creationId xmlns:a16="http://schemas.microsoft.com/office/drawing/2014/main" id="{0B89E7C8-DA9E-4AEB-B5AE-B12A65EAED44}"/>
              </a:ext>
            </a:extLst>
          </p:cNvPr>
          <p:cNvGraphicFramePr>
            <a:graphicFrameLocks noChangeAspect="1"/>
          </p:cNvGraphicFramePr>
          <p:nvPr>
            <p:extLst>
              <p:ext uri="{D42A27DB-BD31-4B8C-83A1-F6EECF244321}">
                <p14:modId xmlns:p14="http://schemas.microsoft.com/office/powerpoint/2010/main" val="4054208389"/>
              </p:ext>
            </p:extLst>
          </p:nvPr>
        </p:nvGraphicFramePr>
        <p:xfrm>
          <a:off x="995363" y="1014413"/>
          <a:ext cx="8986837" cy="3378200"/>
        </p:xfrm>
        <a:graphic>
          <a:graphicData uri="http://schemas.openxmlformats.org/presentationml/2006/ole">
            <mc:AlternateContent xmlns:mc="http://schemas.openxmlformats.org/markup-compatibility/2006">
              <mc:Choice xmlns:v="urn:schemas-microsoft-com:vml" Requires="v">
                <p:oleObj spid="_x0000_s216309" name="Equation" r:id="rId4" imgW="5638680" imgH="2120760" progId="Equation.DSMT4">
                  <p:embed/>
                </p:oleObj>
              </mc:Choice>
              <mc:Fallback>
                <p:oleObj name="Equation" r:id="rId4" imgW="5638680" imgH="2120760" progId="Equation.DSMT4">
                  <p:embed/>
                  <p:pic>
                    <p:nvPicPr>
                      <p:cNvPr id="6" name="Object 5"/>
                      <p:cNvPicPr/>
                      <p:nvPr/>
                    </p:nvPicPr>
                    <p:blipFill>
                      <a:blip r:embed="rId5"/>
                      <a:stretch>
                        <a:fillRect/>
                      </a:stretch>
                    </p:blipFill>
                    <p:spPr>
                      <a:xfrm>
                        <a:off x="995363" y="1014413"/>
                        <a:ext cx="8986837" cy="3378200"/>
                      </a:xfrm>
                      <a:prstGeom prst="rect">
                        <a:avLst/>
                      </a:prstGeom>
                    </p:spPr>
                  </p:pic>
                </p:oleObj>
              </mc:Fallback>
            </mc:AlternateContent>
          </a:graphicData>
        </a:graphic>
      </p:graphicFrame>
      <p:sp>
        <p:nvSpPr>
          <p:cNvPr id="6" name="Left Brace 5">
            <a:extLst>
              <a:ext uri="{FF2B5EF4-FFF2-40B4-BE49-F238E27FC236}">
                <a16:creationId xmlns:a16="http://schemas.microsoft.com/office/drawing/2014/main" id="{0CB02B2D-0118-4082-83ED-1D5BEF9AE06E}"/>
              </a:ext>
            </a:extLst>
          </p:cNvPr>
          <p:cNvSpPr/>
          <p:nvPr/>
        </p:nvSpPr>
        <p:spPr>
          <a:xfrm rot="16200000">
            <a:off x="3363861" y="2903093"/>
            <a:ext cx="210193" cy="1518011"/>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e 6">
            <a:extLst>
              <a:ext uri="{FF2B5EF4-FFF2-40B4-BE49-F238E27FC236}">
                <a16:creationId xmlns:a16="http://schemas.microsoft.com/office/drawing/2014/main" id="{1827A7D4-9BC5-42A1-B075-8F847AA63838}"/>
              </a:ext>
            </a:extLst>
          </p:cNvPr>
          <p:cNvSpPr/>
          <p:nvPr/>
        </p:nvSpPr>
        <p:spPr>
          <a:xfrm rot="16200000">
            <a:off x="5509930" y="2904482"/>
            <a:ext cx="212970" cy="1518008"/>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53CC6052-2407-4395-BFB8-80DB03F808BB}"/>
              </a:ext>
            </a:extLst>
          </p:cNvPr>
          <p:cNvGraphicFramePr>
            <a:graphicFrameLocks noChangeAspect="1"/>
          </p:cNvGraphicFramePr>
          <p:nvPr>
            <p:extLst>
              <p:ext uri="{D42A27DB-BD31-4B8C-83A1-F6EECF244321}">
                <p14:modId xmlns:p14="http://schemas.microsoft.com/office/powerpoint/2010/main" val="3205687145"/>
              </p:ext>
            </p:extLst>
          </p:nvPr>
        </p:nvGraphicFramePr>
        <p:xfrm>
          <a:off x="700088" y="5259388"/>
          <a:ext cx="6365875" cy="1166812"/>
        </p:xfrm>
        <a:graphic>
          <a:graphicData uri="http://schemas.openxmlformats.org/presentationml/2006/ole">
            <mc:AlternateContent xmlns:mc="http://schemas.openxmlformats.org/markup-compatibility/2006">
              <mc:Choice xmlns:v="urn:schemas-microsoft-com:vml" Requires="v">
                <p:oleObj spid="_x0000_s216310" name="Equation" r:id="rId6" imgW="2489040" imgH="457200" progId="Equation.DSMT4">
                  <p:embed/>
                </p:oleObj>
              </mc:Choice>
              <mc:Fallback>
                <p:oleObj name="Equation" r:id="rId6" imgW="2489040" imgH="457200" progId="Equation.DSMT4">
                  <p:embed/>
                  <p:pic>
                    <p:nvPicPr>
                      <p:cNvPr id="0" name=""/>
                      <p:cNvPicPr/>
                      <p:nvPr/>
                    </p:nvPicPr>
                    <p:blipFill>
                      <a:blip r:embed="rId7"/>
                      <a:stretch>
                        <a:fillRect/>
                      </a:stretch>
                    </p:blipFill>
                    <p:spPr>
                      <a:xfrm>
                        <a:off x="700088" y="5259388"/>
                        <a:ext cx="6365875" cy="1166812"/>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8E4ED500-CCF9-44C0-B123-2E076BD3DC90}"/>
              </a:ext>
            </a:extLst>
          </p:cNvPr>
          <p:cNvSpPr txBox="1"/>
          <p:nvPr/>
        </p:nvSpPr>
        <p:spPr>
          <a:xfrm>
            <a:off x="114300" y="203200"/>
            <a:ext cx="11734800" cy="461665"/>
          </a:xfrm>
          <a:prstGeom prst="rect">
            <a:avLst/>
          </a:prstGeom>
          <a:noFill/>
        </p:spPr>
        <p:txBody>
          <a:bodyPr wrap="square" rtlCol="0">
            <a:spAutoFit/>
          </a:bodyPr>
          <a:lstStyle/>
          <a:p>
            <a:pPr algn="l"/>
            <a:r>
              <a:rPr lang="en-US" sz="2400" b="1" dirty="0"/>
              <a:t>Review of ground state of He atom  (example of closed shell system)</a:t>
            </a:r>
          </a:p>
        </p:txBody>
      </p:sp>
    </p:spTree>
    <p:extLst>
      <p:ext uri="{BB962C8B-B14F-4D97-AF65-F5344CB8AC3E}">
        <p14:creationId xmlns:p14="http://schemas.microsoft.com/office/powerpoint/2010/main" val="2549317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508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15020</TotalTime>
  <Words>1064</Words>
  <Application>Microsoft Office PowerPoint</Application>
  <PresentationFormat>Widescreen</PresentationFormat>
  <Paragraphs>188</Paragraphs>
  <Slides>32</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821</cp:revision>
  <cp:lastPrinted>2020-04-07T21:56:35Z</cp:lastPrinted>
  <dcterms:created xsi:type="dcterms:W3CDTF">2020-01-06T21:28:26Z</dcterms:created>
  <dcterms:modified xsi:type="dcterms:W3CDTF">2022-04-13T17:20:34Z</dcterms:modified>
</cp:coreProperties>
</file>