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11" r:id="rId3"/>
    <p:sldId id="362" r:id="rId4"/>
    <p:sldId id="396" r:id="rId5"/>
    <p:sldId id="397" r:id="rId6"/>
    <p:sldId id="398" r:id="rId7"/>
    <p:sldId id="399" r:id="rId8"/>
    <p:sldId id="392" r:id="rId9"/>
    <p:sldId id="361" r:id="rId10"/>
    <p:sldId id="366" r:id="rId11"/>
    <p:sldId id="372" r:id="rId12"/>
    <p:sldId id="375" r:id="rId13"/>
    <p:sldId id="438" r:id="rId14"/>
    <p:sldId id="436" r:id="rId15"/>
    <p:sldId id="437" r:id="rId16"/>
    <p:sldId id="406" r:id="rId17"/>
    <p:sldId id="419" r:id="rId18"/>
    <p:sldId id="420" r:id="rId19"/>
    <p:sldId id="421" r:id="rId20"/>
    <p:sldId id="408" r:id="rId21"/>
    <p:sldId id="414" r:id="rId22"/>
    <p:sldId id="415" r:id="rId23"/>
    <p:sldId id="416" r:id="rId24"/>
    <p:sldId id="417" r:id="rId25"/>
    <p:sldId id="418" r:id="rId26"/>
    <p:sldId id="422" r:id="rId27"/>
    <p:sldId id="423" r:id="rId28"/>
    <p:sldId id="424" r:id="rId29"/>
    <p:sldId id="425" r:id="rId30"/>
    <p:sldId id="426" r:id="rId31"/>
    <p:sldId id="370" r:id="rId32"/>
    <p:sldId id="427" r:id="rId3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60" d="100"/>
          <a:sy n="60" d="100"/>
        </p:scale>
        <p:origin x="350"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1" d="100"/>
        <a:sy n="61" d="100"/>
      </p:scale>
      <p:origin x="0" y="-1728"/>
    </p:cViewPr>
  </p:sorterViewPr>
  <p:notesViewPr>
    <p:cSldViewPr snapToGrid="0">
      <p:cViewPr varScale="1">
        <p:scale>
          <a:sx n="59" d="100"/>
          <a:sy n="59" d="100"/>
        </p:scale>
        <p:origin x="2362"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42.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55.wmf"/><Relationship Id="rId1" Type="http://schemas.openxmlformats.org/officeDocument/2006/relationships/image" Target="../media/image54.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0A23424-DEE1-474C-8CA6-8FF7DF8EAB4D}" type="datetimeFigureOut">
              <a:rPr lang="en-US" smtClean="0"/>
              <a:t>4/13/2022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8AA7A49-0F1F-4A7C-AF9C-8903C4070582}" type="slidenum">
              <a:rPr lang="en-US" smtClean="0"/>
              <a:t>‹#›</a:t>
            </a:fld>
            <a:endParaRPr lang="en-US"/>
          </a:p>
        </p:txBody>
      </p:sp>
    </p:spTree>
    <p:extLst>
      <p:ext uri="{BB962C8B-B14F-4D97-AF65-F5344CB8AC3E}">
        <p14:creationId xmlns:p14="http://schemas.microsoft.com/office/powerpoint/2010/main" val="82595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1</a:t>
            </a:fld>
            <a:endParaRPr lang="en-US"/>
          </a:p>
        </p:txBody>
      </p:sp>
    </p:spTree>
    <p:extLst>
      <p:ext uri="{BB962C8B-B14F-4D97-AF65-F5344CB8AC3E}">
        <p14:creationId xmlns:p14="http://schemas.microsoft.com/office/powerpoint/2010/main" val="3636641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2</a:t>
            </a:fld>
            <a:endParaRPr lang="en-US"/>
          </a:p>
        </p:txBody>
      </p:sp>
    </p:spTree>
    <p:extLst>
      <p:ext uri="{BB962C8B-B14F-4D97-AF65-F5344CB8AC3E}">
        <p14:creationId xmlns:p14="http://schemas.microsoft.com/office/powerpoint/2010/main" val="2937998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principle, we can calculate the electronic structure for any atom in the periodic table.     Last time we considered the ground state of the He atom which is a “closed shell”.</a:t>
            </a:r>
          </a:p>
        </p:txBody>
      </p:sp>
      <p:sp>
        <p:nvSpPr>
          <p:cNvPr id="4" name="Slide Number Placeholder 3"/>
          <p:cNvSpPr>
            <a:spLocks noGrp="1"/>
          </p:cNvSpPr>
          <p:nvPr>
            <p:ph type="sldNum" sz="quarter" idx="5"/>
          </p:nvPr>
        </p:nvSpPr>
        <p:spPr/>
        <p:txBody>
          <a:bodyPr/>
          <a:lstStyle/>
          <a:p>
            <a:fld id="{38AA7A49-0F1F-4A7C-AF9C-8903C4070582}" type="slidenum">
              <a:rPr lang="en-US" smtClean="0"/>
              <a:t>3</a:t>
            </a:fld>
            <a:endParaRPr lang="en-US"/>
          </a:p>
        </p:txBody>
      </p:sp>
    </p:spTree>
    <p:extLst>
      <p:ext uri="{BB962C8B-B14F-4D97-AF65-F5344CB8AC3E}">
        <p14:creationId xmlns:p14="http://schemas.microsoft.com/office/powerpoint/2010/main" val="1356188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Setting up the basis for the problem.    In fact the analysis is equivalent to a first order perturbation theory for the interaction term v.</a:t>
            </a:r>
          </a:p>
        </p:txBody>
      </p:sp>
      <p:sp>
        <p:nvSpPr>
          <p:cNvPr id="4" name="Slide Number Placeholder 3"/>
          <p:cNvSpPr>
            <a:spLocks noGrp="1"/>
          </p:cNvSpPr>
          <p:nvPr>
            <p:ph type="sldNum" sz="quarter" idx="5"/>
          </p:nvPr>
        </p:nvSpPr>
        <p:spPr/>
        <p:txBody>
          <a:bodyPr/>
          <a:lstStyle/>
          <a:p>
            <a:fld id="{38AA7A49-0F1F-4A7C-AF9C-8903C4070582}" type="slidenum">
              <a:rPr lang="en-US" smtClean="0"/>
              <a:t>9</a:t>
            </a:fld>
            <a:endParaRPr lang="en-US"/>
          </a:p>
        </p:txBody>
      </p:sp>
    </p:spTree>
    <p:extLst>
      <p:ext uri="{BB962C8B-B14F-4D97-AF65-F5344CB8AC3E}">
        <p14:creationId xmlns:p14="http://schemas.microsoft.com/office/powerpoint/2010/main" val="1853920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first the lowest energy state of this system.</a:t>
            </a:r>
          </a:p>
          <a:p>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10</a:t>
            </a:fld>
            <a:endParaRPr lang="en-US"/>
          </a:p>
        </p:txBody>
      </p:sp>
    </p:spTree>
    <p:extLst>
      <p:ext uri="{BB962C8B-B14F-4D97-AF65-F5344CB8AC3E}">
        <p14:creationId xmlns:p14="http://schemas.microsoft.com/office/powerpoint/2010/main" val="1987085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total electron spin of this He atom?   </a:t>
            </a:r>
          </a:p>
        </p:txBody>
      </p:sp>
      <p:sp>
        <p:nvSpPr>
          <p:cNvPr id="4" name="Slide Number Placeholder 3"/>
          <p:cNvSpPr>
            <a:spLocks noGrp="1"/>
          </p:cNvSpPr>
          <p:nvPr>
            <p:ph type="sldNum" sz="quarter" idx="5"/>
          </p:nvPr>
        </p:nvSpPr>
        <p:spPr/>
        <p:txBody>
          <a:bodyPr/>
          <a:lstStyle/>
          <a:p>
            <a:fld id="{38AA7A49-0F1F-4A7C-AF9C-8903C4070582}" type="slidenum">
              <a:rPr lang="en-US" smtClean="0"/>
              <a:t>11</a:t>
            </a:fld>
            <a:endParaRPr lang="en-US"/>
          </a:p>
        </p:txBody>
      </p:sp>
    </p:spTree>
    <p:extLst>
      <p:ext uri="{BB962C8B-B14F-4D97-AF65-F5344CB8AC3E}">
        <p14:creationId xmlns:p14="http://schemas.microsoft.com/office/powerpoint/2010/main" val="163834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atomic spectra of all of the elements have been well studied over the years and NIST has collected the data in the form of a table of atomic energy levels such as shown here for He.     The ground state of each atom is chosen as the zero of energy.    In this case, the lowest energy excitations are at higher energy by at  approximately 20 eV or more.</a:t>
            </a:r>
          </a:p>
        </p:txBody>
      </p:sp>
      <p:sp>
        <p:nvSpPr>
          <p:cNvPr id="4" name="Slide Number Placeholder 3"/>
          <p:cNvSpPr>
            <a:spLocks noGrp="1"/>
          </p:cNvSpPr>
          <p:nvPr>
            <p:ph type="sldNum" sz="quarter" idx="5"/>
          </p:nvPr>
        </p:nvSpPr>
        <p:spPr/>
        <p:txBody>
          <a:bodyPr/>
          <a:lstStyle/>
          <a:p>
            <a:fld id="{38AA7A49-0F1F-4A7C-AF9C-8903C4070582}" type="slidenum">
              <a:rPr lang="en-US" smtClean="0"/>
              <a:t>12</a:t>
            </a:fld>
            <a:endParaRPr lang="en-US"/>
          </a:p>
        </p:txBody>
      </p:sp>
    </p:spTree>
    <p:extLst>
      <p:ext uri="{BB962C8B-B14F-4D97-AF65-F5344CB8AC3E}">
        <p14:creationId xmlns:p14="http://schemas.microsoft.com/office/powerpoint/2010/main" val="3474944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F497-A5E9-4C61-8DD2-C675360628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46D2AD-FD3F-43BF-948D-3FA989879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BA076A-EA06-4A71-94CC-203804D2ED10}"/>
              </a:ext>
            </a:extLst>
          </p:cNvPr>
          <p:cNvSpPr>
            <a:spLocks noGrp="1"/>
          </p:cNvSpPr>
          <p:nvPr>
            <p:ph type="dt" sz="half" idx="10"/>
          </p:nvPr>
        </p:nvSpPr>
        <p:spPr/>
        <p:txBody>
          <a:bodyPr/>
          <a:lstStyle/>
          <a:p>
            <a:r>
              <a:rPr lang="en-US"/>
              <a:t>04/13/2022</a:t>
            </a:r>
          </a:p>
        </p:txBody>
      </p:sp>
      <p:sp>
        <p:nvSpPr>
          <p:cNvPr id="5" name="Footer Placeholder 4">
            <a:extLst>
              <a:ext uri="{FF2B5EF4-FFF2-40B4-BE49-F238E27FC236}">
                <a16:creationId xmlns:a16="http://schemas.microsoft.com/office/drawing/2014/main" id="{D3720456-84EA-4916-948F-73ABC5ACB2FF}"/>
              </a:ext>
            </a:extLst>
          </p:cNvPr>
          <p:cNvSpPr>
            <a:spLocks noGrp="1"/>
          </p:cNvSpPr>
          <p:nvPr>
            <p:ph type="ftr" sz="quarter" idx="11"/>
          </p:nvPr>
        </p:nvSpPr>
        <p:spPr/>
        <p:txBody>
          <a:bodyPr/>
          <a:lstStyle/>
          <a:p>
            <a:r>
              <a:rPr lang="en-US"/>
              <a:t>PHY 742 -- Spring 2022 -- Lecture 29</a:t>
            </a:r>
          </a:p>
        </p:txBody>
      </p:sp>
      <p:sp>
        <p:nvSpPr>
          <p:cNvPr id="6" name="Slide Number Placeholder 5">
            <a:extLst>
              <a:ext uri="{FF2B5EF4-FFF2-40B4-BE49-F238E27FC236}">
                <a16:creationId xmlns:a16="http://schemas.microsoft.com/office/drawing/2014/main" id="{D6313371-8CAE-4B0B-92C7-900AD7639914}"/>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2429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2F82-780C-4CBB-83B1-349660859D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DEA14-E7D1-46B1-98BA-F527B011D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FCA7C-20A0-4DEA-8387-33C305D96F2F}"/>
              </a:ext>
            </a:extLst>
          </p:cNvPr>
          <p:cNvSpPr>
            <a:spLocks noGrp="1"/>
          </p:cNvSpPr>
          <p:nvPr>
            <p:ph type="dt" sz="half" idx="10"/>
          </p:nvPr>
        </p:nvSpPr>
        <p:spPr/>
        <p:txBody>
          <a:bodyPr/>
          <a:lstStyle/>
          <a:p>
            <a:r>
              <a:rPr lang="en-US"/>
              <a:t>04/13/2022</a:t>
            </a:r>
          </a:p>
        </p:txBody>
      </p:sp>
      <p:sp>
        <p:nvSpPr>
          <p:cNvPr id="5" name="Footer Placeholder 4">
            <a:extLst>
              <a:ext uri="{FF2B5EF4-FFF2-40B4-BE49-F238E27FC236}">
                <a16:creationId xmlns:a16="http://schemas.microsoft.com/office/drawing/2014/main" id="{55A1930C-54CC-4E2D-AD9A-1FC85887B208}"/>
              </a:ext>
            </a:extLst>
          </p:cNvPr>
          <p:cNvSpPr>
            <a:spLocks noGrp="1"/>
          </p:cNvSpPr>
          <p:nvPr>
            <p:ph type="ftr" sz="quarter" idx="11"/>
          </p:nvPr>
        </p:nvSpPr>
        <p:spPr/>
        <p:txBody>
          <a:bodyPr/>
          <a:lstStyle/>
          <a:p>
            <a:r>
              <a:rPr lang="en-US"/>
              <a:t>PHY 742 -- Spring 2022 -- Lecture 29</a:t>
            </a:r>
          </a:p>
        </p:txBody>
      </p:sp>
      <p:sp>
        <p:nvSpPr>
          <p:cNvPr id="6" name="Slide Number Placeholder 5">
            <a:extLst>
              <a:ext uri="{FF2B5EF4-FFF2-40B4-BE49-F238E27FC236}">
                <a16:creationId xmlns:a16="http://schemas.microsoft.com/office/drawing/2014/main" id="{C811DD32-0F83-4F7F-B0E2-FB45EBB5221C}"/>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1108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B64B19-F58C-45FB-9E9A-385B7805C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8362D9-1E9E-442E-B047-AE1614678E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BC61B-863C-44FC-9331-94BA55168CB2}"/>
              </a:ext>
            </a:extLst>
          </p:cNvPr>
          <p:cNvSpPr>
            <a:spLocks noGrp="1"/>
          </p:cNvSpPr>
          <p:nvPr>
            <p:ph type="dt" sz="half" idx="10"/>
          </p:nvPr>
        </p:nvSpPr>
        <p:spPr/>
        <p:txBody>
          <a:bodyPr/>
          <a:lstStyle/>
          <a:p>
            <a:r>
              <a:rPr lang="en-US"/>
              <a:t>04/13/2022</a:t>
            </a:r>
          </a:p>
        </p:txBody>
      </p:sp>
      <p:sp>
        <p:nvSpPr>
          <p:cNvPr id="5" name="Footer Placeholder 4">
            <a:extLst>
              <a:ext uri="{FF2B5EF4-FFF2-40B4-BE49-F238E27FC236}">
                <a16:creationId xmlns:a16="http://schemas.microsoft.com/office/drawing/2014/main" id="{C755744F-E4BA-459D-AE6B-2DB3880329B8}"/>
              </a:ext>
            </a:extLst>
          </p:cNvPr>
          <p:cNvSpPr>
            <a:spLocks noGrp="1"/>
          </p:cNvSpPr>
          <p:nvPr>
            <p:ph type="ftr" sz="quarter" idx="11"/>
          </p:nvPr>
        </p:nvSpPr>
        <p:spPr/>
        <p:txBody>
          <a:bodyPr/>
          <a:lstStyle/>
          <a:p>
            <a:r>
              <a:rPr lang="en-US"/>
              <a:t>PHY 742 -- Spring 2022 -- Lecture 29</a:t>
            </a:r>
          </a:p>
        </p:txBody>
      </p:sp>
      <p:sp>
        <p:nvSpPr>
          <p:cNvPr id="6" name="Slide Number Placeholder 5">
            <a:extLst>
              <a:ext uri="{FF2B5EF4-FFF2-40B4-BE49-F238E27FC236}">
                <a16:creationId xmlns:a16="http://schemas.microsoft.com/office/drawing/2014/main" id="{22BB1BC9-9855-4C70-9B5C-BB8F4E0BC9F8}"/>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3009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4966-86B8-402E-9BA2-D33BBA94F4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AEFEC4-D09E-4544-A694-598E7A5746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9B898-250C-4875-A787-14FF5F01E2B3}"/>
              </a:ext>
            </a:extLst>
          </p:cNvPr>
          <p:cNvSpPr>
            <a:spLocks noGrp="1"/>
          </p:cNvSpPr>
          <p:nvPr>
            <p:ph type="dt" sz="half" idx="10"/>
          </p:nvPr>
        </p:nvSpPr>
        <p:spPr/>
        <p:txBody>
          <a:bodyPr/>
          <a:lstStyle/>
          <a:p>
            <a:r>
              <a:rPr lang="en-US"/>
              <a:t>04/13/2022</a:t>
            </a:r>
          </a:p>
        </p:txBody>
      </p:sp>
      <p:sp>
        <p:nvSpPr>
          <p:cNvPr id="5" name="Footer Placeholder 4">
            <a:extLst>
              <a:ext uri="{FF2B5EF4-FFF2-40B4-BE49-F238E27FC236}">
                <a16:creationId xmlns:a16="http://schemas.microsoft.com/office/drawing/2014/main" id="{0F9C07F1-A9AF-4115-81A3-41F014A716E4}"/>
              </a:ext>
            </a:extLst>
          </p:cNvPr>
          <p:cNvSpPr>
            <a:spLocks noGrp="1"/>
          </p:cNvSpPr>
          <p:nvPr>
            <p:ph type="ftr" sz="quarter" idx="11"/>
          </p:nvPr>
        </p:nvSpPr>
        <p:spPr/>
        <p:txBody>
          <a:bodyPr/>
          <a:lstStyle/>
          <a:p>
            <a:r>
              <a:rPr lang="en-US"/>
              <a:t>PHY 742 -- Spring 2022 -- Lecture 29</a:t>
            </a:r>
          </a:p>
        </p:txBody>
      </p:sp>
      <p:sp>
        <p:nvSpPr>
          <p:cNvPr id="6" name="Slide Number Placeholder 5">
            <a:extLst>
              <a:ext uri="{FF2B5EF4-FFF2-40B4-BE49-F238E27FC236}">
                <a16:creationId xmlns:a16="http://schemas.microsoft.com/office/drawing/2014/main" id="{2567EA63-35CE-409D-9D63-32B81544264E}"/>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17981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426A-932B-4595-B736-145AA31AC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CE67A1-6A7E-4ED6-A372-E099402F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362875-98FD-4ABB-8AD4-DFEFF55CBD0A}"/>
              </a:ext>
            </a:extLst>
          </p:cNvPr>
          <p:cNvSpPr>
            <a:spLocks noGrp="1"/>
          </p:cNvSpPr>
          <p:nvPr>
            <p:ph type="dt" sz="half" idx="10"/>
          </p:nvPr>
        </p:nvSpPr>
        <p:spPr/>
        <p:txBody>
          <a:bodyPr/>
          <a:lstStyle/>
          <a:p>
            <a:r>
              <a:rPr lang="en-US"/>
              <a:t>04/13/2022</a:t>
            </a:r>
          </a:p>
        </p:txBody>
      </p:sp>
      <p:sp>
        <p:nvSpPr>
          <p:cNvPr id="5" name="Footer Placeholder 4">
            <a:extLst>
              <a:ext uri="{FF2B5EF4-FFF2-40B4-BE49-F238E27FC236}">
                <a16:creationId xmlns:a16="http://schemas.microsoft.com/office/drawing/2014/main" id="{FA058357-845B-446B-8911-32E50D49019A}"/>
              </a:ext>
            </a:extLst>
          </p:cNvPr>
          <p:cNvSpPr>
            <a:spLocks noGrp="1"/>
          </p:cNvSpPr>
          <p:nvPr>
            <p:ph type="ftr" sz="quarter" idx="11"/>
          </p:nvPr>
        </p:nvSpPr>
        <p:spPr/>
        <p:txBody>
          <a:bodyPr/>
          <a:lstStyle/>
          <a:p>
            <a:r>
              <a:rPr lang="en-US"/>
              <a:t>PHY 742 -- Spring 2022 -- Lecture 29</a:t>
            </a:r>
          </a:p>
        </p:txBody>
      </p:sp>
      <p:sp>
        <p:nvSpPr>
          <p:cNvPr id="6" name="Slide Number Placeholder 5">
            <a:extLst>
              <a:ext uri="{FF2B5EF4-FFF2-40B4-BE49-F238E27FC236}">
                <a16:creationId xmlns:a16="http://schemas.microsoft.com/office/drawing/2014/main" id="{36326E2F-E54B-44CF-848B-031A2CD0B52A}"/>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54931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B750-F87B-4D5D-93E1-9BCF781A7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538C5-2D6C-4EC4-AAF1-25E97921C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C9D746-A70C-482F-ACB8-1C85222D11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29C9B4-5CD2-496E-AFD8-37C676DA3D70}"/>
              </a:ext>
            </a:extLst>
          </p:cNvPr>
          <p:cNvSpPr>
            <a:spLocks noGrp="1"/>
          </p:cNvSpPr>
          <p:nvPr>
            <p:ph type="dt" sz="half" idx="10"/>
          </p:nvPr>
        </p:nvSpPr>
        <p:spPr/>
        <p:txBody>
          <a:bodyPr/>
          <a:lstStyle/>
          <a:p>
            <a:r>
              <a:rPr lang="en-US"/>
              <a:t>04/13/2022</a:t>
            </a:r>
          </a:p>
        </p:txBody>
      </p:sp>
      <p:sp>
        <p:nvSpPr>
          <p:cNvPr id="6" name="Footer Placeholder 5">
            <a:extLst>
              <a:ext uri="{FF2B5EF4-FFF2-40B4-BE49-F238E27FC236}">
                <a16:creationId xmlns:a16="http://schemas.microsoft.com/office/drawing/2014/main" id="{2B9446BC-5FDD-46BB-B5D7-3AD40708BE89}"/>
              </a:ext>
            </a:extLst>
          </p:cNvPr>
          <p:cNvSpPr>
            <a:spLocks noGrp="1"/>
          </p:cNvSpPr>
          <p:nvPr>
            <p:ph type="ftr" sz="quarter" idx="11"/>
          </p:nvPr>
        </p:nvSpPr>
        <p:spPr/>
        <p:txBody>
          <a:bodyPr/>
          <a:lstStyle/>
          <a:p>
            <a:r>
              <a:rPr lang="en-US"/>
              <a:t>PHY 742 -- Spring 2022 -- Lecture 29</a:t>
            </a:r>
          </a:p>
        </p:txBody>
      </p:sp>
      <p:sp>
        <p:nvSpPr>
          <p:cNvPr id="7" name="Slide Number Placeholder 6">
            <a:extLst>
              <a:ext uri="{FF2B5EF4-FFF2-40B4-BE49-F238E27FC236}">
                <a16:creationId xmlns:a16="http://schemas.microsoft.com/office/drawing/2014/main" id="{3F7616E5-0507-413E-82EA-2076FA70C99D}"/>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726507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33AF-C970-4ECB-989D-B542CE1B16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E7BCB3-987A-40D1-A6D5-A48316199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525F2-7FC0-4E85-8FC3-402AC58C7C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F0E247-922C-44FB-9CB7-51F25F74D1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408B50-67A0-4FAE-A622-70849C532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BA142-702D-4CC2-8501-1E9277B0DB1A}"/>
              </a:ext>
            </a:extLst>
          </p:cNvPr>
          <p:cNvSpPr>
            <a:spLocks noGrp="1"/>
          </p:cNvSpPr>
          <p:nvPr>
            <p:ph type="dt" sz="half" idx="10"/>
          </p:nvPr>
        </p:nvSpPr>
        <p:spPr/>
        <p:txBody>
          <a:bodyPr/>
          <a:lstStyle/>
          <a:p>
            <a:r>
              <a:rPr lang="en-US"/>
              <a:t>04/13/2022</a:t>
            </a:r>
          </a:p>
        </p:txBody>
      </p:sp>
      <p:sp>
        <p:nvSpPr>
          <p:cNvPr id="8" name="Footer Placeholder 7">
            <a:extLst>
              <a:ext uri="{FF2B5EF4-FFF2-40B4-BE49-F238E27FC236}">
                <a16:creationId xmlns:a16="http://schemas.microsoft.com/office/drawing/2014/main" id="{5A8FB12D-80AB-4488-A8B7-BBB0385D3A16}"/>
              </a:ext>
            </a:extLst>
          </p:cNvPr>
          <p:cNvSpPr>
            <a:spLocks noGrp="1"/>
          </p:cNvSpPr>
          <p:nvPr>
            <p:ph type="ftr" sz="quarter" idx="11"/>
          </p:nvPr>
        </p:nvSpPr>
        <p:spPr/>
        <p:txBody>
          <a:bodyPr/>
          <a:lstStyle/>
          <a:p>
            <a:r>
              <a:rPr lang="en-US"/>
              <a:t>PHY 742 -- Spring 2022 -- Lecture 29</a:t>
            </a:r>
          </a:p>
        </p:txBody>
      </p:sp>
      <p:sp>
        <p:nvSpPr>
          <p:cNvPr id="9" name="Slide Number Placeholder 8">
            <a:extLst>
              <a:ext uri="{FF2B5EF4-FFF2-40B4-BE49-F238E27FC236}">
                <a16:creationId xmlns:a16="http://schemas.microsoft.com/office/drawing/2014/main" id="{9EC94D60-AA5A-4D8A-A333-D0FED73F6C61}"/>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37722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2D50-2F3A-4587-8A19-DC4243C8F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ABA41-A056-42C9-A088-800CC1D397D7}"/>
              </a:ext>
            </a:extLst>
          </p:cNvPr>
          <p:cNvSpPr>
            <a:spLocks noGrp="1"/>
          </p:cNvSpPr>
          <p:nvPr>
            <p:ph type="dt" sz="half" idx="10"/>
          </p:nvPr>
        </p:nvSpPr>
        <p:spPr/>
        <p:txBody>
          <a:bodyPr/>
          <a:lstStyle/>
          <a:p>
            <a:r>
              <a:rPr lang="en-US"/>
              <a:t>04/13/2022</a:t>
            </a:r>
          </a:p>
        </p:txBody>
      </p:sp>
      <p:sp>
        <p:nvSpPr>
          <p:cNvPr id="4" name="Footer Placeholder 3">
            <a:extLst>
              <a:ext uri="{FF2B5EF4-FFF2-40B4-BE49-F238E27FC236}">
                <a16:creationId xmlns:a16="http://schemas.microsoft.com/office/drawing/2014/main" id="{C87E1D39-223B-4998-A81D-710C884F4C89}"/>
              </a:ext>
            </a:extLst>
          </p:cNvPr>
          <p:cNvSpPr>
            <a:spLocks noGrp="1"/>
          </p:cNvSpPr>
          <p:nvPr>
            <p:ph type="ftr" sz="quarter" idx="11"/>
          </p:nvPr>
        </p:nvSpPr>
        <p:spPr/>
        <p:txBody>
          <a:bodyPr/>
          <a:lstStyle/>
          <a:p>
            <a:r>
              <a:rPr lang="en-US"/>
              <a:t>PHY 742 -- Spring 2022 -- Lecture 29</a:t>
            </a:r>
          </a:p>
        </p:txBody>
      </p:sp>
      <p:sp>
        <p:nvSpPr>
          <p:cNvPr id="5" name="Slide Number Placeholder 4">
            <a:extLst>
              <a:ext uri="{FF2B5EF4-FFF2-40B4-BE49-F238E27FC236}">
                <a16:creationId xmlns:a16="http://schemas.microsoft.com/office/drawing/2014/main" id="{D1CADD9E-80D2-4757-8007-42751614F5A3}"/>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25376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4EF3C-E48B-4AC6-B15D-22858F99D4AC}"/>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20D0E2EB-58F1-4CF9-9B45-B064D8476928}"/>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F2E4210C-D144-4FD2-BF0A-A7ECA5ACF46F}"/>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84732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235D-6259-4874-A199-79A2BD3F7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14D0-11E6-4E4B-A212-F41E7331D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D400D-2F5C-4029-9008-8512F5863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1C6CB-DFB1-409F-B80F-9407F13E448D}"/>
              </a:ext>
            </a:extLst>
          </p:cNvPr>
          <p:cNvSpPr>
            <a:spLocks noGrp="1"/>
          </p:cNvSpPr>
          <p:nvPr>
            <p:ph type="dt" sz="half" idx="10"/>
          </p:nvPr>
        </p:nvSpPr>
        <p:spPr/>
        <p:txBody>
          <a:bodyPr/>
          <a:lstStyle/>
          <a:p>
            <a:r>
              <a:rPr lang="en-US"/>
              <a:t>04/13/2022</a:t>
            </a:r>
          </a:p>
        </p:txBody>
      </p:sp>
      <p:sp>
        <p:nvSpPr>
          <p:cNvPr id="6" name="Footer Placeholder 5">
            <a:extLst>
              <a:ext uri="{FF2B5EF4-FFF2-40B4-BE49-F238E27FC236}">
                <a16:creationId xmlns:a16="http://schemas.microsoft.com/office/drawing/2014/main" id="{766BE28C-1731-4E1D-89CC-D4A856D51395}"/>
              </a:ext>
            </a:extLst>
          </p:cNvPr>
          <p:cNvSpPr>
            <a:spLocks noGrp="1"/>
          </p:cNvSpPr>
          <p:nvPr>
            <p:ph type="ftr" sz="quarter" idx="11"/>
          </p:nvPr>
        </p:nvSpPr>
        <p:spPr/>
        <p:txBody>
          <a:bodyPr/>
          <a:lstStyle/>
          <a:p>
            <a:r>
              <a:rPr lang="en-US"/>
              <a:t>PHY 742 -- Spring 2022 -- Lecture 29</a:t>
            </a:r>
          </a:p>
        </p:txBody>
      </p:sp>
      <p:sp>
        <p:nvSpPr>
          <p:cNvPr id="7" name="Slide Number Placeholder 6">
            <a:extLst>
              <a:ext uri="{FF2B5EF4-FFF2-40B4-BE49-F238E27FC236}">
                <a16:creationId xmlns:a16="http://schemas.microsoft.com/office/drawing/2014/main" id="{F24FF162-F1B8-43E9-BD62-336C3F8D0B30}"/>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419926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9440-5B84-4CA3-902B-C99D5BAB7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0380B-5F54-4F29-BA68-9613EA6231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2F114C-DEF1-43DA-A018-A61AF27A4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7CDD-6591-467E-923D-293A51F6E595}"/>
              </a:ext>
            </a:extLst>
          </p:cNvPr>
          <p:cNvSpPr>
            <a:spLocks noGrp="1"/>
          </p:cNvSpPr>
          <p:nvPr>
            <p:ph type="dt" sz="half" idx="10"/>
          </p:nvPr>
        </p:nvSpPr>
        <p:spPr/>
        <p:txBody>
          <a:bodyPr/>
          <a:lstStyle/>
          <a:p>
            <a:r>
              <a:rPr lang="en-US"/>
              <a:t>04/13/2022</a:t>
            </a:r>
          </a:p>
        </p:txBody>
      </p:sp>
      <p:sp>
        <p:nvSpPr>
          <p:cNvPr id="6" name="Footer Placeholder 5">
            <a:extLst>
              <a:ext uri="{FF2B5EF4-FFF2-40B4-BE49-F238E27FC236}">
                <a16:creationId xmlns:a16="http://schemas.microsoft.com/office/drawing/2014/main" id="{1E5180B6-B6AF-4100-977C-AC48DA7DFB93}"/>
              </a:ext>
            </a:extLst>
          </p:cNvPr>
          <p:cNvSpPr>
            <a:spLocks noGrp="1"/>
          </p:cNvSpPr>
          <p:nvPr>
            <p:ph type="ftr" sz="quarter" idx="11"/>
          </p:nvPr>
        </p:nvSpPr>
        <p:spPr/>
        <p:txBody>
          <a:bodyPr/>
          <a:lstStyle/>
          <a:p>
            <a:r>
              <a:rPr lang="en-US"/>
              <a:t>PHY 742 -- Spring 2022 -- Lecture 29</a:t>
            </a:r>
          </a:p>
        </p:txBody>
      </p:sp>
      <p:sp>
        <p:nvSpPr>
          <p:cNvPr id="7" name="Slide Number Placeholder 6">
            <a:extLst>
              <a:ext uri="{FF2B5EF4-FFF2-40B4-BE49-F238E27FC236}">
                <a16:creationId xmlns:a16="http://schemas.microsoft.com/office/drawing/2014/main" id="{4C54C474-8B60-40C8-ACE4-281D5011C399}"/>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4757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F154E4-EDE7-4E73-B225-27E5C3F15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27A49-5253-483C-9D89-6D937A6A6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A01EE-0329-4A25-84CE-5D5DAADD6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04/13/2022</a:t>
            </a:r>
          </a:p>
        </p:txBody>
      </p:sp>
      <p:sp>
        <p:nvSpPr>
          <p:cNvPr id="5" name="Footer Placeholder 4">
            <a:extLst>
              <a:ext uri="{FF2B5EF4-FFF2-40B4-BE49-F238E27FC236}">
                <a16:creationId xmlns:a16="http://schemas.microsoft.com/office/drawing/2014/main" id="{2879FA77-9731-43EB-8CD9-E11E4ECB21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742 -- Spring 2022 -- Lecture 29</a:t>
            </a:r>
          </a:p>
        </p:txBody>
      </p:sp>
      <p:sp>
        <p:nvSpPr>
          <p:cNvPr id="6" name="Slide Number Placeholder 5">
            <a:extLst>
              <a:ext uri="{FF2B5EF4-FFF2-40B4-BE49-F238E27FC236}">
                <a16:creationId xmlns:a16="http://schemas.microsoft.com/office/drawing/2014/main" id="{73EF8594-0A26-4B86-A475-59313F23E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F32D-176F-4F5B-8878-5D48FB6FF26A}" type="slidenum">
              <a:rPr lang="en-US" smtClean="0"/>
              <a:t>‹#›</a:t>
            </a:fld>
            <a:endParaRPr lang="en-US"/>
          </a:p>
        </p:txBody>
      </p:sp>
    </p:spTree>
    <p:extLst>
      <p:ext uri="{BB962C8B-B14F-4D97-AF65-F5344CB8AC3E}">
        <p14:creationId xmlns:p14="http://schemas.microsoft.com/office/powerpoint/2010/main" val="182284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5.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image" Target="../media/image16.wmf"/><Relationship Id="rId5" Type="http://schemas.openxmlformats.org/officeDocument/2006/relationships/image" Target="../media/image13.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5.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2.bin"/><Relationship Id="rId5" Type="http://schemas.openxmlformats.org/officeDocument/2006/relationships/image" Target="../media/image17.w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https://physics.nist.gov/PhysRefData/ASD/levels_form.html" TargetMode="Externa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23.wmf"/><Relationship Id="rId5" Type="http://schemas.openxmlformats.org/officeDocument/2006/relationships/oleObject" Target="../embeddings/oleObject14.bin"/><Relationship Id="rId4" Type="http://schemas.openxmlformats.org/officeDocument/2006/relationships/image" Target="../media/image22.wmf"/></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7.bin"/><Relationship Id="rId5" Type="http://schemas.openxmlformats.org/officeDocument/2006/relationships/image" Target="../media/image25.wmf"/><Relationship Id="rId4" Type="http://schemas.openxmlformats.org/officeDocument/2006/relationships/oleObject" Target="../embeddings/oleObject16.bin"/></Relationships>
</file>

<file path=ppt/slides/_rels/slide16.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oleObject" Target="../embeddings/oleObject18.bin"/><Relationship Id="rId7" Type="http://schemas.openxmlformats.org/officeDocument/2006/relationships/image" Target="../media/image30.png"/><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9.wmf"/><Relationship Id="rId5" Type="http://schemas.openxmlformats.org/officeDocument/2006/relationships/oleObject" Target="../embeddings/oleObject19.bin"/><Relationship Id="rId4" Type="http://schemas.openxmlformats.org/officeDocument/2006/relationships/image" Target="../media/image28.wmf"/><Relationship Id="rId9" Type="http://schemas.openxmlformats.org/officeDocument/2006/relationships/hyperlink" Target="http://dlmf.nist.gov/34.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 Id="rId5" Type="http://schemas.openxmlformats.org/officeDocument/2006/relationships/image" Target="../media/image35.png"/><Relationship Id="rId4" Type="http://schemas.openxmlformats.org/officeDocument/2006/relationships/image" Target="../media/image34.png"/></Relationships>
</file>

<file path=ppt/slides/_rels/slide18.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5.wmf"/><Relationship Id="rId5" Type="http://schemas.openxmlformats.org/officeDocument/2006/relationships/oleObject" Target="../embeddings/oleObject20.bin"/><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40.wmf"/><Relationship Id="rId5" Type="http://schemas.openxmlformats.org/officeDocument/2006/relationships/oleObject" Target="../embeddings/oleObject22.bin"/><Relationship Id="rId4" Type="http://schemas.openxmlformats.org/officeDocument/2006/relationships/image" Target="../media/image39.wmf"/></Relationships>
</file>

<file path=ppt/slides/_rels/slide22.xml.rels><?xml version="1.0" encoding="UTF-8" standalone="yes"?>
<Relationships xmlns="http://schemas.openxmlformats.org/package/2006/relationships"><Relationship Id="rId3" Type="http://schemas.openxmlformats.org/officeDocument/2006/relationships/hyperlink" Target="https://physics.nist.gov/PhysRefData/ASD/levels_form.html" TargetMode="External"/><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42.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44.wmf"/><Relationship Id="rId5" Type="http://schemas.openxmlformats.org/officeDocument/2006/relationships/oleObject" Target="../embeddings/oleObject25.bin"/><Relationship Id="rId4" Type="http://schemas.openxmlformats.org/officeDocument/2006/relationships/image" Target="../media/image43.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46.wmf"/><Relationship Id="rId5" Type="http://schemas.openxmlformats.org/officeDocument/2006/relationships/oleObject" Target="../embeddings/oleObject27.bin"/><Relationship Id="rId4" Type="http://schemas.openxmlformats.org/officeDocument/2006/relationships/image" Target="../media/image45.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47.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48.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50.wmf"/><Relationship Id="rId5" Type="http://schemas.openxmlformats.org/officeDocument/2006/relationships/oleObject" Target="../embeddings/oleObject31.bin"/><Relationship Id="rId4" Type="http://schemas.openxmlformats.org/officeDocument/2006/relationships/image" Target="../media/image49.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52.wmf"/><Relationship Id="rId5" Type="http://schemas.openxmlformats.org/officeDocument/2006/relationships/oleObject" Target="../embeddings/oleObject33.bin"/><Relationship Id="rId4" Type="http://schemas.openxmlformats.org/officeDocument/2006/relationships/image" Target="../media/image51.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53.wmf"/><Relationship Id="rId5" Type="http://schemas.openxmlformats.org/officeDocument/2006/relationships/oleObject" Target="../embeddings/oleObject35.bin"/><Relationship Id="rId4" Type="http://schemas.openxmlformats.org/officeDocument/2006/relationships/image" Target="../media/image42.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55.wmf"/><Relationship Id="rId5" Type="http://schemas.openxmlformats.org/officeDocument/2006/relationships/oleObject" Target="../embeddings/oleObject37.bin"/><Relationship Id="rId4" Type="http://schemas.openxmlformats.org/officeDocument/2006/relationships/image" Target="../media/image54.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57.png"/><Relationship Id="rId4" Type="http://schemas.openxmlformats.org/officeDocument/2006/relationships/image" Target="../media/image56.w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image" Target="../media/image11.w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BDF17C-E82C-4B81-A5F8-25A9209377FF}"/>
              </a:ext>
            </a:extLst>
          </p:cNvPr>
          <p:cNvSpPr>
            <a:spLocks noGrp="1"/>
          </p:cNvSpPr>
          <p:nvPr>
            <p:ph type="dt" sz="half" idx="10"/>
          </p:nvPr>
        </p:nvSpPr>
        <p:spPr/>
        <p:txBody>
          <a:bodyPr/>
          <a:lstStyle/>
          <a:p>
            <a:r>
              <a:rPr lang="en-US"/>
              <a:t>04/13/2022</a:t>
            </a:r>
          </a:p>
        </p:txBody>
      </p:sp>
      <p:sp>
        <p:nvSpPr>
          <p:cNvPr id="5" name="Footer Placeholder 4">
            <a:extLst>
              <a:ext uri="{FF2B5EF4-FFF2-40B4-BE49-F238E27FC236}">
                <a16:creationId xmlns:a16="http://schemas.microsoft.com/office/drawing/2014/main" id="{C2D94DB1-3467-40A8-BA89-DE9108A662DF}"/>
              </a:ext>
            </a:extLst>
          </p:cNvPr>
          <p:cNvSpPr>
            <a:spLocks noGrp="1"/>
          </p:cNvSpPr>
          <p:nvPr>
            <p:ph type="ftr" sz="quarter" idx="11"/>
          </p:nvPr>
        </p:nvSpPr>
        <p:spPr/>
        <p:txBody>
          <a:bodyPr/>
          <a:lstStyle/>
          <a:p>
            <a:r>
              <a:rPr lang="en-US"/>
              <a:t>PHY 742 -- Spring 2022 -- Lecture 29</a:t>
            </a:r>
          </a:p>
        </p:txBody>
      </p:sp>
      <p:sp>
        <p:nvSpPr>
          <p:cNvPr id="6" name="Slide Number Placeholder 5">
            <a:extLst>
              <a:ext uri="{FF2B5EF4-FFF2-40B4-BE49-F238E27FC236}">
                <a16:creationId xmlns:a16="http://schemas.microsoft.com/office/drawing/2014/main" id="{7FB6E637-08E0-4D49-9E0B-D8B5E5D0312A}"/>
              </a:ext>
            </a:extLst>
          </p:cNvPr>
          <p:cNvSpPr>
            <a:spLocks noGrp="1"/>
          </p:cNvSpPr>
          <p:nvPr>
            <p:ph type="sldNum" sz="quarter" idx="12"/>
          </p:nvPr>
        </p:nvSpPr>
        <p:spPr/>
        <p:txBody>
          <a:bodyPr/>
          <a:lstStyle/>
          <a:p>
            <a:fld id="{E23FF32D-176F-4F5B-8878-5D48FB6FF26A}" type="slidenum">
              <a:rPr lang="en-US" smtClean="0"/>
              <a:t>1</a:t>
            </a:fld>
            <a:endParaRPr lang="en-US"/>
          </a:p>
        </p:txBody>
      </p:sp>
      <p:sp>
        <p:nvSpPr>
          <p:cNvPr id="7" name="TextBox 6">
            <a:extLst>
              <a:ext uri="{FF2B5EF4-FFF2-40B4-BE49-F238E27FC236}">
                <a16:creationId xmlns:a16="http://schemas.microsoft.com/office/drawing/2014/main" id="{7ADFEB32-EBCA-4FF9-87C1-9C7CDFA7CAA0}"/>
              </a:ext>
            </a:extLst>
          </p:cNvPr>
          <p:cNvSpPr txBox="1"/>
          <p:nvPr/>
        </p:nvSpPr>
        <p:spPr>
          <a:xfrm>
            <a:off x="260808" y="136525"/>
            <a:ext cx="11670384" cy="1569660"/>
          </a:xfrm>
          <a:prstGeom prst="rect">
            <a:avLst/>
          </a:prstGeom>
          <a:noFill/>
        </p:spPr>
        <p:txBody>
          <a:bodyPr wrap="square" rtlCol="0">
            <a:spAutoFit/>
          </a:bodyPr>
          <a:lstStyle/>
          <a:p>
            <a:pPr algn="ctr"/>
            <a:r>
              <a:rPr lang="en-US" sz="3200" b="1" dirty="0"/>
              <a:t>PHY 742 Quantum Mechanics II</a:t>
            </a:r>
          </a:p>
          <a:p>
            <a:pPr algn="ctr"/>
            <a:r>
              <a:rPr lang="en-US" sz="3200" b="1"/>
              <a:t>12-12:50 PM  </a:t>
            </a:r>
            <a:r>
              <a:rPr lang="en-US" sz="3200" b="1" dirty="0"/>
              <a:t>MWF  Olin 103</a:t>
            </a:r>
          </a:p>
          <a:p>
            <a:pPr algn="ctr"/>
            <a:endParaRPr lang="en-US" sz="3200" b="1" dirty="0"/>
          </a:p>
        </p:txBody>
      </p:sp>
      <p:sp>
        <p:nvSpPr>
          <p:cNvPr id="8" name="TextBox 7">
            <a:extLst>
              <a:ext uri="{FF2B5EF4-FFF2-40B4-BE49-F238E27FC236}">
                <a16:creationId xmlns:a16="http://schemas.microsoft.com/office/drawing/2014/main" id="{BEACAB1C-FE86-41A1-866F-CAF434231243}"/>
              </a:ext>
            </a:extLst>
          </p:cNvPr>
          <p:cNvSpPr txBox="1"/>
          <p:nvPr/>
        </p:nvSpPr>
        <p:spPr>
          <a:xfrm>
            <a:off x="238028" y="1820822"/>
            <a:ext cx="11972040" cy="3908762"/>
          </a:xfrm>
          <a:prstGeom prst="rect">
            <a:avLst/>
          </a:prstGeom>
          <a:noFill/>
        </p:spPr>
        <p:txBody>
          <a:bodyPr wrap="square" rtlCol="0">
            <a:spAutoFit/>
          </a:bodyPr>
          <a:lstStyle/>
          <a:p>
            <a:pPr algn="ctr"/>
            <a:r>
              <a:rPr lang="en-US" sz="3200" b="1" dirty="0">
                <a:solidFill>
                  <a:srgbClr val="7030A0"/>
                </a:solidFill>
              </a:rPr>
              <a:t>Plan for Lecture 29</a:t>
            </a:r>
          </a:p>
          <a:p>
            <a:pPr algn="ctr"/>
            <a:endParaRPr lang="en-US" sz="1000" b="1" dirty="0">
              <a:solidFill>
                <a:srgbClr val="7030A0"/>
              </a:solidFill>
            </a:endParaRPr>
          </a:p>
          <a:p>
            <a:pPr algn="ctr"/>
            <a:r>
              <a:rPr lang="en-US" sz="3200" b="1" dirty="0">
                <a:solidFill>
                  <a:srgbClr val="7030A0"/>
                </a:solidFill>
              </a:rPr>
              <a:t>Quantum mechanics of a multi electron atom</a:t>
            </a:r>
          </a:p>
          <a:p>
            <a:pPr algn="ctr"/>
            <a:endParaRPr lang="en-US" sz="1400" b="1" dirty="0">
              <a:solidFill>
                <a:srgbClr val="7030A0"/>
              </a:solidFill>
            </a:endParaRPr>
          </a:p>
          <a:p>
            <a:pPr algn="ctr"/>
            <a:r>
              <a:rPr lang="en-US" sz="3200" b="1" dirty="0">
                <a:solidFill>
                  <a:srgbClr val="7030A0"/>
                </a:solidFill>
              </a:rPr>
              <a:t>Analysis of atomic term </a:t>
            </a:r>
            <a:r>
              <a:rPr lang="en-US" sz="3200" b="1" dirty="0" err="1">
                <a:solidFill>
                  <a:srgbClr val="7030A0"/>
                </a:solidFill>
              </a:rPr>
              <a:t>splittings</a:t>
            </a:r>
            <a:endParaRPr lang="en-US" sz="3200" b="1" dirty="0">
              <a:solidFill>
                <a:srgbClr val="7030A0"/>
              </a:solidFill>
            </a:endParaRPr>
          </a:p>
          <a:p>
            <a:pPr algn="ctr"/>
            <a:endParaRPr lang="en-US" sz="3200" b="1" dirty="0">
              <a:solidFill>
                <a:srgbClr val="7030A0"/>
              </a:solidFill>
            </a:endParaRPr>
          </a:p>
          <a:p>
            <a:pPr marL="1428750" lvl="2" indent="-514350">
              <a:buFont typeface="+mj-lt"/>
              <a:buAutoNum type="arabicPeriod"/>
            </a:pPr>
            <a:r>
              <a:rPr lang="en-US" sz="3200" b="1" dirty="0">
                <a:solidFill>
                  <a:schemeClr val="folHlink"/>
                </a:solidFill>
              </a:rPr>
              <a:t>Energy of closed shells</a:t>
            </a:r>
          </a:p>
          <a:p>
            <a:pPr marL="1428750" lvl="2" indent="-514350">
              <a:buFont typeface="+mj-lt"/>
              <a:buAutoNum type="arabicPeriod"/>
            </a:pPr>
            <a:r>
              <a:rPr lang="en-US" sz="3200" b="1" dirty="0">
                <a:solidFill>
                  <a:schemeClr val="folHlink"/>
                </a:solidFill>
              </a:rPr>
              <a:t>1 electron outside a closed shell</a:t>
            </a:r>
          </a:p>
          <a:p>
            <a:pPr marL="1428750" lvl="2" indent="-514350">
              <a:buFont typeface="+mj-lt"/>
              <a:buAutoNum type="arabicPeriod"/>
            </a:pPr>
            <a:r>
              <a:rPr lang="en-US" sz="3200" b="1" dirty="0">
                <a:solidFill>
                  <a:schemeClr val="folHlink"/>
                </a:solidFill>
              </a:rPr>
              <a:t>2 electrons outside a closed shell</a:t>
            </a:r>
          </a:p>
        </p:txBody>
      </p:sp>
    </p:spTree>
    <p:extLst>
      <p:ext uri="{BB962C8B-B14F-4D97-AF65-F5344CB8AC3E}">
        <p14:creationId xmlns:p14="http://schemas.microsoft.com/office/powerpoint/2010/main" val="217825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28F1D3-E425-45FA-88DE-3EEF3D86E26A}"/>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7B72CE08-5B7B-41CF-9C3B-77333903FB6B}"/>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29988694-0AC2-478D-95D4-B467385AC2BC}"/>
              </a:ext>
            </a:extLst>
          </p:cNvPr>
          <p:cNvSpPr>
            <a:spLocks noGrp="1"/>
          </p:cNvSpPr>
          <p:nvPr>
            <p:ph type="sldNum" sz="quarter" idx="12"/>
          </p:nvPr>
        </p:nvSpPr>
        <p:spPr/>
        <p:txBody>
          <a:bodyPr/>
          <a:lstStyle/>
          <a:p>
            <a:fld id="{E23FF32D-176F-4F5B-8878-5D48FB6FF26A}" type="slidenum">
              <a:rPr lang="en-US" smtClean="0"/>
              <a:t>10</a:t>
            </a:fld>
            <a:endParaRPr lang="en-US"/>
          </a:p>
        </p:txBody>
      </p:sp>
      <p:sp>
        <p:nvSpPr>
          <p:cNvPr id="5" name="TextBox 4">
            <a:extLst>
              <a:ext uri="{FF2B5EF4-FFF2-40B4-BE49-F238E27FC236}">
                <a16:creationId xmlns:a16="http://schemas.microsoft.com/office/drawing/2014/main" id="{39B3B0FD-6062-4827-B673-DDD065583E16}"/>
              </a:ext>
            </a:extLst>
          </p:cNvPr>
          <p:cNvSpPr txBox="1"/>
          <p:nvPr/>
        </p:nvSpPr>
        <p:spPr>
          <a:xfrm>
            <a:off x="315884" y="266007"/>
            <a:ext cx="9260378" cy="461665"/>
          </a:xfrm>
          <a:prstGeom prst="rect">
            <a:avLst/>
          </a:prstGeom>
          <a:noFill/>
        </p:spPr>
        <p:txBody>
          <a:bodyPr wrap="square" rtlCol="0">
            <a:spAutoFit/>
          </a:bodyPr>
          <a:lstStyle/>
          <a:p>
            <a:pPr algn="l"/>
            <a:r>
              <a:rPr lang="en-US" sz="2400" b="1" dirty="0"/>
              <a:t>Ground state configuration for He atom</a:t>
            </a:r>
          </a:p>
        </p:txBody>
      </p:sp>
      <p:cxnSp>
        <p:nvCxnSpPr>
          <p:cNvPr id="6" name="Straight Connector 5">
            <a:extLst>
              <a:ext uri="{FF2B5EF4-FFF2-40B4-BE49-F238E27FC236}">
                <a16:creationId xmlns:a16="http://schemas.microsoft.com/office/drawing/2014/main" id="{9EAC6A35-4137-4142-9E9F-2CA20BFEBFC4}"/>
              </a:ext>
            </a:extLst>
          </p:cNvPr>
          <p:cNvCxnSpPr/>
          <p:nvPr/>
        </p:nvCxnSpPr>
        <p:spPr>
          <a:xfrm>
            <a:off x="1140226" y="5622175"/>
            <a:ext cx="1173480" cy="0"/>
          </a:xfrm>
          <a:prstGeom prst="line">
            <a:avLst/>
          </a:prstGeom>
          <a:ln w="508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0960085-D88A-4560-AF40-CEF4055E7801}"/>
              </a:ext>
            </a:extLst>
          </p:cNvPr>
          <p:cNvCxnSpPr/>
          <p:nvPr/>
        </p:nvCxnSpPr>
        <p:spPr>
          <a:xfrm>
            <a:off x="1075110" y="3081252"/>
            <a:ext cx="1173480" cy="0"/>
          </a:xfrm>
          <a:prstGeom prst="line">
            <a:avLst/>
          </a:prstGeom>
          <a:ln w="508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E2E7725-CAB8-49A8-834A-9E30A57B1E72}"/>
              </a:ext>
            </a:extLst>
          </p:cNvPr>
          <p:cNvCxnSpPr/>
          <p:nvPr/>
        </p:nvCxnSpPr>
        <p:spPr>
          <a:xfrm>
            <a:off x="1075110" y="3865419"/>
            <a:ext cx="1173480" cy="0"/>
          </a:xfrm>
          <a:prstGeom prst="line">
            <a:avLst/>
          </a:prstGeom>
          <a:ln w="50800">
            <a:solidFill>
              <a:schemeClr val="tx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9" name="Object 8">
            <a:extLst>
              <a:ext uri="{FF2B5EF4-FFF2-40B4-BE49-F238E27FC236}">
                <a16:creationId xmlns:a16="http://schemas.microsoft.com/office/drawing/2014/main" id="{4FBD8883-C8CE-4571-93BD-64EAA647BBDA}"/>
              </a:ext>
            </a:extLst>
          </p:cNvPr>
          <p:cNvGraphicFramePr>
            <a:graphicFrameLocks noChangeAspect="1"/>
          </p:cNvGraphicFramePr>
          <p:nvPr>
            <p:extLst>
              <p:ext uri="{D42A27DB-BD31-4B8C-83A1-F6EECF244321}">
                <p14:modId xmlns:p14="http://schemas.microsoft.com/office/powerpoint/2010/main" val="131941053"/>
              </p:ext>
            </p:extLst>
          </p:nvPr>
        </p:nvGraphicFramePr>
        <p:xfrm>
          <a:off x="2701748" y="5236534"/>
          <a:ext cx="642735" cy="771282"/>
        </p:xfrm>
        <a:graphic>
          <a:graphicData uri="http://schemas.openxmlformats.org/presentationml/2006/ole">
            <mc:AlternateContent xmlns:mc="http://schemas.openxmlformats.org/markup-compatibility/2006">
              <mc:Choice xmlns:v="urn:schemas-microsoft-com:vml" Requires="v">
                <p:oleObj spid="_x0000_s220573" name="Equation" r:id="rId4" imgW="190440" imgH="228600" progId="Equation.DSMT4">
                  <p:embed/>
                </p:oleObj>
              </mc:Choice>
              <mc:Fallback>
                <p:oleObj name="Equation" r:id="rId4" imgW="190440" imgH="228600" progId="Equation.DSMT4">
                  <p:embed/>
                  <p:pic>
                    <p:nvPicPr>
                      <p:cNvPr id="19" name="Object 18">
                        <a:extLst>
                          <a:ext uri="{FF2B5EF4-FFF2-40B4-BE49-F238E27FC236}">
                            <a16:creationId xmlns:a16="http://schemas.microsoft.com/office/drawing/2014/main" id="{695E43DF-A6CE-4B0F-BDAC-A1DC7180CF1E}"/>
                          </a:ext>
                        </a:extLst>
                      </p:cNvPr>
                      <p:cNvPicPr/>
                      <p:nvPr/>
                    </p:nvPicPr>
                    <p:blipFill>
                      <a:blip r:embed="rId5"/>
                      <a:stretch>
                        <a:fillRect/>
                      </a:stretch>
                    </p:blipFill>
                    <p:spPr>
                      <a:xfrm>
                        <a:off x="2701748" y="5236534"/>
                        <a:ext cx="642735" cy="77128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57599052-68BC-49C7-A70B-A2671C9ACBAE}"/>
              </a:ext>
            </a:extLst>
          </p:cNvPr>
          <p:cNvGraphicFramePr>
            <a:graphicFrameLocks noChangeAspect="1"/>
          </p:cNvGraphicFramePr>
          <p:nvPr>
            <p:extLst>
              <p:ext uri="{D42A27DB-BD31-4B8C-83A1-F6EECF244321}">
                <p14:modId xmlns:p14="http://schemas.microsoft.com/office/powerpoint/2010/main" val="2965995040"/>
              </p:ext>
            </p:extLst>
          </p:nvPr>
        </p:nvGraphicFramePr>
        <p:xfrm>
          <a:off x="2555269" y="3582538"/>
          <a:ext cx="1173480" cy="719230"/>
        </p:xfrm>
        <a:graphic>
          <a:graphicData uri="http://schemas.openxmlformats.org/presentationml/2006/ole">
            <mc:AlternateContent xmlns:mc="http://schemas.openxmlformats.org/markup-compatibility/2006">
              <mc:Choice xmlns:v="urn:schemas-microsoft-com:vml" Requires="v">
                <p:oleObj spid="_x0000_s220574" name="Equation" r:id="rId6" imgW="393480" imgH="241200" progId="Equation.DSMT4">
                  <p:embed/>
                </p:oleObj>
              </mc:Choice>
              <mc:Fallback>
                <p:oleObj name="Equation" r:id="rId6" imgW="393480" imgH="241200" progId="Equation.DSMT4">
                  <p:embed/>
                  <p:pic>
                    <p:nvPicPr>
                      <p:cNvPr id="20" name="Object 19">
                        <a:extLst>
                          <a:ext uri="{FF2B5EF4-FFF2-40B4-BE49-F238E27FC236}">
                            <a16:creationId xmlns:a16="http://schemas.microsoft.com/office/drawing/2014/main" id="{1588E698-6B21-45D7-99D2-A37872EACDCF}"/>
                          </a:ext>
                        </a:extLst>
                      </p:cNvPr>
                      <p:cNvPicPr/>
                      <p:nvPr/>
                    </p:nvPicPr>
                    <p:blipFill>
                      <a:blip r:embed="rId7"/>
                      <a:stretch>
                        <a:fillRect/>
                      </a:stretch>
                    </p:blipFill>
                    <p:spPr>
                      <a:xfrm>
                        <a:off x="2555269" y="3582538"/>
                        <a:ext cx="1173480" cy="71923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F296DDE7-AD48-4AA3-8A5E-FB11A4133E2A}"/>
              </a:ext>
            </a:extLst>
          </p:cNvPr>
          <p:cNvGraphicFramePr>
            <a:graphicFrameLocks noChangeAspect="1"/>
          </p:cNvGraphicFramePr>
          <p:nvPr>
            <p:extLst>
              <p:ext uri="{D42A27DB-BD31-4B8C-83A1-F6EECF244321}">
                <p14:modId xmlns:p14="http://schemas.microsoft.com/office/powerpoint/2010/main" val="819325751"/>
              </p:ext>
            </p:extLst>
          </p:nvPr>
        </p:nvGraphicFramePr>
        <p:xfrm>
          <a:off x="2555269" y="2710823"/>
          <a:ext cx="1665551" cy="719215"/>
        </p:xfrm>
        <a:graphic>
          <a:graphicData uri="http://schemas.openxmlformats.org/presentationml/2006/ole">
            <mc:AlternateContent xmlns:mc="http://schemas.openxmlformats.org/markup-compatibility/2006">
              <mc:Choice xmlns:v="urn:schemas-microsoft-com:vml" Requires="v">
                <p:oleObj spid="_x0000_s220575" name="Equation" r:id="rId8" imgW="558720" imgH="241200" progId="Equation.DSMT4">
                  <p:embed/>
                </p:oleObj>
              </mc:Choice>
              <mc:Fallback>
                <p:oleObj name="Equation" r:id="rId8" imgW="558720" imgH="241200" progId="Equation.DSMT4">
                  <p:embed/>
                  <p:pic>
                    <p:nvPicPr>
                      <p:cNvPr id="21" name="Object 20">
                        <a:extLst>
                          <a:ext uri="{FF2B5EF4-FFF2-40B4-BE49-F238E27FC236}">
                            <a16:creationId xmlns:a16="http://schemas.microsoft.com/office/drawing/2014/main" id="{44DBAE09-36B3-4825-B6AA-E17F78085F0F}"/>
                          </a:ext>
                        </a:extLst>
                      </p:cNvPr>
                      <p:cNvPicPr/>
                      <p:nvPr/>
                    </p:nvPicPr>
                    <p:blipFill>
                      <a:blip r:embed="rId9"/>
                      <a:stretch>
                        <a:fillRect/>
                      </a:stretch>
                    </p:blipFill>
                    <p:spPr>
                      <a:xfrm>
                        <a:off x="2555269" y="2710823"/>
                        <a:ext cx="1665551" cy="719215"/>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FDB17351-F504-4E0C-9810-2878F4D105BB}"/>
              </a:ext>
            </a:extLst>
          </p:cNvPr>
          <p:cNvSpPr txBox="1"/>
          <p:nvPr/>
        </p:nvSpPr>
        <p:spPr>
          <a:xfrm>
            <a:off x="1572479" y="1698568"/>
            <a:ext cx="541713" cy="1200329"/>
          </a:xfrm>
          <a:prstGeom prst="rect">
            <a:avLst/>
          </a:prstGeom>
          <a:noFill/>
        </p:spPr>
        <p:txBody>
          <a:bodyPr wrap="square" rtlCol="0">
            <a:spAutoFit/>
          </a:bodyPr>
          <a:lstStyle/>
          <a:p>
            <a:pPr algn="l"/>
            <a:r>
              <a:rPr lang="en-US" sz="2400" b="1" dirty="0"/>
              <a:t>.</a:t>
            </a:r>
          </a:p>
          <a:p>
            <a:pPr algn="l"/>
            <a:r>
              <a:rPr lang="en-US" sz="2400" b="1" dirty="0"/>
              <a:t>.</a:t>
            </a:r>
          </a:p>
          <a:p>
            <a:pPr algn="l"/>
            <a:r>
              <a:rPr lang="en-US" sz="2400" b="1" dirty="0"/>
              <a:t>.</a:t>
            </a:r>
          </a:p>
        </p:txBody>
      </p:sp>
      <p:cxnSp>
        <p:nvCxnSpPr>
          <p:cNvPr id="14" name="Straight Arrow Connector 13">
            <a:extLst>
              <a:ext uri="{FF2B5EF4-FFF2-40B4-BE49-F238E27FC236}">
                <a16:creationId xmlns:a16="http://schemas.microsoft.com/office/drawing/2014/main" id="{DC44DC87-D82A-4006-A187-08192FCACAEB}"/>
              </a:ext>
            </a:extLst>
          </p:cNvPr>
          <p:cNvCxnSpPr/>
          <p:nvPr/>
        </p:nvCxnSpPr>
        <p:spPr>
          <a:xfrm flipV="1">
            <a:off x="1596044" y="5153891"/>
            <a:ext cx="0" cy="86452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FA0CAEE-3B15-401D-A9DF-B5E4E42A8CDE}"/>
              </a:ext>
            </a:extLst>
          </p:cNvPr>
          <p:cNvCxnSpPr/>
          <p:nvPr/>
        </p:nvCxnSpPr>
        <p:spPr>
          <a:xfrm flipV="1">
            <a:off x="1881446" y="5156666"/>
            <a:ext cx="0" cy="864524"/>
          </a:xfrm>
          <a:prstGeom prst="straightConnector1">
            <a:avLst/>
          </a:prstGeom>
          <a:ln w="508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graphicFrame>
        <p:nvGraphicFramePr>
          <p:cNvPr id="16" name="Object 15">
            <a:extLst>
              <a:ext uri="{FF2B5EF4-FFF2-40B4-BE49-F238E27FC236}">
                <a16:creationId xmlns:a16="http://schemas.microsoft.com/office/drawing/2014/main" id="{DD59BF69-B93C-4E51-B7C3-723C73423A57}"/>
              </a:ext>
            </a:extLst>
          </p:cNvPr>
          <p:cNvGraphicFramePr>
            <a:graphicFrameLocks noChangeAspect="1"/>
          </p:cNvGraphicFramePr>
          <p:nvPr>
            <p:extLst>
              <p:ext uri="{D42A27DB-BD31-4B8C-83A1-F6EECF244321}">
                <p14:modId xmlns:p14="http://schemas.microsoft.com/office/powerpoint/2010/main" val="2588799748"/>
              </p:ext>
            </p:extLst>
          </p:nvPr>
        </p:nvGraphicFramePr>
        <p:xfrm>
          <a:off x="5306636" y="3429000"/>
          <a:ext cx="3992323" cy="1093787"/>
        </p:xfrm>
        <a:graphic>
          <a:graphicData uri="http://schemas.openxmlformats.org/presentationml/2006/ole">
            <mc:AlternateContent xmlns:mc="http://schemas.openxmlformats.org/markup-compatibility/2006">
              <mc:Choice xmlns:v="urn:schemas-microsoft-com:vml" Requires="v">
                <p:oleObj spid="_x0000_s220576" name="Equation" r:id="rId10" imgW="927000" imgH="253800" progId="Equation.DSMT4">
                  <p:embed/>
                </p:oleObj>
              </mc:Choice>
              <mc:Fallback>
                <p:oleObj name="Equation" r:id="rId10" imgW="927000" imgH="253800" progId="Equation.DSMT4">
                  <p:embed/>
                  <p:pic>
                    <p:nvPicPr>
                      <p:cNvPr id="0" name=""/>
                      <p:cNvPicPr/>
                      <p:nvPr/>
                    </p:nvPicPr>
                    <p:blipFill>
                      <a:blip r:embed="rId11"/>
                      <a:stretch>
                        <a:fillRect/>
                      </a:stretch>
                    </p:blipFill>
                    <p:spPr>
                      <a:xfrm>
                        <a:off x="5306636" y="3429000"/>
                        <a:ext cx="3992323" cy="1093787"/>
                      </a:xfrm>
                      <a:prstGeom prst="rect">
                        <a:avLst/>
                      </a:prstGeom>
                    </p:spPr>
                  </p:pic>
                </p:oleObj>
              </mc:Fallback>
            </mc:AlternateContent>
          </a:graphicData>
        </a:graphic>
      </p:graphicFrame>
    </p:spTree>
    <p:extLst>
      <p:ext uri="{BB962C8B-B14F-4D97-AF65-F5344CB8AC3E}">
        <p14:creationId xmlns:p14="http://schemas.microsoft.com/office/powerpoint/2010/main" val="1252174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0C00F5-8400-45BC-AAD5-B9549B347EB1}"/>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F5EF4DBD-673D-43CD-8E71-8277CC4ED10D}"/>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4FA040F6-603E-474D-881A-4AFDF7B849FF}"/>
              </a:ext>
            </a:extLst>
          </p:cNvPr>
          <p:cNvSpPr>
            <a:spLocks noGrp="1"/>
          </p:cNvSpPr>
          <p:nvPr>
            <p:ph type="sldNum" sz="quarter" idx="12"/>
          </p:nvPr>
        </p:nvSpPr>
        <p:spPr/>
        <p:txBody>
          <a:bodyPr/>
          <a:lstStyle/>
          <a:p>
            <a:fld id="{E23FF32D-176F-4F5B-8878-5D48FB6FF26A}" type="slidenum">
              <a:rPr lang="en-US" smtClean="0"/>
              <a:t>11</a:t>
            </a:fld>
            <a:endParaRPr lang="en-US"/>
          </a:p>
        </p:txBody>
      </p:sp>
      <p:sp>
        <p:nvSpPr>
          <p:cNvPr id="5" name="TextBox 4">
            <a:extLst>
              <a:ext uri="{FF2B5EF4-FFF2-40B4-BE49-F238E27FC236}">
                <a16:creationId xmlns:a16="http://schemas.microsoft.com/office/drawing/2014/main" id="{9CE55653-E498-4462-995A-8FAA6E6C4D75}"/>
              </a:ext>
            </a:extLst>
          </p:cNvPr>
          <p:cNvSpPr txBox="1"/>
          <p:nvPr/>
        </p:nvSpPr>
        <p:spPr>
          <a:xfrm>
            <a:off x="328079" y="136525"/>
            <a:ext cx="9725891" cy="461665"/>
          </a:xfrm>
          <a:prstGeom prst="rect">
            <a:avLst/>
          </a:prstGeom>
          <a:noFill/>
        </p:spPr>
        <p:txBody>
          <a:bodyPr wrap="square" rtlCol="0">
            <a:spAutoFit/>
          </a:bodyPr>
          <a:lstStyle/>
          <a:p>
            <a:pPr algn="l"/>
            <a:r>
              <a:rPr lang="en-US" sz="2400" b="1" dirty="0"/>
              <a:t>Summary of results</a:t>
            </a:r>
          </a:p>
        </p:txBody>
      </p:sp>
      <p:graphicFrame>
        <p:nvGraphicFramePr>
          <p:cNvPr id="6" name="Object 5">
            <a:extLst>
              <a:ext uri="{FF2B5EF4-FFF2-40B4-BE49-F238E27FC236}">
                <a16:creationId xmlns:a16="http://schemas.microsoft.com/office/drawing/2014/main" id="{8638C265-4955-4D6F-A3AF-E6AFAD223482}"/>
              </a:ext>
            </a:extLst>
          </p:cNvPr>
          <p:cNvGraphicFramePr>
            <a:graphicFrameLocks noChangeAspect="1"/>
          </p:cNvGraphicFramePr>
          <p:nvPr>
            <p:extLst>
              <p:ext uri="{D42A27DB-BD31-4B8C-83A1-F6EECF244321}">
                <p14:modId xmlns:p14="http://schemas.microsoft.com/office/powerpoint/2010/main" val="2144927713"/>
              </p:ext>
            </p:extLst>
          </p:nvPr>
        </p:nvGraphicFramePr>
        <p:xfrm>
          <a:off x="446881" y="692660"/>
          <a:ext cx="7183438" cy="1203325"/>
        </p:xfrm>
        <a:graphic>
          <a:graphicData uri="http://schemas.openxmlformats.org/presentationml/2006/ole">
            <mc:AlternateContent xmlns:mc="http://schemas.openxmlformats.org/markup-compatibility/2006">
              <mc:Choice xmlns:v="urn:schemas-microsoft-com:vml" Requires="v">
                <p:oleObj spid="_x0000_s226504" name="Equation" r:id="rId4" imgW="3111480" imgH="520560" progId="Equation.DSMT4">
                  <p:embed/>
                </p:oleObj>
              </mc:Choice>
              <mc:Fallback>
                <p:oleObj name="Equation" r:id="rId4" imgW="3111480" imgH="520560" progId="Equation.DSMT4">
                  <p:embed/>
                  <p:pic>
                    <p:nvPicPr>
                      <p:cNvPr id="6" name="Object 5">
                        <a:extLst>
                          <a:ext uri="{FF2B5EF4-FFF2-40B4-BE49-F238E27FC236}">
                            <a16:creationId xmlns:a16="http://schemas.microsoft.com/office/drawing/2014/main" id="{7F8DBCD1-CE24-433C-AE7D-1495C1D7816C}"/>
                          </a:ext>
                        </a:extLst>
                      </p:cNvPr>
                      <p:cNvPicPr/>
                      <p:nvPr/>
                    </p:nvPicPr>
                    <p:blipFill>
                      <a:blip r:embed="rId5"/>
                      <a:stretch>
                        <a:fillRect/>
                      </a:stretch>
                    </p:blipFill>
                    <p:spPr>
                      <a:xfrm>
                        <a:off x="446881" y="692660"/>
                        <a:ext cx="7183438" cy="12033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E42AE33E-2D1C-4FC4-84B2-C8D80AFBF1A4}"/>
              </a:ext>
            </a:extLst>
          </p:cNvPr>
          <p:cNvGraphicFramePr>
            <a:graphicFrameLocks noChangeAspect="1"/>
          </p:cNvGraphicFramePr>
          <p:nvPr>
            <p:extLst>
              <p:ext uri="{D42A27DB-BD31-4B8C-83A1-F6EECF244321}">
                <p14:modId xmlns:p14="http://schemas.microsoft.com/office/powerpoint/2010/main" val="656578269"/>
              </p:ext>
            </p:extLst>
          </p:nvPr>
        </p:nvGraphicFramePr>
        <p:xfrm>
          <a:off x="585788" y="1895475"/>
          <a:ext cx="9929812" cy="3906838"/>
        </p:xfrm>
        <a:graphic>
          <a:graphicData uri="http://schemas.openxmlformats.org/presentationml/2006/ole">
            <mc:AlternateContent xmlns:mc="http://schemas.openxmlformats.org/markup-compatibility/2006">
              <mc:Choice xmlns:v="urn:schemas-microsoft-com:vml" Requires="v">
                <p:oleObj spid="_x0000_s226505" name="Equation" r:id="rId6" imgW="2971800" imgH="1168200" progId="Equation.DSMT4">
                  <p:embed/>
                </p:oleObj>
              </mc:Choice>
              <mc:Fallback>
                <p:oleObj name="Equation" r:id="rId6" imgW="2971800" imgH="1168200" progId="Equation.DSMT4">
                  <p:embed/>
                  <p:pic>
                    <p:nvPicPr>
                      <p:cNvPr id="7" name="Object 6">
                        <a:extLst>
                          <a:ext uri="{FF2B5EF4-FFF2-40B4-BE49-F238E27FC236}">
                            <a16:creationId xmlns:a16="http://schemas.microsoft.com/office/drawing/2014/main" id="{D5420444-7A91-4B8F-B17E-9B7AB8B6F4E0}"/>
                          </a:ext>
                        </a:extLst>
                      </p:cNvPr>
                      <p:cNvPicPr/>
                      <p:nvPr/>
                    </p:nvPicPr>
                    <p:blipFill>
                      <a:blip r:embed="rId7"/>
                      <a:stretch>
                        <a:fillRect/>
                      </a:stretch>
                    </p:blipFill>
                    <p:spPr>
                      <a:xfrm>
                        <a:off x="585788" y="1895475"/>
                        <a:ext cx="9929812" cy="3906838"/>
                      </a:xfrm>
                      <a:prstGeom prst="rect">
                        <a:avLst/>
                      </a:prstGeom>
                    </p:spPr>
                  </p:pic>
                </p:oleObj>
              </mc:Fallback>
            </mc:AlternateContent>
          </a:graphicData>
        </a:graphic>
      </p:graphicFrame>
    </p:spTree>
    <p:extLst>
      <p:ext uri="{BB962C8B-B14F-4D97-AF65-F5344CB8AC3E}">
        <p14:creationId xmlns:p14="http://schemas.microsoft.com/office/powerpoint/2010/main" val="3398163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E2BD7A-E37F-4486-9458-AF58FA33D78F}"/>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A7832D59-B03D-4B0D-9B2E-47534C2B4FCD}"/>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DA2DDE44-1356-49B2-B5E8-AD14AA13D5A3}"/>
              </a:ext>
            </a:extLst>
          </p:cNvPr>
          <p:cNvSpPr>
            <a:spLocks noGrp="1"/>
          </p:cNvSpPr>
          <p:nvPr>
            <p:ph type="sldNum" sz="quarter" idx="12"/>
          </p:nvPr>
        </p:nvSpPr>
        <p:spPr/>
        <p:txBody>
          <a:bodyPr/>
          <a:lstStyle/>
          <a:p>
            <a:fld id="{E23FF32D-176F-4F5B-8878-5D48FB6FF26A}" type="slidenum">
              <a:rPr lang="en-US" smtClean="0"/>
              <a:t>12</a:t>
            </a:fld>
            <a:endParaRPr lang="en-US"/>
          </a:p>
        </p:txBody>
      </p:sp>
      <p:sp>
        <p:nvSpPr>
          <p:cNvPr id="6" name="TextBox 5">
            <a:extLst>
              <a:ext uri="{FF2B5EF4-FFF2-40B4-BE49-F238E27FC236}">
                <a16:creationId xmlns:a16="http://schemas.microsoft.com/office/drawing/2014/main" id="{A71A3C08-BF74-422E-A268-A49A9FACB475}"/>
              </a:ext>
            </a:extLst>
          </p:cNvPr>
          <p:cNvSpPr txBox="1"/>
          <p:nvPr/>
        </p:nvSpPr>
        <p:spPr>
          <a:xfrm>
            <a:off x="291548" y="278296"/>
            <a:ext cx="6109252" cy="461665"/>
          </a:xfrm>
          <a:prstGeom prst="rect">
            <a:avLst/>
          </a:prstGeom>
          <a:noFill/>
        </p:spPr>
        <p:txBody>
          <a:bodyPr wrap="square" rtlCol="0">
            <a:spAutoFit/>
          </a:bodyPr>
          <a:lstStyle/>
          <a:p>
            <a:pPr algn="l"/>
            <a:r>
              <a:rPr lang="en-US" sz="2400" b="1" dirty="0"/>
              <a:t>Example from NIST</a:t>
            </a:r>
          </a:p>
        </p:txBody>
      </p:sp>
      <p:pic>
        <p:nvPicPr>
          <p:cNvPr id="8" name="Picture 7">
            <a:extLst>
              <a:ext uri="{FF2B5EF4-FFF2-40B4-BE49-F238E27FC236}">
                <a16:creationId xmlns:a16="http://schemas.microsoft.com/office/drawing/2014/main" id="{3AA4E998-2D5A-4C3B-B2A8-12162EA9DE05}"/>
              </a:ext>
            </a:extLst>
          </p:cNvPr>
          <p:cNvPicPr>
            <a:picLocks noChangeAspect="1"/>
          </p:cNvPicPr>
          <p:nvPr/>
        </p:nvPicPr>
        <p:blipFill>
          <a:blip r:embed="rId3"/>
          <a:stretch>
            <a:fillRect/>
          </a:stretch>
        </p:blipFill>
        <p:spPr>
          <a:xfrm>
            <a:off x="440013" y="902690"/>
            <a:ext cx="4314825" cy="1752600"/>
          </a:xfrm>
          <a:prstGeom prst="rect">
            <a:avLst/>
          </a:prstGeom>
        </p:spPr>
      </p:pic>
      <p:pic>
        <p:nvPicPr>
          <p:cNvPr id="9" name="Picture 8">
            <a:extLst>
              <a:ext uri="{FF2B5EF4-FFF2-40B4-BE49-F238E27FC236}">
                <a16:creationId xmlns:a16="http://schemas.microsoft.com/office/drawing/2014/main" id="{3AA8BB6B-F6A9-48BB-A6BA-08B0B423AA07}"/>
              </a:ext>
            </a:extLst>
          </p:cNvPr>
          <p:cNvPicPr>
            <a:picLocks noChangeAspect="1"/>
          </p:cNvPicPr>
          <p:nvPr/>
        </p:nvPicPr>
        <p:blipFill>
          <a:blip r:embed="rId4"/>
          <a:stretch>
            <a:fillRect/>
          </a:stretch>
        </p:blipFill>
        <p:spPr>
          <a:xfrm>
            <a:off x="5497170" y="278296"/>
            <a:ext cx="5899081" cy="5073949"/>
          </a:xfrm>
          <a:prstGeom prst="rect">
            <a:avLst/>
          </a:prstGeom>
        </p:spPr>
      </p:pic>
      <p:sp>
        <p:nvSpPr>
          <p:cNvPr id="10" name="TextBox 9">
            <a:extLst>
              <a:ext uri="{FF2B5EF4-FFF2-40B4-BE49-F238E27FC236}">
                <a16:creationId xmlns:a16="http://schemas.microsoft.com/office/drawing/2014/main" id="{6D82B723-9722-4EFD-A367-537364B0086F}"/>
              </a:ext>
            </a:extLst>
          </p:cNvPr>
          <p:cNvSpPr txBox="1"/>
          <p:nvPr/>
        </p:nvSpPr>
        <p:spPr>
          <a:xfrm>
            <a:off x="440013" y="5724477"/>
            <a:ext cx="10101943" cy="461665"/>
          </a:xfrm>
          <a:prstGeom prst="rect">
            <a:avLst/>
          </a:prstGeom>
          <a:noFill/>
        </p:spPr>
        <p:txBody>
          <a:bodyPr wrap="square" rtlCol="0">
            <a:spAutoFit/>
          </a:bodyPr>
          <a:lstStyle/>
          <a:p>
            <a:r>
              <a:rPr lang="en-US" sz="2400" b="1" dirty="0">
                <a:hlinkClick r:id="rId5"/>
              </a:rPr>
              <a:t>https://physics.nist.gov/PhysRefData/ASD/levels_form.html</a:t>
            </a:r>
            <a:endParaRPr lang="en-US" sz="2400" b="1" dirty="0"/>
          </a:p>
        </p:txBody>
      </p:sp>
    </p:spTree>
    <p:extLst>
      <p:ext uri="{BB962C8B-B14F-4D97-AF65-F5344CB8AC3E}">
        <p14:creationId xmlns:p14="http://schemas.microsoft.com/office/powerpoint/2010/main" val="624355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C8FA7F-9B2E-402D-A758-DA3FDF542D15}"/>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B35FC163-7BA8-4D24-AE28-5F22E6F026C4}"/>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99A9B382-861C-4E9A-B004-B36F8E931069}"/>
              </a:ext>
            </a:extLst>
          </p:cNvPr>
          <p:cNvSpPr>
            <a:spLocks noGrp="1"/>
          </p:cNvSpPr>
          <p:nvPr>
            <p:ph type="sldNum" sz="quarter" idx="12"/>
          </p:nvPr>
        </p:nvSpPr>
        <p:spPr/>
        <p:txBody>
          <a:bodyPr/>
          <a:lstStyle/>
          <a:p>
            <a:fld id="{E23FF32D-176F-4F5B-8878-5D48FB6FF26A}" type="slidenum">
              <a:rPr lang="en-US" smtClean="0"/>
              <a:t>13</a:t>
            </a:fld>
            <a:endParaRPr lang="en-US"/>
          </a:p>
        </p:txBody>
      </p:sp>
      <p:sp>
        <p:nvSpPr>
          <p:cNvPr id="5" name="TextBox 4">
            <a:extLst>
              <a:ext uri="{FF2B5EF4-FFF2-40B4-BE49-F238E27FC236}">
                <a16:creationId xmlns:a16="http://schemas.microsoft.com/office/drawing/2014/main" id="{BE512CBF-83C8-4165-B029-1507AC813BDA}"/>
              </a:ext>
            </a:extLst>
          </p:cNvPr>
          <p:cNvSpPr txBox="1"/>
          <p:nvPr/>
        </p:nvSpPr>
        <p:spPr>
          <a:xfrm>
            <a:off x="313509" y="209006"/>
            <a:ext cx="10019211" cy="461665"/>
          </a:xfrm>
          <a:prstGeom prst="rect">
            <a:avLst/>
          </a:prstGeom>
          <a:noFill/>
        </p:spPr>
        <p:txBody>
          <a:bodyPr wrap="square" rtlCol="0">
            <a:spAutoFit/>
          </a:bodyPr>
          <a:lstStyle/>
          <a:p>
            <a:pPr algn="l"/>
            <a:r>
              <a:rPr lang="en-US" sz="2400" b="1" dirty="0"/>
              <a:t>Example of atom with one electron outside complete shell</a:t>
            </a:r>
          </a:p>
        </p:txBody>
      </p:sp>
      <p:pic>
        <p:nvPicPr>
          <p:cNvPr id="6" name="Picture 5">
            <a:extLst>
              <a:ext uri="{FF2B5EF4-FFF2-40B4-BE49-F238E27FC236}">
                <a16:creationId xmlns:a16="http://schemas.microsoft.com/office/drawing/2014/main" id="{2A7919B2-2A6A-4520-88A0-081CA05A355A}"/>
              </a:ext>
            </a:extLst>
          </p:cNvPr>
          <p:cNvPicPr>
            <a:picLocks noChangeAspect="1"/>
          </p:cNvPicPr>
          <p:nvPr/>
        </p:nvPicPr>
        <p:blipFill>
          <a:blip r:embed="rId2"/>
          <a:stretch>
            <a:fillRect/>
          </a:stretch>
        </p:blipFill>
        <p:spPr>
          <a:xfrm>
            <a:off x="3841568" y="769202"/>
            <a:ext cx="6362700" cy="5488616"/>
          </a:xfrm>
          <a:prstGeom prst="rect">
            <a:avLst/>
          </a:prstGeom>
        </p:spPr>
      </p:pic>
    </p:spTree>
    <p:extLst>
      <p:ext uri="{BB962C8B-B14F-4D97-AF65-F5344CB8AC3E}">
        <p14:creationId xmlns:p14="http://schemas.microsoft.com/office/powerpoint/2010/main" val="978662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E3483E-9CCF-402D-8F77-A854560C0EDF}"/>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9F8E1A75-3D76-491D-B490-5FE7B3153550}"/>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E2BE5425-AA78-4EA4-9262-95394E2D7943}"/>
              </a:ext>
            </a:extLst>
          </p:cNvPr>
          <p:cNvSpPr>
            <a:spLocks noGrp="1"/>
          </p:cNvSpPr>
          <p:nvPr>
            <p:ph type="sldNum" sz="quarter" idx="12"/>
          </p:nvPr>
        </p:nvSpPr>
        <p:spPr/>
        <p:txBody>
          <a:bodyPr/>
          <a:lstStyle/>
          <a:p>
            <a:fld id="{E23FF32D-176F-4F5B-8878-5D48FB6FF26A}" type="slidenum">
              <a:rPr lang="en-US" smtClean="0"/>
              <a:t>14</a:t>
            </a:fld>
            <a:endParaRPr lang="en-US"/>
          </a:p>
        </p:txBody>
      </p:sp>
      <p:graphicFrame>
        <p:nvGraphicFramePr>
          <p:cNvPr id="5" name="Object 4">
            <a:extLst>
              <a:ext uri="{FF2B5EF4-FFF2-40B4-BE49-F238E27FC236}">
                <a16:creationId xmlns:a16="http://schemas.microsoft.com/office/drawing/2014/main" id="{4F64E01A-4398-49B7-8DCE-55C76779AD42}"/>
              </a:ext>
            </a:extLst>
          </p:cNvPr>
          <p:cNvGraphicFramePr>
            <a:graphicFrameLocks noChangeAspect="1"/>
          </p:cNvGraphicFramePr>
          <p:nvPr>
            <p:extLst>
              <p:ext uri="{D42A27DB-BD31-4B8C-83A1-F6EECF244321}">
                <p14:modId xmlns:p14="http://schemas.microsoft.com/office/powerpoint/2010/main" val="397019908"/>
              </p:ext>
            </p:extLst>
          </p:nvPr>
        </p:nvGraphicFramePr>
        <p:xfrm>
          <a:off x="285750" y="965200"/>
          <a:ext cx="6591300" cy="1446213"/>
        </p:xfrm>
        <a:graphic>
          <a:graphicData uri="http://schemas.openxmlformats.org/presentationml/2006/ole">
            <mc:AlternateContent xmlns:mc="http://schemas.openxmlformats.org/markup-compatibility/2006">
              <mc:Choice xmlns:v="urn:schemas-microsoft-com:vml" Requires="v">
                <p:oleObj spid="_x0000_s265265" name="Equation" r:id="rId3" imgW="4572000" imgH="1002960" progId="Equation.DSMT4">
                  <p:embed/>
                </p:oleObj>
              </mc:Choice>
              <mc:Fallback>
                <p:oleObj name="Equation" r:id="rId3" imgW="4572000" imgH="1002960" progId="Equation.DSMT4">
                  <p:embed/>
                  <p:pic>
                    <p:nvPicPr>
                      <p:cNvPr id="0" name=""/>
                      <p:cNvPicPr/>
                      <p:nvPr/>
                    </p:nvPicPr>
                    <p:blipFill>
                      <a:blip r:embed="rId4"/>
                      <a:stretch>
                        <a:fillRect/>
                      </a:stretch>
                    </p:blipFill>
                    <p:spPr>
                      <a:xfrm>
                        <a:off x="285750" y="965200"/>
                        <a:ext cx="6591300" cy="1446213"/>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E40F7A85-B67C-4B99-BE18-D931930C43AC}"/>
              </a:ext>
            </a:extLst>
          </p:cNvPr>
          <p:cNvSpPr txBox="1"/>
          <p:nvPr/>
        </p:nvSpPr>
        <p:spPr>
          <a:xfrm>
            <a:off x="297712" y="297712"/>
            <a:ext cx="11589488" cy="461665"/>
          </a:xfrm>
          <a:prstGeom prst="rect">
            <a:avLst/>
          </a:prstGeom>
          <a:noFill/>
        </p:spPr>
        <p:txBody>
          <a:bodyPr wrap="square" rtlCol="0">
            <a:spAutoFit/>
          </a:bodyPr>
          <a:lstStyle/>
          <a:p>
            <a:pPr algn="l"/>
            <a:r>
              <a:rPr lang="en-US" sz="2400" b="1" dirty="0"/>
              <a:t>In order to analyze these atoms – we need to be able to evaluate the electron interactions</a:t>
            </a:r>
          </a:p>
        </p:txBody>
      </p:sp>
      <p:graphicFrame>
        <p:nvGraphicFramePr>
          <p:cNvPr id="7" name="Object 6">
            <a:extLst>
              <a:ext uri="{FF2B5EF4-FFF2-40B4-BE49-F238E27FC236}">
                <a16:creationId xmlns:a16="http://schemas.microsoft.com/office/drawing/2014/main" id="{4686DCFC-8B94-4BCD-8844-DF63B10CBC50}"/>
              </a:ext>
            </a:extLst>
          </p:cNvPr>
          <p:cNvGraphicFramePr>
            <a:graphicFrameLocks noChangeAspect="1"/>
          </p:cNvGraphicFramePr>
          <p:nvPr>
            <p:extLst>
              <p:ext uri="{D42A27DB-BD31-4B8C-83A1-F6EECF244321}">
                <p14:modId xmlns:p14="http://schemas.microsoft.com/office/powerpoint/2010/main" val="937219533"/>
              </p:ext>
            </p:extLst>
          </p:nvPr>
        </p:nvGraphicFramePr>
        <p:xfrm>
          <a:off x="431800" y="2219325"/>
          <a:ext cx="11244263" cy="1023938"/>
        </p:xfrm>
        <a:graphic>
          <a:graphicData uri="http://schemas.openxmlformats.org/presentationml/2006/ole">
            <mc:AlternateContent xmlns:mc="http://schemas.openxmlformats.org/markup-compatibility/2006">
              <mc:Choice xmlns:v="urn:schemas-microsoft-com:vml" Requires="v">
                <p:oleObj spid="_x0000_s265266" name="Equation" r:id="rId5" imgW="7391160" imgH="672840" progId="Equation.DSMT4">
                  <p:embed/>
                </p:oleObj>
              </mc:Choice>
              <mc:Fallback>
                <p:oleObj name="Equation" r:id="rId5" imgW="7391160" imgH="672840" progId="Equation.DSMT4">
                  <p:embed/>
                  <p:pic>
                    <p:nvPicPr>
                      <p:cNvPr id="0" name=""/>
                      <p:cNvPicPr/>
                      <p:nvPr/>
                    </p:nvPicPr>
                    <p:blipFill>
                      <a:blip r:embed="rId6"/>
                      <a:stretch>
                        <a:fillRect/>
                      </a:stretch>
                    </p:blipFill>
                    <p:spPr>
                      <a:xfrm>
                        <a:off x="431800" y="2219325"/>
                        <a:ext cx="11244263" cy="1023938"/>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F37DD4C9-0356-48CF-B226-F306FDBAE0CB}"/>
              </a:ext>
            </a:extLst>
          </p:cNvPr>
          <p:cNvGraphicFramePr>
            <a:graphicFrameLocks noChangeAspect="1"/>
          </p:cNvGraphicFramePr>
          <p:nvPr>
            <p:extLst>
              <p:ext uri="{D42A27DB-BD31-4B8C-83A1-F6EECF244321}">
                <p14:modId xmlns:p14="http://schemas.microsoft.com/office/powerpoint/2010/main" val="3527431835"/>
              </p:ext>
            </p:extLst>
          </p:nvPr>
        </p:nvGraphicFramePr>
        <p:xfrm>
          <a:off x="0" y="3500438"/>
          <a:ext cx="12171363" cy="1711325"/>
        </p:xfrm>
        <a:graphic>
          <a:graphicData uri="http://schemas.openxmlformats.org/presentationml/2006/ole">
            <mc:AlternateContent xmlns:mc="http://schemas.openxmlformats.org/markup-compatibility/2006">
              <mc:Choice xmlns:v="urn:schemas-microsoft-com:vml" Requires="v">
                <p:oleObj spid="_x0000_s265267" name="Equation" r:id="rId7" imgW="5079960" imgH="711000" progId="Equation.DSMT4">
                  <p:embed/>
                </p:oleObj>
              </mc:Choice>
              <mc:Fallback>
                <p:oleObj name="Equation" r:id="rId7" imgW="5079960" imgH="711000" progId="Equation.DSMT4">
                  <p:embed/>
                  <p:pic>
                    <p:nvPicPr>
                      <p:cNvPr id="0" name=""/>
                      <p:cNvPicPr/>
                      <p:nvPr/>
                    </p:nvPicPr>
                    <p:blipFill>
                      <a:blip r:embed="rId8"/>
                      <a:stretch>
                        <a:fillRect/>
                      </a:stretch>
                    </p:blipFill>
                    <p:spPr>
                      <a:xfrm>
                        <a:off x="0" y="3500438"/>
                        <a:ext cx="12171363" cy="1711325"/>
                      </a:xfrm>
                      <a:prstGeom prst="rect">
                        <a:avLst/>
                      </a:prstGeom>
                    </p:spPr>
                  </p:pic>
                </p:oleObj>
              </mc:Fallback>
            </mc:AlternateContent>
          </a:graphicData>
        </a:graphic>
      </p:graphicFrame>
      <p:sp>
        <p:nvSpPr>
          <p:cNvPr id="9" name="Arrow: Up 8">
            <a:extLst>
              <a:ext uri="{FF2B5EF4-FFF2-40B4-BE49-F238E27FC236}">
                <a16:creationId xmlns:a16="http://schemas.microsoft.com/office/drawing/2014/main" id="{1FDF6970-8BBB-453F-8701-95F4A00FF602}"/>
              </a:ext>
            </a:extLst>
          </p:cNvPr>
          <p:cNvSpPr/>
          <p:nvPr/>
        </p:nvSpPr>
        <p:spPr>
          <a:xfrm>
            <a:off x="7093131" y="5199920"/>
            <a:ext cx="1060269" cy="3651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93E554F1-A5F8-4464-8EB9-DFB864E05C39}"/>
              </a:ext>
            </a:extLst>
          </p:cNvPr>
          <p:cNvSpPr txBox="1"/>
          <p:nvPr/>
        </p:nvSpPr>
        <p:spPr>
          <a:xfrm>
            <a:off x="5854337" y="5535439"/>
            <a:ext cx="6337663" cy="830997"/>
          </a:xfrm>
          <a:prstGeom prst="rect">
            <a:avLst/>
          </a:prstGeom>
          <a:noFill/>
        </p:spPr>
        <p:txBody>
          <a:bodyPr wrap="square" rtlCol="0">
            <a:spAutoFit/>
          </a:bodyPr>
          <a:lstStyle/>
          <a:p>
            <a:pPr algn="l"/>
            <a:r>
              <a:rPr lang="en-US" sz="2400" b="1" dirty="0"/>
              <a:t>These angular terms have been tabulated by Condon and </a:t>
            </a:r>
            <a:r>
              <a:rPr lang="en-US" sz="2400" b="1" dirty="0" err="1"/>
              <a:t>Shortley</a:t>
            </a:r>
            <a:r>
              <a:rPr lang="en-US" sz="2400" b="1" dirty="0"/>
              <a:t> and others</a:t>
            </a:r>
          </a:p>
        </p:txBody>
      </p:sp>
    </p:spTree>
    <p:extLst>
      <p:ext uri="{BB962C8B-B14F-4D97-AF65-F5344CB8AC3E}">
        <p14:creationId xmlns:p14="http://schemas.microsoft.com/office/powerpoint/2010/main" val="1903794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1F7B6E-E634-4E76-9949-33B24B5CC516}"/>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71A82F9A-3CFC-4D38-B824-73D3D1A38AB5}"/>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3910A1A0-B05B-4161-9AC3-569CFD882924}"/>
              </a:ext>
            </a:extLst>
          </p:cNvPr>
          <p:cNvSpPr>
            <a:spLocks noGrp="1"/>
          </p:cNvSpPr>
          <p:nvPr>
            <p:ph type="sldNum" sz="quarter" idx="12"/>
          </p:nvPr>
        </p:nvSpPr>
        <p:spPr/>
        <p:txBody>
          <a:bodyPr/>
          <a:lstStyle/>
          <a:p>
            <a:fld id="{E23FF32D-176F-4F5B-8878-5D48FB6FF26A}" type="slidenum">
              <a:rPr lang="en-US" smtClean="0"/>
              <a:t>15</a:t>
            </a:fld>
            <a:endParaRPr lang="en-US"/>
          </a:p>
        </p:txBody>
      </p:sp>
      <p:pic>
        <p:nvPicPr>
          <p:cNvPr id="5" name="Picture 4">
            <a:extLst>
              <a:ext uri="{FF2B5EF4-FFF2-40B4-BE49-F238E27FC236}">
                <a16:creationId xmlns:a16="http://schemas.microsoft.com/office/drawing/2014/main" id="{318AD37D-4BA5-4695-8BA1-593747026EAA}"/>
              </a:ext>
            </a:extLst>
          </p:cNvPr>
          <p:cNvPicPr>
            <a:picLocks noChangeAspect="1"/>
          </p:cNvPicPr>
          <p:nvPr/>
        </p:nvPicPr>
        <p:blipFill rotWithShape="1">
          <a:blip r:embed="rId3"/>
          <a:srcRect t="7070"/>
          <a:stretch/>
        </p:blipFill>
        <p:spPr>
          <a:xfrm>
            <a:off x="837139" y="1245718"/>
            <a:ext cx="7124700" cy="2044700"/>
          </a:xfrm>
          <a:prstGeom prst="rect">
            <a:avLst/>
          </a:prstGeom>
        </p:spPr>
      </p:pic>
      <p:sp>
        <p:nvSpPr>
          <p:cNvPr id="6" name="TextBox 5">
            <a:extLst>
              <a:ext uri="{FF2B5EF4-FFF2-40B4-BE49-F238E27FC236}">
                <a16:creationId xmlns:a16="http://schemas.microsoft.com/office/drawing/2014/main" id="{5FDCC8BE-9DE1-4750-90E9-EAB2626BDBF2}"/>
              </a:ext>
            </a:extLst>
          </p:cNvPr>
          <p:cNvSpPr txBox="1"/>
          <p:nvPr/>
        </p:nvSpPr>
        <p:spPr>
          <a:xfrm>
            <a:off x="837139" y="259028"/>
            <a:ext cx="6096000" cy="830997"/>
          </a:xfrm>
          <a:prstGeom prst="rect">
            <a:avLst/>
          </a:prstGeom>
          <a:noFill/>
        </p:spPr>
        <p:txBody>
          <a:bodyPr wrap="square" rtlCol="0">
            <a:spAutoFit/>
          </a:bodyPr>
          <a:lstStyle/>
          <a:p>
            <a:r>
              <a:rPr lang="en-US" sz="2400" b="1" dirty="0"/>
              <a:t>Here, the angular integrals are given in terms of Gaunt Coefficients and 3j symbols:</a:t>
            </a:r>
          </a:p>
        </p:txBody>
      </p:sp>
      <p:graphicFrame>
        <p:nvGraphicFramePr>
          <p:cNvPr id="7" name="Object 6">
            <a:extLst>
              <a:ext uri="{FF2B5EF4-FFF2-40B4-BE49-F238E27FC236}">
                <a16:creationId xmlns:a16="http://schemas.microsoft.com/office/drawing/2014/main" id="{9F63FA06-FE28-4A76-8E84-44FAEF569A5F}"/>
              </a:ext>
            </a:extLst>
          </p:cNvPr>
          <p:cNvGraphicFramePr>
            <a:graphicFrameLocks noChangeAspect="1"/>
          </p:cNvGraphicFramePr>
          <p:nvPr>
            <p:extLst>
              <p:ext uri="{D42A27DB-BD31-4B8C-83A1-F6EECF244321}">
                <p14:modId xmlns:p14="http://schemas.microsoft.com/office/powerpoint/2010/main" val="1495282243"/>
              </p:ext>
            </p:extLst>
          </p:nvPr>
        </p:nvGraphicFramePr>
        <p:xfrm>
          <a:off x="1680754" y="3098360"/>
          <a:ext cx="2971800" cy="763249"/>
        </p:xfrm>
        <a:graphic>
          <a:graphicData uri="http://schemas.openxmlformats.org/presentationml/2006/ole">
            <mc:AlternateContent xmlns:mc="http://schemas.openxmlformats.org/markup-compatibility/2006">
              <mc:Choice xmlns:v="urn:schemas-microsoft-com:vml" Requires="v">
                <p:oleObj spid="_x0000_s266269" name="Equation" r:id="rId4" imgW="2323800" imgH="596880" progId="Equation.DSMT4">
                  <p:embed/>
                </p:oleObj>
              </mc:Choice>
              <mc:Fallback>
                <p:oleObj name="Equation" r:id="rId4" imgW="2323800" imgH="596880" progId="Equation.DSMT4">
                  <p:embed/>
                  <p:pic>
                    <p:nvPicPr>
                      <p:cNvPr id="7" name="Object 6"/>
                      <p:cNvPicPr/>
                      <p:nvPr/>
                    </p:nvPicPr>
                    <p:blipFill>
                      <a:blip r:embed="rId5"/>
                      <a:stretch>
                        <a:fillRect/>
                      </a:stretch>
                    </p:blipFill>
                    <p:spPr>
                      <a:xfrm>
                        <a:off x="1680754" y="3098360"/>
                        <a:ext cx="2971800" cy="763249"/>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B54A2958-ABAE-4E4B-9A90-410ED36E4A79}"/>
              </a:ext>
            </a:extLst>
          </p:cNvPr>
          <p:cNvGraphicFramePr>
            <a:graphicFrameLocks noChangeAspect="1"/>
          </p:cNvGraphicFramePr>
          <p:nvPr>
            <p:extLst>
              <p:ext uri="{D42A27DB-BD31-4B8C-83A1-F6EECF244321}">
                <p14:modId xmlns:p14="http://schemas.microsoft.com/office/powerpoint/2010/main" val="2268616228"/>
              </p:ext>
            </p:extLst>
          </p:nvPr>
        </p:nvGraphicFramePr>
        <p:xfrm>
          <a:off x="1084969" y="4415387"/>
          <a:ext cx="7913677" cy="763248"/>
        </p:xfrm>
        <a:graphic>
          <a:graphicData uri="http://schemas.openxmlformats.org/presentationml/2006/ole">
            <mc:AlternateContent xmlns:mc="http://schemas.openxmlformats.org/markup-compatibility/2006">
              <mc:Choice xmlns:v="urn:schemas-microsoft-com:vml" Requires="v">
                <p:oleObj spid="_x0000_s266270" name="Equation" r:id="rId6" imgW="2501640" imgH="241200" progId="Equation.DSMT4">
                  <p:embed/>
                </p:oleObj>
              </mc:Choice>
              <mc:Fallback>
                <p:oleObj name="Equation" r:id="rId6" imgW="2501640" imgH="241200" progId="Equation.DSMT4">
                  <p:embed/>
                  <p:pic>
                    <p:nvPicPr>
                      <p:cNvPr id="0" name=""/>
                      <p:cNvPicPr/>
                      <p:nvPr/>
                    </p:nvPicPr>
                    <p:blipFill>
                      <a:blip r:embed="rId7"/>
                      <a:stretch>
                        <a:fillRect/>
                      </a:stretch>
                    </p:blipFill>
                    <p:spPr>
                      <a:xfrm>
                        <a:off x="1084969" y="4415387"/>
                        <a:ext cx="7913677" cy="763248"/>
                      </a:xfrm>
                      <a:prstGeom prst="rect">
                        <a:avLst/>
                      </a:prstGeom>
                    </p:spPr>
                  </p:pic>
                </p:oleObj>
              </mc:Fallback>
            </mc:AlternateContent>
          </a:graphicData>
        </a:graphic>
      </p:graphicFrame>
    </p:spTree>
    <p:extLst>
      <p:ext uri="{BB962C8B-B14F-4D97-AF65-F5344CB8AC3E}">
        <p14:creationId xmlns:p14="http://schemas.microsoft.com/office/powerpoint/2010/main" val="2490845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nvGraphicFramePr>
        <p:xfrm>
          <a:off x="2667000" y="1219201"/>
          <a:ext cx="6380326" cy="1214437"/>
        </p:xfrm>
        <a:graphic>
          <a:graphicData uri="http://schemas.openxmlformats.org/presentationml/2006/ole">
            <mc:AlternateContent xmlns:mc="http://schemas.openxmlformats.org/markup-compatibility/2006">
              <mc:Choice xmlns:v="urn:schemas-microsoft-com:vml" Requires="v">
                <p:oleObj spid="_x0000_s243750" name="Equation" r:id="rId3" imgW="4470120" imgH="850680" progId="Equation.DSMT4">
                  <p:embed/>
                </p:oleObj>
              </mc:Choice>
              <mc:Fallback>
                <p:oleObj name="Equation" r:id="rId3" imgW="4470120" imgH="850680" progId="Equation.DSMT4">
                  <p:embed/>
                  <p:pic>
                    <p:nvPicPr>
                      <p:cNvPr id="5" name="Object 4"/>
                      <p:cNvPicPr/>
                      <p:nvPr/>
                    </p:nvPicPr>
                    <p:blipFill>
                      <a:blip r:embed="rId4"/>
                      <a:stretch>
                        <a:fillRect/>
                      </a:stretch>
                    </p:blipFill>
                    <p:spPr>
                      <a:xfrm>
                        <a:off x="2667000" y="1219201"/>
                        <a:ext cx="6380326" cy="1214437"/>
                      </a:xfrm>
                      <a:prstGeom prst="rect">
                        <a:avLst/>
                      </a:prstGeom>
                    </p:spPr>
                  </p:pic>
                </p:oleObj>
              </mc:Fallback>
            </mc:AlternateContent>
          </a:graphicData>
        </a:graphic>
      </p:graphicFrame>
      <p:sp>
        <p:nvSpPr>
          <p:cNvPr id="6" name="TextBox 5"/>
          <p:cNvSpPr txBox="1"/>
          <p:nvPr/>
        </p:nvSpPr>
        <p:spPr>
          <a:xfrm>
            <a:off x="1578475" y="683083"/>
            <a:ext cx="6553200" cy="461665"/>
          </a:xfrm>
          <a:prstGeom prst="rect">
            <a:avLst/>
          </a:prstGeom>
          <a:noFill/>
        </p:spPr>
        <p:txBody>
          <a:bodyPr wrap="square" rtlCol="0">
            <a:spAutoFit/>
          </a:bodyPr>
          <a:lstStyle/>
          <a:p>
            <a:r>
              <a:rPr lang="en-US" sz="2400" dirty="0">
                <a:latin typeface="+mj-lt"/>
              </a:rPr>
              <a:t>“Addition” of angular momentum</a:t>
            </a:r>
          </a:p>
        </p:txBody>
      </p:sp>
      <p:graphicFrame>
        <p:nvGraphicFramePr>
          <p:cNvPr id="7" name="Object 6"/>
          <p:cNvGraphicFramePr>
            <a:graphicFrameLocks noChangeAspect="1"/>
          </p:cNvGraphicFramePr>
          <p:nvPr/>
        </p:nvGraphicFramePr>
        <p:xfrm>
          <a:off x="1752600" y="2647237"/>
          <a:ext cx="6791326" cy="346075"/>
        </p:xfrm>
        <a:graphic>
          <a:graphicData uri="http://schemas.openxmlformats.org/presentationml/2006/ole">
            <mc:AlternateContent xmlns:mc="http://schemas.openxmlformats.org/markup-compatibility/2006">
              <mc:Choice xmlns:v="urn:schemas-microsoft-com:vml" Requires="v">
                <p:oleObj spid="_x0000_s243751" name="Equation" r:id="rId5" imgW="5244840" imgH="266400" progId="Equation.DSMT4">
                  <p:embed/>
                </p:oleObj>
              </mc:Choice>
              <mc:Fallback>
                <p:oleObj name="Equation" r:id="rId5" imgW="5244840" imgH="266400" progId="Equation.DSMT4">
                  <p:embed/>
                  <p:pic>
                    <p:nvPicPr>
                      <p:cNvPr id="7" name="Object 6"/>
                      <p:cNvPicPr/>
                      <p:nvPr/>
                    </p:nvPicPr>
                    <p:blipFill>
                      <a:blip r:embed="rId6"/>
                      <a:stretch>
                        <a:fillRect/>
                      </a:stretch>
                    </p:blipFill>
                    <p:spPr>
                      <a:xfrm>
                        <a:off x="1752600" y="2647237"/>
                        <a:ext cx="6791326" cy="346075"/>
                      </a:xfrm>
                      <a:prstGeom prst="rect">
                        <a:avLst/>
                      </a:prstGeom>
                    </p:spPr>
                  </p:pic>
                </p:oleObj>
              </mc:Fallback>
            </mc:AlternateContent>
          </a:graphicData>
        </a:graphic>
      </p:graphicFrame>
      <p:pic>
        <p:nvPicPr>
          <p:cNvPr id="8" name="Picture 7"/>
          <p:cNvPicPr>
            <a:picLocks noChangeAspect="1"/>
          </p:cNvPicPr>
          <p:nvPr/>
        </p:nvPicPr>
        <p:blipFill>
          <a:blip r:embed="rId7"/>
          <a:stretch>
            <a:fillRect/>
          </a:stretch>
        </p:blipFill>
        <p:spPr>
          <a:xfrm>
            <a:off x="2704699" y="2998797"/>
            <a:ext cx="1981200" cy="1112253"/>
          </a:xfrm>
          <a:prstGeom prst="rect">
            <a:avLst/>
          </a:prstGeom>
        </p:spPr>
      </p:pic>
      <p:pic>
        <p:nvPicPr>
          <p:cNvPr id="9" name="Picture 8"/>
          <p:cNvPicPr>
            <a:picLocks noChangeAspect="1"/>
          </p:cNvPicPr>
          <p:nvPr/>
        </p:nvPicPr>
        <p:blipFill>
          <a:blip r:embed="rId8"/>
          <a:stretch>
            <a:fillRect/>
          </a:stretch>
        </p:blipFill>
        <p:spPr>
          <a:xfrm>
            <a:off x="1578475" y="4689179"/>
            <a:ext cx="8696073" cy="1005889"/>
          </a:xfrm>
          <a:prstGeom prst="rect">
            <a:avLst/>
          </a:prstGeom>
        </p:spPr>
      </p:pic>
      <p:sp>
        <p:nvSpPr>
          <p:cNvPr id="10" name="TextBox 9"/>
          <p:cNvSpPr txBox="1"/>
          <p:nvPr/>
        </p:nvSpPr>
        <p:spPr>
          <a:xfrm>
            <a:off x="1828800" y="4495801"/>
            <a:ext cx="3048000" cy="461665"/>
          </a:xfrm>
          <a:prstGeom prst="rect">
            <a:avLst/>
          </a:prstGeom>
          <a:noFill/>
        </p:spPr>
        <p:txBody>
          <a:bodyPr wrap="square" rtlCol="0">
            <a:spAutoFit/>
          </a:bodyPr>
          <a:lstStyle/>
          <a:p>
            <a:r>
              <a:rPr lang="en-US" sz="2400" dirty="0" err="1">
                <a:latin typeface="+mj-lt"/>
              </a:rPr>
              <a:t>Clebsch-Gordan</a:t>
            </a:r>
            <a:endParaRPr lang="en-US" sz="2400" dirty="0">
              <a:latin typeface="+mj-lt"/>
            </a:endParaRPr>
          </a:p>
        </p:txBody>
      </p:sp>
      <p:sp>
        <p:nvSpPr>
          <p:cNvPr id="11" name="TextBox 10"/>
          <p:cNvSpPr txBox="1"/>
          <p:nvPr/>
        </p:nvSpPr>
        <p:spPr>
          <a:xfrm>
            <a:off x="8915400" y="4264968"/>
            <a:ext cx="609600" cy="461665"/>
          </a:xfrm>
          <a:prstGeom prst="rect">
            <a:avLst/>
          </a:prstGeom>
          <a:noFill/>
        </p:spPr>
        <p:txBody>
          <a:bodyPr wrap="square" rtlCol="0">
            <a:spAutoFit/>
          </a:bodyPr>
          <a:lstStyle/>
          <a:p>
            <a:r>
              <a:rPr lang="en-US" sz="2400" dirty="0">
                <a:latin typeface="+mj-lt"/>
              </a:rPr>
              <a:t>3-j</a:t>
            </a:r>
          </a:p>
        </p:txBody>
      </p:sp>
      <p:sp>
        <p:nvSpPr>
          <p:cNvPr id="12" name="TextBox 11"/>
          <p:cNvSpPr txBox="1"/>
          <p:nvPr/>
        </p:nvSpPr>
        <p:spPr>
          <a:xfrm>
            <a:off x="5153076" y="5806917"/>
            <a:ext cx="3581400" cy="461665"/>
          </a:xfrm>
          <a:prstGeom prst="rect">
            <a:avLst/>
          </a:prstGeom>
          <a:noFill/>
        </p:spPr>
        <p:txBody>
          <a:bodyPr wrap="square" rtlCol="0">
            <a:spAutoFit/>
          </a:bodyPr>
          <a:lstStyle/>
          <a:p>
            <a:r>
              <a:rPr lang="en-US" sz="2400" dirty="0">
                <a:latin typeface="+mj-lt"/>
                <a:hlinkClick r:id="rId9"/>
              </a:rPr>
              <a:t>http://dlmf.nist.gov/34.1</a:t>
            </a:r>
            <a:endParaRPr lang="en-US" sz="2400" dirty="0">
              <a:latin typeface="+mj-lt"/>
            </a:endParaRPr>
          </a:p>
        </p:txBody>
      </p:sp>
      <p:sp>
        <p:nvSpPr>
          <p:cNvPr id="13" name="TextBox 12"/>
          <p:cNvSpPr txBox="1"/>
          <p:nvPr/>
        </p:nvSpPr>
        <p:spPr>
          <a:xfrm>
            <a:off x="1687419" y="5850801"/>
            <a:ext cx="4169744" cy="461665"/>
          </a:xfrm>
          <a:prstGeom prst="rect">
            <a:avLst/>
          </a:prstGeom>
          <a:noFill/>
        </p:spPr>
        <p:txBody>
          <a:bodyPr wrap="square" rtlCol="0">
            <a:spAutoFit/>
          </a:bodyPr>
          <a:lstStyle/>
          <a:p>
            <a:r>
              <a:rPr lang="en-US" sz="2400" dirty="0">
                <a:latin typeface="+mj-lt"/>
              </a:rPr>
              <a:t>link to more information:</a:t>
            </a:r>
          </a:p>
        </p:txBody>
      </p:sp>
      <p:sp>
        <p:nvSpPr>
          <p:cNvPr id="14" name="TextBox 13">
            <a:extLst>
              <a:ext uri="{FF2B5EF4-FFF2-40B4-BE49-F238E27FC236}">
                <a16:creationId xmlns:a16="http://schemas.microsoft.com/office/drawing/2014/main" id="{89FC1E2C-63D4-4F49-BB0A-29A811E4B399}"/>
              </a:ext>
            </a:extLst>
          </p:cNvPr>
          <p:cNvSpPr txBox="1"/>
          <p:nvPr/>
        </p:nvSpPr>
        <p:spPr>
          <a:xfrm>
            <a:off x="130629" y="136525"/>
            <a:ext cx="11508377" cy="461665"/>
          </a:xfrm>
          <a:prstGeom prst="rect">
            <a:avLst/>
          </a:prstGeom>
          <a:noFill/>
        </p:spPr>
        <p:txBody>
          <a:bodyPr wrap="square" rtlCol="0">
            <a:spAutoFit/>
          </a:bodyPr>
          <a:lstStyle/>
          <a:p>
            <a:pPr algn="l"/>
            <a:r>
              <a:rPr lang="en-US" sz="2400" b="1" dirty="0"/>
              <a:t>Digression on   angular relationships --</a:t>
            </a:r>
          </a:p>
        </p:txBody>
      </p:sp>
    </p:spTree>
    <p:extLst>
      <p:ext uri="{BB962C8B-B14F-4D97-AF65-F5344CB8AC3E}">
        <p14:creationId xmlns:p14="http://schemas.microsoft.com/office/powerpoint/2010/main" val="2430695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1828800" y="304801"/>
            <a:ext cx="7924800" cy="461665"/>
          </a:xfrm>
          <a:prstGeom prst="rect">
            <a:avLst/>
          </a:prstGeom>
          <a:noFill/>
        </p:spPr>
        <p:txBody>
          <a:bodyPr wrap="square" rtlCol="0">
            <a:spAutoFit/>
          </a:bodyPr>
          <a:lstStyle/>
          <a:p>
            <a:r>
              <a:rPr lang="en-US" sz="2400" dirty="0">
                <a:latin typeface="+mj-lt"/>
              </a:rPr>
              <a:t>Some symmetry properties of 3-j symbols:</a:t>
            </a:r>
          </a:p>
        </p:txBody>
      </p:sp>
      <p:pic>
        <p:nvPicPr>
          <p:cNvPr id="6" name="Picture 5"/>
          <p:cNvPicPr>
            <a:picLocks noChangeAspect="1"/>
          </p:cNvPicPr>
          <p:nvPr/>
        </p:nvPicPr>
        <p:blipFill>
          <a:blip r:embed="rId2"/>
          <a:stretch>
            <a:fillRect/>
          </a:stretch>
        </p:blipFill>
        <p:spPr>
          <a:xfrm>
            <a:off x="2155658" y="2207912"/>
            <a:ext cx="5372100" cy="1828800"/>
          </a:xfrm>
          <a:prstGeom prst="rect">
            <a:avLst/>
          </a:prstGeom>
        </p:spPr>
      </p:pic>
      <p:pic>
        <p:nvPicPr>
          <p:cNvPr id="7" name="Picture 6"/>
          <p:cNvPicPr>
            <a:picLocks noChangeAspect="1"/>
          </p:cNvPicPr>
          <p:nvPr/>
        </p:nvPicPr>
        <p:blipFill>
          <a:blip r:embed="rId3"/>
          <a:stretch>
            <a:fillRect/>
          </a:stretch>
        </p:blipFill>
        <p:spPr>
          <a:xfrm>
            <a:off x="2114550" y="3892551"/>
            <a:ext cx="5543550" cy="981075"/>
          </a:xfrm>
          <a:prstGeom prst="rect">
            <a:avLst/>
          </a:prstGeom>
        </p:spPr>
      </p:pic>
      <p:pic>
        <p:nvPicPr>
          <p:cNvPr id="8" name="Picture 7"/>
          <p:cNvPicPr>
            <a:picLocks noChangeAspect="1"/>
          </p:cNvPicPr>
          <p:nvPr/>
        </p:nvPicPr>
        <p:blipFill>
          <a:blip r:embed="rId4"/>
          <a:stretch>
            <a:fillRect/>
          </a:stretch>
        </p:blipFill>
        <p:spPr>
          <a:xfrm>
            <a:off x="2438401" y="725187"/>
            <a:ext cx="2867025" cy="628650"/>
          </a:xfrm>
          <a:prstGeom prst="rect">
            <a:avLst/>
          </a:prstGeom>
        </p:spPr>
      </p:pic>
      <p:pic>
        <p:nvPicPr>
          <p:cNvPr id="9" name="Picture 8"/>
          <p:cNvPicPr>
            <a:picLocks noChangeAspect="1"/>
          </p:cNvPicPr>
          <p:nvPr/>
        </p:nvPicPr>
        <p:blipFill>
          <a:blip r:embed="rId5"/>
          <a:stretch>
            <a:fillRect/>
          </a:stretch>
        </p:blipFill>
        <p:spPr>
          <a:xfrm>
            <a:off x="2514601" y="1524001"/>
            <a:ext cx="2314575" cy="695325"/>
          </a:xfrm>
          <a:prstGeom prst="rect">
            <a:avLst/>
          </a:prstGeom>
        </p:spPr>
      </p:pic>
    </p:spTree>
    <p:extLst>
      <p:ext uri="{BB962C8B-B14F-4D97-AF65-F5344CB8AC3E}">
        <p14:creationId xmlns:p14="http://schemas.microsoft.com/office/powerpoint/2010/main" val="785881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1981200" y="228601"/>
            <a:ext cx="7467600" cy="461665"/>
          </a:xfrm>
          <a:prstGeom prst="rect">
            <a:avLst/>
          </a:prstGeom>
          <a:noFill/>
        </p:spPr>
        <p:txBody>
          <a:bodyPr wrap="square" rtlCol="0">
            <a:spAutoFit/>
          </a:bodyPr>
          <a:lstStyle/>
          <a:p>
            <a:r>
              <a:rPr lang="en-US" sz="2400" dirty="0">
                <a:latin typeface="+mj-lt"/>
              </a:rPr>
              <a:t>Some </a:t>
            </a:r>
            <a:r>
              <a:rPr lang="en-US" sz="2400" dirty="0" err="1">
                <a:latin typeface="+mj-lt"/>
              </a:rPr>
              <a:t>orthogonality</a:t>
            </a:r>
            <a:r>
              <a:rPr lang="en-US" sz="2400" dirty="0">
                <a:latin typeface="+mj-lt"/>
              </a:rPr>
              <a:t> properties of 3-j symbols:</a:t>
            </a:r>
          </a:p>
        </p:txBody>
      </p:sp>
      <p:pic>
        <p:nvPicPr>
          <p:cNvPr id="6" name="Picture 5"/>
          <p:cNvPicPr>
            <a:picLocks noChangeAspect="1"/>
          </p:cNvPicPr>
          <p:nvPr/>
        </p:nvPicPr>
        <p:blipFill>
          <a:blip r:embed="rId2"/>
          <a:stretch>
            <a:fillRect/>
          </a:stretch>
        </p:blipFill>
        <p:spPr>
          <a:xfrm>
            <a:off x="2362201" y="990600"/>
            <a:ext cx="6886575" cy="2876550"/>
          </a:xfrm>
          <a:prstGeom prst="rect">
            <a:avLst/>
          </a:prstGeom>
        </p:spPr>
      </p:pic>
    </p:spTree>
    <p:extLst>
      <p:ext uri="{BB962C8B-B14F-4D97-AF65-F5344CB8AC3E}">
        <p14:creationId xmlns:p14="http://schemas.microsoft.com/office/powerpoint/2010/main" val="367890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1981200" y="457201"/>
            <a:ext cx="7391400" cy="830997"/>
          </a:xfrm>
          <a:prstGeom prst="rect">
            <a:avLst/>
          </a:prstGeom>
          <a:noFill/>
        </p:spPr>
        <p:txBody>
          <a:bodyPr wrap="square" rtlCol="0">
            <a:spAutoFit/>
          </a:bodyPr>
          <a:lstStyle/>
          <a:p>
            <a:r>
              <a:rPr lang="en-US" sz="2400" dirty="0">
                <a:latin typeface="+mj-lt"/>
              </a:rPr>
              <a:t>Relationship of 3-j symbols to integrals over spherical harmonics and related functions</a:t>
            </a:r>
          </a:p>
        </p:txBody>
      </p:sp>
      <p:pic>
        <p:nvPicPr>
          <p:cNvPr id="6" name="Picture 5"/>
          <p:cNvPicPr>
            <a:picLocks noChangeAspect="1"/>
          </p:cNvPicPr>
          <p:nvPr/>
        </p:nvPicPr>
        <p:blipFill>
          <a:blip r:embed="rId3"/>
          <a:stretch>
            <a:fillRect/>
          </a:stretch>
        </p:blipFill>
        <p:spPr>
          <a:xfrm>
            <a:off x="2443163" y="1524001"/>
            <a:ext cx="6467475" cy="1019175"/>
          </a:xfrm>
          <a:prstGeom prst="rect">
            <a:avLst/>
          </a:prstGeom>
        </p:spPr>
      </p:pic>
      <p:pic>
        <p:nvPicPr>
          <p:cNvPr id="7" name="Picture 6"/>
          <p:cNvPicPr>
            <a:picLocks noChangeAspect="1"/>
          </p:cNvPicPr>
          <p:nvPr/>
        </p:nvPicPr>
        <p:blipFill rotWithShape="1">
          <a:blip r:embed="rId4"/>
          <a:srcRect t="7070"/>
          <a:stretch/>
        </p:blipFill>
        <p:spPr>
          <a:xfrm>
            <a:off x="2114549" y="3505200"/>
            <a:ext cx="7124700" cy="2044700"/>
          </a:xfrm>
          <a:prstGeom prst="rect">
            <a:avLst/>
          </a:prstGeom>
        </p:spPr>
      </p:pic>
      <p:sp>
        <p:nvSpPr>
          <p:cNvPr id="8" name="TextBox 7"/>
          <p:cNvSpPr txBox="1"/>
          <p:nvPr/>
        </p:nvSpPr>
        <p:spPr>
          <a:xfrm>
            <a:off x="2286000" y="3043536"/>
            <a:ext cx="6096000" cy="461665"/>
          </a:xfrm>
          <a:prstGeom prst="rect">
            <a:avLst/>
          </a:prstGeom>
          <a:noFill/>
        </p:spPr>
        <p:txBody>
          <a:bodyPr wrap="square" rtlCol="0">
            <a:spAutoFit/>
          </a:bodyPr>
          <a:lstStyle/>
          <a:p>
            <a:r>
              <a:rPr lang="en-US" sz="2400" dirty="0">
                <a:latin typeface="+mj-lt"/>
              </a:rPr>
              <a:t>Gaunt Coefficient</a:t>
            </a:r>
          </a:p>
        </p:txBody>
      </p:sp>
      <p:graphicFrame>
        <p:nvGraphicFramePr>
          <p:cNvPr id="9" name="Object 8"/>
          <p:cNvGraphicFramePr>
            <a:graphicFrameLocks noChangeAspect="1"/>
          </p:cNvGraphicFramePr>
          <p:nvPr/>
        </p:nvGraphicFramePr>
        <p:xfrm>
          <a:off x="2895600" y="5410201"/>
          <a:ext cx="2971800" cy="763249"/>
        </p:xfrm>
        <a:graphic>
          <a:graphicData uri="http://schemas.openxmlformats.org/presentationml/2006/ole">
            <mc:AlternateContent xmlns:mc="http://schemas.openxmlformats.org/markup-compatibility/2006">
              <mc:Choice xmlns:v="urn:schemas-microsoft-com:vml" Requires="v">
                <p:oleObj spid="_x0000_s244756" name="Equation" r:id="rId5" imgW="2323800" imgH="596880" progId="Equation.DSMT4">
                  <p:embed/>
                </p:oleObj>
              </mc:Choice>
              <mc:Fallback>
                <p:oleObj name="Equation" r:id="rId5" imgW="2323800" imgH="596880" progId="Equation.DSMT4">
                  <p:embed/>
                  <p:pic>
                    <p:nvPicPr>
                      <p:cNvPr id="9" name="Object 8"/>
                      <p:cNvPicPr/>
                      <p:nvPr/>
                    </p:nvPicPr>
                    <p:blipFill>
                      <a:blip r:embed="rId6"/>
                      <a:stretch>
                        <a:fillRect/>
                      </a:stretch>
                    </p:blipFill>
                    <p:spPr>
                      <a:xfrm>
                        <a:off x="2895600" y="5410201"/>
                        <a:ext cx="2971800" cy="763249"/>
                      </a:xfrm>
                      <a:prstGeom prst="rect">
                        <a:avLst/>
                      </a:prstGeom>
                    </p:spPr>
                  </p:pic>
                </p:oleObj>
              </mc:Fallback>
            </mc:AlternateContent>
          </a:graphicData>
        </a:graphic>
      </p:graphicFrame>
    </p:spTree>
    <p:extLst>
      <p:ext uri="{BB962C8B-B14F-4D97-AF65-F5344CB8AC3E}">
        <p14:creationId xmlns:p14="http://schemas.microsoft.com/office/powerpoint/2010/main" val="2367142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758EDE-0D25-4B8F-8087-91AA484D5D81}"/>
              </a:ext>
            </a:extLst>
          </p:cNvPr>
          <p:cNvPicPr>
            <a:picLocks noChangeAspect="1"/>
          </p:cNvPicPr>
          <p:nvPr/>
        </p:nvPicPr>
        <p:blipFill>
          <a:blip r:embed="rId3"/>
          <a:stretch>
            <a:fillRect/>
          </a:stretch>
        </p:blipFill>
        <p:spPr>
          <a:xfrm>
            <a:off x="891060" y="1206630"/>
            <a:ext cx="10462740" cy="4215291"/>
          </a:xfrm>
          <a:prstGeom prst="rect">
            <a:avLst/>
          </a:prstGeom>
        </p:spPr>
      </p:pic>
      <p:sp>
        <p:nvSpPr>
          <p:cNvPr id="2" name="Date Placeholder 1">
            <a:extLst>
              <a:ext uri="{FF2B5EF4-FFF2-40B4-BE49-F238E27FC236}">
                <a16:creationId xmlns:a16="http://schemas.microsoft.com/office/drawing/2014/main" id="{45759A77-10D0-4645-853C-1FD8D7E77D71}"/>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B0C135A1-FA1B-452A-96EB-A13C22EA91DB}"/>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E6F2CA88-BBA3-471C-98EC-FF0C6F9CF878}"/>
              </a:ext>
            </a:extLst>
          </p:cNvPr>
          <p:cNvSpPr>
            <a:spLocks noGrp="1"/>
          </p:cNvSpPr>
          <p:nvPr>
            <p:ph type="sldNum" sz="quarter" idx="12"/>
          </p:nvPr>
        </p:nvSpPr>
        <p:spPr/>
        <p:txBody>
          <a:bodyPr/>
          <a:lstStyle/>
          <a:p>
            <a:fld id="{E23FF32D-176F-4F5B-8878-5D48FB6FF26A}" type="slidenum">
              <a:rPr lang="en-US" smtClean="0"/>
              <a:t>2</a:t>
            </a:fld>
            <a:endParaRPr lang="en-US"/>
          </a:p>
        </p:txBody>
      </p:sp>
      <p:sp>
        <p:nvSpPr>
          <p:cNvPr id="6" name="Rectangle 5">
            <a:extLst>
              <a:ext uri="{FF2B5EF4-FFF2-40B4-BE49-F238E27FC236}">
                <a16:creationId xmlns:a16="http://schemas.microsoft.com/office/drawing/2014/main" id="{454DAB41-5537-4C65-AC21-9E6CEB113799}"/>
              </a:ext>
            </a:extLst>
          </p:cNvPr>
          <p:cNvSpPr/>
          <p:nvPr/>
        </p:nvSpPr>
        <p:spPr>
          <a:xfrm>
            <a:off x="916460" y="3429000"/>
            <a:ext cx="10270181" cy="285315"/>
          </a:xfrm>
          <a:prstGeom prst="rect">
            <a:avLst/>
          </a:prstGeom>
          <a:solidFill>
            <a:srgbClr val="FFFF00">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1920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1905000" y="304801"/>
            <a:ext cx="7620000" cy="461665"/>
          </a:xfrm>
          <a:prstGeom prst="rect">
            <a:avLst/>
          </a:prstGeom>
          <a:noFill/>
        </p:spPr>
        <p:txBody>
          <a:bodyPr wrap="square" rtlCol="0">
            <a:spAutoFit/>
          </a:bodyPr>
          <a:lstStyle/>
          <a:p>
            <a:r>
              <a:rPr lang="en-US" sz="2400" dirty="0">
                <a:latin typeface="+mj-lt"/>
              </a:rPr>
              <a:t>Explicit formula for </a:t>
            </a:r>
            <a:r>
              <a:rPr lang="en-US" sz="2400" dirty="0" err="1">
                <a:latin typeface="+mj-lt"/>
              </a:rPr>
              <a:t>Clebsch</a:t>
            </a:r>
            <a:r>
              <a:rPr lang="en-US" sz="2400" dirty="0">
                <a:latin typeface="+mj-lt"/>
              </a:rPr>
              <a:t>-Gordon coefficients:</a:t>
            </a:r>
          </a:p>
        </p:txBody>
      </p:sp>
      <p:pic>
        <p:nvPicPr>
          <p:cNvPr id="6" name="Picture 5"/>
          <p:cNvPicPr>
            <a:picLocks noChangeAspect="1"/>
          </p:cNvPicPr>
          <p:nvPr/>
        </p:nvPicPr>
        <p:blipFill>
          <a:blip r:embed="rId2"/>
          <a:stretch>
            <a:fillRect/>
          </a:stretch>
        </p:blipFill>
        <p:spPr>
          <a:xfrm>
            <a:off x="1524000" y="810920"/>
            <a:ext cx="9144000" cy="5236161"/>
          </a:xfrm>
          <a:prstGeom prst="rect">
            <a:avLst/>
          </a:prstGeom>
        </p:spPr>
      </p:pic>
    </p:spTree>
    <p:extLst>
      <p:ext uri="{BB962C8B-B14F-4D97-AF65-F5344CB8AC3E}">
        <p14:creationId xmlns:p14="http://schemas.microsoft.com/office/powerpoint/2010/main" val="1294010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nvGraphicFramePr>
        <p:xfrm>
          <a:off x="2022476" y="433388"/>
          <a:ext cx="8162925" cy="1547812"/>
        </p:xfrm>
        <a:graphic>
          <a:graphicData uri="http://schemas.openxmlformats.org/presentationml/2006/ole">
            <mc:AlternateContent xmlns:mc="http://schemas.openxmlformats.org/markup-compatibility/2006">
              <mc:Choice xmlns:v="urn:schemas-microsoft-com:vml" Requires="v">
                <p:oleObj spid="_x0000_s245798" name="Equation" r:id="rId3" imgW="5359320" imgH="1015920" progId="Equation.DSMT4">
                  <p:embed/>
                </p:oleObj>
              </mc:Choice>
              <mc:Fallback>
                <p:oleObj name="Equation" r:id="rId3" imgW="5359320" imgH="1015920" progId="Equation.DSMT4">
                  <p:embed/>
                  <p:pic>
                    <p:nvPicPr>
                      <p:cNvPr id="5" name="Object 4"/>
                      <p:cNvPicPr/>
                      <p:nvPr/>
                    </p:nvPicPr>
                    <p:blipFill>
                      <a:blip r:embed="rId4"/>
                      <a:stretch>
                        <a:fillRect/>
                      </a:stretch>
                    </p:blipFill>
                    <p:spPr>
                      <a:xfrm>
                        <a:off x="2022476" y="433388"/>
                        <a:ext cx="8162925" cy="1547812"/>
                      </a:xfrm>
                      <a:prstGeom prst="rect">
                        <a:avLst/>
                      </a:prstGeom>
                    </p:spPr>
                  </p:pic>
                </p:oleObj>
              </mc:Fallback>
            </mc:AlternateContent>
          </a:graphicData>
        </a:graphic>
      </p:graphicFrame>
      <p:graphicFrame>
        <p:nvGraphicFramePr>
          <p:cNvPr id="6" name="Object 5"/>
          <p:cNvGraphicFramePr>
            <a:graphicFrameLocks noChangeAspect="1"/>
          </p:cNvGraphicFramePr>
          <p:nvPr/>
        </p:nvGraphicFramePr>
        <p:xfrm>
          <a:off x="1981201" y="2286000"/>
          <a:ext cx="4994495" cy="1524000"/>
        </p:xfrm>
        <a:graphic>
          <a:graphicData uri="http://schemas.openxmlformats.org/presentationml/2006/ole">
            <mc:AlternateContent xmlns:mc="http://schemas.openxmlformats.org/markup-compatibility/2006">
              <mc:Choice xmlns:v="urn:schemas-microsoft-com:vml" Requires="v">
                <p:oleObj spid="_x0000_s245799" name="Equation" r:id="rId5" imgW="4203360" imgH="1282680" progId="Equation.DSMT4">
                  <p:embed/>
                </p:oleObj>
              </mc:Choice>
              <mc:Fallback>
                <p:oleObj name="Equation" r:id="rId5" imgW="4203360" imgH="1282680" progId="Equation.DSMT4">
                  <p:embed/>
                  <p:pic>
                    <p:nvPicPr>
                      <p:cNvPr id="6" name="Object 5"/>
                      <p:cNvPicPr/>
                      <p:nvPr/>
                    </p:nvPicPr>
                    <p:blipFill>
                      <a:blip r:embed="rId6"/>
                      <a:stretch>
                        <a:fillRect/>
                      </a:stretch>
                    </p:blipFill>
                    <p:spPr>
                      <a:xfrm>
                        <a:off x="1981201" y="2286000"/>
                        <a:ext cx="4994495" cy="1524000"/>
                      </a:xfrm>
                      <a:prstGeom prst="rect">
                        <a:avLst/>
                      </a:prstGeom>
                    </p:spPr>
                  </p:pic>
                </p:oleObj>
              </mc:Fallback>
            </mc:AlternateContent>
          </a:graphicData>
        </a:graphic>
      </p:graphicFrame>
    </p:spTree>
    <p:extLst>
      <p:ext uri="{BB962C8B-B14F-4D97-AF65-F5344CB8AC3E}">
        <p14:creationId xmlns:p14="http://schemas.microsoft.com/office/powerpoint/2010/main" val="2440729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pic>
        <p:nvPicPr>
          <p:cNvPr id="6" name="Picture 5"/>
          <p:cNvPicPr>
            <a:picLocks noChangeAspect="1"/>
          </p:cNvPicPr>
          <p:nvPr/>
        </p:nvPicPr>
        <p:blipFill>
          <a:blip r:embed="rId2"/>
          <a:stretch>
            <a:fillRect/>
          </a:stretch>
        </p:blipFill>
        <p:spPr>
          <a:xfrm>
            <a:off x="1800226" y="1828801"/>
            <a:ext cx="8410575" cy="4410075"/>
          </a:xfrm>
          <a:prstGeom prst="rect">
            <a:avLst/>
          </a:prstGeom>
        </p:spPr>
      </p:pic>
      <p:sp>
        <p:nvSpPr>
          <p:cNvPr id="5" name="TextBox 4"/>
          <p:cNvSpPr txBox="1"/>
          <p:nvPr/>
        </p:nvSpPr>
        <p:spPr>
          <a:xfrm>
            <a:off x="1828800" y="228600"/>
            <a:ext cx="8534400" cy="1815882"/>
          </a:xfrm>
          <a:prstGeom prst="rect">
            <a:avLst/>
          </a:prstGeom>
          <a:noFill/>
        </p:spPr>
        <p:txBody>
          <a:bodyPr wrap="square" rtlCol="0">
            <a:spAutoFit/>
          </a:bodyPr>
          <a:lstStyle/>
          <a:p>
            <a:r>
              <a:rPr lang="en-US" sz="2400" dirty="0">
                <a:latin typeface="+mj-lt"/>
              </a:rPr>
              <a:t>Consequences of orbital coupling on energies of multi-electron atoms</a:t>
            </a:r>
          </a:p>
          <a:p>
            <a:r>
              <a:rPr lang="en-US" sz="2400" dirty="0">
                <a:latin typeface="+mj-lt"/>
              </a:rPr>
              <a:t>    Example C   </a:t>
            </a:r>
            <a:r>
              <a:rPr lang="en-US" sz="2400" i="1" dirty="0">
                <a:latin typeface="+mj-lt"/>
              </a:rPr>
              <a:t>1s</a:t>
            </a:r>
            <a:r>
              <a:rPr lang="en-US" sz="2400" i="1" baseline="30000" dirty="0">
                <a:latin typeface="+mj-lt"/>
              </a:rPr>
              <a:t>2</a:t>
            </a:r>
            <a:r>
              <a:rPr lang="en-US" sz="2400" i="1" dirty="0">
                <a:latin typeface="+mj-lt"/>
              </a:rPr>
              <a:t> 2s</a:t>
            </a:r>
            <a:r>
              <a:rPr lang="en-US" sz="2400" i="1" baseline="30000" dirty="0">
                <a:latin typeface="+mj-lt"/>
              </a:rPr>
              <a:t>2</a:t>
            </a:r>
            <a:r>
              <a:rPr lang="en-US" sz="2400" i="1" dirty="0">
                <a:latin typeface="+mj-lt"/>
              </a:rPr>
              <a:t>  2p</a:t>
            </a:r>
            <a:r>
              <a:rPr lang="en-US" sz="2400" i="1" baseline="30000" dirty="0">
                <a:latin typeface="+mj-lt"/>
              </a:rPr>
              <a:t>2</a:t>
            </a:r>
          </a:p>
          <a:p>
            <a:endParaRPr lang="en-US" sz="2400" i="1" baseline="30000" dirty="0">
              <a:latin typeface="+mj-lt"/>
            </a:endParaRPr>
          </a:p>
          <a:p>
            <a:r>
              <a:rPr lang="en-US" sz="2400" dirty="0">
                <a:latin typeface="+mj-lt"/>
                <a:hlinkClick r:id="rId3"/>
              </a:rPr>
              <a:t>https://physics.nist.gov/PhysRefData/ASD/levels_form.html</a:t>
            </a:r>
            <a:endParaRPr lang="en-US" sz="2400" dirty="0">
              <a:latin typeface="+mj-lt"/>
            </a:endParaRPr>
          </a:p>
        </p:txBody>
      </p:sp>
    </p:spTree>
    <p:extLst>
      <p:ext uri="{BB962C8B-B14F-4D97-AF65-F5344CB8AC3E}">
        <p14:creationId xmlns:p14="http://schemas.microsoft.com/office/powerpoint/2010/main" val="3538297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1981200" y="228601"/>
            <a:ext cx="7620000" cy="461665"/>
          </a:xfrm>
          <a:prstGeom prst="rect">
            <a:avLst/>
          </a:prstGeom>
          <a:noFill/>
        </p:spPr>
        <p:txBody>
          <a:bodyPr wrap="square" rtlCol="0">
            <a:spAutoFit/>
          </a:bodyPr>
          <a:lstStyle/>
          <a:p>
            <a:r>
              <a:rPr lang="en-US" sz="2400" dirty="0">
                <a:latin typeface="+mj-lt"/>
              </a:rPr>
              <a:t>Atomic term notation:         </a:t>
            </a:r>
          </a:p>
        </p:txBody>
      </p:sp>
      <p:graphicFrame>
        <p:nvGraphicFramePr>
          <p:cNvPr id="6" name="Object 5"/>
          <p:cNvGraphicFramePr>
            <a:graphicFrameLocks noChangeAspect="1"/>
          </p:cNvGraphicFramePr>
          <p:nvPr/>
        </p:nvGraphicFramePr>
        <p:xfrm>
          <a:off x="5428683" y="228601"/>
          <a:ext cx="1755774" cy="877887"/>
        </p:xfrm>
        <a:graphic>
          <a:graphicData uri="http://schemas.openxmlformats.org/presentationml/2006/ole">
            <mc:AlternateContent xmlns:mc="http://schemas.openxmlformats.org/markup-compatibility/2006">
              <mc:Choice xmlns:v="urn:schemas-microsoft-com:vml" Requires="v">
                <p:oleObj spid="_x0000_s246804" name="Equation" r:id="rId3" imgW="660240" imgH="330120" progId="Equation.DSMT4">
                  <p:embed/>
                </p:oleObj>
              </mc:Choice>
              <mc:Fallback>
                <p:oleObj name="Equation" r:id="rId3" imgW="660240" imgH="330120" progId="Equation.DSMT4">
                  <p:embed/>
                  <p:pic>
                    <p:nvPicPr>
                      <p:cNvPr id="6" name="Object 5"/>
                      <p:cNvPicPr/>
                      <p:nvPr/>
                    </p:nvPicPr>
                    <p:blipFill>
                      <a:blip r:embed="rId4"/>
                      <a:stretch>
                        <a:fillRect/>
                      </a:stretch>
                    </p:blipFill>
                    <p:spPr>
                      <a:xfrm>
                        <a:off x="5428683" y="228601"/>
                        <a:ext cx="1755774" cy="877887"/>
                      </a:xfrm>
                      <a:prstGeom prst="rect">
                        <a:avLst/>
                      </a:prstGeom>
                    </p:spPr>
                  </p:pic>
                </p:oleObj>
              </mc:Fallback>
            </mc:AlternateContent>
          </a:graphicData>
        </a:graphic>
      </p:graphicFrame>
      <p:sp>
        <p:nvSpPr>
          <p:cNvPr id="7" name="TextBox 6"/>
          <p:cNvSpPr txBox="1"/>
          <p:nvPr/>
        </p:nvSpPr>
        <p:spPr>
          <a:xfrm>
            <a:off x="2001882" y="2330925"/>
            <a:ext cx="6955971" cy="2308324"/>
          </a:xfrm>
          <a:prstGeom prst="rect">
            <a:avLst/>
          </a:prstGeom>
          <a:noFill/>
        </p:spPr>
        <p:txBody>
          <a:bodyPr wrap="square" rtlCol="0">
            <a:spAutoFit/>
          </a:bodyPr>
          <a:lstStyle/>
          <a:p>
            <a:r>
              <a:rPr lang="en-US" sz="2400" i="1" dirty="0">
                <a:latin typeface="+mj-lt"/>
              </a:rPr>
              <a:t>    L           symbol            spin for 2 electrons</a:t>
            </a:r>
          </a:p>
          <a:p>
            <a:r>
              <a:rPr lang="en-US" sz="2400" i="1" dirty="0">
                <a:latin typeface="+mj-lt"/>
              </a:rPr>
              <a:t>--------------------------------------------</a:t>
            </a:r>
          </a:p>
          <a:p>
            <a:r>
              <a:rPr lang="en-US" sz="2400" i="1" dirty="0">
                <a:latin typeface="+mj-lt"/>
              </a:rPr>
              <a:t>    0                S                 S=0</a:t>
            </a:r>
          </a:p>
          <a:p>
            <a:r>
              <a:rPr lang="en-US" sz="2400" i="1" dirty="0">
                <a:latin typeface="+mj-lt"/>
              </a:rPr>
              <a:t>    1                P                 S=1</a:t>
            </a:r>
          </a:p>
          <a:p>
            <a:r>
              <a:rPr lang="en-US" sz="2400" i="1" dirty="0">
                <a:latin typeface="+mj-lt"/>
              </a:rPr>
              <a:t>    2                D                S=0</a:t>
            </a:r>
          </a:p>
          <a:p>
            <a:r>
              <a:rPr lang="en-US" sz="2400" i="1" dirty="0">
                <a:latin typeface="+mj-lt"/>
              </a:rPr>
              <a:t>    </a:t>
            </a:r>
          </a:p>
        </p:txBody>
      </p:sp>
      <p:sp>
        <p:nvSpPr>
          <p:cNvPr id="8" name="Arrow: Up 7">
            <a:extLst>
              <a:ext uri="{FF2B5EF4-FFF2-40B4-BE49-F238E27FC236}">
                <a16:creationId xmlns:a16="http://schemas.microsoft.com/office/drawing/2014/main" id="{5076F3C5-3ACA-4B04-A54B-66980C489498}"/>
              </a:ext>
            </a:extLst>
          </p:cNvPr>
          <p:cNvSpPr/>
          <p:nvPr/>
        </p:nvSpPr>
        <p:spPr>
          <a:xfrm>
            <a:off x="4866277" y="4325740"/>
            <a:ext cx="744583" cy="6270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19745B5-A9D2-464C-8FA2-337F316C4F8A}"/>
              </a:ext>
            </a:extLst>
          </p:cNvPr>
          <p:cNvSpPr txBox="1"/>
          <p:nvPr/>
        </p:nvSpPr>
        <p:spPr>
          <a:xfrm>
            <a:off x="5428683" y="5119837"/>
            <a:ext cx="5925117" cy="830997"/>
          </a:xfrm>
          <a:prstGeom prst="rect">
            <a:avLst/>
          </a:prstGeom>
          <a:noFill/>
        </p:spPr>
        <p:txBody>
          <a:bodyPr wrap="square" rtlCol="0">
            <a:spAutoFit/>
          </a:bodyPr>
          <a:lstStyle/>
          <a:p>
            <a:pPr algn="l"/>
            <a:r>
              <a:rPr lang="en-US" sz="2400" b="1" dirty="0"/>
              <a:t>In this case, it happens that  L+S=even</a:t>
            </a:r>
          </a:p>
          <a:p>
            <a:pPr algn="l"/>
            <a:r>
              <a:rPr lang="en-US" sz="2400" b="1" dirty="0"/>
              <a:t>   why?</a:t>
            </a:r>
          </a:p>
        </p:txBody>
      </p:sp>
      <p:sp>
        <p:nvSpPr>
          <p:cNvPr id="10" name="TextBox 9">
            <a:extLst>
              <a:ext uri="{FF2B5EF4-FFF2-40B4-BE49-F238E27FC236}">
                <a16:creationId xmlns:a16="http://schemas.microsoft.com/office/drawing/2014/main" id="{36658C6A-B6EC-4FCE-A4EA-07616F9C296A}"/>
              </a:ext>
            </a:extLst>
          </p:cNvPr>
          <p:cNvSpPr txBox="1"/>
          <p:nvPr/>
        </p:nvSpPr>
        <p:spPr>
          <a:xfrm>
            <a:off x="2095500" y="1405198"/>
            <a:ext cx="6756400" cy="830997"/>
          </a:xfrm>
          <a:prstGeom prst="rect">
            <a:avLst/>
          </a:prstGeom>
          <a:noFill/>
        </p:spPr>
        <p:txBody>
          <a:bodyPr wrap="square" rtlCol="0">
            <a:spAutoFit/>
          </a:bodyPr>
          <a:lstStyle/>
          <a:p>
            <a:pPr algn="l"/>
            <a:r>
              <a:rPr lang="en-US" sz="2400" b="1" dirty="0"/>
              <a:t>For the example of the single particle configuration</a:t>
            </a:r>
          </a:p>
          <a:p>
            <a:pPr algn="l"/>
            <a:r>
              <a:rPr lang="en-US" sz="2400" b="1" dirty="0"/>
              <a:t>                                  </a:t>
            </a:r>
            <a:r>
              <a:rPr lang="en-US" sz="2400" b="1" i="1" dirty="0"/>
              <a:t>np</a:t>
            </a:r>
            <a:r>
              <a:rPr lang="en-US" sz="2400" b="1" i="1" baseline="30000" dirty="0"/>
              <a:t>2</a:t>
            </a:r>
            <a:endParaRPr lang="en-US" sz="2400" b="1" i="1" dirty="0"/>
          </a:p>
        </p:txBody>
      </p:sp>
    </p:spTree>
    <p:extLst>
      <p:ext uri="{BB962C8B-B14F-4D97-AF65-F5344CB8AC3E}">
        <p14:creationId xmlns:p14="http://schemas.microsoft.com/office/powerpoint/2010/main" val="2109196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1981200" y="381001"/>
            <a:ext cx="8001000" cy="461665"/>
          </a:xfrm>
          <a:prstGeom prst="rect">
            <a:avLst/>
          </a:prstGeom>
          <a:noFill/>
        </p:spPr>
        <p:txBody>
          <a:bodyPr wrap="square" rtlCol="0">
            <a:spAutoFit/>
          </a:bodyPr>
          <a:lstStyle/>
          <a:p>
            <a:r>
              <a:rPr lang="en-US" sz="2400" dirty="0">
                <a:latin typeface="+mj-lt"/>
              </a:rPr>
              <a:t>Example for C   </a:t>
            </a:r>
            <a:r>
              <a:rPr lang="en-US" sz="2400" i="1" dirty="0">
                <a:latin typeface="+mj-lt"/>
              </a:rPr>
              <a:t>1s</a:t>
            </a:r>
            <a:r>
              <a:rPr lang="en-US" sz="2400" i="1" baseline="30000" dirty="0">
                <a:latin typeface="+mj-lt"/>
              </a:rPr>
              <a:t>2 </a:t>
            </a:r>
            <a:r>
              <a:rPr lang="en-US" sz="2400" i="1" dirty="0">
                <a:latin typeface="+mj-lt"/>
              </a:rPr>
              <a:t> 2s</a:t>
            </a:r>
            <a:r>
              <a:rPr lang="en-US" sz="2400" i="1" baseline="30000" dirty="0">
                <a:latin typeface="+mj-lt"/>
              </a:rPr>
              <a:t>2</a:t>
            </a:r>
            <a:r>
              <a:rPr lang="en-US" sz="2400" i="1" dirty="0">
                <a:latin typeface="+mj-lt"/>
              </a:rPr>
              <a:t>  2p</a:t>
            </a:r>
            <a:r>
              <a:rPr lang="en-US" sz="2400" i="1" baseline="30000" dirty="0">
                <a:latin typeface="+mj-lt"/>
              </a:rPr>
              <a:t>2</a:t>
            </a:r>
            <a:endParaRPr lang="en-US" sz="2400" dirty="0">
              <a:latin typeface="+mj-lt"/>
            </a:endParaRPr>
          </a:p>
        </p:txBody>
      </p:sp>
      <p:graphicFrame>
        <p:nvGraphicFramePr>
          <p:cNvPr id="6" name="Object 5"/>
          <p:cNvGraphicFramePr>
            <a:graphicFrameLocks noChangeAspect="1"/>
          </p:cNvGraphicFramePr>
          <p:nvPr/>
        </p:nvGraphicFramePr>
        <p:xfrm>
          <a:off x="2209800" y="1224013"/>
          <a:ext cx="7190096" cy="2209800"/>
        </p:xfrm>
        <a:graphic>
          <a:graphicData uri="http://schemas.openxmlformats.org/presentationml/2006/ole">
            <mc:AlternateContent xmlns:mc="http://schemas.openxmlformats.org/markup-compatibility/2006">
              <mc:Choice xmlns:v="urn:schemas-microsoft-com:vml" Requires="v">
                <p:oleObj spid="_x0000_s247846" name="Equation" r:id="rId3" imgW="5537160" imgH="1701720" progId="Equation.DSMT4">
                  <p:embed/>
                </p:oleObj>
              </mc:Choice>
              <mc:Fallback>
                <p:oleObj name="Equation" r:id="rId3" imgW="5537160" imgH="1701720" progId="Equation.DSMT4">
                  <p:embed/>
                  <p:pic>
                    <p:nvPicPr>
                      <p:cNvPr id="6" name="Object 5"/>
                      <p:cNvPicPr/>
                      <p:nvPr/>
                    </p:nvPicPr>
                    <p:blipFill>
                      <a:blip r:embed="rId4"/>
                      <a:stretch>
                        <a:fillRect/>
                      </a:stretch>
                    </p:blipFill>
                    <p:spPr>
                      <a:xfrm>
                        <a:off x="2209800" y="1224013"/>
                        <a:ext cx="7190096" cy="22098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42316190"/>
              </p:ext>
            </p:extLst>
          </p:nvPr>
        </p:nvGraphicFramePr>
        <p:xfrm>
          <a:off x="2074863" y="3754438"/>
          <a:ext cx="7967662" cy="2163762"/>
        </p:xfrm>
        <a:graphic>
          <a:graphicData uri="http://schemas.openxmlformats.org/presentationml/2006/ole">
            <mc:AlternateContent xmlns:mc="http://schemas.openxmlformats.org/markup-compatibility/2006">
              <mc:Choice xmlns:v="urn:schemas-microsoft-com:vml" Requires="v">
                <p:oleObj spid="_x0000_s247847" name="Equation" r:id="rId5" imgW="4572000" imgH="1333440" progId="Equation.DSMT4">
                  <p:embed/>
                </p:oleObj>
              </mc:Choice>
              <mc:Fallback>
                <p:oleObj name="Equation" r:id="rId5" imgW="4572000" imgH="1333440" progId="Equation.DSMT4">
                  <p:embed/>
                  <p:pic>
                    <p:nvPicPr>
                      <p:cNvPr id="7" name="Object 6"/>
                      <p:cNvPicPr/>
                      <p:nvPr/>
                    </p:nvPicPr>
                    <p:blipFill>
                      <a:blip r:embed="rId6"/>
                      <a:stretch>
                        <a:fillRect/>
                      </a:stretch>
                    </p:blipFill>
                    <p:spPr>
                      <a:xfrm>
                        <a:off x="2074863" y="3754438"/>
                        <a:ext cx="7967662" cy="2163762"/>
                      </a:xfrm>
                      <a:prstGeom prst="rect">
                        <a:avLst/>
                      </a:prstGeom>
                    </p:spPr>
                  </p:pic>
                </p:oleObj>
              </mc:Fallback>
            </mc:AlternateContent>
          </a:graphicData>
        </a:graphic>
      </p:graphicFrame>
    </p:spTree>
    <p:extLst>
      <p:ext uri="{BB962C8B-B14F-4D97-AF65-F5344CB8AC3E}">
        <p14:creationId xmlns:p14="http://schemas.microsoft.com/office/powerpoint/2010/main" val="4125103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1981200" y="381001"/>
            <a:ext cx="7010400" cy="461665"/>
          </a:xfrm>
          <a:prstGeom prst="rect">
            <a:avLst/>
          </a:prstGeom>
          <a:noFill/>
        </p:spPr>
        <p:txBody>
          <a:bodyPr wrap="square" rtlCol="0">
            <a:spAutoFit/>
          </a:bodyPr>
          <a:lstStyle/>
          <a:p>
            <a:r>
              <a:rPr lang="en-US" sz="2400" dirty="0">
                <a:latin typeface="+mj-lt"/>
              </a:rPr>
              <a:t>Example for </a:t>
            </a:r>
            <a:r>
              <a:rPr lang="en-US" sz="2400" i="1" baseline="30000" dirty="0">
                <a:latin typeface="+mj-lt"/>
              </a:rPr>
              <a:t>1</a:t>
            </a:r>
            <a:r>
              <a:rPr lang="en-US" sz="2400" i="1" dirty="0">
                <a:latin typeface="+mj-lt"/>
              </a:rPr>
              <a:t>D</a:t>
            </a:r>
            <a:r>
              <a:rPr lang="en-US" sz="2400" dirty="0">
                <a:latin typeface="+mj-lt"/>
              </a:rPr>
              <a:t> state</a:t>
            </a:r>
          </a:p>
        </p:txBody>
      </p:sp>
      <p:graphicFrame>
        <p:nvGraphicFramePr>
          <p:cNvPr id="6" name="Object 5"/>
          <p:cNvGraphicFramePr>
            <a:graphicFrameLocks noChangeAspect="1"/>
          </p:cNvGraphicFramePr>
          <p:nvPr/>
        </p:nvGraphicFramePr>
        <p:xfrm>
          <a:off x="2213232" y="977191"/>
          <a:ext cx="7765536" cy="1371600"/>
        </p:xfrm>
        <a:graphic>
          <a:graphicData uri="http://schemas.openxmlformats.org/presentationml/2006/ole">
            <mc:AlternateContent xmlns:mc="http://schemas.openxmlformats.org/markup-compatibility/2006">
              <mc:Choice xmlns:v="urn:schemas-microsoft-com:vml" Requires="v">
                <p:oleObj spid="_x0000_s248870" name="Equation" r:id="rId3" imgW="5105160" imgH="901440" progId="Equation.DSMT4">
                  <p:embed/>
                </p:oleObj>
              </mc:Choice>
              <mc:Fallback>
                <p:oleObj name="Equation" r:id="rId3" imgW="5105160" imgH="901440" progId="Equation.DSMT4">
                  <p:embed/>
                  <p:pic>
                    <p:nvPicPr>
                      <p:cNvPr id="6" name="Object 5"/>
                      <p:cNvPicPr/>
                      <p:nvPr/>
                    </p:nvPicPr>
                    <p:blipFill>
                      <a:blip r:embed="rId4"/>
                      <a:stretch>
                        <a:fillRect/>
                      </a:stretch>
                    </p:blipFill>
                    <p:spPr>
                      <a:xfrm>
                        <a:off x="2213232" y="977191"/>
                        <a:ext cx="7765536" cy="13716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96852205"/>
              </p:ext>
            </p:extLst>
          </p:nvPr>
        </p:nvGraphicFramePr>
        <p:xfrm>
          <a:off x="1550988" y="2509838"/>
          <a:ext cx="9120187" cy="3687762"/>
        </p:xfrm>
        <a:graphic>
          <a:graphicData uri="http://schemas.openxmlformats.org/presentationml/2006/ole">
            <mc:AlternateContent xmlns:mc="http://schemas.openxmlformats.org/markup-compatibility/2006">
              <mc:Choice xmlns:v="urn:schemas-microsoft-com:vml" Requires="v">
                <p:oleObj spid="_x0000_s248871" name="Equation" r:id="rId5" imgW="5371920" imgH="2171520" progId="Equation.DSMT4">
                  <p:embed/>
                </p:oleObj>
              </mc:Choice>
              <mc:Fallback>
                <p:oleObj name="Equation" r:id="rId5" imgW="5371920" imgH="2171520" progId="Equation.DSMT4">
                  <p:embed/>
                  <p:pic>
                    <p:nvPicPr>
                      <p:cNvPr id="7" name="Object 6"/>
                      <p:cNvPicPr/>
                      <p:nvPr/>
                    </p:nvPicPr>
                    <p:blipFill>
                      <a:blip r:embed="rId6"/>
                      <a:stretch>
                        <a:fillRect/>
                      </a:stretch>
                    </p:blipFill>
                    <p:spPr>
                      <a:xfrm>
                        <a:off x="1550988" y="2509838"/>
                        <a:ext cx="9120187" cy="3687762"/>
                      </a:xfrm>
                      <a:prstGeom prst="rect">
                        <a:avLst/>
                      </a:prstGeom>
                    </p:spPr>
                  </p:pic>
                </p:oleObj>
              </mc:Fallback>
            </mc:AlternateContent>
          </a:graphicData>
        </a:graphic>
      </p:graphicFrame>
    </p:spTree>
    <p:extLst>
      <p:ext uri="{BB962C8B-B14F-4D97-AF65-F5344CB8AC3E}">
        <p14:creationId xmlns:p14="http://schemas.microsoft.com/office/powerpoint/2010/main" val="828140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6" name="Object 5"/>
          <p:cNvGraphicFramePr>
            <a:graphicFrameLocks noChangeAspect="1"/>
          </p:cNvGraphicFramePr>
          <p:nvPr/>
        </p:nvGraphicFramePr>
        <p:xfrm>
          <a:off x="1663700" y="381000"/>
          <a:ext cx="8864600" cy="5715000"/>
        </p:xfrm>
        <a:graphic>
          <a:graphicData uri="http://schemas.openxmlformats.org/presentationml/2006/ole">
            <mc:AlternateContent xmlns:mc="http://schemas.openxmlformats.org/markup-compatibility/2006">
              <mc:Choice xmlns:v="urn:schemas-microsoft-com:vml" Requires="v">
                <p:oleObj spid="_x0000_s249876" name="Equation" r:id="rId3" imgW="5219640" imgH="3365280" progId="Equation.DSMT4">
                  <p:embed/>
                </p:oleObj>
              </mc:Choice>
              <mc:Fallback>
                <p:oleObj name="Equation" r:id="rId3" imgW="5219640" imgH="3365280" progId="Equation.DSMT4">
                  <p:embed/>
                  <p:pic>
                    <p:nvPicPr>
                      <p:cNvPr id="6" name="Object 5"/>
                      <p:cNvPicPr/>
                      <p:nvPr/>
                    </p:nvPicPr>
                    <p:blipFill>
                      <a:blip r:embed="rId4"/>
                      <a:stretch>
                        <a:fillRect/>
                      </a:stretch>
                    </p:blipFill>
                    <p:spPr>
                      <a:xfrm>
                        <a:off x="1663700" y="381000"/>
                        <a:ext cx="8864600" cy="5715000"/>
                      </a:xfrm>
                      <a:prstGeom prst="rect">
                        <a:avLst/>
                      </a:prstGeom>
                    </p:spPr>
                  </p:pic>
                </p:oleObj>
              </mc:Fallback>
            </mc:AlternateContent>
          </a:graphicData>
        </a:graphic>
      </p:graphicFrame>
    </p:spTree>
    <p:extLst>
      <p:ext uri="{BB962C8B-B14F-4D97-AF65-F5344CB8AC3E}">
        <p14:creationId xmlns:p14="http://schemas.microsoft.com/office/powerpoint/2010/main" val="3001880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nvGraphicFramePr>
        <p:xfrm>
          <a:off x="1676400" y="152401"/>
          <a:ext cx="8610600" cy="3861605"/>
        </p:xfrm>
        <a:graphic>
          <a:graphicData uri="http://schemas.openxmlformats.org/presentationml/2006/ole">
            <mc:AlternateContent xmlns:mc="http://schemas.openxmlformats.org/markup-compatibility/2006">
              <mc:Choice xmlns:v="urn:schemas-microsoft-com:vml" Requires="v">
                <p:oleObj spid="_x0000_s250900" name="Equation" r:id="rId3" imgW="5778360" imgH="2590560" progId="Equation.DSMT4">
                  <p:embed/>
                </p:oleObj>
              </mc:Choice>
              <mc:Fallback>
                <p:oleObj name="Equation" r:id="rId3" imgW="5778360" imgH="2590560" progId="Equation.DSMT4">
                  <p:embed/>
                  <p:pic>
                    <p:nvPicPr>
                      <p:cNvPr id="5" name="Object 4"/>
                      <p:cNvPicPr/>
                      <p:nvPr/>
                    </p:nvPicPr>
                    <p:blipFill>
                      <a:blip r:embed="rId4"/>
                      <a:stretch>
                        <a:fillRect/>
                      </a:stretch>
                    </p:blipFill>
                    <p:spPr>
                      <a:xfrm>
                        <a:off x="1676400" y="152401"/>
                        <a:ext cx="8610600" cy="3861605"/>
                      </a:xfrm>
                      <a:prstGeom prst="rect">
                        <a:avLst/>
                      </a:prstGeom>
                    </p:spPr>
                  </p:pic>
                </p:oleObj>
              </mc:Fallback>
            </mc:AlternateContent>
          </a:graphicData>
        </a:graphic>
      </p:graphicFrame>
    </p:spTree>
    <p:extLst>
      <p:ext uri="{BB962C8B-B14F-4D97-AF65-F5344CB8AC3E}">
        <p14:creationId xmlns:p14="http://schemas.microsoft.com/office/powerpoint/2010/main" val="3178073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nvGraphicFramePr>
        <p:xfrm>
          <a:off x="1663700" y="-73967"/>
          <a:ext cx="8864600" cy="3343275"/>
        </p:xfrm>
        <a:graphic>
          <a:graphicData uri="http://schemas.openxmlformats.org/presentationml/2006/ole">
            <mc:AlternateContent xmlns:mc="http://schemas.openxmlformats.org/markup-compatibility/2006">
              <mc:Choice xmlns:v="urn:schemas-microsoft-com:vml" Requires="v">
                <p:oleObj spid="_x0000_s251942" name="Equation" r:id="rId3" imgW="5219640" imgH="1968480" progId="Equation.DSMT4">
                  <p:embed/>
                </p:oleObj>
              </mc:Choice>
              <mc:Fallback>
                <p:oleObj name="Equation" r:id="rId3" imgW="5219640" imgH="1968480" progId="Equation.DSMT4">
                  <p:embed/>
                  <p:pic>
                    <p:nvPicPr>
                      <p:cNvPr id="5" name="Object 4"/>
                      <p:cNvPicPr/>
                      <p:nvPr/>
                    </p:nvPicPr>
                    <p:blipFill>
                      <a:blip r:embed="rId4"/>
                      <a:stretch>
                        <a:fillRect/>
                      </a:stretch>
                    </p:blipFill>
                    <p:spPr>
                      <a:xfrm>
                        <a:off x="1663700" y="-73967"/>
                        <a:ext cx="8864600" cy="3343275"/>
                      </a:xfrm>
                      <a:prstGeom prst="rect">
                        <a:avLst/>
                      </a:prstGeom>
                    </p:spPr>
                  </p:pic>
                </p:oleObj>
              </mc:Fallback>
            </mc:AlternateContent>
          </a:graphicData>
        </a:graphic>
      </p:graphicFrame>
      <p:graphicFrame>
        <p:nvGraphicFramePr>
          <p:cNvPr id="7" name="Object 6"/>
          <p:cNvGraphicFramePr>
            <a:graphicFrameLocks noChangeAspect="1"/>
          </p:cNvGraphicFramePr>
          <p:nvPr/>
        </p:nvGraphicFramePr>
        <p:xfrm>
          <a:off x="1699795" y="3914509"/>
          <a:ext cx="7766050" cy="2416175"/>
        </p:xfrm>
        <a:graphic>
          <a:graphicData uri="http://schemas.openxmlformats.org/presentationml/2006/ole">
            <mc:AlternateContent xmlns:mc="http://schemas.openxmlformats.org/markup-compatibility/2006">
              <mc:Choice xmlns:v="urn:schemas-microsoft-com:vml" Requires="v">
                <p:oleObj spid="_x0000_s251943" name="Equation" r:id="rId5" imgW="5105160" imgH="1587240" progId="Equation.DSMT4">
                  <p:embed/>
                </p:oleObj>
              </mc:Choice>
              <mc:Fallback>
                <p:oleObj name="Equation" r:id="rId5" imgW="5105160" imgH="1587240" progId="Equation.DSMT4">
                  <p:embed/>
                  <p:pic>
                    <p:nvPicPr>
                      <p:cNvPr id="7" name="Object 6"/>
                      <p:cNvPicPr/>
                      <p:nvPr/>
                    </p:nvPicPr>
                    <p:blipFill>
                      <a:blip r:embed="rId6"/>
                      <a:stretch>
                        <a:fillRect/>
                      </a:stretch>
                    </p:blipFill>
                    <p:spPr>
                      <a:xfrm>
                        <a:off x="1699795" y="3914509"/>
                        <a:ext cx="7766050" cy="2416175"/>
                      </a:xfrm>
                      <a:prstGeom prst="rect">
                        <a:avLst/>
                      </a:prstGeom>
                    </p:spPr>
                  </p:pic>
                </p:oleObj>
              </mc:Fallback>
            </mc:AlternateContent>
          </a:graphicData>
        </a:graphic>
      </p:graphicFrame>
      <p:sp>
        <p:nvSpPr>
          <p:cNvPr id="8" name="TextBox 7"/>
          <p:cNvSpPr txBox="1"/>
          <p:nvPr/>
        </p:nvSpPr>
        <p:spPr>
          <a:xfrm>
            <a:off x="1600200" y="3269309"/>
            <a:ext cx="8991600" cy="461665"/>
          </a:xfrm>
          <a:prstGeom prst="rect">
            <a:avLst/>
          </a:prstGeom>
          <a:noFill/>
        </p:spPr>
        <p:txBody>
          <a:bodyPr wrap="square" rtlCol="0">
            <a:spAutoFit/>
          </a:bodyPr>
          <a:lstStyle/>
          <a:p>
            <a:r>
              <a:rPr lang="en-US" sz="2400" dirty="0">
                <a:latin typeface="+mj-lt"/>
              </a:rPr>
              <a:t>Taking into account anti-symmetry of two-particle </a:t>
            </a:r>
            <a:r>
              <a:rPr lang="en-US" sz="2400" dirty="0" err="1">
                <a:latin typeface="+mj-lt"/>
              </a:rPr>
              <a:t>wavefunction</a:t>
            </a:r>
            <a:endParaRPr lang="en-US" sz="2400" dirty="0">
              <a:latin typeface="+mj-lt"/>
            </a:endParaRPr>
          </a:p>
        </p:txBody>
      </p:sp>
    </p:spTree>
    <p:extLst>
      <p:ext uri="{BB962C8B-B14F-4D97-AF65-F5344CB8AC3E}">
        <p14:creationId xmlns:p14="http://schemas.microsoft.com/office/powerpoint/2010/main" val="1296071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nvGraphicFramePr>
        <p:xfrm>
          <a:off x="1649414" y="381000"/>
          <a:ext cx="5640387" cy="1023938"/>
        </p:xfrm>
        <a:graphic>
          <a:graphicData uri="http://schemas.openxmlformats.org/presentationml/2006/ole">
            <mc:AlternateContent xmlns:mc="http://schemas.openxmlformats.org/markup-compatibility/2006">
              <mc:Choice xmlns:v="urn:schemas-microsoft-com:vml" Requires="v">
                <p:oleObj spid="_x0000_s252966" name="Equation" r:id="rId3" imgW="3429000" imgH="622080" progId="Equation.DSMT4">
                  <p:embed/>
                </p:oleObj>
              </mc:Choice>
              <mc:Fallback>
                <p:oleObj name="Equation" r:id="rId3" imgW="3429000" imgH="622080" progId="Equation.DSMT4">
                  <p:embed/>
                  <p:pic>
                    <p:nvPicPr>
                      <p:cNvPr id="5" name="Object 4"/>
                      <p:cNvPicPr/>
                      <p:nvPr/>
                    </p:nvPicPr>
                    <p:blipFill>
                      <a:blip r:embed="rId4"/>
                      <a:stretch>
                        <a:fillRect/>
                      </a:stretch>
                    </p:blipFill>
                    <p:spPr>
                      <a:xfrm>
                        <a:off x="1649414" y="381000"/>
                        <a:ext cx="5640387" cy="1023938"/>
                      </a:xfrm>
                      <a:prstGeom prst="rect">
                        <a:avLst/>
                      </a:prstGeom>
                    </p:spPr>
                  </p:pic>
                </p:oleObj>
              </mc:Fallback>
            </mc:AlternateContent>
          </a:graphicData>
        </a:graphic>
      </p:graphicFrame>
      <p:sp>
        <p:nvSpPr>
          <p:cNvPr id="6" name="Up Arrow 5"/>
          <p:cNvSpPr/>
          <p:nvPr/>
        </p:nvSpPr>
        <p:spPr>
          <a:xfrm rot="18821143">
            <a:off x="6422445" y="1333554"/>
            <a:ext cx="609600" cy="685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185736" y="1524001"/>
            <a:ext cx="3482265" cy="461665"/>
          </a:xfrm>
          <a:prstGeom prst="rect">
            <a:avLst/>
          </a:prstGeom>
          <a:noFill/>
        </p:spPr>
        <p:txBody>
          <a:bodyPr wrap="square" rtlCol="0">
            <a:spAutoFit/>
          </a:bodyPr>
          <a:lstStyle/>
          <a:p>
            <a:r>
              <a:rPr lang="en-US" sz="2400" dirty="0">
                <a:latin typeface="+mj-lt"/>
              </a:rPr>
              <a:t>Must be anti-symmetric</a:t>
            </a:r>
          </a:p>
        </p:txBody>
      </p:sp>
      <p:graphicFrame>
        <p:nvGraphicFramePr>
          <p:cNvPr id="8" name="Object 7"/>
          <p:cNvGraphicFramePr>
            <a:graphicFrameLocks noChangeAspect="1"/>
          </p:cNvGraphicFramePr>
          <p:nvPr/>
        </p:nvGraphicFramePr>
        <p:xfrm>
          <a:off x="1905000" y="2150268"/>
          <a:ext cx="6591300" cy="3460750"/>
        </p:xfrm>
        <a:graphic>
          <a:graphicData uri="http://schemas.openxmlformats.org/presentationml/2006/ole">
            <mc:AlternateContent xmlns:mc="http://schemas.openxmlformats.org/markup-compatibility/2006">
              <mc:Choice xmlns:v="urn:schemas-microsoft-com:vml" Requires="v">
                <p:oleObj spid="_x0000_s252967" name="Equation" r:id="rId5" imgW="4546440" imgH="2387520" progId="Equation.DSMT4">
                  <p:embed/>
                </p:oleObj>
              </mc:Choice>
              <mc:Fallback>
                <p:oleObj name="Equation" r:id="rId5" imgW="4546440" imgH="2387520" progId="Equation.DSMT4">
                  <p:embed/>
                  <p:pic>
                    <p:nvPicPr>
                      <p:cNvPr id="8" name="Object 7"/>
                      <p:cNvPicPr/>
                      <p:nvPr/>
                    </p:nvPicPr>
                    <p:blipFill>
                      <a:blip r:embed="rId6"/>
                      <a:stretch>
                        <a:fillRect/>
                      </a:stretch>
                    </p:blipFill>
                    <p:spPr>
                      <a:xfrm>
                        <a:off x="1905000" y="2150268"/>
                        <a:ext cx="6591300" cy="3460750"/>
                      </a:xfrm>
                      <a:prstGeom prst="rect">
                        <a:avLst/>
                      </a:prstGeom>
                    </p:spPr>
                  </p:pic>
                </p:oleObj>
              </mc:Fallback>
            </mc:AlternateContent>
          </a:graphicData>
        </a:graphic>
      </p:graphicFrame>
      <p:sp>
        <p:nvSpPr>
          <p:cNvPr id="9" name="Right Brace 8"/>
          <p:cNvSpPr/>
          <p:nvPr/>
        </p:nvSpPr>
        <p:spPr>
          <a:xfrm>
            <a:off x="7086600" y="2743200"/>
            <a:ext cx="762000" cy="1981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8001000" y="3133636"/>
            <a:ext cx="2438400" cy="1200329"/>
          </a:xfrm>
          <a:prstGeom prst="rect">
            <a:avLst/>
          </a:prstGeom>
          <a:noFill/>
        </p:spPr>
        <p:txBody>
          <a:bodyPr wrap="square" rtlCol="0">
            <a:spAutoFit/>
          </a:bodyPr>
          <a:lstStyle/>
          <a:p>
            <a:r>
              <a:rPr lang="en-US" sz="2400" i="1" dirty="0">
                <a:latin typeface="+mj-lt"/>
              </a:rPr>
              <a:t>S=1, symmetric</a:t>
            </a:r>
          </a:p>
          <a:p>
            <a:r>
              <a:rPr lang="en-US" sz="2400" dirty="0">
                <a:latin typeface="+mj-lt"/>
              </a:rPr>
              <a:t>degeneracy:</a:t>
            </a:r>
          </a:p>
          <a:p>
            <a:r>
              <a:rPr lang="en-US" sz="2400" i="1" dirty="0">
                <a:latin typeface="+mj-lt"/>
              </a:rPr>
              <a:t>2S+1=3</a:t>
            </a:r>
          </a:p>
        </p:txBody>
      </p:sp>
      <p:sp>
        <p:nvSpPr>
          <p:cNvPr id="11" name="TextBox 10"/>
          <p:cNvSpPr txBox="1"/>
          <p:nvPr/>
        </p:nvSpPr>
        <p:spPr>
          <a:xfrm>
            <a:off x="8029074" y="4697104"/>
            <a:ext cx="2286000" cy="1569660"/>
          </a:xfrm>
          <a:prstGeom prst="rect">
            <a:avLst/>
          </a:prstGeom>
          <a:noFill/>
        </p:spPr>
        <p:txBody>
          <a:bodyPr wrap="square" rtlCol="0">
            <a:spAutoFit/>
          </a:bodyPr>
          <a:lstStyle/>
          <a:p>
            <a:r>
              <a:rPr lang="en-US" sz="2400" i="1" dirty="0">
                <a:latin typeface="+mj-lt"/>
              </a:rPr>
              <a:t>S=0, </a:t>
            </a:r>
          </a:p>
          <a:p>
            <a:r>
              <a:rPr lang="en-US" sz="2400" i="1" dirty="0">
                <a:latin typeface="+mj-lt"/>
              </a:rPr>
              <a:t>anti-symmetric</a:t>
            </a:r>
          </a:p>
          <a:p>
            <a:r>
              <a:rPr lang="en-US" sz="2400" dirty="0">
                <a:latin typeface="+mj-lt"/>
              </a:rPr>
              <a:t>degeneracy:</a:t>
            </a:r>
          </a:p>
          <a:p>
            <a:r>
              <a:rPr lang="en-US" sz="2400" i="1" dirty="0">
                <a:latin typeface="+mj-lt"/>
              </a:rPr>
              <a:t>2S+1=1</a:t>
            </a:r>
          </a:p>
        </p:txBody>
      </p:sp>
      <p:sp>
        <p:nvSpPr>
          <p:cNvPr id="12" name="Right Brace 11"/>
          <p:cNvSpPr/>
          <p:nvPr/>
        </p:nvSpPr>
        <p:spPr>
          <a:xfrm>
            <a:off x="7239000" y="5029200"/>
            <a:ext cx="762000" cy="9906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130683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2B04ED-1D25-4E7B-BDED-741BDAC96562}"/>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99C8E244-0996-497F-A0B6-E7D4FD122072}"/>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8D9C64C3-340F-430A-868C-768362B94E4C}"/>
              </a:ext>
            </a:extLst>
          </p:cNvPr>
          <p:cNvSpPr>
            <a:spLocks noGrp="1"/>
          </p:cNvSpPr>
          <p:nvPr>
            <p:ph type="sldNum" sz="quarter" idx="12"/>
          </p:nvPr>
        </p:nvSpPr>
        <p:spPr/>
        <p:txBody>
          <a:bodyPr/>
          <a:lstStyle/>
          <a:p>
            <a:fld id="{E23FF32D-176F-4F5B-8878-5D48FB6FF26A}" type="slidenum">
              <a:rPr lang="en-US" smtClean="0"/>
              <a:t>3</a:t>
            </a:fld>
            <a:endParaRPr lang="en-US"/>
          </a:p>
        </p:txBody>
      </p:sp>
      <p:pic>
        <p:nvPicPr>
          <p:cNvPr id="5" name="Picture 4">
            <a:extLst>
              <a:ext uri="{FF2B5EF4-FFF2-40B4-BE49-F238E27FC236}">
                <a16:creationId xmlns:a16="http://schemas.microsoft.com/office/drawing/2014/main" id="{EE4F5240-9462-4BEB-BFDD-415AF8BE8030}"/>
              </a:ext>
            </a:extLst>
          </p:cNvPr>
          <p:cNvPicPr>
            <a:picLocks noChangeAspect="1"/>
          </p:cNvPicPr>
          <p:nvPr/>
        </p:nvPicPr>
        <p:blipFill rotWithShape="1">
          <a:blip r:embed="rId3"/>
          <a:srcRect l="6579" t="5204" r="7395"/>
          <a:stretch/>
        </p:blipFill>
        <p:spPr>
          <a:xfrm>
            <a:off x="60960" y="512082"/>
            <a:ext cx="7040880" cy="5833836"/>
          </a:xfrm>
          <a:prstGeom prst="rect">
            <a:avLst/>
          </a:prstGeom>
        </p:spPr>
      </p:pic>
      <p:sp>
        <p:nvSpPr>
          <p:cNvPr id="6" name="Rectangle 5">
            <a:extLst>
              <a:ext uri="{FF2B5EF4-FFF2-40B4-BE49-F238E27FC236}">
                <a16:creationId xmlns:a16="http://schemas.microsoft.com/office/drawing/2014/main" id="{43B2D1FE-5746-4BA7-B2BB-6341C190D3F8}"/>
              </a:ext>
            </a:extLst>
          </p:cNvPr>
          <p:cNvSpPr/>
          <p:nvPr/>
        </p:nvSpPr>
        <p:spPr>
          <a:xfrm>
            <a:off x="0" y="0"/>
            <a:ext cx="11035430" cy="400110"/>
          </a:xfrm>
          <a:prstGeom prst="rect">
            <a:avLst/>
          </a:prstGeom>
        </p:spPr>
        <p:txBody>
          <a:bodyPr wrap="square">
            <a:spAutoFit/>
          </a:bodyPr>
          <a:lstStyle/>
          <a:p>
            <a:r>
              <a:rPr lang="en-US" sz="2000" b="1" dirty="0"/>
              <a:t>https://www.nist.gov/pml/periodic-table-elements</a:t>
            </a:r>
          </a:p>
        </p:txBody>
      </p:sp>
      <p:sp>
        <p:nvSpPr>
          <p:cNvPr id="8" name="Arrow: Up 7">
            <a:extLst>
              <a:ext uri="{FF2B5EF4-FFF2-40B4-BE49-F238E27FC236}">
                <a16:creationId xmlns:a16="http://schemas.microsoft.com/office/drawing/2014/main" id="{9B370093-DCCD-45CC-8518-D356D4A9ED27}"/>
              </a:ext>
            </a:extLst>
          </p:cNvPr>
          <p:cNvSpPr/>
          <p:nvPr/>
        </p:nvSpPr>
        <p:spPr>
          <a:xfrm rot="17747704">
            <a:off x="7436497" y="933617"/>
            <a:ext cx="890451" cy="118872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8A3745D-6761-4EB2-AC3E-EF20E0A52722}"/>
              </a:ext>
            </a:extLst>
          </p:cNvPr>
          <p:cNvPicPr>
            <a:picLocks noChangeAspect="1"/>
          </p:cNvPicPr>
          <p:nvPr/>
        </p:nvPicPr>
        <p:blipFill>
          <a:blip r:embed="rId4"/>
          <a:stretch>
            <a:fillRect/>
          </a:stretch>
        </p:blipFill>
        <p:spPr>
          <a:xfrm>
            <a:off x="8661605" y="512081"/>
            <a:ext cx="2057195" cy="2993679"/>
          </a:xfrm>
          <a:prstGeom prst="rect">
            <a:avLst/>
          </a:prstGeom>
        </p:spPr>
      </p:pic>
      <p:sp>
        <p:nvSpPr>
          <p:cNvPr id="7" name="TextBox 6">
            <a:extLst>
              <a:ext uri="{FF2B5EF4-FFF2-40B4-BE49-F238E27FC236}">
                <a16:creationId xmlns:a16="http://schemas.microsoft.com/office/drawing/2014/main" id="{78D8EF30-08E1-459C-BDE9-66DB040C62D8}"/>
              </a:ext>
            </a:extLst>
          </p:cNvPr>
          <p:cNvSpPr txBox="1"/>
          <p:nvPr/>
        </p:nvSpPr>
        <p:spPr>
          <a:xfrm>
            <a:off x="7823200" y="3924300"/>
            <a:ext cx="3937000" cy="461665"/>
          </a:xfrm>
          <a:prstGeom prst="rect">
            <a:avLst/>
          </a:prstGeom>
          <a:noFill/>
        </p:spPr>
        <p:txBody>
          <a:bodyPr wrap="square" rtlCol="0">
            <a:spAutoFit/>
          </a:bodyPr>
          <a:lstStyle/>
          <a:p>
            <a:pPr algn="l"/>
            <a:r>
              <a:rPr lang="en-US" sz="2400" b="1" dirty="0"/>
              <a:t>Closed shell</a:t>
            </a:r>
          </a:p>
        </p:txBody>
      </p:sp>
    </p:spTree>
    <p:extLst>
      <p:ext uri="{BB962C8B-B14F-4D97-AF65-F5344CB8AC3E}">
        <p14:creationId xmlns:p14="http://schemas.microsoft.com/office/powerpoint/2010/main" val="5469296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p:cNvSpPr txBox="1"/>
          <p:nvPr/>
        </p:nvSpPr>
        <p:spPr>
          <a:xfrm>
            <a:off x="2057400" y="457201"/>
            <a:ext cx="8077200" cy="830997"/>
          </a:xfrm>
          <a:prstGeom prst="rect">
            <a:avLst/>
          </a:prstGeom>
          <a:noFill/>
        </p:spPr>
        <p:txBody>
          <a:bodyPr wrap="square" rtlCol="0">
            <a:spAutoFit/>
          </a:bodyPr>
          <a:lstStyle/>
          <a:p>
            <a:r>
              <a:rPr lang="en-US" sz="2400" dirty="0">
                <a:latin typeface="+mj-lt"/>
              </a:rPr>
              <a:t>Extending these arguments, Condon and </a:t>
            </a:r>
            <a:r>
              <a:rPr lang="en-US" sz="2400" dirty="0" err="1">
                <a:latin typeface="+mj-lt"/>
              </a:rPr>
              <a:t>Shortley</a:t>
            </a:r>
            <a:r>
              <a:rPr lang="en-US" sz="2400" dirty="0">
                <a:latin typeface="+mj-lt"/>
              </a:rPr>
              <a:t> concluded that in general  </a:t>
            </a:r>
            <a:r>
              <a:rPr lang="en-US" sz="2400" i="1" dirty="0">
                <a:latin typeface="+mj-lt"/>
              </a:rPr>
              <a:t>L+S=even</a:t>
            </a:r>
            <a:endParaRPr lang="en-US" sz="2400" dirty="0">
              <a:latin typeface="+mj-lt"/>
            </a:endParaRPr>
          </a:p>
        </p:txBody>
      </p:sp>
      <p:graphicFrame>
        <p:nvGraphicFramePr>
          <p:cNvPr id="6" name="Object 5"/>
          <p:cNvGraphicFramePr>
            <a:graphicFrameLocks noChangeAspect="1"/>
          </p:cNvGraphicFramePr>
          <p:nvPr/>
        </p:nvGraphicFramePr>
        <p:xfrm>
          <a:off x="2743200" y="2551114"/>
          <a:ext cx="1755774" cy="877887"/>
        </p:xfrm>
        <a:graphic>
          <a:graphicData uri="http://schemas.openxmlformats.org/presentationml/2006/ole">
            <mc:AlternateContent xmlns:mc="http://schemas.openxmlformats.org/markup-compatibility/2006">
              <mc:Choice xmlns:v="urn:schemas-microsoft-com:vml" Requires="v">
                <p:oleObj spid="_x0000_s253990" name="Equation" r:id="rId3" imgW="660240" imgH="330120" progId="Equation.DSMT4">
                  <p:embed/>
                </p:oleObj>
              </mc:Choice>
              <mc:Fallback>
                <p:oleObj name="Equation" r:id="rId3" imgW="660240" imgH="330120" progId="Equation.DSMT4">
                  <p:embed/>
                  <p:pic>
                    <p:nvPicPr>
                      <p:cNvPr id="6" name="Object 5"/>
                      <p:cNvPicPr/>
                      <p:nvPr/>
                    </p:nvPicPr>
                    <p:blipFill>
                      <a:blip r:embed="rId4"/>
                      <a:stretch>
                        <a:fillRect/>
                      </a:stretch>
                    </p:blipFill>
                    <p:spPr>
                      <a:xfrm>
                        <a:off x="2743200" y="2551114"/>
                        <a:ext cx="1755774" cy="877887"/>
                      </a:xfrm>
                      <a:prstGeom prst="rect">
                        <a:avLst/>
                      </a:prstGeom>
                    </p:spPr>
                  </p:pic>
                </p:oleObj>
              </mc:Fallback>
            </mc:AlternateContent>
          </a:graphicData>
        </a:graphic>
      </p:graphicFrame>
      <p:sp>
        <p:nvSpPr>
          <p:cNvPr id="7" name="TextBox 6"/>
          <p:cNvSpPr txBox="1"/>
          <p:nvPr/>
        </p:nvSpPr>
        <p:spPr>
          <a:xfrm>
            <a:off x="1981200" y="1828801"/>
            <a:ext cx="5334000" cy="461665"/>
          </a:xfrm>
          <a:prstGeom prst="rect">
            <a:avLst/>
          </a:prstGeom>
          <a:noFill/>
        </p:spPr>
        <p:txBody>
          <a:bodyPr wrap="square" rtlCol="0">
            <a:spAutoFit/>
          </a:bodyPr>
          <a:lstStyle/>
          <a:p>
            <a:r>
              <a:rPr lang="en-US" sz="2400" dirty="0">
                <a:latin typeface="+mj-lt"/>
                <a:sym typeface="Wingdings" panose="05000000000000000000" pitchFamily="2" charset="2"/>
              </a:rPr>
              <a:t>Valid atomic terms for Carbon:</a:t>
            </a:r>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3602361806"/>
              </p:ext>
            </p:extLst>
          </p:nvPr>
        </p:nvGraphicFramePr>
        <p:xfrm>
          <a:off x="2425700" y="3652838"/>
          <a:ext cx="5049838" cy="2365375"/>
        </p:xfrm>
        <a:graphic>
          <a:graphicData uri="http://schemas.openxmlformats.org/presentationml/2006/ole">
            <mc:AlternateContent xmlns:mc="http://schemas.openxmlformats.org/markup-compatibility/2006">
              <mc:Choice xmlns:v="urn:schemas-microsoft-com:vml" Requires="v">
                <p:oleObj spid="_x0000_s253991" name="Equation" r:id="rId5" imgW="3009600" imgH="1409400" progId="Equation.DSMT4">
                  <p:embed/>
                </p:oleObj>
              </mc:Choice>
              <mc:Fallback>
                <p:oleObj name="Equation" r:id="rId5" imgW="3009600" imgH="1409400" progId="Equation.DSMT4">
                  <p:embed/>
                  <p:pic>
                    <p:nvPicPr>
                      <p:cNvPr id="8" name="Object 7"/>
                      <p:cNvPicPr/>
                      <p:nvPr/>
                    </p:nvPicPr>
                    <p:blipFill>
                      <a:blip r:embed="rId6"/>
                      <a:stretch>
                        <a:fillRect/>
                      </a:stretch>
                    </p:blipFill>
                    <p:spPr>
                      <a:xfrm>
                        <a:off x="2425700" y="3652838"/>
                        <a:ext cx="5049838" cy="2365375"/>
                      </a:xfrm>
                      <a:prstGeom prst="rect">
                        <a:avLst/>
                      </a:prstGeom>
                    </p:spPr>
                  </p:pic>
                </p:oleObj>
              </mc:Fallback>
            </mc:AlternateContent>
          </a:graphicData>
        </a:graphic>
      </p:graphicFrame>
    </p:spTree>
    <p:extLst>
      <p:ext uri="{BB962C8B-B14F-4D97-AF65-F5344CB8AC3E}">
        <p14:creationId xmlns:p14="http://schemas.microsoft.com/office/powerpoint/2010/main" val="4145148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p:cNvSpPr txBox="1"/>
          <p:nvPr/>
        </p:nvSpPr>
        <p:spPr>
          <a:xfrm>
            <a:off x="1752600" y="157860"/>
            <a:ext cx="8153400" cy="461665"/>
          </a:xfrm>
          <a:prstGeom prst="rect">
            <a:avLst/>
          </a:prstGeom>
          <a:noFill/>
        </p:spPr>
        <p:txBody>
          <a:bodyPr wrap="square" rtlCol="0">
            <a:spAutoFit/>
          </a:bodyPr>
          <a:lstStyle/>
          <a:p>
            <a:r>
              <a:rPr lang="en-US" sz="2400" dirty="0">
                <a:latin typeface="+mj-lt"/>
              </a:rPr>
              <a:t>Summary of results for analysis of atomic term energies</a:t>
            </a:r>
          </a:p>
        </p:txBody>
      </p:sp>
      <p:graphicFrame>
        <p:nvGraphicFramePr>
          <p:cNvPr id="6" name="Object 5"/>
          <p:cNvGraphicFramePr>
            <a:graphicFrameLocks noChangeAspect="1"/>
          </p:cNvGraphicFramePr>
          <p:nvPr/>
        </p:nvGraphicFramePr>
        <p:xfrm>
          <a:off x="2752079" y="524340"/>
          <a:ext cx="3967558" cy="1220787"/>
        </p:xfrm>
        <a:graphic>
          <a:graphicData uri="http://schemas.openxmlformats.org/presentationml/2006/ole">
            <mc:AlternateContent xmlns:mc="http://schemas.openxmlformats.org/markup-compatibility/2006">
              <mc:Choice xmlns:v="urn:schemas-microsoft-com:vml" Requires="v">
                <p:oleObj spid="_x0000_s256038" name="Equation" r:id="rId3" imgW="2311200" imgH="711000" progId="Equation.DSMT4">
                  <p:embed/>
                </p:oleObj>
              </mc:Choice>
              <mc:Fallback>
                <p:oleObj name="Equation" r:id="rId3" imgW="2311200" imgH="711000" progId="Equation.DSMT4">
                  <p:embed/>
                  <p:pic>
                    <p:nvPicPr>
                      <p:cNvPr id="6" name="Object 5"/>
                      <p:cNvPicPr/>
                      <p:nvPr/>
                    </p:nvPicPr>
                    <p:blipFill>
                      <a:blip r:embed="rId4"/>
                      <a:stretch>
                        <a:fillRect/>
                      </a:stretch>
                    </p:blipFill>
                    <p:spPr>
                      <a:xfrm>
                        <a:off x="2752079" y="524340"/>
                        <a:ext cx="3967558" cy="1220787"/>
                      </a:xfrm>
                      <a:prstGeom prst="rect">
                        <a:avLst/>
                      </a:prstGeom>
                    </p:spPr>
                  </p:pic>
                </p:oleObj>
              </mc:Fallback>
            </mc:AlternateContent>
          </a:graphicData>
        </a:graphic>
      </p:graphicFrame>
      <p:sp>
        <p:nvSpPr>
          <p:cNvPr id="7" name="Right Brace 6"/>
          <p:cNvSpPr/>
          <p:nvPr/>
        </p:nvSpPr>
        <p:spPr>
          <a:xfrm rot="5400000">
            <a:off x="3886200" y="1383537"/>
            <a:ext cx="457200" cy="838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3048000" y="2135818"/>
            <a:ext cx="2286000" cy="830997"/>
          </a:xfrm>
          <a:prstGeom prst="rect">
            <a:avLst/>
          </a:prstGeom>
          <a:noFill/>
        </p:spPr>
        <p:txBody>
          <a:bodyPr wrap="square" rtlCol="0">
            <a:spAutoFit/>
          </a:bodyPr>
          <a:lstStyle/>
          <a:p>
            <a:r>
              <a:rPr lang="en-US" sz="2400" dirty="0">
                <a:latin typeface="+mj-lt"/>
              </a:rPr>
              <a:t>single electron terms</a:t>
            </a:r>
          </a:p>
        </p:txBody>
      </p:sp>
      <p:sp>
        <p:nvSpPr>
          <p:cNvPr id="9" name="Right Brace 8"/>
          <p:cNvSpPr/>
          <p:nvPr/>
        </p:nvSpPr>
        <p:spPr>
          <a:xfrm rot="5400000">
            <a:off x="5600700" y="1612137"/>
            <a:ext cx="457200" cy="8382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5257800" y="2188108"/>
            <a:ext cx="2667000" cy="830997"/>
          </a:xfrm>
          <a:prstGeom prst="rect">
            <a:avLst/>
          </a:prstGeom>
          <a:noFill/>
        </p:spPr>
        <p:txBody>
          <a:bodyPr wrap="square" rtlCol="0">
            <a:spAutoFit/>
          </a:bodyPr>
          <a:lstStyle/>
          <a:p>
            <a:r>
              <a:rPr lang="en-US" sz="2400" dirty="0">
                <a:latin typeface="+mj-lt"/>
              </a:rPr>
              <a:t>electron-electron interaction</a:t>
            </a:r>
          </a:p>
        </p:txBody>
      </p:sp>
      <p:graphicFrame>
        <p:nvGraphicFramePr>
          <p:cNvPr id="13" name="Object 12"/>
          <p:cNvGraphicFramePr>
            <a:graphicFrameLocks noChangeAspect="1"/>
          </p:cNvGraphicFramePr>
          <p:nvPr/>
        </p:nvGraphicFramePr>
        <p:xfrm>
          <a:off x="2204244" y="2998309"/>
          <a:ext cx="7250113" cy="3298825"/>
        </p:xfrm>
        <a:graphic>
          <a:graphicData uri="http://schemas.openxmlformats.org/presentationml/2006/ole">
            <mc:AlternateContent xmlns:mc="http://schemas.openxmlformats.org/markup-compatibility/2006">
              <mc:Choice xmlns:v="urn:schemas-microsoft-com:vml" Requires="v">
                <p:oleObj spid="_x0000_s256039" name="Equation" r:id="rId5" imgW="5219640" imgH="2374560" progId="Equation.DSMT4">
                  <p:embed/>
                </p:oleObj>
              </mc:Choice>
              <mc:Fallback>
                <p:oleObj name="Equation" r:id="rId5" imgW="5219640" imgH="2374560" progId="Equation.DSMT4">
                  <p:embed/>
                  <p:pic>
                    <p:nvPicPr>
                      <p:cNvPr id="13" name="Object 12"/>
                      <p:cNvPicPr/>
                      <p:nvPr/>
                    </p:nvPicPr>
                    <p:blipFill>
                      <a:blip r:embed="rId6"/>
                      <a:stretch>
                        <a:fillRect/>
                      </a:stretch>
                    </p:blipFill>
                    <p:spPr>
                      <a:xfrm>
                        <a:off x="2204244" y="2998309"/>
                        <a:ext cx="7250113" cy="3298825"/>
                      </a:xfrm>
                      <a:prstGeom prst="rect">
                        <a:avLst/>
                      </a:prstGeom>
                    </p:spPr>
                  </p:pic>
                </p:oleObj>
              </mc:Fallback>
            </mc:AlternateContent>
          </a:graphicData>
        </a:graphic>
      </p:graphicFrame>
    </p:spTree>
    <p:extLst>
      <p:ext uri="{BB962C8B-B14F-4D97-AF65-F5344CB8AC3E}">
        <p14:creationId xmlns:p14="http://schemas.microsoft.com/office/powerpoint/2010/main" val="25622461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04/13/2022</a:t>
            </a:r>
            <a:endParaRPr lang="en-US" dirty="0"/>
          </a:p>
        </p:txBody>
      </p:sp>
      <p:sp>
        <p:nvSpPr>
          <p:cNvPr id="3" name="Footer Placeholder 2"/>
          <p:cNvSpPr>
            <a:spLocks noGrp="1"/>
          </p:cNvSpPr>
          <p:nvPr>
            <p:ph type="ftr" sz="quarter" idx="11"/>
          </p:nvPr>
        </p:nvSpPr>
        <p:spPr/>
        <p:txBody>
          <a:bodyPr/>
          <a:lstStyle/>
          <a:p>
            <a:r>
              <a:rPr lang="en-US"/>
              <a:t>PHY 742 -- Spring 2022 -- Lecture 29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254001" y="171932"/>
            <a:ext cx="7848600" cy="461665"/>
          </a:xfrm>
          <a:prstGeom prst="rect">
            <a:avLst/>
          </a:prstGeom>
          <a:noFill/>
        </p:spPr>
        <p:txBody>
          <a:bodyPr wrap="square" rtlCol="0">
            <a:spAutoFit/>
          </a:bodyPr>
          <a:lstStyle/>
          <a:p>
            <a:r>
              <a:rPr lang="en-US" sz="2400" dirty="0">
                <a:latin typeface="+mj-lt"/>
              </a:rPr>
              <a:t>Another example – Ti</a:t>
            </a:r>
            <a:r>
              <a:rPr lang="en-US" sz="2400" baseline="30000" dirty="0">
                <a:latin typeface="+mj-lt"/>
              </a:rPr>
              <a:t>+2 </a:t>
            </a:r>
            <a:r>
              <a:rPr lang="en-US" sz="2400" dirty="0">
                <a:latin typeface="+mj-lt"/>
              </a:rPr>
              <a:t>(1s</a:t>
            </a:r>
            <a:r>
              <a:rPr lang="en-US" sz="2400" baseline="30000" dirty="0">
                <a:latin typeface="+mj-lt"/>
              </a:rPr>
              <a:t>2</a:t>
            </a:r>
            <a:r>
              <a:rPr lang="en-US" sz="2400" dirty="0">
                <a:latin typeface="+mj-lt"/>
              </a:rPr>
              <a:t> 2s</a:t>
            </a:r>
            <a:r>
              <a:rPr lang="en-US" sz="2400" baseline="30000" dirty="0">
                <a:latin typeface="+mj-lt"/>
              </a:rPr>
              <a:t>2</a:t>
            </a:r>
            <a:r>
              <a:rPr lang="en-US" sz="2400" dirty="0">
                <a:latin typeface="+mj-lt"/>
              </a:rPr>
              <a:t> 3s</a:t>
            </a:r>
            <a:r>
              <a:rPr lang="en-US" sz="2400" baseline="30000" dirty="0">
                <a:latin typeface="+mj-lt"/>
              </a:rPr>
              <a:t>2</a:t>
            </a:r>
            <a:r>
              <a:rPr lang="en-US" sz="2400" dirty="0">
                <a:latin typeface="+mj-lt"/>
              </a:rPr>
              <a:t> 2p</a:t>
            </a:r>
            <a:r>
              <a:rPr lang="en-US" sz="2400" baseline="30000" dirty="0">
                <a:latin typeface="+mj-lt"/>
              </a:rPr>
              <a:t>6</a:t>
            </a:r>
            <a:r>
              <a:rPr lang="en-US" sz="2400" dirty="0">
                <a:latin typeface="+mj-lt"/>
              </a:rPr>
              <a:t> 3p</a:t>
            </a:r>
            <a:r>
              <a:rPr lang="en-US" sz="2400" baseline="30000" dirty="0">
                <a:latin typeface="+mj-lt"/>
              </a:rPr>
              <a:t>6</a:t>
            </a:r>
            <a:r>
              <a:rPr lang="en-US" sz="2400" dirty="0">
                <a:latin typeface="+mj-lt"/>
              </a:rPr>
              <a:t> 3d</a:t>
            </a:r>
            <a:r>
              <a:rPr lang="en-US" sz="2400" baseline="30000" dirty="0">
                <a:latin typeface="+mj-lt"/>
              </a:rPr>
              <a:t>2</a:t>
            </a:r>
            <a:r>
              <a:rPr lang="en-US" sz="2400" dirty="0">
                <a:latin typeface="+mj-lt"/>
              </a:rPr>
              <a:t>)</a:t>
            </a:r>
          </a:p>
        </p:txBody>
      </p:sp>
      <p:graphicFrame>
        <p:nvGraphicFramePr>
          <p:cNvPr id="6" name="Object 5"/>
          <p:cNvGraphicFramePr>
            <a:graphicFrameLocks noChangeAspect="1"/>
          </p:cNvGraphicFramePr>
          <p:nvPr>
            <p:extLst>
              <p:ext uri="{D42A27DB-BD31-4B8C-83A1-F6EECF244321}">
                <p14:modId xmlns:p14="http://schemas.microsoft.com/office/powerpoint/2010/main" val="4161425493"/>
              </p:ext>
            </p:extLst>
          </p:nvPr>
        </p:nvGraphicFramePr>
        <p:xfrm>
          <a:off x="1296988" y="1403350"/>
          <a:ext cx="5816600" cy="3643313"/>
        </p:xfrm>
        <a:graphic>
          <a:graphicData uri="http://schemas.openxmlformats.org/presentationml/2006/ole">
            <mc:AlternateContent xmlns:mc="http://schemas.openxmlformats.org/markup-compatibility/2006">
              <mc:Choice xmlns:v="urn:schemas-microsoft-com:vml" Requires="v">
                <p:oleObj spid="_x0000_s254996" name="Equation" r:id="rId3" imgW="3466800" imgH="2171520" progId="Equation.DSMT4">
                  <p:embed/>
                </p:oleObj>
              </mc:Choice>
              <mc:Fallback>
                <p:oleObj name="Equation" r:id="rId3" imgW="3466800" imgH="2171520" progId="Equation.DSMT4">
                  <p:embed/>
                  <p:pic>
                    <p:nvPicPr>
                      <p:cNvPr id="6" name="Object 5"/>
                      <p:cNvPicPr/>
                      <p:nvPr/>
                    </p:nvPicPr>
                    <p:blipFill>
                      <a:blip r:embed="rId4"/>
                      <a:stretch>
                        <a:fillRect/>
                      </a:stretch>
                    </p:blipFill>
                    <p:spPr>
                      <a:xfrm>
                        <a:off x="1296988" y="1403350"/>
                        <a:ext cx="5816600" cy="3643313"/>
                      </a:xfrm>
                      <a:prstGeom prst="rect">
                        <a:avLst/>
                      </a:prstGeom>
                    </p:spPr>
                  </p:pic>
                </p:oleObj>
              </mc:Fallback>
            </mc:AlternateContent>
          </a:graphicData>
        </a:graphic>
      </p:graphicFrame>
      <p:pic>
        <p:nvPicPr>
          <p:cNvPr id="7" name="Picture 6"/>
          <p:cNvPicPr>
            <a:picLocks noChangeAspect="1"/>
          </p:cNvPicPr>
          <p:nvPr/>
        </p:nvPicPr>
        <p:blipFill>
          <a:blip r:embed="rId5"/>
          <a:stretch>
            <a:fillRect/>
          </a:stretch>
        </p:blipFill>
        <p:spPr>
          <a:xfrm>
            <a:off x="7145338" y="1255417"/>
            <a:ext cx="3276600" cy="3639919"/>
          </a:xfrm>
          <a:prstGeom prst="rect">
            <a:avLst/>
          </a:prstGeom>
        </p:spPr>
      </p:pic>
      <p:sp>
        <p:nvSpPr>
          <p:cNvPr id="8" name="TextBox 7"/>
          <p:cNvSpPr txBox="1"/>
          <p:nvPr/>
        </p:nvSpPr>
        <p:spPr>
          <a:xfrm>
            <a:off x="7145338" y="883297"/>
            <a:ext cx="3429000" cy="461665"/>
          </a:xfrm>
          <a:prstGeom prst="rect">
            <a:avLst/>
          </a:prstGeom>
          <a:noFill/>
        </p:spPr>
        <p:txBody>
          <a:bodyPr wrap="square" rtlCol="0">
            <a:spAutoFit/>
          </a:bodyPr>
          <a:lstStyle/>
          <a:p>
            <a:r>
              <a:rPr lang="en-US" sz="2400" dirty="0">
                <a:latin typeface="+mj-lt"/>
              </a:rPr>
              <a:t>From NIST:</a:t>
            </a:r>
          </a:p>
        </p:txBody>
      </p:sp>
      <p:sp>
        <p:nvSpPr>
          <p:cNvPr id="9" name="TextBox 8">
            <a:extLst>
              <a:ext uri="{FF2B5EF4-FFF2-40B4-BE49-F238E27FC236}">
                <a16:creationId xmlns:a16="http://schemas.microsoft.com/office/drawing/2014/main" id="{5E8EDE41-8FC1-4093-9068-DC52C5D4403F}"/>
              </a:ext>
            </a:extLst>
          </p:cNvPr>
          <p:cNvSpPr txBox="1"/>
          <p:nvPr/>
        </p:nvSpPr>
        <p:spPr>
          <a:xfrm>
            <a:off x="1905000" y="5329534"/>
            <a:ext cx="8382000" cy="461665"/>
          </a:xfrm>
          <a:prstGeom prst="rect">
            <a:avLst/>
          </a:prstGeom>
          <a:noFill/>
        </p:spPr>
        <p:txBody>
          <a:bodyPr wrap="square" rtlCol="0">
            <a:spAutoFit/>
          </a:bodyPr>
          <a:lstStyle/>
          <a:p>
            <a:pPr algn="l"/>
            <a:r>
              <a:rPr lang="en-US" sz="2400" b="1" dirty="0"/>
              <a:t>45 pairs of single particle states </a:t>
            </a:r>
            <a:r>
              <a:rPr lang="en-US" sz="2400" b="1" dirty="0">
                <a:sym typeface="Wingdings" panose="05000000000000000000" pitchFamily="2" charset="2"/>
              </a:rPr>
              <a:t> </a:t>
            </a:r>
            <a:r>
              <a:rPr lang="en-US" sz="2400" b="1">
                <a:sym typeface="Wingdings" panose="05000000000000000000" pitchFamily="2" charset="2"/>
              </a:rPr>
              <a:t>5 atomic terms</a:t>
            </a:r>
            <a:endParaRPr lang="en-US" sz="2400" b="1" dirty="0"/>
          </a:p>
        </p:txBody>
      </p:sp>
      <p:sp>
        <p:nvSpPr>
          <p:cNvPr id="10" name="TextBox 9">
            <a:extLst>
              <a:ext uri="{FF2B5EF4-FFF2-40B4-BE49-F238E27FC236}">
                <a16:creationId xmlns:a16="http://schemas.microsoft.com/office/drawing/2014/main" id="{C452DD34-3365-43D1-A07B-E2A28E9F866B}"/>
              </a:ext>
            </a:extLst>
          </p:cNvPr>
          <p:cNvSpPr txBox="1"/>
          <p:nvPr/>
        </p:nvSpPr>
        <p:spPr>
          <a:xfrm>
            <a:off x="7145338" y="136525"/>
            <a:ext cx="4818062" cy="830997"/>
          </a:xfrm>
          <a:prstGeom prst="rect">
            <a:avLst/>
          </a:prstGeom>
          <a:noFill/>
        </p:spPr>
        <p:txBody>
          <a:bodyPr wrap="square" rtlCol="0">
            <a:spAutoFit/>
          </a:bodyPr>
          <a:lstStyle/>
          <a:p>
            <a:pPr algn="l"/>
            <a:r>
              <a:rPr lang="en-US" sz="2400" b="1" dirty="0"/>
              <a:t>Note that for simplicity, the outer </a:t>
            </a:r>
            <a:r>
              <a:rPr lang="en-US" sz="2400" b="1" i="1" dirty="0"/>
              <a:t>4s</a:t>
            </a:r>
            <a:r>
              <a:rPr lang="en-US" sz="2400" b="1" i="1" baseline="30000" dirty="0"/>
              <a:t>2</a:t>
            </a:r>
            <a:r>
              <a:rPr lang="en-US" sz="2400" b="1" dirty="0"/>
              <a:t> electrons have been removed.</a:t>
            </a:r>
          </a:p>
        </p:txBody>
      </p:sp>
    </p:spTree>
    <p:extLst>
      <p:ext uri="{BB962C8B-B14F-4D97-AF65-F5344CB8AC3E}">
        <p14:creationId xmlns:p14="http://schemas.microsoft.com/office/powerpoint/2010/main" val="2547830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C95831-ACCB-4A81-BFAB-A13BB61F81D6}"/>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6C465879-7729-4BDE-B81F-8B67E85EE99E}"/>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0F31AEB6-9526-47D2-A050-D497114F20A1}"/>
              </a:ext>
            </a:extLst>
          </p:cNvPr>
          <p:cNvSpPr>
            <a:spLocks noGrp="1"/>
          </p:cNvSpPr>
          <p:nvPr>
            <p:ph type="sldNum" sz="quarter" idx="12"/>
          </p:nvPr>
        </p:nvSpPr>
        <p:spPr/>
        <p:txBody>
          <a:bodyPr/>
          <a:lstStyle/>
          <a:p>
            <a:fld id="{E23FF32D-176F-4F5B-8878-5D48FB6FF26A}" type="slidenum">
              <a:rPr lang="en-US" smtClean="0"/>
              <a:t>4</a:t>
            </a:fld>
            <a:endParaRPr lang="en-US"/>
          </a:p>
        </p:txBody>
      </p:sp>
      <p:pic>
        <p:nvPicPr>
          <p:cNvPr id="5" name="Picture 4">
            <a:extLst>
              <a:ext uri="{FF2B5EF4-FFF2-40B4-BE49-F238E27FC236}">
                <a16:creationId xmlns:a16="http://schemas.microsoft.com/office/drawing/2014/main" id="{68DE9A7A-CCBF-419A-B765-21D18D024705}"/>
              </a:ext>
            </a:extLst>
          </p:cNvPr>
          <p:cNvPicPr>
            <a:picLocks noChangeAspect="1"/>
          </p:cNvPicPr>
          <p:nvPr/>
        </p:nvPicPr>
        <p:blipFill>
          <a:blip r:embed="rId2"/>
          <a:stretch>
            <a:fillRect/>
          </a:stretch>
        </p:blipFill>
        <p:spPr>
          <a:xfrm>
            <a:off x="1395730" y="378966"/>
            <a:ext cx="1778000" cy="2622550"/>
          </a:xfrm>
          <a:prstGeom prst="rect">
            <a:avLst/>
          </a:prstGeom>
        </p:spPr>
      </p:pic>
      <p:pic>
        <p:nvPicPr>
          <p:cNvPr id="6" name="Picture 5">
            <a:extLst>
              <a:ext uri="{FF2B5EF4-FFF2-40B4-BE49-F238E27FC236}">
                <a16:creationId xmlns:a16="http://schemas.microsoft.com/office/drawing/2014/main" id="{9B18F9EE-6786-4D68-9E3F-0D2F40F8237C}"/>
              </a:ext>
            </a:extLst>
          </p:cNvPr>
          <p:cNvPicPr>
            <a:picLocks noChangeAspect="1"/>
          </p:cNvPicPr>
          <p:nvPr/>
        </p:nvPicPr>
        <p:blipFill rotWithShape="1">
          <a:blip r:embed="rId3"/>
          <a:srcRect l="6579" t="5204" r="7395"/>
          <a:stretch/>
        </p:blipFill>
        <p:spPr>
          <a:xfrm>
            <a:off x="4544060" y="522514"/>
            <a:ext cx="7040880" cy="5833836"/>
          </a:xfrm>
          <a:prstGeom prst="rect">
            <a:avLst/>
          </a:prstGeom>
        </p:spPr>
      </p:pic>
      <p:sp>
        <p:nvSpPr>
          <p:cNvPr id="7" name="Arrow: Up 6">
            <a:extLst>
              <a:ext uri="{FF2B5EF4-FFF2-40B4-BE49-F238E27FC236}">
                <a16:creationId xmlns:a16="http://schemas.microsoft.com/office/drawing/2014/main" id="{F0D51747-E07D-4D9A-B70C-45718BAD1CCE}"/>
              </a:ext>
            </a:extLst>
          </p:cNvPr>
          <p:cNvSpPr/>
          <p:nvPr/>
        </p:nvSpPr>
        <p:spPr>
          <a:xfrm rot="7293567">
            <a:off x="3846104" y="984417"/>
            <a:ext cx="890451" cy="118872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DEA75C9-CE86-4C48-97A0-87F204393C5E}"/>
              </a:ext>
            </a:extLst>
          </p:cNvPr>
          <p:cNvSpPr txBox="1"/>
          <p:nvPr/>
        </p:nvSpPr>
        <p:spPr>
          <a:xfrm>
            <a:off x="431800" y="3251200"/>
            <a:ext cx="3898900" cy="830997"/>
          </a:xfrm>
          <a:prstGeom prst="rect">
            <a:avLst/>
          </a:prstGeom>
          <a:noFill/>
        </p:spPr>
        <p:txBody>
          <a:bodyPr wrap="square" rtlCol="0">
            <a:spAutoFit/>
          </a:bodyPr>
          <a:lstStyle/>
          <a:p>
            <a:pPr algn="l"/>
            <a:r>
              <a:rPr lang="en-US" sz="2400" b="1" dirty="0"/>
              <a:t>One electron outside a closed shell</a:t>
            </a:r>
          </a:p>
        </p:txBody>
      </p:sp>
    </p:spTree>
    <p:extLst>
      <p:ext uri="{BB962C8B-B14F-4D97-AF65-F5344CB8AC3E}">
        <p14:creationId xmlns:p14="http://schemas.microsoft.com/office/powerpoint/2010/main" val="371300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F389A4-7C23-4075-A9AC-94D3C2D72170}"/>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780C2951-590C-4681-80E8-0C9F244C0804}"/>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132FDAB9-59EB-455F-8958-1FDD07B99C3C}"/>
              </a:ext>
            </a:extLst>
          </p:cNvPr>
          <p:cNvSpPr>
            <a:spLocks noGrp="1"/>
          </p:cNvSpPr>
          <p:nvPr>
            <p:ph type="sldNum" sz="quarter" idx="12"/>
          </p:nvPr>
        </p:nvSpPr>
        <p:spPr/>
        <p:txBody>
          <a:bodyPr/>
          <a:lstStyle/>
          <a:p>
            <a:fld id="{E23FF32D-176F-4F5B-8878-5D48FB6FF26A}" type="slidenum">
              <a:rPr lang="en-US" smtClean="0"/>
              <a:t>5</a:t>
            </a:fld>
            <a:endParaRPr lang="en-US"/>
          </a:p>
        </p:txBody>
      </p:sp>
      <p:pic>
        <p:nvPicPr>
          <p:cNvPr id="5" name="Picture 4">
            <a:extLst>
              <a:ext uri="{FF2B5EF4-FFF2-40B4-BE49-F238E27FC236}">
                <a16:creationId xmlns:a16="http://schemas.microsoft.com/office/drawing/2014/main" id="{09B969A5-D754-40E6-AED7-ED1C6370F489}"/>
              </a:ext>
            </a:extLst>
          </p:cNvPr>
          <p:cNvPicPr>
            <a:picLocks noChangeAspect="1"/>
          </p:cNvPicPr>
          <p:nvPr/>
        </p:nvPicPr>
        <p:blipFill>
          <a:blip r:embed="rId2"/>
          <a:stretch>
            <a:fillRect/>
          </a:stretch>
        </p:blipFill>
        <p:spPr>
          <a:xfrm>
            <a:off x="7879080" y="136525"/>
            <a:ext cx="1455738" cy="2201957"/>
          </a:xfrm>
          <a:prstGeom prst="rect">
            <a:avLst/>
          </a:prstGeom>
        </p:spPr>
      </p:pic>
      <p:pic>
        <p:nvPicPr>
          <p:cNvPr id="6" name="Picture 5">
            <a:extLst>
              <a:ext uri="{FF2B5EF4-FFF2-40B4-BE49-F238E27FC236}">
                <a16:creationId xmlns:a16="http://schemas.microsoft.com/office/drawing/2014/main" id="{A69681D8-3914-455A-8BEA-7312575DF40F}"/>
              </a:ext>
            </a:extLst>
          </p:cNvPr>
          <p:cNvPicPr>
            <a:picLocks noChangeAspect="1"/>
          </p:cNvPicPr>
          <p:nvPr/>
        </p:nvPicPr>
        <p:blipFill rotWithShape="1">
          <a:blip r:embed="rId3"/>
          <a:srcRect l="6579" t="5204" r="7395"/>
          <a:stretch/>
        </p:blipFill>
        <p:spPr>
          <a:xfrm>
            <a:off x="838200" y="607345"/>
            <a:ext cx="7040880" cy="5833836"/>
          </a:xfrm>
          <a:prstGeom prst="rect">
            <a:avLst/>
          </a:prstGeom>
        </p:spPr>
      </p:pic>
      <p:sp>
        <p:nvSpPr>
          <p:cNvPr id="7" name="Arrow: Up 6">
            <a:extLst>
              <a:ext uri="{FF2B5EF4-FFF2-40B4-BE49-F238E27FC236}">
                <a16:creationId xmlns:a16="http://schemas.microsoft.com/office/drawing/2014/main" id="{0DA25139-63E7-44CE-90F2-61A020538F5A}"/>
              </a:ext>
            </a:extLst>
          </p:cNvPr>
          <p:cNvSpPr/>
          <p:nvPr/>
        </p:nvSpPr>
        <p:spPr>
          <a:xfrm rot="13845754">
            <a:off x="6415092" y="-148141"/>
            <a:ext cx="890451" cy="20357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8B840D84-2DE4-496B-B505-7549DD37DEFE}"/>
              </a:ext>
            </a:extLst>
          </p:cNvPr>
          <p:cNvSpPr txBox="1"/>
          <p:nvPr/>
        </p:nvSpPr>
        <p:spPr>
          <a:xfrm>
            <a:off x="8356600" y="2584707"/>
            <a:ext cx="3568700" cy="830997"/>
          </a:xfrm>
          <a:prstGeom prst="rect">
            <a:avLst/>
          </a:prstGeom>
          <a:noFill/>
        </p:spPr>
        <p:txBody>
          <a:bodyPr wrap="square" rtlCol="0">
            <a:spAutoFit/>
          </a:bodyPr>
          <a:lstStyle/>
          <a:p>
            <a:pPr algn="l"/>
            <a:r>
              <a:rPr lang="en-US" sz="2400" b="1" dirty="0"/>
              <a:t>2 electrons outside a closed shell</a:t>
            </a:r>
          </a:p>
        </p:txBody>
      </p:sp>
    </p:spTree>
    <p:extLst>
      <p:ext uri="{BB962C8B-B14F-4D97-AF65-F5344CB8AC3E}">
        <p14:creationId xmlns:p14="http://schemas.microsoft.com/office/powerpoint/2010/main" val="3402505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A53779-AE85-408C-BA30-8B1F4F1B6D2E}"/>
              </a:ext>
            </a:extLst>
          </p:cNvPr>
          <p:cNvPicPr>
            <a:picLocks noChangeAspect="1"/>
          </p:cNvPicPr>
          <p:nvPr/>
        </p:nvPicPr>
        <p:blipFill rotWithShape="1">
          <a:blip r:embed="rId2"/>
          <a:srcRect l="6579" t="5204" r="7395"/>
          <a:stretch/>
        </p:blipFill>
        <p:spPr>
          <a:xfrm>
            <a:off x="3822700" y="607345"/>
            <a:ext cx="7040880" cy="5833836"/>
          </a:xfrm>
          <a:prstGeom prst="rect">
            <a:avLst/>
          </a:prstGeom>
        </p:spPr>
      </p:pic>
      <p:sp>
        <p:nvSpPr>
          <p:cNvPr id="2" name="Date Placeholder 1">
            <a:extLst>
              <a:ext uri="{FF2B5EF4-FFF2-40B4-BE49-F238E27FC236}">
                <a16:creationId xmlns:a16="http://schemas.microsoft.com/office/drawing/2014/main" id="{81090375-A269-4060-84E3-F6EAB1763EC6}"/>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7EB4A238-928D-491A-B10D-CB67A19292DB}"/>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8C5CA521-C48D-49F0-A10B-A68E1C3AEA3B}"/>
              </a:ext>
            </a:extLst>
          </p:cNvPr>
          <p:cNvSpPr>
            <a:spLocks noGrp="1"/>
          </p:cNvSpPr>
          <p:nvPr>
            <p:ph type="sldNum" sz="quarter" idx="12"/>
          </p:nvPr>
        </p:nvSpPr>
        <p:spPr/>
        <p:txBody>
          <a:bodyPr/>
          <a:lstStyle/>
          <a:p>
            <a:fld id="{E23FF32D-176F-4F5B-8878-5D48FB6FF26A}" type="slidenum">
              <a:rPr lang="en-US" smtClean="0"/>
              <a:t>6</a:t>
            </a:fld>
            <a:endParaRPr lang="en-US"/>
          </a:p>
        </p:txBody>
      </p:sp>
      <p:pic>
        <p:nvPicPr>
          <p:cNvPr id="5" name="Picture 4">
            <a:extLst>
              <a:ext uri="{FF2B5EF4-FFF2-40B4-BE49-F238E27FC236}">
                <a16:creationId xmlns:a16="http://schemas.microsoft.com/office/drawing/2014/main" id="{DDF740A4-78C4-4361-9F48-8BC47E2C2E76}"/>
              </a:ext>
            </a:extLst>
          </p:cNvPr>
          <p:cNvPicPr>
            <a:picLocks noChangeAspect="1"/>
          </p:cNvPicPr>
          <p:nvPr/>
        </p:nvPicPr>
        <p:blipFill rotWithShape="1">
          <a:blip r:embed="rId3"/>
          <a:srcRect t="5326"/>
          <a:stretch/>
        </p:blipFill>
        <p:spPr>
          <a:xfrm>
            <a:off x="5793740" y="607345"/>
            <a:ext cx="1549400" cy="2165937"/>
          </a:xfrm>
          <a:prstGeom prst="rect">
            <a:avLst/>
          </a:prstGeom>
        </p:spPr>
      </p:pic>
      <p:sp>
        <p:nvSpPr>
          <p:cNvPr id="7" name="Arrow: Up 6">
            <a:extLst>
              <a:ext uri="{FF2B5EF4-FFF2-40B4-BE49-F238E27FC236}">
                <a16:creationId xmlns:a16="http://schemas.microsoft.com/office/drawing/2014/main" id="{50E39A0C-06F8-4FFE-A86C-70C5A5EC895E}"/>
              </a:ext>
            </a:extLst>
          </p:cNvPr>
          <p:cNvSpPr/>
          <p:nvPr/>
        </p:nvSpPr>
        <p:spPr>
          <a:xfrm rot="12821448">
            <a:off x="5218818" y="1690671"/>
            <a:ext cx="890451" cy="106524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C0D54E8-BBFD-4EBE-BA0C-66F8FC0F17E9}"/>
              </a:ext>
            </a:extLst>
          </p:cNvPr>
          <p:cNvSpPr txBox="1"/>
          <p:nvPr/>
        </p:nvSpPr>
        <p:spPr>
          <a:xfrm>
            <a:off x="266700" y="747492"/>
            <a:ext cx="3314700" cy="830997"/>
          </a:xfrm>
          <a:prstGeom prst="rect">
            <a:avLst/>
          </a:prstGeom>
          <a:noFill/>
        </p:spPr>
        <p:txBody>
          <a:bodyPr wrap="square" rtlCol="0">
            <a:spAutoFit/>
          </a:bodyPr>
          <a:lstStyle/>
          <a:p>
            <a:pPr algn="l"/>
            <a:r>
              <a:rPr lang="en-US" sz="2400" b="1" dirty="0"/>
              <a:t>2 electrons outside a closed shell</a:t>
            </a:r>
          </a:p>
        </p:txBody>
      </p:sp>
    </p:spTree>
    <p:extLst>
      <p:ext uri="{BB962C8B-B14F-4D97-AF65-F5344CB8AC3E}">
        <p14:creationId xmlns:p14="http://schemas.microsoft.com/office/powerpoint/2010/main" val="2951042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EA47BA-4DB9-4FE3-B6D9-67DD090264A2}"/>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37B85887-96D2-4EBF-A134-18E761AB78D0}"/>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CFC9B439-4ED3-4082-B2DD-F017BA06DC2F}"/>
              </a:ext>
            </a:extLst>
          </p:cNvPr>
          <p:cNvSpPr>
            <a:spLocks noGrp="1"/>
          </p:cNvSpPr>
          <p:nvPr>
            <p:ph type="sldNum" sz="quarter" idx="12"/>
          </p:nvPr>
        </p:nvSpPr>
        <p:spPr/>
        <p:txBody>
          <a:bodyPr/>
          <a:lstStyle/>
          <a:p>
            <a:fld id="{E23FF32D-176F-4F5B-8878-5D48FB6FF26A}" type="slidenum">
              <a:rPr lang="en-US" smtClean="0"/>
              <a:t>7</a:t>
            </a:fld>
            <a:endParaRPr lang="en-US"/>
          </a:p>
        </p:txBody>
      </p:sp>
      <p:sp>
        <p:nvSpPr>
          <p:cNvPr id="5" name="TextBox 4">
            <a:extLst>
              <a:ext uri="{FF2B5EF4-FFF2-40B4-BE49-F238E27FC236}">
                <a16:creationId xmlns:a16="http://schemas.microsoft.com/office/drawing/2014/main" id="{FD579E9B-512A-407E-B4C0-E4D25C1BE9D9}"/>
              </a:ext>
            </a:extLst>
          </p:cNvPr>
          <p:cNvSpPr txBox="1"/>
          <p:nvPr/>
        </p:nvSpPr>
        <p:spPr>
          <a:xfrm>
            <a:off x="203200" y="292100"/>
            <a:ext cx="11696700" cy="2677656"/>
          </a:xfrm>
          <a:prstGeom prst="rect">
            <a:avLst/>
          </a:prstGeom>
          <a:noFill/>
        </p:spPr>
        <p:txBody>
          <a:bodyPr wrap="square" rtlCol="0">
            <a:spAutoFit/>
          </a:bodyPr>
          <a:lstStyle/>
          <a:p>
            <a:pPr algn="l"/>
            <a:r>
              <a:rPr lang="en-US" sz="2400" b="1" dirty="0"/>
              <a:t>In this discussion, we focus our attention on the </a:t>
            </a:r>
            <a:r>
              <a:rPr lang="en-US" sz="2400" b="1" dirty="0" err="1"/>
              <a:t>multiplet</a:t>
            </a:r>
            <a:r>
              <a:rPr lang="en-US" sz="2400" b="1" dirty="0"/>
              <a:t> structures of atoms in their ground states, where the zero order structure is described in terms of the single particle Hamiltonian.     For this discussion, the single particle Hamiltonian is a H-like ion with nuclear charge Z.      As you can imagine, the numerical errors increase as  Z increases.   However, the qualitative features remain correct.   The </a:t>
            </a:r>
            <a:r>
              <a:rPr lang="en-US" sz="2400" b="1" dirty="0" err="1"/>
              <a:t>numerics</a:t>
            </a:r>
            <a:r>
              <a:rPr lang="en-US" sz="2400" b="1" dirty="0"/>
              <a:t> can be improved by defining other single particle Hamiltonians.    For example, density functional Hamiltonians work quite well in this context.</a:t>
            </a:r>
          </a:p>
        </p:txBody>
      </p:sp>
      <p:sp>
        <p:nvSpPr>
          <p:cNvPr id="6" name="TextBox 5">
            <a:extLst>
              <a:ext uri="{FF2B5EF4-FFF2-40B4-BE49-F238E27FC236}">
                <a16:creationId xmlns:a16="http://schemas.microsoft.com/office/drawing/2014/main" id="{9E64F744-791E-48C9-9322-FE5BD72052F6}"/>
              </a:ext>
            </a:extLst>
          </p:cNvPr>
          <p:cNvSpPr txBox="1"/>
          <p:nvPr/>
        </p:nvSpPr>
        <p:spPr>
          <a:xfrm>
            <a:off x="292100" y="3835400"/>
            <a:ext cx="11607800" cy="1200329"/>
          </a:xfrm>
          <a:prstGeom prst="rect">
            <a:avLst/>
          </a:prstGeom>
          <a:noFill/>
        </p:spPr>
        <p:txBody>
          <a:bodyPr wrap="square" rtlCol="0">
            <a:spAutoFit/>
          </a:bodyPr>
          <a:lstStyle/>
          <a:p>
            <a:pPr algn="l"/>
            <a:r>
              <a:rPr lang="en-US" sz="2400" b="1" dirty="0"/>
              <a:t>DEFINITION:    Closed shell configuration means that for any given “shell” with orbital angular momentum quantum number </a:t>
            </a:r>
            <a:r>
              <a:rPr lang="en-US" sz="2400" b="1" i="1" dirty="0"/>
              <a:t>l</a:t>
            </a:r>
            <a:r>
              <a:rPr lang="en-US" sz="2400" b="1" dirty="0"/>
              <a:t>,  there are </a:t>
            </a:r>
            <a:r>
              <a:rPr lang="en-US" sz="2400" b="1" i="1" dirty="0"/>
              <a:t>2(2l+1) </a:t>
            </a:r>
            <a:r>
              <a:rPr lang="en-US" sz="2400" b="1" dirty="0"/>
              <a:t>electrons occupying that shell.</a:t>
            </a:r>
          </a:p>
          <a:p>
            <a:pPr algn="l"/>
            <a:r>
              <a:rPr lang="en-US" sz="2400" b="1" dirty="0"/>
              <a:t>For example: </a:t>
            </a:r>
            <a:r>
              <a:rPr lang="en-US" sz="2400" b="1" i="1" dirty="0"/>
              <a:t>ns</a:t>
            </a:r>
            <a:r>
              <a:rPr lang="en-US" sz="2400" b="1" i="1" baseline="30000" dirty="0"/>
              <a:t>2     </a:t>
            </a:r>
            <a:r>
              <a:rPr lang="en-US" sz="2400" b="1" i="1" dirty="0"/>
              <a:t>np</a:t>
            </a:r>
            <a:r>
              <a:rPr lang="en-US" sz="2400" b="1" i="1" baseline="30000" dirty="0"/>
              <a:t>6</a:t>
            </a:r>
            <a:r>
              <a:rPr lang="en-US" sz="2400" b="1" i="1" dirty="0"/>
              <a:t>      nd</a:t>
            </a:r>
            <a:r>
              <a:rPr lang="en-US" sz="2400" b="1" i="1" baseline="30000" dirty="0"/>
              <a:t>10</a:t>
            </a:r>
            <a:r>
              <a:rPr lang="en-US" sz="2400" b="1" i="1" dirty="0"/>
              <a:t>        nf</a:t>
            </a:r>
            <a:r>
              <a:rPr lang="en-US" sz="2400" b="1" i="1" baseline="30000" dirty="0"/>
              <a:t>14</a:t>
            </a:r>
            <a:endParaRPr lang="en-US" sz="2400" b="1" dirty="0"/>
          </a:p>
        </p:txBody>
      </p:sp>
    </p:spTree>
    <p:extLst>
      <p:ext uri="{BB962C8B-B14F-4D97-AF65-F5344CB8AC3E}">
        <p14:creationId xmlns:p14="http://schemas.microsoft.com/office/powerpoint/2010/main" val="3978294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E46192-3CF5-4AD9-9558-371A804DB818}"/>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3D746C44-4943-441A-8CE2-8091437830C3}"/>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CE93EFD2-D4C2-4BA5-8868-6E80A8DEF520}"/>
              </a:ext>
            </a:extLst>
          </p:cNvPr>
          <p:cNvSpPr>
            <a:spLocks noGrp="1"/>
          </p:cNvSpPr>
          <p:nvPr>
            <p:ph type="sldNum" sz="quarter" idx="12"/>
          </p:nvPr>
        </p:nvSpPr>
        <p:spPr/>
        <p:txBody>
          <a:bodyPr/>
          <a:lstStyle/>
          <a:p>
            <a:fld id="{E23FF32D-176F-4F5B-8878-5D48FB6FF26A}" type="slidenum">
              <a:rPr lang="en-US" smtClean="0"/>
              <a:t>8</a:t>
            </a:fld>
            <a:endParaRPr lang="en-US"/>
          </a:p>
        </p:txBody>
      </p:sp>
      <p:graphicFrame>
        <p:nvGraphicFramePr>
          <p:cNvPr id="5" name="Object 4">
            <a:extLst>
              <a:ext uri="{FF2B5EF4-FFF2-40B4-BE49-F238E27FC236}">
                <a16:creationId xmlns:a16="http://schemas.microsoft.com/office/drawing/2014/main" id="{152D6ACD-C9BE-46B0-9F7F-8FF2B31F6C7D}"/>
              </a:ext>
            </a:extLst>
          </p:cNvPr>
          <p:cNvGraphicFramePr>
            <a:graphicFrameLocks noChangeAspect="1"/>
          </p:cNvGraphicFramePr>
          <p:nvPr>
            <p:extLst>
              <p:ext uri="{D42A27DB-BD31-4B8C-83A1-F6EECF244321}">
                <p14:modId xmlns:p14="http://schemas.microsoft.com/office/powerpoint/2010/main" val="3853980990"/>
              </p:ext>
            </p:extLst>
          </p:nvPr>
        </p:nvGraphicFramePr>
        <p:xfrm>
          <a:off x="687210" y="346643"/>
          <a:ext cx="5788379" cy="1023937"/>
        </p:xfrm>
        <a:graphic>
          <a:graphicData uri="http://schemas.openxmlformats.org/presentationml/2006/ole">
            <mc:AlternateContent xmlns:mc="http://schemas.openxmlformats.org/markup-compatibility/2006">
              <mc:Choice xmlns:v="urn:schemas-microsoft-com:vml" Requires="v">
                <p:oleObj spid="_x0000_s242821" name="Equation" r:id="rId3" imgW="3517560" imgH="622080" progId="Equation.DSMT4">
                  <p:embed/>
                </p:oleObj>
              </mc:Choice>
              <mc:Fallback>
                <p:oleObj name="Equation" r:id="rId3" imgW="3517560" imgH="622080" progId="Equation.DSMT4">
                  <p:embed/>
                  <p:pic>
                    <p:nvPicPr>
                      <p:cNvPr id="6" name="Object 5"/>
                      <p:cNvPicPr/>
                      <p:nvPr/>
                    </p:nvPicPr>
                    <p:blipFill>
                      <a:blip r:embed="rId4"/>
                      <a:stretch>
                        <a:fillRect/>
                      </a:stretch>
                    </p:blipFill>
                    <p:spPr>
                      <a:xfrm>
                        <a:off x="687210" y="346643"/>
                        <a:ext cx="5788379" cy="102393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526225E7-1115-44DC-8636-18075422224F}"/>
              </a:ext>
            </a:extLst>
          </p:cNvPr>
          <p:cNvSpPr txBox="1"/>
          <p:nvPr/>
        </p:nvSpPr>
        <p:spPr>
          <a:xfrm>
            <a:off x="209550" y="4458"/>
            <a:ext cx="11772900" cy="461665"/>
          </a:xfrm>
          <a:prstGeom prst="rect">
            <a:avLst/>
          </a:prstGeom>
          <a:noFill/>
        </p:spPr>
        <p:txBody>
          <a:bodyPr wrap="square" rtlCol="0">
            <a:spAutoFit/>
          </a:bodyPr>
          <a:lstStyle/>
          <a:p>
            <a:pPr algn="l"/>
            <a:r>
              <a:rPr lang="en-US" sz="2400" b="1" dirty="0"/>
              <a:t>General form Hamiltonian for </a:t>
            </a:r>
            <a:r>
              <a:rPr lang="en-US" sz="2400" b="1" i="1" dirty="0"/>
              <a:t>N</a:t>
            </a:r>
            <a:r>
              <a:rPr lang="en-US" sz="2400" b="1" dirty="0"/>
              <a:t>-electron atom </a:t>
            </a:r>
          </a:p>
        </p:txBody>
      </p:sp>
      <p:graphicFrame>
        <p:nvGraphicFramePr>
          <p:cNvPr id="7" name="Object 6">
            <a:extLst>
              <a:ext uri="{FF2B5EF4-FFF2-40B4-BE49-F238E27FC236}">
                <a16:creationId xmlns:a16="http://schemas.microsoft.com/office/drawing/2014/main" id="{1D016953-BC31-431A-BC0E-3A2085B9A433}"/>
              </a:ext>
            </a:extLst>
          </p:cNvPr>
          <p:cNvGraphicFramePr>
            <a:graphicFrameLocks noChangeAspect="1"/>
          </p:cNvGraphicFramePr>
          <p:nvPr>
            <p:extLst>
              <p:ext uri="{D42A27DB-BD31-4B8C-83A1-F6EECF244321}">
                <p14:modId xmlns:p14="http://schemas.microsoft.com/office/powerpoint/2010/main" val="1788471866"/>
              </p:ext>
            </p:extLst>
          </p:nvPr>
        </p:nvGraphicFramePr>
        <p:xfrm>
          <a:off x="1129060" y="1200796"/>
          <a:ext cx="5824189" cy="1023937"/>
        </p:xfrm>
        <a:graphic>
          <a:graphicData uri="http://schemas.openxmlformats.org/presentationml/2006/ole">
            <mc:AlternateContent xmlns:mc="http://schemas.openxmlformats.org/markup-compatibility/2006">
              <mc:Choice xmlns:v="urn:schemas-microsoft-com:vml" Requires="v">
                <p:oleObj spid="_x0000_s242822" name="Equation" r:id="rId5" imgW="3682800" imgH="647640" progId="Equation.DSMT4">
                  <p:embed/>
                </p:oleObj>
              </mc:Choice>
              <mc:Fallback>
                <p:oleObj name="Equation" r:id="rId5" imgW="3682800" imgH="647640" progId="Equation.DSMT4">
                  <p:embed/>
                  <p:pic>
                    <p:nvPicPr>
                      <p:cNvPr id="0" name=""/>
                      <p:cNvPicPr/>
                      <p:nvPr/>
                    </p:nvPicPr>
                    <p:blipFill>
                      <a:blip r:embed="rId6"/>
                      <a:stretch>
                        <a:fillRect/>
                      </a:stretch>
                    </p:blipFill>
                    <p:spPr>
                      <a:xfrm>
                        <a:off x="1129060" y="1200796"/>
                        <a:ext cx="5824189" cy="102393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89488CC5-14C7-4BDF-9A13-7CF4254749FA}"/>
              </a:ext>
            </a:extLst>
          </p:cNvPr>
          <p:cNvGraphicFramePr>
            <a:graphicFrameLocks noChangeAspect="1"/>
          </p:cNvGraphicFramePr>
          <p:nvPr>
            <p:extLst>
              <p:ext uri="{D42A27DB-BD31-4B8C-83A1-F6EECF244321}">
                <p14:modId xmlns:p14="http://schemas.microsoft.com/office/powerpoint/2010/main" val="3929451692"/>
              </p:ext>
            </p:extLst>
          </p:nvPr>
        </p:nvGraphicFramePr>
        <p:xfrm>
          <a:off x="157163" y="2105025"/>
          <a:ext cx="10040937" cy="1989138"/>
        </p:xfrm>
        <a:graphic>
          <a:graphicData uri="http://schemas.openxmlformats.org/presentationml/2006/ole">
            <mc:AlternateContent xmlns:mc="http://schemas.openxmlformats.org/markup-compatibility/2006">
              <mc:Choice xmlns:v="urn:schemas-microsoft-com:vml" Requires="v">
                <p:oleObj spid="_x0000_s242823" name="Equation" r:id="rId7" imgW="3848040" imgH="761760" progId="Equation.DSMT4">
                  <p:embed/>
                </p:oleObj>
              </mc:Choice>
              <mc:Fallback>
                <p:oleObj name="Equation" r:id="rId7" imgW="3848040" imgH="761760" progId="Equation.DSMT4">
                  <p:embed/>
                  <p:pic>
                    <p:nvPicPr>
                      <p:cNvPr id="0" name=""/>
                      <p:cNvPicPr/>
                      <p:nvPr/>
                    </p:nvPicPr>
                    <p:blipFill>
                      <a:blip r:embed="rId8"/>
                      <a:stretch>
                        <a:fillRect/>
                      </a:stretch>
                    </p:blipFill>
                    <p:spPr>
                      <a:xfrm>
                        <a:off x="157163" y="2105025"/>
                        <a:ext cx="10040937" cy="198913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A92B7D1F-F6EA-4118-8B44-88219D48D0DC}"/>
              </a:ext>
            </a:extLst>
          </p:cNvPr>
          <p:cNvGraphicFramePr>
            <a:graphicFrameLocks noChangeAspect="1"/>
          </p:cNvGraphicFramePr>
          <p:nvPr>
            <p:extLst>
              <p:ext uri="{D42A27DB-BD31-4B8C-83A1-F6EECF244321}">
                <p14:modId xmlns:p14="http://schemas.microsoft.com/office/powerpoint/2010/main" val="753522043"/>
              </p:ext>
            </p:extLst>
          </p:nvPr>
        </p:nvGraphicFramePr>
        <p:xfrm>
          <a:off x="465931" y="4828608"/>
          <a:ext cx="7145338" cy="1509712"/>
        </p:xfrm>
        <a:graphic>
          <a:graphicData uri="http://schemas.openxmlformats.org/presentationml/2006/ole">
            <mc:AlternateContent xmlns:mc="http://schemas.openxmlformats.org/markup-compatibility/2006">
              <mc:Choice xmlns:v="urn:schemas-microsoft-com:vml" Requires="v">
                <p:oleObj spid="_x0000_s242824" name="Equation" r:id="rId9" imgW="4025880" imgH="850680" progId="Equation.DSMT4">
                  <p:embed/>
                </p:oleObj>
              </mc:Choice>
              <mc:Fallback>
                <p:oleObj name="Equation" r:id="rId9" imgW="4025880" imgH="850680" progId="Equation.DSMT4">
                  <p:embed/>
                  <p:pic>
                    <p:nvPicPr>
                      <p:cNvPr id="0" name=""/>
                      <p:cNvPicPr/>
                      <p:nvPr/>
                    </p:nvPicPr>
                    <p:blipFill>
                      <a:blip r:embed="rId10"/>
                      <a:stretch>
                        <a:fillRect/>
                      </a:stretch>
                    </p:blipFill>
                    <p:spPr>
                      <a:xfrm>
                        <a:off x="465931" y="4828608"/>
                        <a:ext cx="7145338" cy="1509712"/>
                      </a:xfrm>
                      <a:prstGeom prst="rect">
                        <a:avLst/>
                      </a:prstGeom>
                    </p:spPr>
                  </p:pic>
                </p:oleObj>
              </mc:Fallback>
            </mc:AlternateContent>
          </a:graphicData>
        </a:graphic>
      </p:graphicFrame>
      <p:sp>
        <p:nvSpPr>
          <p:cNvPr id="10" name="Left Brace 9">
            <a:extLst>
              <a:ext uri="{FF2B5EF4-FFF2-40B4-BE49-F238E27FC236}">
                <a16:creationId xmlns:a16="http://schemas.microsoft.com/office/drawing/2014/main" id="{D988FE46-7057-4536-8C78-95FB48500044}"/>
              </a:ext>
            </a:extLst>
          </p:cNvPr>
          <p:cNvSpPr/>
          <p:nvPr/>
        </p:nvSpPr>
        <p:spPr>
          <a:xfrm rot="16200000">
            <a:off x="6774677" y="2473197"/>
            <a:ext cx="527330" cy="3500115"/>
          </a:xfrm>
          <a:prstGeom prst="leftBrace">
            <a:avLst/>
          </a:prstGeom>
          <a:ln w="50800">
            <a:solidFill>
              <a:srgbClr val="FF00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Left Brace 10">
            <a:extLst>
              <a:ext uri="{FF2B5EF4-FFF2-40B4-BE49-F238E27FC236}">
                <a16:creationId xmlns:a16="http://schemas.microsoft.com/office/drawing/2014/main" id="{7BD94FCC-5D63-45CD-9A29-E096119ED4CF}"/>
              </a:ext>
            </a:extLst>
          </p:cNvPr>
          <p:cNvSpPr/>
          <p:nvPr/>
        </p:nvSpPr>
        <p:spPr>
          <a:xfrm rot="16200000">
            <a:off x="7739877" y="2625597"/>
            <a:ext cx="527330" cy="3500115"/>
          </a:xfrm>
          <a:prstGeom prst="leftBrace">
            <a:avLst/>
          </a:prstGeom>
          <a:ln w="50800">
            <a:solidFill>
              <a:srgbClr val="0066FF"/>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A78AFC5A-C8C5-4B23-880B-51D53DA7D8E6}"/>
              </a:ext>
            </a:extLst>
          </p:cNvPr>
          <p:cNvSpPr txBox="1"/>
          <p:nvPr/>
        </p:nvSpPr>
        <p:spPr>
          <a:xfrm>
            <a:off x="7038342" y="4435851"/>
            <a:ext cx="486569" cy="461665"/>
          </a:xfrm>
          <a:prstGeom prst="rect">
            <a:avLst/>
          </a:prstGeom>
          <a:noFill/>
        </p:spPr>
        <p:txBody>
          <a:bodyPr wrap="square" rtlCol="0">
            <a:spAutoFit/>
          </a:bodyPr>
          <a:lstStyle/>
          <a:p>
            <a:pPr algn="l"/>
            <a:r>
              <a:rPr lang="en-US" sz="2400" b="1" i="1" dirty="0">
                <a:solidFill>
                  <a:srgbClr val="FF0000"/>
                </a:solidFill>
              </a:rPr>
              <a:t>1</a:t>
            </a:r>
          </a:p>
        </p:txBody>
      </p:sp>
      <p:sp>
        <p:nvSpPr>
          <p:cNvPr id="13" name="TextBox 12">
            <a:extLst>
              <a:ext uri="{FF2B5EF4-FFF2-40B4-BE49-F238E27FC236}">
                <a16:creationId xmlns:a16="http://schemas.microsoft.com/office/drawing/2014/main" id="{16B99785-A87F-4867-BB8D-6138AC4356B7}"/>
              </a:ext>
            </a:extLst>
          </p:cNvPr>
          <p:cNvSpPr txBox="1"/>
          <p:nvPr/>
        </p:nvSpPr>
        <p:spPr>
          <a:xfrm>
            <a:off x="8015524" y="4597775"/>
            <a:ext cx="486569" cy="461665"/>
          </a:xfrm>
          <a:prstGeom prst="rect">
            <a:avLst/>
          </a:prstGeom>
          <a:noFill/>
        </p:spPr>
        <p:txBody>
          <a:bodyPr wrap="square" rtlCol="0">
            <a:spAutoFit/>
          </a:bodyPr>
          <a:lstStyle/>
          <a:p>
            <a:pPr algn="l"/>
            <a:r>
              <a:rPr lang="en-US" sz="2400" b="1" i="1" dirty="0">
                <a:solidFill>
                  <a:srgbClr val="0066FF"/>
                </a:solidFill>
              </a:rPr>
              <a:t>2</a:t>
            </a:r>
          </a:p>
        </p:txBody>
      </p:sp>
    </p:spTree>
    <p:extLst>
      <p:ext uri="{BB962C8B-B14F-4D97-AF65-F5344CB8AC3E}">
        <p14:creationId xmlns:p14="http://schemas.microsoft.com/office/powerpoint/2010/main" val="1825228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E8ADF4-0FA0-4FC6-81DA-D21A6D875B66}"/>
              </a:ext>
            </a:extLst>
          </p:cNvPr>
          <p:cNvSpPr>
            <a:spLocks noGrp="1"/>
          </p:cNvSpPr>
          <p:nvPr>
            <p:ph type="dt" sz="half" idx="10"/>
          </p:nvPr>
        </p:nvSpPr>
        <p:spPr/>
        <p:txBody>
          <a:bodyPr/>
          <a:lstStyle/>
          <a:p>
            <a:r>
              <a:rPr lang="en-US"/>
              <a:t>04/13/2022</a:t>
            </a:r>
          </a:p>
        </p:txBody>
      </p:sp>
      <p:sp>
        <p:nvSpPr>
          <p:cNvPr id="3" name="Footer Placeholder 2">
            <a:extLst>
              <a:ext uri="{FF2B5EF4-FFF2-40B4-BE49-F238E27FC236}">
                <a16:creationId xmlns:a16="http://schemas.microsoft.com/office/drawing/2014/main" id="{A26D0D0E-6885-4E5C-80FB-AA26F3B02E4B}"/>
              </a:ext>
            </a:extLst>
          </p:cNvPr>
          <p:cNvSpPr>
            <a:spLocks noGrp="1"/>
          </p:cNvSpPr>
          <p:nvPr>
            <p:ph type="ftr" sz="quarter" idx="11"/>
          </p:nvPr>
        </p:nvSpPr>
        <p:spPr/>
        <p:txBody>
          <a:bodyPr/>
          <a:lstStyle/>
          <a:p>
            <a:r>
              <a:rPr lang="en-US"/>
              <a:t>PHY 742 -- Spring 2022 -- Lecture 29</a:t>
            </a:r>
          </a:p>
        </p:txBody>
      </p:sp>
      <p:sp>
        <p:nvSpPr>
          <p:cNvPr id="4" name="Slide Number Placeholder 3">
            <a:extLst>
              <a:ext uri="{FF2B5EF4-FFF2-40B4-BE49-F238E27FC236}">
                <a16:creationId xmlns:a16="http://schemas.microsoft.com/office/drawing/2014/main" id="{1FECF85F-2EF4-4244-B334-F1E9F98D1C87}"/>
              </a:ext>
            </a:extLst>
          </p:cNvPr>
          <p:cNvSpPr>
            <a:spLocks noGrp="1"/>
          </p:cNvSpPr>
          <p:nvPr>
            <p:ph type="sldNum" sz="quarter" idx="12"/>
          </p:nvPr>
        </p:nvSpPr>
        <p:spPr/>
        <p:txBody>
          <a:bodyPr/>
          <a:lstStyle/>
          <a:p>
            <a:fld id="{E23FF32D-176F-4F5B-8878-5D48FB6FF26A}" type="slidenum">
              <a:rPr lang="en-US" smtClean="0"/>
              <a:t>9</a:t>
            </a:fld>
            <a:endParaRPr lang="en-US"/>
          </a:p>
        </p:txBody>
      </p:sp>
      <p:graphicFrame>
        <p:nvGraphicFramePr>
          <p:cNvPr id="5" name="Object 4">
            <a:extLst>
              <a:ext uri="{FF2B5EF4-FFF2-40B4-BE49-F238E27FC236}">
                <a16:creationId xmlns:a16="http://schemas.microsoft.com/office/drawing/2014/main" id="{0B89E7C8-DA9E-4AEB-B5AE-B12A65EAED44}"/>
              </a:ext>
            </a:extLst>
          </p:cNvPr>
          <p:cNvGraphicFramePr>
            <a:graphicFrameLocks noChangeAspect="1"/>
          </p:cNvGraphicFramePr>
          <p:nvPr>
            <p:extLst>
              <p:ext uri="{D42A27DB-BD31-4B8C-83A1-F6EECF244321}">
                <p14:modId xmlns:p14="http://schemas.microsoft.com/office/powerpoint/2010/main" val="4054208389"/>
              </p:ext>
            </p:extLst>
          </p:nvPr>
        </p:nvGraphicFramePr>
        <p:xfrm>
          <a:off x="995363" y="1014413"/>
          <a:ext cx="8986837" cy="3378200"/>
        </p:xfrm>
        <a:graphic>
          <a:graphicData uri="http://schemas.openxmlformats.org/presentationml/2006/ole">
            <mc:AlternateContent xmlns:mc="http://schemas.openxmlformats.org/markup-compatibility/2006">
              <mc:Choice xmlns:v="urn:schemas-microsoft-com:vml" Requires="v">
                <p:oleObj spid="_x0000_s216309" name="Equation" r:id="rId4" imgW="5638680" imgH="2120760" progId="Equation.DSMT4">
                  <p:embed/>
                </p:oleObj>
              </mc:Choice>
              <mc:Fallback>
                <p:oleObj name="Equation" r:id="rId4" imgW="5638680" imgH="2120760" progId="Equation.DSMT4">
                  <p:embed/>
                  <p:pic>
                    <p:nvPicPr>
                      <p:cNvPr id="6" name="Object 5"/>
                      <p:cNvPicPr/>
                      <p:nvPr/>
                    </p:nvPicPr>
                    <p:blipFill>
                      <a:blip r:embed="rId5"/>
                      <a:stretch>
                        <a:fillRect/>
                      </a:stretch>
                    </p:blipFill>
                    <p:spPr>
                      <a:xfrm>
                        <a:off x="995363" y="1014413"/>
                        <a:ext cx="8986837" cy="3378200"/>
                      </a:xfrm>
                      <a:prstGeom prst="rect">
                        <a:avLst/>
                      </a:prstGeom>
                    </p:spPr>
                  </p:pic>
                </p:oleObj>
              </mc:Fallback>
            </mc:AlternateContent>
          </a:graphicData>
        </a:graphic>
      </p:graphicFrame>
      <p:sp>
        <p:nvSpPr>
          <p:cNvPr id="6" name="Left Brace 5">
            <a:extLst>
              <a:ext uri="{FF2B5EF4-FFF2-40B4-BE49-F238E27FC236}">
                <a16:creationId xmlns:a16="http://schemas.microsoft.com/office/drawing/2014/main" id="{0CB02B2D-0118-4082-83ED-1D5BEF9AE06E}"/>
              </a:ext>
            </a:extLst>
          </p:cNvPr>
          <p:cNvSpPr/>
          <p:nvPr/>
        </p:nvSpPr>
        <p:spPr>
          <a:xfrm rot="16200000">
            <a:off x="3363861" y="2903093"/>
            <a:ext cx="210193" cy="1518011"/>
          </a:xfrm>
          <a:prstGeom prst="leftBrac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Left Brace 6">
            <a:extLst>
              <a:ext uri="{FF2B5EF4-FFF2-40B4-BE49-F238E27FC236}">
                <a16:creationId xmlns:a16="http://schemas.microsoft.com/office/drawing/2014/main" id="{1827A7D4-9BC5-42A1-B075-8F847AA63838}"/>
              </a:ext>
            </a:extLst>
          </p:cNvPr>
          <p:cNvSpPr/>
          <p:nvPr/>
        </p:nvSpPr>
        <p:spPr>
          <a:xfrm rot="16200000">
            <a:off x="5509930" y="2904482"/>
            <a:ext cx="212970" cy="1518008"/>
          </a:xfrm>
          <a:prstGeom prst="leftBrac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8" name="Object 7">
            <a:extLst>
              <a:ext uri="{FF2B5EF4-FFF2-40B4-BE49-F238E27FC236}">
                <a16:creationId xmlns:a16="http://schemas.microsoft.com/office/drawing/2014/main" id="{53CC6052-2407-4395-BFB8-80DB03F808BB}"/>
              </a:ext>
            </a:extLst>
          </p:cNvPr>
          <p:cNvGraphicFramePr>
            <a:graphicFrameLocks noChangeAspect="1"/>
          </p:cNvGraphicFramePr>
          <p:nvPr>
            <p:extLst>
              <p:ext uri="{D42A27DB-BD31-4B8C-83A1-F6EECF244321}">
                <p14:modId xmlns:p14="http://schemas.microsoft.com/office/powerpoint/2010/main" val="3205687145"/>
              </p:ext>
            </p:extLst>
          </p:nvPr>
        </p:nvGraphicFramePr>
        <p:xfrm>
          <a:off x="700088" y="5259388"/>
          <a:ext cx="6365875" cy="1166812"/>
        </p:xfrm>
        <a:graphic>
          <a:graphicData uri="http://schemas.openxmlformats.org/presentationml/2006/ole">
            <mc:AlternateContent xmlns:mc="http://schemas.openxmlformats.org/markup-compatibility/2006">
              <mc:Choice xmlns:v="urn:schemas-microsoft-com:vml" Requires="v">
                <p:oleObj spid="_x0000_s216310" name="Equation" r:id="rId6" imgW="2489040" imgH="457200" progId="Equation.DSMT4">
                  <p:embed/>
                </p:oleObj>
              </mc:Choice>
              <mc:Fallback>
                <p:oleObj name="Equation" r:id="rId6" imgW="2489040" imgH="457200" progId="Equation.DSMT4">
                  <p:embed/>
                  <p:pic>
                    <p:nvPicPr>
                      <p:cNvPr id="0" name=""/>
                      <p:cNvPicPr/>
                      <p:nvPr/>
                    </p:nvPicPr>
                    <p:blipFill>
                      <a:blip r:embed="rId7"/>
                      <a:stretch>
                        <a:fillRect/>
                      </a:stretch>
                    </p:blipFill>
                    <p:spPr>
                      <a:xfrm>
                        <a:off x="700088" y="5259388"/>
                        <a:ext cx="6365875" cy="1166812"/>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8E4ED500-CCF9-44C0-B123-2E076BD3DC90}"/>
              </a:ext>
            </a:extLst>
          </p:cNvPr>
          <p:cNvSpPr txBox="1"/>
          <p:nvPr/>
        </p:nvSpPr>
        <p:spPr>
          <a:xfrm>
            <a:off x="114300" y="203200"/>
            <a:ext cx="11734800" cy="461665"/>
          </a:xfrm>
          <a:prstGeom prst="rect">
            <a:avLst/>
          </a:prstGeom>
          <a:noFill/>
        </p:spPr>
        <p:txBody>
          <a:bodyPr wrap="square" rtlCol="0">
            <a:spAutoFit/>
          </a:bodyPr>
          <a:lstStyle/>
          <a:p>
            <a:pPr algn="l"/>
            <a:r>
              <a:rPr lang="en-US" sz="2400" b="1" dirty="0"/>
              <a:t>Review of ground state of He atom  (example of closed shell system)</a:t>
            </a:r>
          </a:p>
        </p:txBody>
      </p:sp>
    </p:spTree>
    <p:extLst>
      <p:ext uri="{BB962C8B-B14F-4D97-AF65-F5344CB8AC3E}">
        <p14:creationId xmlns:p14="http://schemas.microsoft.com/office/powerpoint/2010/main" val="2549317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508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2400" b="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15020</TotalTime>
  <Words>1064</Words>
  <Application>Microsoft Office PowerPoint</Application>
  <PresentationFormat>Widescreen</PresentationFormat>
  <Paragraphs>188</Paragraphs>
  <Slides>32</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7" baseType="lpstr">
      <vt:lpstr>Arial</vt:lpstr>
      <vt:lpstr>Calibri</vt:lpstr>
      <vt:lpstr>Calibri Light</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Holzwarth, Natalie</dc:creator>
  <cp:lastModifiedBy>Holzwarth, Natalie</cp:lastModifiedBy>
  <cp:revision>821</cp:revision>
  <cp:lastPrinted>2020-04-07T21:56:35Z</cp:lastPrinted>
  <dcterms:created xsi:type="dcterms:W3CDTF">2020-01-06T21:28:26Z</dcterms:created>
  <dcterms:modified xsi:type="dcterms:W3CDTF">2022-04-13T17:20:34Z</dcterms:modified>
</cp:coreProperties>
</file>