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71" r:id="rId11"/>
    <p:sldId id="264" r:id="rId12"/>
    <p:sldId id="270" r:id="rId13"/>
    <p:sldId id="272" r:id="rId14"/>
    <p:sldId id="265" r:id="rId15"/>
    <p:sldId id="266" r:id="rId16"/>
    <p:sldId id="267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1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AM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2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 (Chap. 12 C)</a:t>
            </a:r>
          </a:p>
          <a:p>
            <a:endParaRPr lang="en-US" sz="32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/>
              <a:t>Basic ideas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First order equations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Second order equations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Convergence (or lack of convergence) of analysis</a:t>
            </a:r>
          </a:p>
          <a:p>
            <a:pPr marL="457200" indent="-457200">
              <a:buAutoNum type="arabicPeriod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87C00-B674-4071-8E31-E57723EDB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24F31-AD99-45E5-BB24-EA46928F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98BDA-A8A7-41A9-903A-CEA88BA4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02778-E237-4C09-84B3-4AF991CF701C}"/>
              </a:ext>
            </a:extLst>
          </p:cNvPr>
          <p:cNvSpPr txBox="1"/>
          <p:nvPr/>
        </p:nvSpPr>
        <p:spPr>
          <a:xfrm>
            <a:off x="559398" y="172122"/>
            <a:ext cx="111449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Qualitative behavior of non-degenerate perturbation theory</a:t>
            </a:r>
          </a:p>
          <a:p>
            <a:pPr algn="l"/>
            <a:endParaRPr lang="en-US" sz="2400" b="1" dirty="0"/>
          </a:p>
          <a:p>
            <a:r>
              <a:rPr lang="en-US" sz="2400" b="1" i="1" dirty="0"/>
              <a:t>E</a:t>
            </a:r>
            <a:r>
              <a:rPr lang="en-US" sz="2400" b="1" i="1" baseline="30000" dirty="0"/>
              <a:t>0</a:t>
            </a:r>
            <a:r>
              <a:rPr lang="en-US" sz="2400" b="1" i="1" baseline="-25000" dirty="0"/>
              <a:t>n</a:t>
            </a:r>
            <a:r>
              <a:rPr lang="en-US" sz="2400" b="1" i="1" dirty="0"/>
              <a:t>                                                      </a:t>
            </a:r>
            <a:r>
              <a:rPr lang="en-US" sz="2400" b="1" i="1" dirty="0" err="1">
                <a:solidFill>
                  <a:srgbClr val="FF0000"/>
                </a:solidFill>
              </a:rPr>
              <a:t>E</a:t>
            </a:r>
            <a:r>
              <a:rPr lang="en-US" sz="2400" b="1" i="1" baseline="30000" dirty="0" err="1">
                <a:solidFill>
                  <a:srgbClr val="FF0000"/>
                </a:solidFill>
              </a:rPr>
              <a:t>0</a:t>
            </a:r>
            <a:r>
              <a:rPr lang="en-US" sz="2400" b="1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b="1" i="1" dirty="0">
                <a:solidFill>
                  <a:srgbClr val="FF0000"/>
                </a:solidFill>
              </a:rPr>
              <a:t>+ E</a:t>
            </a:r>
            <a:r>
              <a:rPr lang="en-US" sz="2400" b="1" i="1" baseline="30000" dirty="0">
                <a:solidFill>
                  <a:srgbClr val="FF0000"/>
                </a:solidFill>
              </a:rPr>
              <a:t>1</a:t>
            </a:r>
            <a:r>
              <a:rPr lang="en-US" sz="2400" b="1" i="1" baseline="-25000" dirty="0">
                <a:solidFill>
                  <a:srgbClr val="FF0000"/>
                </a:solidFill>
              </a:rPr>
              <a:t>n </a:t>
            </a:r>
            <a:r>
              <a:rPr lang="en-US" sz="2400" b="1" i="1" baseline="-25000" dirty="0"/>
              <a:t>                                                                                  </a:t>
            </a:r>
            <a:r>
              <a:rPr lang="en-US" sz="2400" b="1" i="1" dirty="0">
                <a:solidFill>
                  <a:schemeClr val="accent6"/>
                </a:solidFill>
              </a:rPr>
              <a:t>E</a:t>
            </a:r>
            <a:r>
              <a:rPr lang="en-US" sz="2400" b="1" i="1" baseline="30000" dirty="0">
                <a:solidFill>
                  <a:schemeClr val="accent6"/>
                </a:solidFill>
              </a:rPr>
              <a:t>0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r>
              <a:rPr lang="en-US" sz="2400" b="1" i="1" dirty="0">
                <a:solidFill>
                  <a:schemeClr val="accent6"/>
                </a:solidFill>
              </a:rPr>
              <a:t>+ E</a:t>
            </a:r>
            <a:r>
              <a:rPr lang="en-US" sz="2400" b="1" i="1" baseline="30000" dirty="0">
                <a:solidFill>
                  <a:schemeClr val="accent6"/>
                </a:solidFill>
              </a:rPr>
              <a:t>1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r>
              <a:rPr lang="en-US" sz="2400" b="1" i="1" dirty="0">
                <a:solidFill>
                  <a:schemeClr val="accent6"/>
                </a:solidFill>
              </a:rPr>
              <a:t> + E</a:t>
            </a:r>
            <a:r>
              <a:rPr lang="en-US" sz="2400" b="1" i="1" baseline="30000" dirty="0">
                <a:solidFill>
                  <a:schemeClr val="accent6"/>
                </a:solidFill>
              </a:rPr>
              <a:t>2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endParaRPr lang="en-US" sz="2400" b="1" i="1" dirty="0">
              <a:solidFill>
                <a:schemeClr val="accent6"/>
              </a:solidFill>
            </a:endParaRPr>
          </a:p>
          <a:p>
            <a:pPr algn="l"/>
            <a:r>
              <a:rPr lang="en-US" sz="2400" b="1" dirty="0"/>
              <a:t>        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6D1BE8-92B3-4BF8-AE36-25E6FCC72B36}"/>
              </a:ext>
            </a:extLst>
          </p:cNvPr>
          <p:cNvCxnSpPr/>
          <p:nvPr/>
        </p:nvCxnSpPr>
        <p:spPr>
          <a:xfrm>
            <a:off x="838200" y="4905487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793372-6648-40ED-8FEC-2B47FF237A74}"/>
              </a:ext>
            </a:extLst>
          </p:cNvPr>
          <p:cNvCxnSpPr/>
          <p:nvPr/>
        </p:nvCxnSpPr>
        <p:spPr>
          <a:xfrm>
            <a:off x="838200" y="4057426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12DFB4-135F-4BDE-A586-9CC2AAED182B}"/>
              </a:ext>
            </a:extLst>
          </p:cNvPr>
          <p:cNvCxnSpPr/>
          <p:nvPr/>
        </p:nvCxnSpPr>
        <p:spPr>
          <a:xfrm>
            <a:off x="838200" y="2122842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21304F-005E-458C-B2D8-9D1F7016A42F}"/>
              </a:ext>
            </a:extLst>
          </p:cNvPr>
          <p:cNvCxnSpPr/>
          <p:nvPr/>
        </p:nvCxnSpPr>
        <p:spPr>
          <a:xfrm>
            <a:off x="838200" y="3082065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6B0C44-BFC7-4F53-A0A6-55ECA9A7CF8E}"/>
              </a:ext>
            </a:extLst>
          </p:cNvPr>
          <p:cNvCxnSpPr>
            <a:cxnSpLocks/>
          </p:cNvCxnSpPr>
          <p:nvPr/>
        </p:nvCxnSpPr>
        <p:spPr>
          <a:xfrm>
            <a:off x="3837791" y="4692127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5339CE-A665-47F1-AAA1-D02616390AFB}"/>
              </a:ext>
            </a:extLst>
          </p:cNvPr>
          <p:cNvCxnSpPr>
            <a:cxnSpLocks/>
          </p:cNvCxnSpPr>
          <p:nvPr/>
        </p:nvCxnSpPr>
        <p:spPr>
          <a:xfrm>
            <a:off x="3699735" y="3822550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CB36B0-A4FD-49EB-AB86-46745B854698}"/>
              </a:ext>
            </a:extLst>
          </p:cNvPr>
          <p:cNvCxnSpPr>
            <a:cxnSpLocks/>
          </p:cNvCxnSpPr>
          <p:nvPr/>
        </p:nvCxnSpPr>
        <p:spPr>
          <a:xfrm>
            <a:off x="3733797" y="2705545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4959DC-357A-49BC-9CA2-6114D4698C8E}"/>
              </a:ext>
            </a:extLst>
          </p:cNvPr>
          <p:cNvCxnSpPr>
            <a:cxnSpLocks/>
          </p:cNvCxnSpPr>
          <p:nvPr/>
        </p:nvCxnSpPr>
        <p:spPr>
          <a:xfrm>
            <a:off x="3732002" y="1724812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2E924D-FCF1-4054-A160-4D643C7E520D}"/>
              </a:ext>
            </a:extLst>
          </p:cNvPr>
          <p:cNvCxnSpPr>
            <a:cxnSpLocks/>
          </p:cNvCxnSpPr>
          <p:nvPr/>
        </p:nvCxnSpPr>
        <p:spPr>
          <a:xfrm>
            <a:off x="7929269" y="1683568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227BB2A-04D0-41DB-BB18-9135DE6C1CEF}"/>
              </a:ext>
            </a:extLst>
          </p:cNvPr>
          <p:cNvCxnSpPr>
            <a:cxnSpLocks/>
          </p:cNvCxnSpPr>
          <p:nvPr/>
        </p:nvCxnSpPr>
        <p:spPr>
          <a:xfrm>
            <a:off x="7929269" y="2701955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F8BA3D-96D1-4B13-92D8-C5FA728A7FDE}"/>
              </a:ext>
            </a:extLst>
          </p:cNvPr>
          <p:cNvCxnSpPr>
            <a:cxnSpLocks/>
          </p:cNvCxnSpPr>
          <p:nvPr/>
        </p:nvCxnSpPr>
        <p:spPr>
          <a:xfrm>
            <a:off x="7847704" y="3731107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AF6431-06F8-414F-B8E6-BB1916A31CFB}"/>
              </a:ext>
            </a:extLst>
          </p:cNvPr>
          <p:cNvCxnSpPr>
            <a:cxnSpLocks/>
          </p:cNvCxnSpPr>
          <p:nvPr/>
        </p:nvCxnSpPr>
        <p:spPr>
          <a:xfrm>
            <a:off x="7999192" y="4625791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Harmonic oscillator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546989"/>
              </p:ext>
            </p:extLst>
          </p:nvPr>
        </p:nvGraphicFramePr>
        <p:xfrm>
          <a:off x="2230438" y="957263"/>
          <a:ext cx="696277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3" imgW="5346360" imgH="2603160" progId="Equation.DSMT4">
                  <p:embed/>
                </p:oleObj>
              </mc:Choice>
              <mc:Fallback>
                <p:oleObj name="Equation" r:id="rId3" imgW="5346360" imgH="26031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0438" y="957263"/>
                        <a:ext cx="6962775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898938"/>
              </p:ext>
            </p:extLst>
          </p:nvPr>
        </p:nvGraphicFramePr>
        <p:xfrm>
          <a:off x="2590800" y="4540139"/>
          <a:ext cx="4837436" cy="1251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5" imgW="3682800" imgH="952200" progId="Equation.DSMT4">
                  <p:embed/>
                </p:oleObj>
              </mc:Choice>
              <mc:Fallback>
                <p:oleObj name="Equation" r:id="rId5" imgW="3682800" imgH="952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4540139"/>
                        <a:ext cx="4837436" cy="1251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1765A21-9040-4230-A90D-34242D5387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05290"/>
              </p:ext>
            </p:extLst>
          </p:nvPr>
        </p:nvGraphicFramePr>
        <p:xfrm>
          <a:off x="6472964" y="827718"/>
          <a:ext cx="2347667" cy="917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7" imgW="1104840" imgH="431640" progId="Equation.DSMT4">
                  <p:embed/>
                </p:oleObj>
              </mc:Choice>
              <mc:Fallback>
                <p:oleObj name="Equation" r:id="rId7" imgW="11048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72964" y="827718"/>
                        <a:ext cx="2347667" cy="917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5748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136D1-19B6-46B8-918B-7D5A5F8F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739EA-4FE3-45CB-8E71-5B37657E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81B7E-99E5-4DE6-B0F0-BB2F5755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78640-D57B-4F82-B00D-7B35AEA82C9C}"/>
              </a:ext>
            </a:extLst>
          </p:cNvPr>
          <p:cNvSpPr txBox="1"/>
          <p:nvPr/>
        </p:nvSpPr>
        <p:spPr>
          <a:xfrm>
            <a:off x="279699" y="161365"/>
            <a:ext cx="11499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from Carlson XII C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1783AA-0C42-4EFB-AD29-FA3899FFE6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997" y="136525"/>
            <a:ext cx="3981450" cy="1114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A214EA-8BFC-4D72-AE30-51FE5135A330}"/>
              </a:ext>
            </a:extLst>
          </p:cNvPr>
          <p:cNvSpPr txBox="1"/>
          <p:nvPr/>
        </p:nvSpPr>
        <p:spPr>
          <a:xfrm>
            <a:off x="86098" y="1707883"/>
            <a:ext cx="11499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Using very clever harmonic oscillator operators (see Chap. 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299EF-715D-46C3-A229-7E34FF06B210}"/>
              </a:ext>
            </a:extLst>
          </p:cNvPr>
          <p:cNvSpPr txBox="1"/>
          <p:nvPr/>
        </p:nvSpPr>
        <p:spPr>
          <a:xfrm>
            <a:off x="2300079" y="1071178"/>
            <a:ext cx="3176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Here:</a:t>
            </a:r>
            <a:r>
              <a:rPr lang="en-US" sz="2400" b="1" i="1" dirty="0"/>
              <a:t>    </a:t>
            </a:r>
            <a:r>
              <a:rPr lang="en-US" sz="3200" b="1" i="1" dirty="0"/>
              <a:t>W=</a:t>
            </a:r>
            <a:r>
              <a:rPr lang="en-US" sz="3200" b="1" i="1" dirty="0">
                <a:latin typeface="Symbol" panose="05050102010706020507" pitchFamily="18" charset="2"/>
              </a:rPr>
              <a:t>l</a:t>
            </a:r>
            <a:r>
              <a:rPr lang="en-US" sz="3200" b="1" i="1" dirty="0"/>
              <a:t>X</a:t>
            </a:r>
            <a:r>
              <a:rPr lang="en-US" sz="3200" b="1" i="1" baseline="30000" dirty="0"/>
              <a:t>4</a:t>
            </a:r>
            <a:endParaRPr lang="en-US" sz="3200" b="1" i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83719F-7EF1-470E-B5CC-F5C249C467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82265"/>
            <a:ext cx="12192000" cy="18406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1AF790-09CC-4A26-BF88-0378845E24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8274" y="2175794"/>
            <a:ext cx="6477000" cy="600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41FA276-FA0D-4FFE-80C5-27B2B19C5814}"/>
              </a:ext>
            </a:extLst>
          </p:cNvPr>
          <p:cNvSpPr txBox="1"/>
          <p:nvPr/>
        </p:nvSpPr>
        <p:spPr>
          <a:xfrm>
            <a:off x="2491703" y="2201578"/>
            <a:ext cx="1118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H</a:t>
            </a:r>
            <a:r>
              <a:rPr lang="en-US" sz="2400" b="1" i="1" baseline="30000" dirty="0"/>
              <a:t>0</a:t>
            </a:r>
            <a:r>
              <a:rPr lang="en-US" sz="2400" b="1" dirty="0"/>
              <a:t> has 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F1F405B-A7D0-44DF-8177-1A31546B1C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932576"/>
              </p:ext>
            </p:extLst>
          </p:nvPr>
        </p:nvGraphicFramePr>
        <p:xfrm>
          <a:off x="2454499" y="2710325"/>
          <a:ext cx="2919431" cy="1032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6" imgW="1257120" imgH="444240" progId="Equation.DSMT4">
                  <p:embed/>
                </p:oleObj>
              </mc:Choice>
              <mc:Fallback>
                <p:oleObj name="Equation" r:id="rId6" imgW="12571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54499" y="2710325"/>
                        <a:ext cx="2919431" cy="1032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86D3B12-8307-407C-8A8B-F6BB2B0C8BF0}"/>
              </a:ext>
            </a:extLst>
          </p:cNvPr>
          <p:cNvSpPr txBox="1"/>
          <p:nvPr/>
        </p:nvSpPr>
        <p:spPr>
          <a:xfrm>
            <a:off x="4238513" y="260746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US" sz="2400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3E1A0E3-762C-4482-83D9-5E1A061E33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9449" y="2894911"/>
            <a:ext cx="52101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44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136D1-19B6-46B8-918B-7D5A5F8F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739EA-4FE3-45CB-8E71-5B37657E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81B7E-99E5-4DE6-B0F0-BB2F5755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78640-D57B-4F82-B00D-7B35AEA82C9C}"/>
              </a:ext>
            </a:extLst>
          </p:cNvPr>
          <p:cNvSpPr txBox="1"/>
          <p:nvPr/>
        </p:nvSpPr>
        <p:spPr>
          <a:xfrm>
            <a:off x="279699" y="161365"/>
            <a:ext cx="11499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Continued -- example from Carlson XII C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1783AA-0C42-4EFB-AD29-FA3899FFE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3981450" cy="1114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A214EA-8BFC-4D72-AE30-51FE5135A330}"/>
              </a:ext>
            </a:extLst>
          </p:cNvPr>
          <p:cNvSpPr txBox="1"/>
          <p:nvPr/>
        </p:nvSpPr>
        <p:spPr>
          <a:xfrm>
            <a:off x="279699" y="1275790"/>
            <a:ext cx="1046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Results from very clever harmonic oscillator operators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AFE997-6DB0-4FF1-82FE-39C8643C8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37455"/>
            <a:ext cx="10163175" cy="2238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B7CFAB-4B35-4912-9207-AC2AC16565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75830"/>
            <a:ext cx="12008937" cy="17665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105886A-0256-436B-96EB-D502EE43632D}"/>
              </a:ext>
            </a:extLst>
          </p:cNvPr>
          <p:cNvSpPr txBox="1"/>
          <p:nvPr/>
        </p:nvSpPr>
        <p:spPr>
          <a:xfrm>
            <a:off x="376518" y="5927464"/>
            <a:ext cx="11230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Your homework is somewhat similar --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299EF-715D-46C3-A229-7E34FF06B210}"/>
              </a:ext>
            </a:extLst>
          </p:cNvPr>
          <p:cNvSpPr txBox="1"/>
          <p:nvPr/>
        </p:nvSpPr>
        <p:spPr>
          <a:xfrm>
            <a:off x="8832028" y="806824"/>
            <a:ext cx="3176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W=</a:t>
            </a:r>
            <a:r>
              <a:rPr lang="en-US" sz="2400" b="1" i="1" dirty="0">
                <a:latin typeface="Symbol" panose="05050102010706020507" pitchFamily="18" charset="2"/>
              </a:rPr>
              <a:t>l</a:t>
            </a:r>
            <a:r>
              <a:rPr lang="en-US" sz="2400" b="1" i="1" dirty="0"/>
              <a:t>X</a:t>
            </a:r>
            <a:r>
              <a:rPr lang="en-US" sz="2400" b="1" i="1" baseline="30000" dirty="0"/>
              <a:t>4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698147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0480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Example:   He atom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62388"/>
              </p:ext>
            </p:extLst>
          </p:nvPr>
        </p:nvGraphicFramePr>
        <p:xfrm>
          <a:off x="2971800" y="1066801"/>
          <a:ext cx="5952460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4533840" imgH="2095200" progId="Equation.DSMT4">
                  <p:embed/>
                </p:oleObj>
              </mc:Choice>
              <mc:Fallback>
                <p:oleObj name="Equation" r:id="rId3" imgW="4533840" imgH="2095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1066801"/>
                        <a:ext cx="5952460" cy="275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902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3810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happens when the spectrum of </a:t>
            </a:r>
            <a:r>
              <a:rPr lang="en-US" sz="2400" b="1" i="1" dirty="0"/>
              <a:t>H</a:t>
            </a:r>
            <a:r>
              <a:rPr lang="en-US" sz="2400" b="1" i="1" baseline="30000" dirty="0"/>
              <a:t>0</a:t>
            </a:r>
            <a:r>
              <a:rPr lang="en-US" sz="2400" b="1" dirty="0"/>
              <a:t> has degeneracy?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73737"/>
              </p:ext>
            </p:extLst>
          </p:nvPr>
        </p:nvGraphicFramePr>
        <p:xfrm>
          <a:off x="2209800" y="990600"/>
          <a:ext cx="8077200" cy="361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3" imgW="4800600" imgH="2145960" progId="Equation.DSMT4">
                  <p:embed/>
                </p:oleObj>
              </mc:Choice>
              <mc:Fallback>
                <p:oleObj name="Equation" r:id="rId3" imgW="4800600" imgH="2145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990600"/>
                        <a:ext cx="8077200" cy="3614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1772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356070"/>
              </p:ext>
            </p:extLst>
          </p:nvPr>
        </p:nvGraphicFramePr>
        <p:xfrm>
          <a:off x="1828800" y="228601"/>
          <a:ext cx="8216594" cy="428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3" imgW="4940280" imgH="2577960" progId="Equation.DSMT4">
                  <p:embed/>
                </p:oleObj>
              </mc:Choice>
              <mc:Fallback>
                <p:oleObj name="Equation" r:id="rId3" imgW="4940280" imgH="2577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28601"/>
                        <a:ext cx="8216594" cy="428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66134" y="5013066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2400" dirty="0">
                <a:sym typeface="Wingdings" panose="05000000000000000000" pitchFamily="2" charset="2"/>
              </a:rPr>
              <a:t>problem when </a:t>
            </a:r>
            <a:r>
              <a:rPr lang="en-US" sz="2400" i="1" dirty="0">
                <a:sym typeface="Wingdings" panose="05000000000000000000" pitchFamily="2" charset="2"/>
              </a:rPr>
              <a:t>E</a:t>
            </a:r>
            <a:r>
              <a:rPr lang="en-US" sz="2400" i="1" baseline="30000" dirty="0">
                <a:sym typeface="Wingdings" panose="05000000000000000000" pitchFamily="2" charset="2"/>
              </a:rPr>
              <a:t>0</a:t>
            </a:r>
            <a:r>
              <a:rPr lang="en-US" sz="2400" i="1" baseline="-25000" dirty="0">
                <a:sym typeface="Wingdings" panose="05000000000000000000" pitchFamily="2" charset="2"/>
              </a:rPr>
              <a:t>n</a:t>
            </a:r>
            <a:r>
              <a:rPr lang="en-US" sz="2400" i="1" dirty="0">
                <a:sym typeface="Wingdings" panose="05000000000000000000" pitchFamily="2" charset="2"/>
              </a:rPr>
              <a:t>=E</a:t>
            </a:r>
            <a:r>
              <a:rPr lang="en-US" sz="2400" i="1" baseline="30000" dirty="0">
                <a:sym typeface="Wingdings" panose="05000000000000000000" pitchFamily="2" charset="2"/>
              </a:rPr>
              <a:t>0</a:t>
            </a:r>
            <a:r>
              <a:rPr lang="en-US" sz="2400" i="1" baseline="-25000" dirty="0">
                <a:sym typeface="Wingdings" panose="05000000000000000000" pitchFamily="2" charset="2"/>
              </a:rPr>
              <a:t>m</a:t>
            </a:r>
          </a:p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2400" dirty="0">
                <a:sym typeface="Wingdings" panose="05000000000000000000" pitchFamily="2" charset="2"/>
              </a:rPr>
              <a:t>solution – consider the degenerate states separately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922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B822E-07FD-44DF-8FF1-D47D1545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9618DC-C928-41FC-A3CC-B6171454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5B7B3-AA67-46B3-A77B-202E604E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1FF9E-3F87-49DC-B392-02B98D84EFD5}"/>
              </a:ext>
            </a:extLst>
          </p:cNvPr>
          <p:cNvSpPr txBox="1"/>
          <p:nvPr/>
        </p:nvSpPr>
        <p:spPr>
          <a:xfrm>
            <a:off x="376518" y="290456"/>
            <a:ext cx="10977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Why is degeneracy a  problem for the He atom and not for the one-dimensional harmonic oscillator?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58DFB29-7012-4196-A52F-8B4E93DBF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279733"/>
              </p:ext>
            </p:extLst>
          </p:nvPr>
        </p:nvGraphicFramePr>
        <p:xfrm>
          <a:off x="1293607" y="1464834"/>
          <a:ext cx="5952460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" imgW="4533840" imgH="2095200" progId="Equation.DSMT4">
                  <p:embed/>
                </p:oleObj>
              </mc:Choice>
              <mc:Fallback>
                <p:oleObj name="Equation" r:id="rId3" imgW="4533840" imgH="2095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3607" y="1464834"/>
                        <a:ext cx="5952460" cy="275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F3EC88B-EE26-4EDC-B77C-F61B131A8DE2}"/>
              </a:ext>
            </a:extLst>
          </p:cNvPr>
          <p:cNvSpPr txBox="1"/>
          <p:nvPr/>
        </p:nvSpPr>
        <p:spPr>
          <a:xfrm>
            <a:off x="1381459" y="4794984"/>
            <a:ext cx="8106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r>
              <a:rPr lang="en-US" sz="2400" b="1" dirty="0"/>
              <a:t>More discussion next time.  </a:t>
            </a:r>
          </a:p>
        </p:txBody>
      </p:sp>
    </p:spTree>
    <p:extLst>
      <p:ext uri="{BB962C8B-B14F-4D97-AF65-F5344CB8AC3E}">
        <p14:creationId xmlns:p14="http://schemas.microsoft.com/office/powerpoint/2010/main" val="231061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584107-EC13-4BF0-AA99-2DED52AE8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4" y="847922"/>
            <a:ext cx="12103216" cy="374514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344245" y="2893807"/>
            <a:ext cx="11618259" cy="623944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103187-DA8F-408C-BF4F-506E8CE32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61" y="1823577"/>
            <a:ext cx="11066678" cy="270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59864"/>
              </p:ext>
            </p:extLst>
          </p:nvPr>
        </p:nvGraphicFramePr>
        <p:xfrm>
          <a:off x="5638800" y="22098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098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4232" y="422224"/>
            <a:ext cx="9648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Methods for finding approximate solutions to the time-independent Schrödinger equation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614439"/>
              </p:ext>
            </p:extLst>
          </p:nvPr>
        </p:nvGraphicFramePr>
        <p:xfrm>
          <a:off x="3896825" y="1679421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5" imgW="1307880" imgH="647640" progId="Equation.DSMT4">
                  <p:embed/>
                </p:oleObj>
              </mc:Choice>
              <mc:Fallback>
                <p:oleObj name="Equation" r:id="rId5" imgW="130788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96825" y="1679421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C0B2F3-D126-4E20-8E6A-875FE8037767}"/>
              </a:ext>
            </a:extLst>
          </p:cNvPr>
          <p:cNvSpPr txBox="1"/>
          <p:nvPr/>
        </p:nvSpPr>
        <p:spPr>
          <a:xfrm>
            <a:off x="559398" y="1775012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Problem to solve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a Hamiltonian of the form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5C6B690-6955-4A0E-ADAB-625D720184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70730"/>
              </p:ext>
            </p:extLst>
          </p:nvPr>
        </p:nvGraphicFramePr>
        <p:xfrm>
          <a:off x="474232" y="3978973"/>
          <a:ext cx="11118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7" imgW="4940280" imgH="774360" progId="Equation.DSMT4">
                  <p:embed/>
                </p:oleObj>
              </mc:Choice>
              <mc:Fallback>
                <p:oleObj name="Equation" r:id="rId7" imgW="4940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4232" y="3978973"/>
                        <a:ext cx="11118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583844"/>
              </p:ext>
            </p:extLst>
          </p:nvPr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028475"/>
              </p:ext>
            </p:extLst>
          </p:nvPr>
        </p:nvGraphicFramePr>
        <p:xfrm>
          <a:off x="655143" y="3836744"/>
          <a:ext cx="9926638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5" imgW="6235560" imgH="1485720" progId="Equation.DSMT4">
                  <p:embed/>
                </p:oleObj>
              </mc:Choice>
              <mc:Fallback>
                <p:oleObj name="Equation" r:id="rId5" imgW="6235560" imgH="1485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143" y="3836744"/>
                        <a:ext cx="9926638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EE1566-D223-4647-9BB6-22CA04E8B709}"/>
              </a:ext>
            </a:extLst>
          </p:cNvPr>
          <p:cNvSpPr txBox="1"/>
          <p:nvPr/>
        </p:nvSpPr>
        <p:spPr>
          <a:xfrm>
            <a:off x="8832028" y="957431"/>
            <a:ext cx="30228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Note that since </a:t>
            </a:r>
            <a:r>
              <a:rPr lang="en-US" sz="2400" b="1" dirty="0">
                <a:latin typeface="Symbol" panose="05050102010706020507" pitchFamily="18" charset="2"/>
              </a:rPr>
              <a:t>e</a:t>
            </a:r>
            <a:r>
              <a:rPr lang="en-US" sz="2400" b="1" dirty="0"/>
              <a:t> is small, </a:t>
            </a:r>
            <a:r>
              <a:rPr lang="en-US" sz="2400" b="1" dirty="0">
                <a:latin typeface="Symbol" panose="05050102010706020507" pitchFamily="18" charset="2"/>
              </a:rPr>
              <a:t>e </a:t>
            </a:r>
            <a:r>
              <a:rPr lang="en-US" sz="2400" b="1" baseline="30000" dirty="0"/>
              <a:t>2</a:t>
            </a:r>
            <a:r>
              <a:rPr lang="en-US" sz="2400" b="1" dirty="0"/>
              <a:t>&lt;&lt;</a:t>
            </a:r>
            <a:r>
              <a:rPr lang="en-US" sz="2400" b="1" dirty="0">
                <a:latin typeface="Symbol" panose="05050102010706020507" pitchFamily="18" charset="2"/>
              </a:rPr>
              <a:t> 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2174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AA6F521-2C2A-49C4-9FDB-7EE5657E95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38617"/>
              </p:ext>
            </p:extLst>
          </p:nvPr>
        </p:nvGraphicFramePr>
        <p:xfrm>
          <a:off x="1663625" y="4335219"/>
          <a:ext cx="8599170" cy="1617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5" imgW="4800600" imgH="901440" progId="Equation.DSMT4">
                  <p:embed/>
                </p:oleObj>
              </mc:Choice>
              <mc:Fallback>
                <p:oleObj name="Equation" r:id="rId5" imgW="4800600" imgH="9014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63625" y="4335219"/>
                        <a:ext cx="8599170" cy="1617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A035618-7787-45C3-B013-CE6F76FB2A03}"/>
              </a:ext>
            </a:extLst>
          </p:cNvPr>
          <p:cNvSpPr txBox="1"/>
          <p:nvPr/>
        </p:nvSpPr>
        <p:spPr>
          <a:xfrm>
            <a:off x="959831" y="4491492"/>
            <a:ext cx="92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1F438D-C543-4E67-B1DC-6291F4D6B352}"/>
              </a:ext>
            </a:extLst>
          </p:cNvPr>
          <p:cNvSpPr txBox="1"/>
          <p:nvPr/>
        </p:nvSpPr>
        <p:spPr>
          <a:xfrm>
            <a:off x="225911" y="5923660"/>
            <a:ext cx="1112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Solve separately for each power of </a:t>
            </a:r>
            <a:r>
              <a:rPr lang="en-US" sz="2400" b="1" dirty="0">
                <a:latin typeface="Symbol" panose="05050102010706020507" pitchFamily="18" charset="2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1813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76300" y="4946298"/>
            <a:ext cx="26670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961583"/>
              </p:ext>
            </p:extLst>
          </p:nvPr>
        </p:nvGraphicFramePr>
        <p:xfrm>
          <a:off x="516815" y="345224"/>
          <a:ext cx="8077200" cy="361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3" imgW="4800600" imgH="2145960" progId="Equation.DSMT4">
                  <p:embed/>
                </p:oleObj>
              </mc:Choice>
              <mc:Fallback>
                <p:oleObj name="Equation" r:id="rId3" imgW="4800600" imgH="2145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6815" y="345224"/>
                        <a:ext cx="8077200" cy="3614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356978"/>
              </p:ext>
            </p:extLst>
          </p:nvPr>
        </p:nvGraphicFramePr>
        <p:xfrm>
          <a:off x="516815" y="4231571"/>
          <a:ext cx="7710487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5" imgW="4673520" imgH="825480" progId="Equation.DSMT4">
                  <p:embed/>
                </p:oleObj>
              </mc:Choice>
              <mc:Fallback>
                <p:oleObj name="Equation" r:id="rId5" imgW="467352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6815" y="4231571"/>
                        <a:ext cx="7710487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ACE1433-5B74-433C-B2D6-5B16B0D9EC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407360"/>
            <a:ext cx="1032286" cy="774215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968CD4C-8732-47A8-9175-9252F07CC5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462616"/>
              </p:ext>
            </p:extLst>
          </p:nvPr>
        </p:nvGraphicFramePr>
        <p:xfrm>
          <a:off x="5233092" y="4946298"/>
          <a:ext cx="5840615" cy="1120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8" imgW="2781000" imgH="533160" progId="Equation.DSMT4">
                  <p:embed/>
                </p:oleObj>
              </mc:Choice>
              <mc:Fallback>
                <p:oleObj name="Equation" r:id="rId8" imgW="27810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33092" y="4946298"/>
                        <a:ext cx="5840615" cy="1120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9D865B9-BD53-4FB0-9FAA-083AC99FE942}"/>
              </a:ext>
            </a:extLst>
          </p:cNvPr>
          <p:cNvSpPr txBox="1"/>
          <p:nvPr/>
        </p:nvSpPr>
        <p:spPr>
          <a:xfrm>
            <a:off x="7137027" y="6022156"/>
            <a:ext cx="3827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Is this reasonable?</a:t>
            </a:r>
          </a:p>
        </p:txBody>
      </p:sp>
    </p:spTree>
    <p:extLst>
      <p:ext uri="{BB962C8B-B14F-4D97-AF65-F5344CB8AC3E}">
        <p14:creationId xmlns:p14="http://schemas.microsoft.com/office/powerpoint/2010/main" val="97805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5086" y="4317983"/>
            <a:ext cx="4495800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445358"/>
              </p:ext>
            </p:extLst>
          </p:nvPr>
        </p:nvGraphicFramePr>
        <p:xfrm>
          <a:off x="406998" y="686968"/>
          <a:ext cx="8216900" cy="502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3" imgW="4940280" imgH="3022560" progId="Equation.DSMT4">
                  <p:embed/>
                </p:oleObj>
              </mc:Choice>
              <mc:Fallback>
                <p:oleObj name="Equation" r:id="rId3" imgW="4940280" imgH="3022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998" y="686968"/>
                        <a:ext cx="8216900" cy="5027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998" y="197746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First order corrections -- continued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53CE281-8094-4A30-B060-59D69A5D77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385969"/>
              </p:ext>
            </p:extLst>
          </p:nvPr>
        </p:nvGraphicFramePr>
        <p:xfrm>
          <a:off x="7314527" y="3200774"/>
          <a:ext cx="3894138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5" imgW="1854000" imgH="507960" progId="Equation.DSMT4">
                  <p:embed/>
                </p:oleObj>
              </mc:Choice>
              <mc:Fallback>
                <p:oleObj name="Equation" r:id="rId5" imgW="1854000" imgH="5079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968CD4C-8732-47A8-9175-9252F07CC5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14527" y="3200774"/>
                        <a:ext cx="3894138" cy="1065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696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33600" y="2362200"/>
            <a:ext cx="6096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44216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Second order corrections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22373"/>
              </p:ext>
            </p:extLst>
          </p:nvPr>
        </p:nvGraphicFramePr>
        <p:xfrm>
          <a:off x="1760622" y="1148539"/>
          <a:ext cx="8450179" cy="229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3" imgW="5892480" imgH="1600200" progId="Equation.DSMT4">
                  <p:embed/>
                </p:oleObj>
              </mc:Choice>
              <mc:Fallback>
                <p:oleObj name="Equation" r:id="rId3" imgW="5892480" imgH="1600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0622" y="1148539"/>
                        <a:ext cx="8450179" cy="2298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160936"/>
              </p:ext>
            </p:extLst>
          </p:nvPr>
        </p:nvGraphicFramePr>
        <p:xfrm>
          <a:off x="2208213" y="3581400"/>
          <a:ext cx="69977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5" imgW="5918040" imgH="1739880" progId="Equation.DSMT4">
                  <p:embed/>
                </p:oleObj>
              </mc:Choice>
              <mc:Fallback>
                <p:oleObj name="Equation" r:id="rId5" imgW="5918040" imgH="1739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8213" y="3581400"/>
                        <a:ext cx="6997700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Up Arrow 9"/>
          <p:cNvSpPr/>
          <p:nvPr/>
        </p:nvSpPr>
        <p:spPr>
          <a:xfrm rot="20163249">
            <a:off x="8000999" y="5544493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8537492" y="5638801"/>
            <a:ext cx="2282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Due to normalization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9C82E-4F45-4E5D-86A3-C1FEA633470C}"/>
              </a:ext>
            </a:extLst>
          </p:cNvPr>
          <p:cNvSpPr txBox="1"/>
          <p:nvPr/>
        </p:nvSpPr>
        <p:spPr>
          <a:xfrm>
            <a:off x="7756263" y="3350283"/>
            <a:ext cx="424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(after considerable algebra --)</a:t>
            </a:r>
          </a:p>
        </p:txBody>
      </p:sp>
    </p:spTree>
    <p:extLst>
      <p:ext uri="{BB962C8B-B14F-4D97-AF65-F5344CB8AC3E}">
        <p14:creationId xmlns:p14="http://schemas.microsoft.com/office/powerpoint/2010/main" val="338965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340</Words>
  <Application>Microsoft Office PowerPoint</Application>
  <PresentationFormat>Widescreen</PresentationFormat>
  <Paragraphs>92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94</cp:revision>
  <dcterms:created xsi:type="dcterms:W3CDTF">2020-01-06T21:28:26Z</dcterms:created>
  <dcterms:modified xsi:type="dcterms:W3CDTF">2022-01-12T17:53:47Z</dcterms:modified>
</cp:coreProperties>
</file>