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8" r:id="rId6"/>
    <p:sldId id="272" r:id="rId7"/>
    <p:sldId id="271" r:id="rId8"/>
    <p:sldId id="273" r:id="rId9"/>
    <p:sldId id="274" r:id="rId10"/>
    <p:sldId id="275" r:id="rId11"/>
    <p:sldId id="284" r:id="rId12"/>
    <p:sldId id="278" r:id="rId13"/>
    <p:sldId id="279" r:id="rId14"/>
    <p:sldId id="280" r:id="rId15"/>
    <p:sldId id="281" r:id="rId16"/>
    <p:sldId id="282" r:id="rId17"/>
    <p:sldId id="276" r:id="rId18"/>
    <p:sldId id="277" r:id="rId19"/>
    <p:sldId id="28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7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356838" y="1590910"/>
            <a:ext cx="116976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3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 (Chap. 12 C)</a:t>
            </a:r>
          </a:p>
          <a:p>
            <a:endParaRPr lang="en-US" sz="32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3200" b="1" dirty="0"/>
              <a:t>Summary of results for non-degenerate problem</a:t>
            </a:r>
          </a:p>
          <a:p>
            <a:pPr marL="457200" indent="-457200">
              <a:buAutoNum type="arabicPeriod"/>
            </a:pPr>
            <a:r>
              <a:rPr lang="en-US" sz="3200" b="1" dirty="0"/>
              <a:t>Perturbation theory for the case of degenerate zero order eigenvalues</a:t>
            </a:r>
          </a:p>
          <a:p>
            <a:pPr marL="457200" indent="-457200">
              <a:buAutoNum type="arabicPeriod"/>
            </a:pPr>
            <a:r>
              <a:rPr lang="en-US" sz="3200" b="1" dirty="0"/>
              <a:t>Examples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644891"/>
              </p:ext>
            </p:extLst>
          </p:nvPr>
        </p:nvGraphicFramePr>
        <p:xfrm>
          <a:off x="2057400" y="546100"/>
          <a:ext cx="7174157" cy="410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5041800" imgH="2882880" progId="Equation.DSMT4">
                  <p:embed/>
                </p:oleObj>
              </mc:Choice>
              <mc:Fallback>
                <p:oleObj name="Equation" r:id="rId3" imgW="5041800" imgH="2882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7400" y="546100"/>
                        <a:ext cx="7174157" cy="410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2133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0F3177-AC60-402D-A140-89685BD5A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BE801-48B9-48A9-9CD1-BCD81F65D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936ABB-FAC4-49E9-BF56-D3A65EEC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79B14A-747C-4A4E-BABE-3A1757011A28}"/>
              </a:ext>
            </a:extLst>
          </p:cNvPr>
          <p:cNvSpPr txBox="1"/>
          <p:nvPr/>
        </p:nvSpPr>
        <p:spPr>
          <a:xfrm>
            <a:off x="559398" y="322729"/>
            <a:ext cx="95527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/>
              <a:t>H</a:t>
            </a:r>
            <a:r>
              <a:rPr lang="en-US" sz="2400" b="1" i="1" baseline="30000" dirty="0"/>
              <a:t>0                                                                                               </a:t>
            </a:r>
            <a:r>
              <a:rPr lang="en-US" sz="2400" b="1" i="1" dirty="0">
                <a:solidFill>
                  <a:srgbClr val="FF0000"/>
                </a:solidFill>
              </a:rPr>
              <a:t>H</a:t>
            </a:r>
            <a:r>
              <a:rPr lang="en-US" sz="2400" b="1" i="1" baseline="30000" dirty="0">
                <a:solidFill>
                  <a:srgbClr val="FF0000"/>
                </a:solidFill>
              </a:rPr>
              <a:t>0</a:t>
            </a:r>
            <a:r>
              <a:rPr lang="en-US" sz="2400" b="1" i="1" dirty="0">
                <a:solidFill>
                  <a:srgbClr val="FF0000"/>
                </a:solidFill>
              </a:rPr>
              <a:t>+H</a:t>
            </a:r>
            <a:r>
              <a:rPr lang="en-US" sz="2400" b="1" i="1" baseline="30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A3074D-306E-4770-8DD9-6713FEA3AFB8}"/>
              </a:ext>
            </a:extLst>
          </p:cNvPr>
          <p:cNvCxnSpPr/>
          <p:nvPr/>
        </p:nvCxnSpPr>
        <p:spPr>
          <a:xfrm>
            <a:off x="720762" y="4184725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D4ABEC-4A5C-485E-A3D2-5F88205B7A00}"/>
              </a:ext>
            </a:extLst>
          </p:cNvPr>
          <p:cNvCxnSpPr/>
          <p:nvPr/>
        </p:nvCxnSpPr>
        <p:spPr>
          <a:xfrm>
            <a:off x="720762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F68428-215B-4ADA-9B01-BB499725C268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E2A08B-6066-40C0-958E-9213A9B36342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67F699C-A1D0-4DD1-A40C-55C55165B747}"/>
              </a:ext>
            </a:extLst>
          </p:cNvPr>
          <p:cNvCxnSpPr/>
          <p:nvPr/>
        </p:nvCxnSpPr>
        <p:spPr>
          <a:xfrm>
            <a:off x="714487" y="4197276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14D860-D9D5-4B17-AFA8-A1D76883FF84}"/>
              </a:ext>
            </a:extLst>
          </p:cNvPr>
          <p:cNvCxnSpPr/>
          <p:nvPr/>
        </p:nvCxnSpPr>
        <p:spPr>
          <a:xfrm>
            <a:off x="714487" y="3429000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201AE14-6745-4328-AA7B-697CB7B60CC7}"/>
              </a:ext>
            </a:extLst>
          </p:cNvPr>
          <p:cNvCxnSpPr/>
          <p:nvPr/>
        </p:nvCxnSpPr>
        <p:spPr>
          <a:xfrm>
            <a:off x="714487" y="3429000"/>
            <a:ext cx="10004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C63CE6-39CE-41C5-8511-4F20F5633B7D}"/>
              </a:ext>
            </a:extLst>
          </p:cNvPr>
          <p:cNvCxnSpPr/>
          <p:nvPr/>
        </p:nvCxnSpPr>
        <p:spPr>
          <a:xfrm>
            <a:off x="5095538" y="4197276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3E23DB-F409-4FAC-9720-F4EBD3EC29FE}"/>
              </a:ext>
            </a:extLst>
          </p:cNvPr>
          <p:cNvCxnSpPr/>
          <p:nvPr/>
        </p:nvCxnSpPr>
        <p:spPr>
          <a:xfrm>
            <a:off x="5052507" y="405922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F80DB5-4452-48DD-B480-4F82035BD0A4}"/>
              </a:ext>
            </a:extLst>
          </p:cNvPr>
          <p:cNvCxnSpPr/>
          <p:nvPr/>
        </p:nvCxnSpPr>
        <p:spPr>
          <a:xfrm>
            <a:off x="5052507" y="384586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DDE4645-C522-41FE-BFB7-7852189CCC1B}"/>
              </a:ext>
            </a:extLst>
          </p:cNvPr>
          <p:cNvCxnSpPr/>
          <p:nvPr/>
        </p:nvCxnSpPr>
        <p:spPr>
          <a:xfrm>
            <a:off x="5052507" y="3965987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6741987-C035-4A65-8588-385E655BA0DF}"/>
              </a:ext>
            </a:extLst>
          </p:cNvPr>
          <p:cNvCxnSpPr/>
          <p:nvPr/>
        </p:nvCxnSpPr>
        <p:spPr>
          <a:xfrm>
            <a:off x="4968240" y="3234459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0C2AA44-077E-4C9C-BCEF-5DCDE1A804F2}"/>
              </a:ext>
            </a:extLst>
          </p:cNvPr>
          <p:cNvCxnSpPr/>
          <p:nvPr/>
        </p:nvCxnSpPr>
        <p:spPr>
          <a:xfrm>
            <a:off x="4968240" y="2935037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E15A9A2-6237-4CE0-9E89-1E4445260DBE}"/>
              </a:ext>
            </a:extLst>
          </p:cNvPr>
          <p:cNvCxnSpPr/>
          <p:nvPr/>
        </p:nvCxnSpPr>
        <p:spPr>
          <a:xfrm>
            <a:off x="4968240" y="3076680"/>
            <a:ext cx="100046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BB2FAAE-2833-488D-9FD8-93AFCBBEAD9D}"/>
              </a:ext>
            </a:extLst>
          </p:cNvPr>
          <p:cNvSpPr txBox="1"/>
          <p:nvPr/>
        </p:nvSpPr>
        <p:spPr>
          <a:xfrm>
            <a:off x="6096000" y="4249302"/>
            <a:ext cx="4650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For the moment, we will focus on one degenerate zero order state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C2BC946-8452-40ED-A0DA-93108672507D}"/>
              </a:ext>
            </a:extLst>
          </p:cNvPr>
          <p:cNvSpPr/>
          <p:nvPr/>
        </p:nvSpPr>
        <p:spPr>
          <a:xfrm>
            <a:off x="569258" y="3506994"/>
            <a:ext cx="6024283" cy="149531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7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459" y="304801"/>
            <a:ext cx="10553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Example of degenerate perturbation theory for a H atom in the degenerate states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9158390"/>
              </p:ext>
            </p:extLst>
          </p:nvPr>
        </p:nvGraphicFramePr>
        <p:xfrm>
          <a:off x="1649506" y="974193"/>
          <a:ext cx="532553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3" imgW="4228920" imgH="1028520" progId="Equation.DSMT4">
                  <p:embed/>
                </p:oleObj>
              </mc:Choice>
              <mc:Fallback>
                <p:oleObj name="Equation" r:id="rId3" imgW="4228920" imgH="10285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9506" y="974193"/>
                        <a:ext cx="5325533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633479"/>
              </p:ext>
            </p:extLst>
          </p:nvPr>
        </p:nvGraphicFramePr>
        <p:xfrm>
          <a:off x="2038772" y="2598003"/>
          <a:ext cx="8189169" cy="1211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5" imgW="6349680" imgH="939600" progId="Equation.DSMT4">
                  <p:embed/>
                </p:oleObj>
              </mc:Choice>
              <mc:Fallback>
                <p:oleObj name="Equation" r:id="rId5" imgW="6349680" imgH="939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38772" y="2598003"/>
                        <a:ext cx="8189169" cy="1211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199984"/>
              </p:ext>
            </p:extLst>
          </p:nvPr>
        </p:nvGraphicFramePr>
        <p:xfrm>
          <a:off x="2582332" y="3893402"/>
          <a:ext cx="5791200" cy="2375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3" name="Equation" r:id="rId7" imgW="5232240" imgH="2145960" progId="Equation.DSMT4">
                  <p:embed/>
                </p:oleObj>
              </mc:Choice>
              <mc:Fallback>
                <p:oleObj name="Equation" r:id="rId7" imgW="5232240" imgH="21459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82332" y="3893402"/>
                        <a:ext cx="5791200" cy="2375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00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0" y="15240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Degenerate perturbation theory example for the Stark effect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8722334"/>
              </p:ext>
            </p:extLst>
          </p:nvPr>
        </p:nvGraphicFramePr>
        <p:xfrm>
          <a:off x="1889125" y="1014414"/>
          <a:ext cx="6838950" cy="241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Equation" r:id="rId3" imgW="4787640" imgH="1688760" progId="Equation.DSMT4">
                  <p:embed/>
                </p:oleObj>
              </mc:Choice>
              <mc:Fallback>
                <p:oleObj name="Equation" r:id="rId3" imgW="4787640" imgH="16887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9125" y="1014414"/>
                        <a:ext cx="6838950" cy="2414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26519"/>
              </p:ext>
            </p:extLst>
          </p:nvPr>
        </p:nvGraphicFramePr>
        <p:xfrm>
          <a:off x="5181601" y="914400"/>
          <a:ext cx="3503789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Equation" r:id="rId5" imgW="2425680" imgH="342720" progId="Equation.DSMT4">
                  <p:embed/>
                </p:oleObj>
              </mc:Choice>
              <mc:Fallback>
                <p:oleObj name="Equation" r:id="rId5" imgW="2425680" imgH="3427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81601" y="914400"/>
                        <a:ext cx="3503789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660763"/>
              </p:ext>
            </p:extLst>
          </p:nvPr>
        </p:nvGraphicFramePr>
        <p:xfrm>
          <a:off x="4265647" y="1571465"/>
          <a:ext cx="881462" cy="1813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Equation" r:id="rId7" imgW="660240" imgH="1358640" progId="Equation.DSMT4">
                  <p:embed/>
                </p:oleObj>
              </mc:Choice>
              <mc:Fallback>
                <p:oleObj name="Equation" r:id="rId7" imgW="660240" imgH="1358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65647" y="1571465"/>
                        <a:ext cx="881462" cy="18137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7401876"/>
              </p:ext>
            </p:extLst>
          </p:nvPr>
        </p:nvGraphicFramePr>
        <p:xfrm>
          <a:off x="2430464" y="3740150"/>
          <a:ext cx="6040437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9" imgW="4228920" imgH="1612800" progId="Equation.DSMT4">
                  <p:embed/>
                </p:oleObj>
              </mc:Choice>
              <mc:Fallback>
                <p:oleObj name="Equation" r:id="rId9" imgW="4228920" imgH="16128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30464" y="3740150"/>
                        <a:ext cx="6040437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0383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3186" y="196851"/>
            <a:ext cx="95976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the Stark effect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274774"/>
              </p:ext>
            </p:extLst>
          </p:nvPr>
        </p:nvGraphicFramePr>
        <p:xfrm>
          <a:off x="2117725" y="879475"/>
          <a:ext cx="6040438" cy="279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Equation" r:id="rId3" imgW="4228920" imgH="1955520" progId="Equation.DSMT4">
                  <p:embed/>
                </p:oleObj>
              </mc:Choice>
              <mc:Fallback>
                <p:oleObj name="Equation" r:id="rId3" imgW="4228920" imgH="195552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7725" y="879475"/>
                        <a:ext cx="6040438" cy="279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V="1">
            <a:off x="2819400" y="3581400"/>
            <a:ext cx="0" cy="25146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551906" y="4648200"/>
            <a:ext cx="4876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54107" y="4431010"/>
            <a:ext cx="761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F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018863"/>
              </p:ext>
            </p:extLst>
          </p:nvPr>
        </p:nvGraphicFramePr>
        <p:xfrm>
          <a:off x="1964356" y="2186296"/>
          <a:ext cx="871620" cy="629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5" imgW="457200" imgH="330120" progId="Equation.DSMT4">
                  <p:embed/>
                </p:oleObj>
              </mc:Choice>
              <mc:Fallback>
                <p:oleObj name="Equation" r:id="rId5" imgW="457200" imgH="3301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64356" y="2186296"/>
                        <a:ext cx="871620" cy="629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Left Brace 16"/>
          <p:cNvSpPr/>
          <p:nvPr/>
        </p:nvSpPr>
        <p:spPr>
          <a:xfrm>
            <a:off x="2971800" y="1905000"/>
            <a:ext cx="228600" cy="1345774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689842"/>
              </p:ext>
            </p:extLst>
          </p:nvPr>
        </p:nvGraphicFramePr>
        <p:xfrm>
          <a:off x="2309814" y="3789364"/>
          <a:ext cx="48418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253800" imgH="330120" progId="Equation.DSMT4">
                  <p:embed/>
                </p:oleObj>
              </mc:Choice>
              <mc:Fallback>
                <p:oleObj name="Equation" r:id="rId7" imgW="253800" imgH="33012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09814" y="3789364"/>
                        <a:ext cx="484187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" name="Straight Connector 19"/>
          <p:cNvCxnSpPr/>
          <p:nvPr/>
        </p:nvCxnSpPr>
        <p:spPr>
          <a:xfrm>
            <a:off x="2835976" y="5410200"/>
            <a:ext cx="461813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60733"/>
              </p:ext>
            </p:extLst>
          </p:nvPr>
        </p:nvGraphicFramePr>
        <p:xfrm>
          <a:off x="2309814" y="5137149"/>
          <a:ext cx="409575" cy="483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Equation" r:id="rId9" imgW="279360" imgH="330120" progId="Equation.DSMT4">
                  <p:embed/>
                </p:oleObj>
              </mc:Choice>
              <mc:Fallback>
                <p:oleObj name="Equation" r:id="rId9" imgW="279360" imgH="33012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09814" y="5137149"/>
                        <a:ext cx="409575" cy="483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>
          <a:xfrm flipV="1">
            <a:off x="2835976" y="4524377"/>
            <a:ext cx="4443412" cy="86994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50694" y="5417216"/>
            <a:ext cx="4703412" cy="80260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190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859" y="336887"/>
            <a:ext cx="121561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810074"/>
              </p:ext>
            </p:extLst>
          </p:nvPr>
        </p:nvGraphicFramePr>
        <p:xfrm>
          <a:off x="1998044" y="1143001"/>
          <a:ext cx="4876800" cy="333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3" imgW="3695400" imgH="2527200" progId="Equation.DSMT4">
                  <p:embed/>
                </p:oleObj>
              </mc:Choice>
              <mc:Fallback>
                <p:oleObj name="Equation" r:id="rId3" imgW="3695400" imgH="25272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98044" y="1143001"/>
                        <a:ext cx="4876800" cy="333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3133392"/>
              </p:ext>
            </p:extLst>
          </p:nvPr>
        </p:nvGraphicFramePr>
        <p:xfrm>
          <a:off x="6400800" y="1479529"/>
          <a:ext cx="4038600" cy="913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5" imgW="2527200" imgH="571320" progId="Equation.DSMT4">
                  <p:embed/>
                </p:oleObj>
              </mc:Choice>
              <mc:Fallback>
                <p:oleObj name="Equation" r:id="rId5" imgW="2527200" imgH="57132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00800" y="1479529"/>
                        <a:ext cx="4038600" cy="913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087769"/>
              </p:ext>
            </p:extLst>
          </p:nvPr>
        </p:nvGraphicFramePr>
        <p:xfrm>
          <a:off x="6477001" y="3754734"/>
          <a:ext cx="3662383" cy="12684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7" imgW="2603160" imgH="901440" progId="Equation.DSMT4">
                  <p:embed/>
                </p:oleObj>
              </mc:Choice>
              <mc:Fallback>
                <p:oleObj name="Equation" r:id="rId7" imgW="2603160" imgH="9014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77001" y="3754734"/>
                        <a:ext cx="3662383" cy="1268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010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3637" y="228601"/>
            <a:ext cx="1136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Degenerate perturbation theory example for effects of a constant magnetic field B on an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2637944"/>
              </p:ext>
            </p:extLst>
          </p:nvPr>
        </p:nvGraphicFramePr>
        <p:xfrm>
          <a:off x="1752600" y="1219201"/>
          <a:ext cx="8686800" cy="2942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3" imgW="7010280" imgH="2374560" progId="Equation.DSMT4">
                  <p:embed/>
                </p:oleObj>
              </mc:Choice>
              <mc:Fallback>
                <p:oleObj name="Equation" r:id="rId3" imgW="7010280" imgH="237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600" y="1219201"/>
                        <a:ext cx="8686800" cy="29428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1800172"/>
              </p:ext>
            </p:extLst>
          </p:nvPr>
        </p:nvGraphicFramePr>
        <p:xfrm>
          <a:off x="2533650" y="4129126"/>
          <a:ext cx="5448300" cy="2266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5" imgW="4914720" imgH="2044440" progId="Equation.DSMT4">
                  <p:embed/>
                </p:oleObj>
              </mc:Choice>
              <mc:Fallback>
                <p:oleObj name="Equation" r:id="rId5" imgW="4914720" imgH="20444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33650" y="4129126"/>
                        <a:ext cx="5448300" cy="2266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34400" y="4321615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Paschen</a:t>
            </a:r>
            <a:r>
              <a:rPr lang="en-US" sz="2400" dirty="0">
                <a:latin typeface="+mj-lt"/>
              </a:rPr>
              <a:t>-Back effect</a:t>
            </a:r>
          </a:p>
        </p:txBody>
      </p:sp>
    </p:spTree>
    <p:extLst>
      <p:ext uri="{BB962C8B-B14F-4D97-AF65-F5344CB8AC3E}">
        <p14:creationId xmlns:p14="http://schemas.microsoft.com/office/powerpoint/2010/main" val="3423750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204642" y="1101198"/>
            <a:ext cx="3967558" cy="1220787"/>
          </a:xfrm>
          <a:prstGeom prst="rect">
            <a:avLst/>
          </a:prstGeom>
        </p:spPr>
      </p:pic>
      <p:sp>
        <p:nvSpPr>
          <p:cNvPr id="7" name="Right Brace 6"/>
          <p:cNvSpPr/>
          <p:nvPr/>
        </p:nvSpPr>
        <p:spPr>
          <a:xfrm rot="5400000">
            <a:off x="2933700" y="1834491"/>
            <a:ext cx="457200" cy="838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362200" y="2461342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single electron terms</a:t>
            </a:r>
          </a:p>
        </p:txBody>
      </p:sp>
      <p:sp>
        <p:nvSpPr>
          <p:cNvPr id="9" name="Right Brace 8"/>
          <p:cNvSpPr/>
          <p:nvPr/>
        </p:nvSpPr>
        <p:spPr>
          <a:xfrm rot="5400000">
            <a:off x="5324375" y="1902884"/>
            <a:ext cx="457200" cy="83820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sp>
        <p:nvSpPr>
          <p:cNvPr id="10" name="TextBox 9"/>
          <p:cNvSpPr txBox="1"/>
          <p:nvPr/>
        </p:nvSpPr>
        <p:spPr>
          <a:xfrm>
            <a:off x="4648200" y="2560554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latin typeface="+mj-lt"/>
              </a:rPr>
              <a:t>electron-electron interaction</a:t>
            </a:r>
          </a:p>
        </p:txBody>
      </p:sp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2133601" y="3243068"/>
            <a:ext cx="7250113" cy="32988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52600" y="130844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degenerate perturbation theory in the treatment of the term values of multi-electron atoms: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522837"/>
              </p:ext>
            </p:extLst>
          </p:nvPr>
        </p:nvGraphicFramePr>
        <p:xfrm>
          <a:off x="7010400" y="1293226"/>
          <a:ext cx="2677996" cy="858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5" imgW="2019240" imgH="647640" progId="Equation.DSMT4">
                  <p:embed/>
                </p:oleObj>
              </mc:Choice>
              <mc:Fallback>
                <p:oleObj name="Equation" r:id="rId5" imgW="2019240" imgH="6476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010400" y="1293226"/>
                        <a:ext cx="2677996" cy="8589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2496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130844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of degenerate perturbation theory in the treatment of the effects of spin-orbit interaction: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815049"/>
              </p:ext>
            </p:extLst>
          </p:nvPr>
        </p:nvGraphicFramePr>
        <p:xfrm>
          <a:off x="1839119" y="1111250"/>
          <a:ext cx="8513762" cy="542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5219640" imgH="3327120" progId="Equation.DSMT4">
                  <p:embed/>
                </p:oleObj>
              </mc:Choice>
              <mc:Fallback>
                <p:oleObj name="Equation" r:id="rId3" imgW="5219640" imgH="33271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9119" y="1111250"/>
                        <a:ext cx="8513762" cy="542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057400" y="420385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J=l+1/2: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57400" y="548193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J=l-1/2:</a:t>
            </a:r>
          </a:p>
        </p:txBody>
      </p:sp>
    </p:spTree>
    <p:extLst>
      <p:ext uri="{BB962C8B-B14F-4D97-AF65-F5344CB8AC3E}">
        <p14:creationId xmlns:p14="http://schemas.microsoft.com/office/powerpoint/2010/main" val="3228848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Degenerate perturbation theory example for effects of a constant magnetic field B on an atom – including the effects of spin-orbit interaction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7684472"/>
              </p:ext>
            </p:extLst>
          </p:nvPr>
        </p:nvGraphicFramePr>
        <p:xfrm>
          <a:off x="2130426" y="1676400"/>
          <a:ext cx="6099175" cy="4682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3" imgW="4101840" imgH="3149280" progId="Equation.DSMT4">
                  <p:embed/>
                </p:oleObj>
              </mc:Choice>
              <mc:Fallback>
                <p:oleObj name="Equation" r:id="rId3" imgW="4101840" imgH="31492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0426" y="1676400"/>
                        <a:ext cx="6099175" cy="46825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6788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77A5681-D050-4238-9120-3A166EB61E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3766" y="939150"/>
            <a:ext cx="11618259" cy="403766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160469" y="3786692"/>
            <a:ext cx="11618259" cy="623944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FA36E6-25F5-450D-BCF3-9B034F695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319" y="1592132"/>
            <a:ext cx="9902328" cy="2642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659864"/>
              </p:ext>
            </p:extLst>
          </p:nvPr>
        </p:nvGraphicFramePr>
        <p:xfrm>
          <a:off x="5638800" y="2209801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3" imgW="914400" imgH="250560" progId="Equation.DSMT4">
                  <p:embed/>
                </p:oleObj>
              </mc:Choice>
              <mc:Fallback>
                <p:oleObj name="Equation" r:id="rId3" imgW="914400" imgH="2505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2209801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4533" y="119438"/>
            <a:ext cx="96487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Methods for finding approximate solutions to the time-independent Schrödinger equation</a:t>
            </a:r>
          </a:p>
          <a:p>
            <a:endParaRPr lang="en-US" sz="2400" b="1" dirty="0"/>
          </a:p>
          <a:p>
            <a:r>
              <a:rPr lang="en-US" sz="2400" b="1" dirty="0"/>
              <a:t>Review of non-degenerate perturbation formalism --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984688"/>
              </p:ext>
            </p:extLst>
          </p:nvPr>
        </p:nvGraphicFramePr>
        <p:xfrm>
          <a:off x="4008120" y="2272760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5" imgW="1307880" imgH="647640" progId="Equation.DSMT4">
                  <p:embed/>
                </p:oleObj>
              </mc:Choice>
              <mc:Fallback>
                <p:oleObj name="Equation" r:id="rId5" imgW="1307880" imgH="6476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8120" y="2272760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4C0B2F3-D126-4E20-8E6A-875FE8037767}"/>
              </a:ext>
            </a:extLst>
          </p:cNvPr>
          <p:cNvSpPr txBox="1"/>
          <p:nvPr/>
        </p:nvSpPr>
        <p:spPr>
          <a:xfrm>
            <a:off x="838200" y="2250738"/>
            <a:ext cx="2743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Problem to solve –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For a Hamiltonian of the form 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5C6B690-6955-4A0E-ADAB-625D720184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070730"/>
              </p:ext>
            </p:extLst>
          </p:nvPr>
        </p:nvGraphicFramePr>
        <p:xfrm>
          <a:off x="474232" y="3978973"/>
          <a:ext cx="11118850" cy="174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7" imgW="4940280" imgH="774360" progId="Equation.DSMT4">
                  <p:embed/>
                </p:oleObj>
              </mc:Choice>
              <mc:Fallback>
                <p:oleObj name="Equation" r:id="rId7" imgW="494028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4232" y="3978973"/>
                        <a:ext cx="11118850" cy="1743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805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55143" y="383689"/>
          <a:ext cx="7783513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3" imgW="3632040" imgH="1536480" progId="Equation.DSMT4">
                  <p:embed/>
                </p:oleObj>
              </mc:Choice>
              <mc:Fallback>
                <p:oleObj name="Equation" r:id="rId3" imgW="3632040" imgH="1536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5143" y="383689"/>
                        <a:ext cx="7783513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36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BFB4CA-888D-4A0E-821F-F8B24AF88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8FD103-EF4C-4AE2-81E7-DBB296911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D45B4-754E-4087-A2A0-8CC65787E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19F6AB-A447-443C-9C06-6DEE2733CE91}"/>
              </a:ext>
            </a:extLst>
          </p:cNvPr>
          <p:cNvSpPr txBox="1"/>
          <p:nvPr/>
        </p:nvSpPr>
        <p:spPr>
          <a:xfrm>
            <a:off x="516367" y="311972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F508576-53AA-4E1B-9961-C0996089F4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782245"/>
              </p:ext>
            </p:extLst>
          </p:nvPr>
        </p:nvGraphicFramePr>
        <p:xfrm>
          <a:off x="1539240" y="993682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5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39240" y="993682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8F8519D-B02A-49FE-8891-31A013836B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26355"/>
              </p:ext>
            </p:extLst>
          </p:nvPr>
        </p:nvGraphicFramePr>
        <p:xfrm>
          <a:off x="1539240" y="1569506"/>
          <a:ext cx="43307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Equation" r:id="rId5" imgW="2603160" imgH="799920" progId="Equation.DSMT4">
                  <p:embed/>
                </p:oleObj>
              </mc:Choice>
              <mc:Fallback>
                <p:oleObj name="Equation" r:id="rId5" imgW="2603160" imgH="7999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39240" y="1569506"/>
                        <a:ext cx="433070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A1F7DD9-7BAD-41A4-A3AB-DB00A9D2A399}"/>
              </a:ext>
            </a:extLst>
          </p:cNvPr>
          <p:cNvSpPr txBox="1"/>
          <p:nvPr/>
        </p:nvSpPr>
        <p:spPr>
          <a:xfrm>
            <a:off x="590774" y="3034460"/>
            <a:ext cx="5981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Second order formula --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5063DFF-3DD9-4F42-8BFB-8B98C1E471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180764"/>
              </p:ext>
            </p:extLst>
          </p:nvPr>
        </p:nvGraphicFramePr>
        <p:xfrm>
          <a:off x="1685795" y="3496125"/>
          <a:ext cx="6064250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7" name="Equation" r:id="rId7" imgW="4228920" imgH="711000" progId="Equation.DSMT4">
                  <p:embed/>
                </p:oleObj>
              </mc:Choice>
              <mc:Fallback>
                <p:oleObj name="Equation" r:id="rId7" imgW="4228920" imgH="711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85795" y="3496125"/>
                        <a:ext cx="6064250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DD0BC5C-D474-46C2-8814-14179EEFD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184438"/>
              </p:ext>
            </p:extLst>
          </p:nvPr>
        </p:nvGraphicFramePr>
        <p:xfrm>
          <a:off x="538321" y="4752565"/>
          <a:ext cx="10663238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8" name="Equation" r:id="rId9" imgW="9016920" imgH="914400" progId="Equation.DSMT4">
                  <p:embed/>
                </p:oleObj>
              </mc:Choice>
              <mc:Fallback>
                <p:oleObj name="Equation" r:id="rId9" imgW="9016920" imgH="9144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321" y="4752565"/>
                        <a:ext cx="10663238" cy="108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6713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87C00-B674-4071-8E31-E57723ED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324F31-AD99-45E5-BB24-EA46928F6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98BDA-A8A7-41A9-903A-CEA88BA44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502778-E237-4C09-84B3-4AF991CF701C}"/>
              </a:ext>
            </a:extLst>
          </p:cNvPr>
          <p:cNvSpPr txBox="1"/>
          <p:nvPr/>
        </p:nvSpPr>
        <p:spPr>
          <a:xfrm>
            <a:off x="559398" y="172122"/>
            <a:ext cx="111449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Qualitative behavior of non-degenerate perturbation theory</a:t>
            </a:r>
          </a:p>
          <a:p>
            <a:pPr algn="l"/>
            <a:endParaRPr lang="en-US" sz="2400" b="1" dirty="0"/>
          </a:p>
          <a:p>
            <a:r>
              <a:rPr lang="en-US" sz="2400" b="1" i="1" dirty="0"/>
              <a:t>E</a:t>
            </a:r>
            <a:r>
              <a:rPr lang="en-US" sz="2400" b="1" i="1" baseline="30000" dirty="0"/>
              <a:t>0</a:t>
            </a:r>
            <a:r>
              <a:rPr lang="en-US" sz="2400" b="1" i="1" baseline="-25000" dirty="0"/>
              <a:t>n</a:t>
            </a:r>
            <a:r>
              <a:rPr lang="en-US" sz="2400" b="1" i="1" dirty="0"/>
              <a:t>                                                      </a:t>
            </a:r>
            <a:r>
              <a:rPr lang="en-US" sz="2400" b="1" i="1" dirty="0" err="1">
                <a:solidFill>
                  <a:srgbClr val="FF0000"/>
                </a:solidFill>
              </a:rPr>
              <a:t>E</a:t>
            </a:r>
            <a:r>
              <a:rPr lang="en-US" sz="2400" b="1" i="1" baseline="30000" dirty="0" err="1">
                <a:solidFill>
                  <a:srgbClr val="FF0000"/>
                </a:solidFill>
              </a:rPr>
              <a:t>0</a:t>
            </a:r>
            <a:r>
              <a:rPr lang="en-US" sz="2400" b="1" i="1" baseline="-25000" dirty="0" err="1">
                <a:solidFill>
                  <a:srgbClr val="FF0000"/>
                </a:solidFill>
              </a:rPr>
              <a:t>n</a:t>
            </a:r>
            <a:r>
              <a:rPr lang="en-US" sz="2400" b="1" i="1" dirty="0">
                <a:solidFill>
                  <a:srgbClr val="FF0000"/>
                </a:solidFill>
              </a:rPr>
              <a:t>+ E</a:t>
            </a:r>
            <a:r>
              <a:rPr lang="en-US" sz="2400" b="1" i="1" baseline="30000" dirty="0">
                <a:solidFill>
                  <a:srgbClr val="FF0000"/>
                </a:solidFill>
              </a:rPr>
              <a:t>1</a:t>
            </a:r>
            <a:r>
              <a:rPr lang="en-US" sz="2400" b="1" i="1" baseline="-25000" dirty="0">
                <a:solidFill>
                  <a:srgbClr val="FF0000"/>
                </a:solidFill>
              </a:rPr>
              <a:t>n </a:t>
            </a:r>
            <a:r>
              <a:rPr lang="en-US" sz="2400" b="1" i="1" baseline="-25000" dirty="0"/>
              <a:t>                                                                                  </a:t>
            </a:r>
            <a:r>
              <a:rPr lang="en-US" sz="2400" b="1" i="1" dirty="0">
                <a:solidFill>
                  <a:schemeClr val="accent6"/>
                </a:solidFill>
              </a:rPr>
              <a:t>E</a:t>
            </a:r>
            <a:r>
              <a:rPr lang="en-US" sz="2400" b="1" i="1" baseline="30000" dirty="0">
                <a:solidFill>
                  <a:schemeClr val="accent6"/>
                </a:solidFill>
              </a:rPr>
              <a:t>0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1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r>
              <a:rPr lang="en-US" sz="2400" b="1" i="1" dirty="0">
                <a:solidFill>
                  <a:schemeClr val="accent6"/>
                </a:solidFill>
              </a:rPr>
              <a:t> + E</a:t>
            </a:r>
            <a:r>
              <a:rPr lang="en-US" sz="2400" b="1" i="1" baseline="30000" dirty="0">
                <a:solidFill>
                  <a:schemeClr val="accent6"/>
                </a:solidFill>
              </a:rPr>
              <a:t>2</a:t>
            </a:r>
            <a:r>
              <a:rPr lang="en-US" sz="2400" b="1" i="1" baseline="-25000" dirty="0">
                <a:solidFill>
                  <a:schemeClr val="accent6"/>
                </a:solidFill>
              </a:rPr>
              <a:t>n</a:t>
            </a:r>
            <a:endParaRPr lang="en-US" sz="2400" b="1" i="1" dirty="0">
              <a:solidFill>
                <a:schemeClr val="accent6"/>
              </a:solidFill>
            </a:endParaRPr>
          </a:p>
          <a:p>
            <a:pPr algn="l"/>
            <a:r>
              <a:rPr lang="en-US" sz="2400" b="1" dirty="0"/>
              <a:t>        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76D1BE8-92B3-4BF8-AE36-25E6FCC72B36}"/>
              </a:ext>
            </a:extLst>
          </p:cNvPr>
          <p:cNvCxnSpPr/>
          <p:nvPr/>
        </p:nvCxnSpPr>
        <p:spPr>
          <a:xfrm>
            <a:off x="838200" y="4905487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793372-6648-40ED-8FEC-2B47FF237A74}"/>
              </a:ext>
            </a:extLst>
          </p:cNvPr>
          <p:cNvCxnSpPr/>
          <p:nvPr/>
        </p:nvCxnSpPr>
        <p:spPr>
          <a:xfrm>
            <a:off x="838200" y="4057426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12DFB4-135F-4BDE-A586-9CC2AAED182B}"/>
              </a:ext>
            </a:extLst>
          </p:cNvPr>
          <p:cNvCxnSpPr/>
          <p:nvPr/>
        </p:nvCxnSpPr>
        <p:spPr>
          <a:xfrm>
            <a:off x="838200" y="2122842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21304F-005E-458C-B2D8-9D1F7016A42F}"/>
              </a:ext>
            </a:extLst>
          </p:cNvPr>
          <p:cNvCxnSpPr/>
          <p:nvPr/>
        </p:nvCxnSpPr>
        <p:spPr>
          <a:xfrm>
            <a:off x="838200" y="3082065"/>
            <a:ext cx="987641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6B0C44-BFC7-4F53-A0A6-55ECA9A7CF8E}"/>
              </a:ext>
            </a:extLst>
          </p:cNvPr>
          <p:cNvCxnSpPr>
            <a:cxnSpLocks/>
          </p:cNvCxnSpPr>
          <p:nvPr/>
        </p:nvCxnSpPr>
        <p:spPr>
          <a:xfrm>
            <a:off x="3837791" y="4692127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95339CE-A665-47F1-AAA1-D02616390AFB}"/>
              </a:ext>
            </a:extLst>
          </p:cNvPr>
          <p:cNvCxnSpPr>
            <a:cxnSpLocks/>
          </p:cNvCxnSpPr>
          <p:nvPr/>
        </p:nvCxnSpPr>
        <p:spPr>
          <a:xfrm>
            <a:off x="3699735" y="3822550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FCB36B0-A4FD-49EB-AB86-46745B854698}"/>
              </a:ext>
            </a:extLst>
          </p:cNvPr>
          <p:cNvCxnSpPr>
            <a:cxnSpLocks/>
          </p:cNvCxnSpPr>
          <p:nvPr/>
        </p:nvCxnSpPr>
        <p:spPr>
          <a:xfrm>
            <a:off x="3733797" y="2705545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84959DC-357A-49BC-9CA2-6114D4698C8E}"/>
              </a:ext>
            </a:extLst>
          </p:cNvPr>
          <p:cNvCxnSpPr>
            <a:cxnSpLocks/>
          </p:cNvCxnSpPr>
          <p:nvPr/>
        </p:nvCxnSpPr>
        <p:spPr>
          <a:xfrm>
            <a:off x="3732002" y="1724812"/>
            <a:ext cx="3506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A2E924D-FCF1-4054-A160-4D643C7E520D}"/>
              </a:ext>
            </a:extLst>
          </p:cNvPr>
          <p:cNvCxnSpPr>
            <a:cxnSpLocks/>
          </p:cNvCxnSpPr>
          <p:nvPr/>
        </p:nvCxnSpPr>
        <p:spPr>
          <a:xfrm>
            <a:off x="7929269" y="1683568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227BB2A-04D0-41DB-BB18-9135DE6C1CEF}"/>
              </a:ext>
            </a:extLst>
          </p:cNvPr>
          <p:cNvCxnSpPr>
            <a:cxnSpLocks/>
          </p:cNvCxnSpPr>
          <p:nvPr/>
        </p:nvCxnSpPr>
        <p:spPr>
          <a:xfrm>
            <a:off x="7929269" y="2701955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FF8BA3D-96D1-4B13-92D8-C5FA728A7FDE}"/>
              </a:ext>
            </a:extLst>
          </p:cNvPr>
          <p:cNvCxnSpPr>
            <a:cxnSpLocks/>
          </p:cNvCxnSpPr>
          <p:nvPr/>
        </p:nvCxnSpPr>
        <p:spPr>
          <a:xfrm>
            <a:off x="7847704" y="3731107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DAF6431-06F8-414F-B8E6-BB1916A31CFB}"/>
              </a:ext>
            </a:extLst>
          </p:cNvPr>
          <p:cNvCxnSpPr>
            <a:cxnSpLocks/>
          </p:cNvCxnSpPr>
          <p:nvPr/>
        </p:nvCxnSpPr>
        <p:spPr>
          <a:xfrm>
            <a:off x="7999192" y="4625791"/>
            <a:ext cx="3506096" cy="0"/>
          </a:xfrm>
          <a:prstGeom prst="line">
            <a:avLst/>
          </a:prstGeom>
          <a:ln w="38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97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E042B-B4B5-430A-86F9-3D4E2172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1CD26-09C7-4C51-A239-421CBE41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7FC3C-CB9E-4EBD-AA54-9FD26603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39C31B-81D2-4AC1-826F-1979B8EF8B7E}"/>
              </a:ext>
            </a:extLst>
          </p:cNvPr>
          <p:cNvSpPr txBox="1"/>
          <p:nvPr/>
        </p:nvSpPr>
        <p:spPr>
          <a:xfrm>
            <a:off x="290456" y="290456"/>
            <a:ext cx="113170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Perturbation theory in the case that the zero states are degenerate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Cannot use non-degenerate formalism   because even in first order,  the expressions diverge.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5998EA-6A92-43CB-B343-06AB35C004C1}"/>
              </a:ext>
            </a:extLst>
          </p:cNvPr>
          <p:cNvSpPr txBox="1"/>
          <p:nvPr/>
        </p:nvSpPr>
        <p:spPr>
          <a:xfrm>
            <a:off x="1688953" y="2420471"/>
            <a:ext cx="82080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First order formula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97F7E94-947E-421D-9BCA-84E308796D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453953"/>
              </p:ext>
            </p:extLst>
          </p:nvPr>
        </p:nvGraphicFramePr>
        <p:xfrm>
          <a:off x="2711826" y="3102181"/>
          <a:ext cx="251460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3" imgW="1523880" imgH="393480" progId="Equation.DSMT4">
                  <p:embed/>
                </p:oleObj>
              </mc:Choice>
              <mc:Fallback>
                <p:oleObj name="Equation" r:id="rId3" imgW="152388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F508576-53AA-4E1B-9961-C0996089F4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1826" y="3102181"/>
                        <a:ext cx="251460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1FF32CE-CFC2-4A87-B493-712732BA97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549856"/>
              </p:ext>
            </p:extLst>
          </p:nvPr>
        </p:nvGraphicFramePr>
        <p:xfrm>
          <a:off x="2711826" y="3678005"/>
          <a:ext cx="43307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5" imgW="2603160" imgH="799920" progId="Equation.DSMT4">
                  <p:embed/>
                </p:oleObj>
              </mc:Choice>
              <mc:Fallback>
                <p:oleObj name="Equation" r:id="rId5" imgW="2603160" imgH="7999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8F8519D-B02A-49FE-8891-31A013836B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1826" y="3678005"/>
                        <a:ext cx="4330700" cy="1330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55524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0005" y="304801"/>
            <a:ext cx="104887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Approximation schemes for solving the time-independent Schrödinger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632420"/>
              </p:ext>
            </p:extLst>
          </p:nvPr>
        </p:nvGraphicFramePr>
        <p:xfrm>
          <a:off x="2438401" y="1295400"/>
          <a:ext cx="28035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1307880" imgH="647640" progId="Equation.DSMT4">
                  <p:embed/>
                </p:oleObj>
              </mc:Choice>
              <mc:Fallback>
                <p:oleObj name="Equation" r:id="rId3" imgW="1307880" imgH="647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38401" y="1295400"/>
                        <a:ext cx="28035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348533"/>
              </p:ext>
            </p:extLst>
          </p:nvPr>
        </p:nvGraphicFramePr>
        <p:xfrm>
          <a:off x="2403910" y="3058759"/>
          <a:ext cx="6246813" cy="272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4254480" imgH="1854000" progId="Equation.DSMT4">
                  <p:embed/>
                </p:oleObj>
              </mc:Choice>
              <mc:Fallback>
                <p:oleObj name="Equation" r:id="rId5" imgW="4254480" imgH="18540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03910" y="3058759"/>
                        <a:ext cx="6246813" cy="272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4417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417</Words>
  <Application>Microsoft Office PowerPoint</Application>
  <PresentationFormat>Widescreen</PresentationFormat>
  <Paragraphs>99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102</cp:revision>
  <dcterms:created xsi:type="dcterms:W3CDTF">2020-01-06T21:28:26Z</dcterms:created>
  <dcterms:modified xsi:type="dcterms:W3CDTF">2022-01-14T05:41:30Z</dcterms:modified>
</cp:coreProperties>
</file>