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11" r:id="rId3"/>
    <p:sldId id="319" r:id="rId4"/>
    <p:sldId id="320" r:id="rId5"/>
    <p:sldId id="321" r:id="rId6"/>
    <p:sldId id="322" r:id="rId7"/>
    <p:sldId id="323" r:id="rId8"/>
    <p:sldId id="327" r:id="rId9"/>
    <p:sldId id="324" r:id="rId10"/>
    <p:sldId id="325" r:id="rId11"/>
    <p:sldId id="326" r:id="rId12"/>
    <p:sldId id="335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8" r:id="rId23"/>
    <p:sldId id="369" r:id="rId24"/>
    <p:sldId id="337" r:id="rId25"/>
    <p:sldId id="370" r:id="rId26"/>
    <p:sldId id="371" r:id="rId27"/>
    <p:sldId id="372" r:id="rId28"/>
    <p:sldId id="373" r:id="rId2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>
      <p:cViewPr varScale="1">
        <p:scale>
          <a:sx n="60" d="100"/>
          <a:sy n="60" d="100"/>
        </p:scale>
        <p:origin x="350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362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1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emf"/><Relationship Id="rId4" Type="http://schemas.openxmlformats.org/officeDocument/2006/relationships/image" Target="../media/image19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3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13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A23424-DEE1-474C-8CA6-8FF7DF8EAB4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41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98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Spring 2022 -- Lecture 30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4.png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7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wmf"/><Relationship Id="rId11" Type="http://schemas.openxmlformats.org/officeDocument/2006/relationships/image" Target="../media/image33.wmf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1.bin"/><Relationship Id="rId4" Type="http://schemas.openxmlformats.org/officeDocument/2006/relationships/image" Target="../media/image30.wmf"/><Relationship Id="rId9" Type="http://schemas.openxmlformats.org/officeDocument/2006/relationships/image" Target="../media/image3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16/S0378-4371(02)01785-5" TargetMode="External"/><Relationship Id="rId3" Type="http://schemas.openxmlformats.org/officeDocument/2006/relationships/oleObject" Target="../embeddings/oleObject32.bin"/><Relationship Id="rId7" Type="http://schemas.openxmlformats.org/officeDocument/2006/relationships/hyperlink" Target="https://doi.org/10.1103/PhysRevLett.21.192.2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hyperlink" Target="https://doi.org/10.1103/PhysRevLett.20.1445" TargetMode="External"/><Relationship Id="rId5" Type="http://schemas.openxmlformats.org/officeDocument/2006/relationships/image" Target="../media/image35.png"/><Relationship Id="rId4" Type="http://schemas.openxmlformats.org/officeDocument/2006/relationships/image" Target="../media/image3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45.png"/><Relationship Id="rId4" Type="http://schemas.openxmlformats.org/officeDocument/2006/relationships/image" Target="../media/image4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47.wmf"/><Relationship Id="rId4" Type="http://schemas.openxmlformats.org/officeDocument/2006/relationships/oleObject" Target="../embeddings/oleObject4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49.wmf"/><Relationship Id="rId4" Type="http://schemas.openxmlformats.org/officeDocument/2006/relationships/oleObject" Target="../embeddings/oleObject44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13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13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6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59.wmf"/><Relationship Id="rId4" Type="http://schemas.openxmlformats.org/officeDocument/2006/relationships/oleObject" Target="../embeddings/oleObject5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9.e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2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260808" y="136525"/>
            <a:ext cx="11670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/>
              <a:t>12-12:50 PM  </a:t>
            </a:r>
            <a:r>
              <a:rPr lang="en-US" sz="3200" b="1" dirty="0"/>
              <a:t>MWF  Olin 103</a:t>
            </a:r>
          </a:p>
          <a:p>
            <a:pPr algn="ctr"/>
            <a:endParaRPr lang="en-US" sz="3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238028" y="1820822"/>
            <a:ext cx="119720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30</a:t>
            </a:r>
          </a:p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Quantum Mechanics of the Hubbard Model</a:t>
            </a:r>
          </a:p>
          <a:p>
            <a:pPr algn="ctr"/>
            <a:endParaRPr lang="en-US" sz="3200" b="1" dirty="0">
              <a:solidFill>
                <a:srgbClr val="7030A0"/>
              </a:solidFill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Motivation and history of model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Two-site example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N-site example in one-dimension</a:t>
            </a:r>
          </a:p>
          <a:p>
            <a:pPr lvl="2"/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09216" y="457201"/>
            <a:ext cx="543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Eigenvalues of the 2-site Hubbard model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910630"/>
              </p:ext>
            </p:extLst>
          </p:nvPr>
        </p:nvGraphicFramePr>
        <p:xfrm>
          <a:off x="8802537" y="2741999"/>
          <a:ext cx="2743200" cy="2518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94" name="Equation" r:id="rId3" imgW="2641320" imgH="2425680" progId="Equation.DSMT4">
                  <p:embed/>
                </p:oleObj>
              </mc:Choice>
              <mc:Fallback>
                <p:oleObj name="Equation" r:id="rId3" imgW="2641320" imgH="24256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02537" y="2741999"/>
                        <a:ext cx="2743200" cy="25189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9916" y="1523999"/>
            <a:ext cx="6793484" cy="429967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D78FAB8-323A-4739-AF95-37A5AD7D84ED}"/>
              </a:ext>
            </a:extLst>
          </p:cNvPr>
          <p:cNvSpPr txBox="1"/>
          <p:nvPr/>
        </p:nvSpPr>
        <p:spPr>
          <a:xfrm rot="16200000">
            <a:off x="714274" y="2916708"/>
            <a:ext cx="1291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E/t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86A727-B1F5-428A-B78C-1B9AA3FBF639}"/>
              </a:ext>
            </a:extLst>
          </p:cNvPr>
          <p:cNvSpPr txBox="1"/>
          <p:nvPr/>
        </p:nvSpPr>
        <p:spPr>
          <a:xfrm>
            <a:off x="5108474" y="4529608"/>
            <a:ext cx="1291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U/t</a:t>
            </a:r>
          </a:p>
        </p:txBody>
      </p:sp>
    </p:spTree>
    <p:extLst>
      <p:ext uri="{BB962C8B-B14F-4D97-AF65-F5344CB8AC3E}">
        <p14:creationId xmlns:p14="http://schemas.microsoft.com/office/powerpoint/2010/main" val="3171141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168657"/>
            <a:ext cx="7863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Two-site Hubbard model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843743" y="839407"/>
          <a:ext cx="8504515" cy="591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78" name="Equation" r:id="rId3" imgW="5663880" imgH="393480" progId="Equation.DSMT4">
                  <p:embed/>
                </p:oleObj>
              </mc:Choice>
              <mc:Fallback>
                <p:oleObj name="Equation" r:id="rId3" imgW="5663880" imgH="393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43743" y="839407"/>
                        <a:ext cx="8504515" cy="591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04999" y="1865128"/>
            <a:ext cx="815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Ground state of the two-site Hubbard model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973579" y="2477520"/>
          <a:ext cx="24765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79" name="Equation" r:id="rId5" imgW="2476440" imgH="850680" progId="Equation.DSMT4">
                  <p:embed/>
                </p:oleObj>
              </mc:Choice>
              <mc:Fallback>
                <p:oleObj name="Equation" r:id="rId5" imgW="2476440" imgH="8506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3579" y="2477520"/>
                        <a:ext cx="24765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146992" y="2621933"/>
          <a:ext cx="43180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80" name="Equation" r:id="rId7" imgW="4317840" imgH="850680" progId="Equation.DSMT4">
                  <p:embed/>
                </p:oleObj>
              </mc:Choice>
              <mc:Fallback>
                <p:oleObj name="Equation" r:id="rId7" imgW="4317840" imgH="8506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46992" y="2621933"/>
                        <a:ext cx="43180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843742" y="3537142"/>
            <a:ext cx="6335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Single particle limit  (</a:t>
            </a:r>
            <a:r>
              <a:rPr lang="en-US" sz="2400" i="1" dirty="0">
                <a:latin typeface="+mj-lt"/>
              </a:rPr>
              <a:t>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0)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424429" y="4072937"/>
          <a:ext cx="7874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81" name="Equation" r:id="rId9" imgW="787320" imgH="291960" progId="Equation.DSMT4">
                  <p:embed/>
                </p:oleObj>
              </mc:Choice>
              <mc:Fallback>
                <p:oleObj name="Equation" r:id="rId9" imgW="787320" imgH="29196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24429" y="4072937"/>
                        <a:ext cx="7874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114800" y="3909077"/>
          <a:ext cx="2641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82" name="Equation" r:id="rId11" imgW="2641320" imgH="596880" progId="Equation.DSMT4">
                  <p:embed/>
                </p:oleObj>
              </mc:Choice>
              <mc:Fallback>
                <p:oleObj name="Equation" r:id="rId11" imgW="2641320" imgH="5968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14800" y="3909077"/>
                        <a:ext cx="2641600" cy="59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319523"/>
              </p:ext>
            </p:extLst>
          </p:nvPr>
        </p:nvGraphicFramePr>
        <p:xfrm>
          <a:off x="2098675" y="4702176"/>
          <a:ext cx="412750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83" name="Equation" r:id="rId13" imgW="3606480" imgH="1002960" progId="Equation.DSMT4">
                  <p:embed/>
                </p:oleObj>
              </mc:Choice>
              <mc:Fallback>
                <p:oleObj name="Equation" r:id="rId13" imgW="3606480" imgH="100296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098675" y="4702176"/>
                        <a:ext cx="4127500" cy="1147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271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/>
              <a:t>PHY 742 -- Spring 2022 -- Lecture 30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168657"/>
            <a:ext cx="7863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Two-site Hubbard 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1" y="168657"/>
            <a:ext cx="4049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Single particle limit  (</a:t>
            </a:r>
            <a:r>
              <a:rPr lang="en-US" sz="2400" i="1" dirty="0">
                <a:latin typeface="+mj-lt"/>
              </a:rPr>
              <a:t>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0)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88060" y="695079"/>
            <a:ext cx="6199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Full spectrum for spin 0 </a:t>
            </a:r>
            <a:r>
              <a:rPr lang="en-US" sz="2400" dirty="0" err="1">
                <a:latin typeface="+mj-lt"/>
              </a:rPr>
              <a:t>eigenstates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048001" y="1014038"/>
          <a:ext cx="7337425" cy="356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68" name="Equation" r:id="rId3" imgW="4952880" imgH="2400120" progId="Equation.DSMT4">
                  <p:embed/>
                </p:oleObj>
              </mc:Choice>
              <mc:Fallback>
                <p:oleObj name="Equation" r:id="rId3" imgW="4952880" imgH="24001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1" y="1014038"/>
                        <a:ext cx="7337425" cy="3560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88060" y="4638571"/>
            <a:ext cx="420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Single particle picture: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655376" y="5424407"/>
            <a:ext cx="712922" cy="0"/>
          </a:xfrm>
          <a:prstGeom prst="line">
            <a:avLst/>
          </a:prstGeom>
          <a:ln w="60325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668294" y="6072752"/>
            <a:ext cx="712922" cy="0"/>
          </a:xfrm>
          <a:prstGeom prst="line">
            <a:avLst/>
          </a:prstGeom>
          <a:ln w="60325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80495" y="5421827"/>
            <a:ext cx="712922" cy="0"/>
          </a:xfrm>
          <a:prstGeom prst="line">
            <a:avLst/>
          </a:prstGeom>
          <a:ln w="60325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93413" y="6070172"/>
            <a:ext cx="712922" cy="0"/>
          </a:xfrm>
          <a:prstGeom prst="line">
            <a:avLst/>
          </a:prstGeom>
          <a:ln w="60325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092696" y="5437325"/>
            <a:ext cx="712922" cy="0"/>
          </a:xfrm>
          <a:prstGeom prst="line">
            <a:avLst/>
          </a:prstGeom>
          <a:ln w="60325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105614" y="6085670"/>
            <a:ext cx="712922" cy="0"/>
          </a:xfrm>
          <a:prstGeom prst="line">
            <a:avLst/>
          </a:prstGeom>
          <a:ln w="60325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704458" y="5814431"/>
          <a:ext cx="633356" cy="557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69" name="Equation" r:id="rId5" imgW="317160" imgH="279360" progId="Equation.DSMT4">
                  <p:embed/>
                </p:oleObj>
              </mc:Choice>
              <mc:Fallback>
                <p:oleObj name="Equation" r:id="rId5" imgW="317160" imgH="27936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04458" y="5814431"/>
                        <a:ext cx="633356" cy="5573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188271" y="5160916"/>
          <a:ext cx="633356" cy="557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70" name="Equation" r:id="rId7" imgW="317160" imgH="279360" progId="Equation.DSMT4">
                  <p:embed/>
                </p:oleObj>
              </mc:Choice>
              <mc:Fallback>
                <p:oleObj name="Equation" r:id="rId7" imgW="317160" imgH="27936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88271" y="5160916"/>
                        <a:ext cx="633356" cy="5573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5583238" y="5827713"/>
          <a:ext cx="3556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71" name="Equation" r:id="rId8" imgW="177480" imgH="279360" progId="Equation.DSMT4">
                  <p:embed/>
                </p:oleObj>
              </mc:Choice>
              <mc:Fallback>
                <p:oleObj name="Equation" r:id="rId8" imgW="177480" imgH="27936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583238" y="5827713"/>
                        <a:ext cx="355600" cy="55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597526" y="5189538"/>
          <a:ext cx="354013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72" name="Equation" r:id="rId10" imgW="177480" imgH="279360" progId="Equation.DSMT4">
                  <p:embed/>
                </p:oleObj>
              </mc:Choice>
              <mc:Fallback>
                <p:oleObj name="Equation" r:id="rId10" imgW="177480" imgH="27936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597526" y="5189538"/>
                        <a:ext cx="354013" cy="55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952273" y="5190995"/>
            <a:ext cx="687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+t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34192" y="5823838"/>
            <a:ext cx="687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-t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54278" y="5652660"/>
            <a:ext cx="506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  <a:r>
              <a:rPr lang="en-US" sz="2400" i="1" baseline="-25000" dirty="0">
                <a:latin typeface="+mj-lt"/>
              </a:rPr>
              <a:t>1</a:t>
            </a:r>
            <a:endParaRPr lang="en-US" sz="2400" i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48401" y="5650080"/>
            <a:ext cx="506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945101" y="5727570"/>
            <a:ext cx="506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  <a:r>
              <a:rPr lang="en-US" sz="2400" i="1" baseline="-25000" dirty="0">
                <a:latin typeface="+mj-lt"/>
              </a:rPr>
              <a:t>3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073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F26EC3-750C-4078-80A6-B4FF782B8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6B5F74-AD9B-4459-9E08-D800D5892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DB0774-6480-46BE-97B2-D196DBDA5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1B5497A-68E9-41A3-9932-2D79FD0FD1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96230"/>
              </p:ext>
            </p:extLst>
          </p:nvPr>
        </p:nvGraphicFramePr>
        <p:xfrm>
          <a:off x="1223963" y="700088"/>
          <a:ext cx="9388415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12" name="Equation" r:id="rId3" imgW="4647960" imgH="634680" progId="Equation.DSMT4">
                  <p:embed/>
                </p:oleObj>
              </mc:Choice>
              <mc:Fallback>
                <p:oleObj name="Equation" r:id="rId3" imgW="4647960" imgH="6346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3963" y="700088"/>
                        <a:ext cx="9388415" cy="1281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90A53B4-10EB-4569-9843-592400C733BD}"/>
              </a:ext>
            </a:extLst>
          </p:cNvPr>
          <p:cNvSpPr txBox="1"/>
          <p:nvPr/>
        </p:nvSpPr>
        <p:spPr>
          <a:xfrm>
            <a:off x="355600" y="136525"/>
            <a:ext cx="11087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N-site system in one dimension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6E0CFD-995E-4829-B38E-9539956FEFA5}"/>
              </a:ext>
            </a:extLst>
          </p:cNvPr>
          <p:cNvSpPr txBox="1"/>
          <p:nvPr/>
        </p:nvSpPr>
        <p:spPr>
          <a:xfrm>
            <a:off x="444500" y="2133898"/>
            <a:ext cx="1153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Solved analytically in 1968         Extension to 2 and 3 dimensions has remained elusive…..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6B9320-B6F5-4D05-97A6-02D8743C7C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2659303"/>
            <a:ext cx="9448800" cy="29439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70F124F-F368-4478-84BF-C9AB3AAFB02A}"/>
              </a:ext>
            </a:extLst>
          </p:cNvPr>
          <p:cNvSpPr txBox="1"/>
          <p:nvPr/>
        </p:nvSpPr>
        <p:spPr>
          <a:xfrm>
            <a:off x="63500" y="5696247"/>
            <a:ext cx="12128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rId6"/>
              </a:rPr>
              <a:t>https://doi.org/10.1103/PhysRevLett.20.1445</a:t>
            </a:r>
            <a:r>
              <a:rPr lang="en-US" sz="2400" dirty="0"/>
              <a:t>   </a:t>
            </a:r>
            <a:r>
              <a:rPr lang="en-US" sz="2400" dirty="0">
                <a:hlinkClick r:id="rId7"/>
              </a:rPr>
              <a:t>https://doi.org/10.1103/PhysRevLett.21.192.2</a:t>
            </a:r>
            <a:endParaRPr lang="en-US" sz="2400" dirty="0"/>
          </a:p>
          <a:p>
            <a:r>
              <a:rPr lang="en-US" sz="2400" dirty="0">
                <a:hlinkClick r:id="rId8" tooltip="Persistent link using digital object identifier"/>
              </a:rPr>
              <a:t>https://doi.org/10.1016/S0378-4371(02)01785-5</a:t>
            </a:r>
            <a:r>
              <a:rPr lang="en-US" sz="2400" dirty="0"/>
              <a:t>    reminiscence and proofs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73955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1C0190-1D12-457C-BED1-B4515C00A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0281D8-28F3-4EFF-BB8C-D20282AF7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F81295-8458-4272-8FCC-A7A1C9527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F6E382-FE00-40A6-88CF-A4FAD446C53E}"/>
              </a:ext>
            </a:extLst>
          </p:cNvPr>
          <p:cNvSpPr txBox="1"/>
          <p:nvPr/>
        </p:nvSpPr>
        <p:spPr>
          <a:xfrm>
            <a:off x="393700" y="190500"/>
            <a:ext cx="1096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Consider the single particle term  -- 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6CC781C-5710-4405-B8DB-12A0AB7CE0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621307"/>
              </p:ext>
            </p:extLst>
          </p:nvPr>
        </p:nvGraphicFramePr>
        <p:xfrm>
          <a:off x="1817687" y="814388"/>
          <a:ext cx="6335713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52" name="Equation" r:id="rId3" imgW="3136680" imgH="634680" progId="Equation.DSMT4">
                  <p:embed/>
                </p:oleObj>
              </mc:Choice>
              <mc:Fallback>
                <p:oleObj name="Equation" r:id="rId3" imgW="3136680" imgH="6346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1B5497A-68E9-41A3-9932-2D79FD0FD1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7687" y="814388"/>
                        <a:ext cx="6335713" cy="1281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412077C8-84BA-4B56-9AB4-FE894ADE32A7}"/>
              </a:ext>
            </a:extLst>
          </p:cNvPr>
          <p:cNvGrpSpPr>
            <a:grpSpLocks/>
          </p:cNvGrpSpPr>
          <p:nvPr/>
        </p:nvGrpSpPr>
        <p:grpSpPr bwMode="auto">
          <a:xfrm>
            <a:off x="5378450" y="1282482"/>
            <a:ext cx="3048000" cy="3276600"/>
            <a:chOff x="288" y="864"/>
            <a:chExt cx="1920" cy="2064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A606E6AD-0047-424F-849D-E9260CFCA9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A3C8FB9E-6E76-4992-83BF-F26E3DA301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0B171FB4-8810-469E-B16D-C071E7A28B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20D7B61-F726-4120-BE67-D0273A181623}"/>
              </a:ext>
            </a:extLst>
          </p:cNvPr>
          <p:cNvSpPr txBox="1"/>
          <p:nvPr/>
        </p:nvSpPr>
        <p:spPr>
          <a:xfrm>
            <a:off x="686595" y="2195979"/>
            <a:ext cx="3873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Here we imagine that the basis functions for a site </a:t>
            </a:r>
            <a:r>
              <a:rPr lang="en-US" sz="2400" b="1" i="1" dirty="0"/>
              <a:t>n</a:t>
            </a:r>
            <a:r>
              <a:rPr lang="en-US" sz="2400" b="1" dirty="0"/>
              <a:t> are localized on that site – </a:t>
            </a:r>
            <a:r>
              <a:rPr lang="en-US" sz="2400" b="1" dirty="0" err="1"/>
              <a:t>Wannier</a:t>
            </a:r>
            <a:r>
              <a:rPr lang="en-US" sz="2400" b="1" dirty="0"/>
              <a:t> functions --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F51E48-1536-4563-BB8F-6153975BAB5A}"/>
              </a:ext>
            </a:extLst>
          </p:cNvPr>
          <p:cNvSpPr txBox="1"/>
          <p:nvPr/>
        </p:nvSpPr>
        <p:spPr>
          <a:xfrm>
            <a:off x="1015999" y="4892457"/>
            <a:ext cx="106299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Now we assume that we have </a:t>
            </a:r>
            <a:r>
              <a:rPr lang="en-US" sz="2400" b="1" i="1" dirty="0"/>
              <a:t>N</a:t>
            </a:r>
            <a:r>
              <a:rPr lang="en-US" sz="2400" b="1" dirty="0"/>
              <a:t> electrons (</a:t>
            </a:r>
            <a:r>
              <a:rPr lang="en-US" sz="2400" b="1" i="1" dirty="0"/>
              <a:t>N</a:t>
            </a:r>
            <a:r>
              <a:rPr lang="en-US" sz="2400" b="1" dirty="0"/>
              <a:t>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ꝏ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and that all of the states have equal probability of being on any of the sites.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A5A087CD-07AA-4F87-86AB-DBC5BD797E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366739"/>
              </p:ext>
            </p:extLst>
          </p:nvPr>
        </p:nvGraphicFramePr>
        <p:xfrm>
          <a:off x="7175438" y="2431699"/>
          <a:ext cx="1479612" cy="887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53" name="Equation" r:id="rId5" imgW="380880" imgH="228600" progId="Equation.DSMT4">
                  <p:embed/>
                </p:oleObj>
              </mc:Choice>
              <mc:Fallback>
                <p:oleObj name="Equation" r:id="rId5" imgW="380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75438" y="2431699"/>
                        <a:ext cx="1479612" cy="8877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0270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1E8FBC-23B3-484A-BEBA-B7845F277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E25595-723A-4E45-888B-8C438C01A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229C7-C1F6-41C7-92FD-4C45FBEC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CB64355-79E8-4578-8B5F-FAA402A9FF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959062"/>
              </p:ext>
            </p:extLst>
          </p:nvPr>
        </p:nvGraphicFramePr>
        <p:xfrm>
          <a:off x="482600" y="874712"/>
          <a:ext cx="7295090" cy="304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56" name="Equation" r:id="rId3" imgW="3098520" imgH="1295280" progId="Equation.DSMT4">
                  <p:embed/>
                </p:oleObj>
              </mc:Choice>
              <mc:Fallback>
                <p:oleObj name="Equation" r:id="rId3" imgW="309852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2600" y="874712"/>
                        <a:ext cx="7295090" cy="304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9BAF218E-43CD-4069-B0FE-1CA16FEE273F}"/>
              </a:ext>
            </a:extLst>
          </p:cNvPr>
          <p:cNvGrpSpPr>
            <a:grpSpLocks/>
          </p:cNvGrpSpPr>
          <p:nvPr/>
        </p:nvGrpSpPr>
        <p:grpSpPr bwMode="auto">
          <a:xfrm>
            <a:off x="7486650" y="444500"/>
            <a:ext cx="1517650" cy="2158782"/>
            <a:chOff x="288" y="864"/>
            <a:chExt cx="1920" cy="2064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6903378B-DB44-4698-8E2B-562EBB5B22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626FF639-CC73-4F9B-BA08-D486B31411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16403704-370B-482C-985B-0814AADF57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A01A09A-837E-4856-A86A-1D922701E88B}"/>
              </a:ext>
            </a:extLst>
          </p:cNvPr>
          <p:cNvGrpSpPr>
            <a:grpSpLocks/>
          </p:cNvGrpSpPr>
          <p:nvPr/>
        </p:nvGrpSpPr>
        <p:grpSpPr bwMode="auto">
          <a:xfrm>
            <a:off x="8364425" y="406761"/>
            <a:ext cx="1517650" cy="2158782"/>
            <a:chOff x="288" y="864"/>
            <a:chExt cx="1920" cy="2064"/>
          </a:xfrm>
        </p:grpSpPr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B0376C7-AC88-4115-906A-B3C05700C86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8">
              <a:extLst>
                <a:ext uri="{FF2B5EF4-FFF2-40B4-BE49-F238E27FC236}">
                  <a16:creationId xmlns:a16="http://schemas.microsoft.com/office/drawing/2014/main" id="{0D96714E-2B50-4C79-ABE8-F46D3070BD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9">
              <a:extLst>
                <a:ext uri="{FF2B5EF4-FFF2-40B4-BE49-F238E27FC236}">
                  <a16:creationId xmlns:a16="http://schemas.microsoft.com/office/drawing/2014/main" id="{7E115193-AFDE-4AD9-8DC1-C188F5789C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EFC9A81-C11E-4965-95D1-7CC4E3416A97}"/>
              </a:ext>
            </a:extLst>
          </p:cNvPr>
          <p:cNvGrpSpPr>
            <a:grpSpLocks/>
          </p:cNvGrpSpPr>
          <p:nvPr/>
        </p:nvGrpSpPr>
        <p:grpSpPr bwMode="auto">
          <a:xfrm>
            <a:off x="9825741" y="434243"/>
            <a:ext cx="1517650" cy="2158782"/>
            <a:chOff x="288" y="864"/>
            <a:chExt cx="1920" cy="2064"/>
          </a:xfrm>
        </p:grpSpPr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131A9181-673B-4733-A03F-AD91F63830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8">
              <a:extLst>
                <a:ext uri="{FF2B5EF4-FFF2-40B4-BE49-F238E27FC236}">
                  <a16:creationId xmlns:a16="http://schemas.microsoft.com/office/drawing/2014/main" id="{390F0908-EAAC-4F10-8D80-4CBB149320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9">
              <a:extLst>
                <a:ext uri="{FF2B5EF4-FFF2-40B4-BE49-F238E27FC236}">
                  <a16:creationId xmlns:a16="http://schemas.microsoft.com/office/drawing/2014/main" id="{86B3851E-B11B-4794-B085-624F6BA349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E38A644-E776-4A5A-BEC2-8A106566C215}"/>
              </a:ext>
            </a:extLst>
          </p:cNvPr>
          <p:cNvGrpSpPr>
            <a:grpSpLocks/>
          </p:cNvGrpSpPr>
          <p:nvPr/>
        </p:nvGrpSpPr>
        <p:grpSpPr bwMode="auto">
          <a:xfrm>
            <a:off x="10604113" y="406761"/>
            <a:ext cx="1517650" cy="2158782"/>
            <a:chOff x="288" y="864"/>
            <a:chExt cx="1920" cy="2064"/>
          </a:xfrm>
        </p:grpSpPr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660333D1-11A8-4D11-9C7D-DE648A1B2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8">
              <a:extLst>
                <a:ext uri="{FF2B5EF4-FFF2-40B4-BE49-F238E27FC236}">
                  <a16:creationId xmlns:a16="http://schemas.microsoft.com/office/drawing/2014/main" id="{6270C4E3-0A80-4FA2-B2B0-76B1D967A7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9">
              <a:extLst>
                <a:ext uri="{FF2B5EF4-FFF2-40B4-BE49-F238E27FC236}">
                  <a16:creationId xmlns:a16="http://schemas.microsoft.com/office/drawing/2014/main" id="{860FA861-5929-450C-99F5-ECF68B656F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87E63E8-8E64-4E5C-9650-F728FAD86E33}"/>
              </a:ext>
            </a:extLst>
          </p:cNvPr>
          <p:cNvGrpSpPr>
            <a:grpSpLocks/>
          </p:cNvGrpSpPr>
          <p:nvPr/>
        </p:nvGrpSpPr>
        <p:grpSpPr bwMode="auto">
          <a:xfrm>
            <a:off x="7499350" y="2501900"/>
            <a:ext cx="1517650" cy="2158782"/>
            <a:chOff x="288" y="864"/>
            <a:chExt cx="1920" cy="2064"/>
          </a:xfrm>
        </p:grpSpPr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ED87EF1D-C113-49DA-AA0D-D0CD4D1A7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8">
              <a:extLst>
                <a:ext uri="{FF2B5EF4-FFF2-40B4-BE49-F238E27FC236}">
                  <a16:creationId xmlns:a16="http://schemas.microsoft.com/office/drawing/2014/main" id="{187B1952-227B-43CB-AFAF-C72993C38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9">
              <a:extLst>
                <a:ext uri="{FF2B5EF4-FFF2-40B4-BE49-F238E27FC236}">
                  <a16:creationId xmlns:a16="http://schemas.microsoft.com/office/drawing/2014/main" id="{AFD2DE1C-65A5-403B-908C-F3E4D8BB65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065751C-3D82-4869-A3BE-409B22E6E2FF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8312870" y="3822082"/>
            <a:ext cx="1517650" cy="2158782"/>
            <a:chOff x="288" y="864"/>
            <a:chExt cx="1920" cy="2064"/>
          </a:xfrm>
        </p:grpSpPr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id="{FEF8B0DE-9929-49E8-9FEE-B14E4F507C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8">
              <a:extLst>
                <a:ext uri="{FF2B5EF4-FFF2-40B4-BE49-F238E27FC236}">
                  <a16:creationId xmlns:a16="http://schemas.microsoft.com/office/drawing/2014/main" id="{229D09BA-5EC8-443C-A773-EA1362570C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9">
              <a:extLst>
                <a:ext uri="{FF2B5EF4-FFF2-40B4-BE49-F238E27FC236}">
                  <a16:creationId xmlns:a16="http://schemas.microsoft.com/office/drawing/2014/main" id="{6832F938-E4A8-42C0-8E22-838179A584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F8B9294-FE5E-45F7-9DB4-55CA1BFF0780}"/>
              </a:ext>
            </a:extLst>
          </p:cNvPr>
          <p:cNvGrpSpPr>
            <a:grpSpLocks/>
          </p:cNvGrpSpPr>
          <p:nvPr/>
        </p:nvGrpSpPr>
        <p:grpSpPr bwMode="auto">
          <a:xfrm>
            <a:off x="10601939" y="2487055"/>
            <a:ext cx="1517650" cy="2158782"/>
            <a:chOff x="288" y="864"/>
            <a:chExt cx="1920" cy="2064"/>
          </a:xfrm>
        </p:grpSpPr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0A3F4F68-D60C-4D04-B4BB-A81CBCD2DC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8">
              <a:extLst>
                <a:ext uri="{FF2B5EF4-FFF2-40B4-BE49-F238E27FC236}">
                  <a16:creationId xmlns:a16="http://schemas.microsoft.com/office/drawing/2014/main" id="{F5BECD19-929E-4B1E-96EB-12BB466B26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9">
              <a:extLst>
                <a:ext uri="{FF2B5EF4-FFF2-40B4-BE49-F238E27FC236}">
                  <a16:creationId xmlns:a16="http://schemas.microsoft.com/office/drawing/2014/main" id="{1EF39E96-962B-48D0-82B6-A3CAE21D41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48039D4-3FDC-4A99-BDAC-EBF6939DD3A1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9659070" y="3822082"/>
            <a:ext cx="1517650" cy="2158782"/>
            <a:chOff x="288" y="864"/>
            <a:chExt cx="1920" cy="2064"/>
          </a:xfrm>
        </p:grpSpPr>
        <p:sp>
          <p:nvSpPr>
            <p:cNvPr id="37" name="Freeform 7">
              <a:extLst>
                <a:ext uri="{FF2B5EF4-FFF2-40B4-BE49-F238E27FC236}">
                  <a16:creationId xmlns:a16="http://schemas.microsoft.com/office/drawing/2014/main" id="{CE224B3D-B461-47A4-AC71-B334D0348B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8">
              <a:extLst>
                <a:ext uri="{FF2B5EF4-FFF2-40B4-BE49-F238E27FC236}">
                  <a16:creationId xmlns:a16="http://schemas.microsoft.com/office/drawing/2014/main" id="{C85EAC82-3BB9-4E6D-820F-52F18FBFCA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9">
              <a:extLst>
                <a:ext uri="{FF2B5EF4-FFF2-40B4-BE49-F238E27FC236}">
                  <a16:creationId xmlns:a16="http://schemas.microsoft.com/office/drawing/2014/main" id="{0D606612-3009-4C95-A668-ADBD34F86A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9C92FADC-9E7F-4C31-AD8E-01465920D2A1}"/>
              </a:ext>
            </a:extLst>
          </p:cNvPr>
          <p:cNvSpPr txBox="1"/>
          <p:nvPr/>
        </p:nvSpPr>
        <p:spPr>
          <a:xfrm>
            <a:off x="297325" y="4270351"/>
            <a:ext cx="7424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These are only two examples of possible  wavefunctions, all of which have have different energies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17070A7-74AC-429F-9454-CC335CA672D6}"/>
              </a:ext>
            </a:extLst>
          </p:cNvPr>
          <p:cNvSpPr txBox="1"/>
          <p:nvPr/>
        </p:nvSpPr>
        <p:spPr>
          <a:xfrm>
            <a:off x="482600" y="5251235"/>
            <a:ext cx="7318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Systematic approach using Bloch symmetry --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B417455-8A32-45D4-A68E-A0A3EAB6E6CA}"/>
              </a:ext>
            </a:extLst>
          </p:cNvPr>
          <p:cNvSpPr txBox="1"/>
          <p:nvPr/>
        </p:nvSpPr>
        <p:spPr>
          <a:xfrm>
            <a:off x="9461500" y="736600"/>
            <a:ext cx="683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…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6673785-D4EB-473C-A0AE-DF88CFB7B255}"/>
              </a:ext>
            </a:extLst>
          </p:cNvPr>
          <p:cNvSpPr txBox="1"/>
          <p:nvPr/>
        </p:nvSpPr>
        <p:spPr>
          <a:xfrm>
            <a:off x="9613900" y="3273168"/>
            <a:ext cx="683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60636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578D09-85D7-4F10-8444-8E337EA1C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EFAA45-2A29-48B7-93BE-CF152E5F6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FF3A7-2C73-4DCE-8D85-401BF785F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21AD695-BA83-4485-87CC-2E872F1930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64680"/>
              </p:ext>
            </p:extLst>
          </p:nvPr>
        </p:nvGraphicFramePr>
        <p:xfrm>
          <a:off x="577850" y="354012"/>
          <a:ext cx="8032750" cy="4714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79" name="Equation" r:id="rId3" imgW="3288960" imgH="1930320" progId="Equation.DSMT4">
                  <p:embed/>
                </p:oleObj>
              </mc:Choice>
              <mc:Fallback>
                <p:oleObj name="Equation" r:id="rId3" imgW="3288960" imgH="1930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7850" y="354012"/>
                        <a:ext cx="8032750" cy="4714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9534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13FABB-3BC6-43E5-8640-3ECF5128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A215F-FE6C-45F7-BAC8-C8EBFF4A7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33C10-F20B-406E-B995-795F0E637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292F5F5-0E62-4218-997D-641B9A6973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70664"/>
              </p:ext>
            </p:extLst>
          </p:nvPr>
        </p:nvGraphicFramePr>
        <p:xfrm>
          <a:off x="677863" y="458787"/>
          <a:ext cx="8515350" cy="5356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18" name="Equation" r:id="rId3" imgW="4216320" imgH="2654280" progId="Equation.DSMT4">
                  <p:embed/>
                </p:oleObj>
              </mc:Choice>
              <mc:Fallback>
                <p:oleObj name="Equation" r:id="rId3" imgW="4216320" imgH="26542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6CC781C-5710-4405-B8DB-12A0AB7CE0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7863" y="458787"/>
                        <a:ext cx="8515350" cy="5356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B3FE317-0624-4A7B-9167-3728F2AF01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073481"/>
              </p:ext>
            </p:extLst>
          </p:nvPr>
        </p:nvGraphicFramePr>
        <p:xfrm>
          <a:off x="8069263" y="3263900"/>
          <a:ext cx="3208337" cy="1740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19" name="Equation" r:id="rId5" imgW="1942920" imgH="1054080" progId="Equation.DSMT4">
                  <p:embed/>
                </p:oleObj>
              </mc:Choice>
              <mc:Fallback>
                <p:oleObj name="Equation" r:id="rId5" imgW="194292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69263" y="3263900"/>
                        <a:ext cx="3208337" cy="17404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5712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FD7FF6-5A56-464E-B80E-3CCDC3BD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D03AEB-209A-4AF4-BF96-4537457F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E3A479-E9FD-4FC2-BFFC-E142DE503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D2C961-9055-4308-AE55-E3EC8C97E808}"/>
              </a:ext>
            </a:extLst>
          </p:cNvPr>
          <p:cNvSpPr txBox="1"/>
          <p:nvPr/>
        </p:nvSpPr>
        <p:spPr>
          <a:xfrm>
            <a:off x="419100" y="190500"/>
            <a:ext cx="1028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Single particle eigenstates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EA9B64E-4441-49AA-9DE8-ACECCC0B47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410303"/>
              </p:ext>
            </p:extLst>
          </p:nvPr>
        </p:nvGraphicFramePr>
        <p:xfrm>
          <a:off x="643731" y="589607"/>
          <a:ext cx="10904538" cy="5829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26" name="Equation" r:id="rId3" imgW="7010280" imgH="3746160" progId="Equation.DSMT4">
                  <p:embed/>
                </p:oleObj>
              </mc:Choice>
              <mc:Fallback>
                <p:oleObj name="Equation" r:id="rId3" imgW="7010280" imgH="3746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3731" y="589607"/>
                        <a:ext cx="10904538" cy="58293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2717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311C9A-26C3-468C-8787-0FFA5EA8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8CD17D-915B-4D27-8ACB-4EECF7C72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D4B36-9519-46EB-9DAC-E92599E0C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D546CF-E100-4A7C-B3F5-6FDBC242FE2B}"/>
              </a:ext>
            </a:extLst>
          </p:cNvPr>
          <p:cNvSpPr txBox="1"/>
          <p:nvPr/>
        </p:nvSpPr>
        <p:spPr>
          <a:xfrm>
            <a:off x="419100" y="190500"/>
            <a:ext cx="1028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Single particle contributions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0B48619-720C-461D-BF10-D6A7C134E4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743808"/>
              </p:ext>
            </p:extLst>
          </p:nvPr>
        </p:nvGraphicFramePr>
        <p:xfrm>
          <a:off x="6208310" y="-165100"/>
          <a:ext cx="5038598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60" name="Equation" r:id="rId3" imgW="3035160" imgH="634680" progId="Equation.DSMT4">
                  <p:embed/>
                </p:oleObj>
              </mc:Choice>
              <mc:Fallback>
                <p:oleObj name="Equation" r:id="rId3" imgW="30351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08310" y="-165100"/>
                        <a:ext cx="5038598" cy="1054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id="{C2CE4121-84CF-47D4-BEC8-0BC971350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90" t="16628" r="19502" b="21878"/>
          <a:stretch>
            <a:fillRect/>
          </a:stretch>
        </p:blipFill>
        <p:spPr bwMode="auto">
          <a:xfrm>
            <a:off x="3429000" y="1219201"/>
            <a:ext cx="5638800" cy="44989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Line 3">
            <a:extLst>
              <a:ext uri="{FF2B5EF4-FFF2-40B4-BE49-F238E27FC236}">
                <a16:creationId xmlns:a16="http://schemas.microsoft.com/office/drawing/2014/main" id="{8DBCE5F8-94A2-49E9-AF4E-34CBBB9CF8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81000"/>
            <a:ext cx="76200" cy="55626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4">
            <a:extLst>
              <a:ext uri="{FF2B5EF4-FFF2-40B4-BE49-F238E27FC236}">
                <a16:creationId xmlns:a16="http://schemas.microsoft.com/office/drawing/2014/main" id="{7EAB70B1-699D-4C8B-8459-7C1D77C01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81000"/>
            <a:ext cx="76200" cy="5486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5">
            <a:extLst>
              <a:ext uri="{FF2B5EF4-FFF2-40B4-BE49-F238E27FC236}">
                <a16:creationId xmlns:a16="http://schemas.microsoft.com/office/drawing/2014/main" id="{81EEC05B-CB90-4B9C-B971-5AE1E7BAB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57200"/>
            <a:ext cx="0" cy="5867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6">
            <a:extLst>
              <a:ext uri="{FF2B5EF4-FFF2-40B4-BE49-F238E27FC236}">
                <a16:creationId xmlns:a16="http://schemas.microsoft.com/office/drawing/2014/main" id="{5A1C8163-0016-44FF-A7D0-0867E5E68FC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57200"/>
            <a:ext cx="76200" cy="579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7">
            <a:extLst>
              <a:ext uri="{FF2B5EF4-FFF2-40B4-BE49-F238E27FC236}">
                <a16:creationId xmlns:a16="http://schemas.microsoft.com/office/drawing/2014/main" id="{CFE79D33-2F05-4378-BFAC-6920AC5363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609600"/>
            <a:ext cx="76200" cy="579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8">
            <a:extLst>
              <a:ext uri="{FF2B5EF4-FFF2-40B4-BE49-F238E27FC236}">
                <a16:creationId xmlns:a16="http://schemas.microsoft.com/office/drawing/2014/main" id="{2D745BB3-0687-4344-935E-D9E6FE3AE015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533400"/>
            <a:ext cx="76200" cy="579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9">
            <a:extLst>
              <a:ext uri="{FF2B5EF4-FFF2-40B4-BE49-F238E27FC236}">
                <a16:creationId xmlns:a16="http://schemas.microsoft.com/office/drawing/2014/main" id="{04A292BB-7613-43C8-82D0-65A0071754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352800"/>
            <a:ext cx="685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079EBD6F-B724-4493-AAA1-F270675B8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1013767"/>
            <a:ext cx="12191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 err="1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/t=2</a:t>
            </a:r>
            <a:endParaRPr lang="en-US" altLang="en-US" sz="2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556B4A81-F8AF-4CDC-AD6F-DE8243715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3155" y="3106738"/>
            <a:ext cx="3241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k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CD29539A-E144-4650-B396-965EE5C55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0602" y="5790555"/>
            <a:ext cx="10615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k</a:t>
            </a:r>
            <a:r>
              <a:rPr lang="en-US" altLang="en-US" sz="2400" dirty="0">
                <a:latin typeface="Symbol" panose="05050102010706020507" pitchFamily="18" charset="2"/>
              </a:rPr>
              <a:t>=-p/</a:t>
            </a:r>
            <a:r>
              <a:rPr lang="en-US" altLang="en-US" sz="2400" dirty="0"/>
              <a:t>a</a:t>
            </a:r>
            <a:endParaRPr lang="en-US" altLang="en-US" sz="2400" dirty="0">
              <a:latin typeface="Symbol" panose="05050102010706020507" pitchFamily="18" charset="2"/>
            </a:endParaRPr>
          </a:p>
        </p:txBody>
      </p:sp>
      <p:sp>
        <p:nvSpPr>
          <p:cNvPr id="25" name="Text Box 13">
            <a:extLst>
              <a:ext uri="{FF2B5EF4-FFF2-40B4-BE49-F238E27FC236}">
                <a16:creationId xmlns:a16="http://schemas.microsoft.com/office/drawing/2014/main" id="{8680E82C-7819-46D3-83AA-C96EDE68D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8702" y="5879455"/>
            <a:ext cx="8931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k</a:t>
            </a:r>
            <a:r>
              <a:rPr lang="en-US" altLang="en-US" sz="2400" dirty="0">
                <a:latin typeface="Symbol" panose="05050102010706020507" pitchFamily="18" charset="2"/>
              </a:rPr>
              <a:t>=p/</a:t>
            </a:r>
            <a:r>
              <a:rPr lang="en-US" altLang="en-US" sz="2400" dirty="0"/>
              <a:t>a</a:t>
            </a:r>
            <a:endParaRPr lang="en-US" altLang="en-US" sz="2400" dirty="0">
              <a:latin typeface="Symbol" panose="05050102010706020507" pitchFamily="18" charset="2"/>
            </a:endParaRP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5E15AE47-FE09-4200-9699-A3F7F6A2C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0511" y="5436838"/>
            <a:ext cx="12191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 err="1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/t=-2</a:t>
            </a:r>
            <a:endParaRPr lang="en-US" altLang="en-US" sz="2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D31E099-8364-4E94-9464-3C653013B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6711" y="2846038"/>
            <a:ext cx="1818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 err="1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/t=0=</a:t>
            </a:r>
            <a:r>
              <a:rPr lang="en-US" alt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/t</a:t>
            </a:r>
            <a:endParaRPr lang="en-US" altLang="en-US" sz="2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385BF95-EE25-44D5-A588-3D99F3C8CF7E}"/>
              </a:ext>
            </a:extLst>
          </p:cNvPr>
          <p:cNvSpPr/>
          <p:nvPr/>
        </p:nvSpPr>
        <p:spPr>
          <a:xfrm>
            <a:off x="4762499" y="3352800"/>
            <a:ext cx="215901" cy="330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DFCA303-87AC-464F-918B-1E19DB49F93A}"/>
              </a:ext>
            </a:extLst>
          </p:cNvPr>
          <p:cNvSpPr/>
          <p:nvPr/>
        </p:nvSpPr>
        <p:spPr>
          <a:xfrm>
            <a:off x="7048500" y="3415653"/>
            <a:ext cx="215901" cy="330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C2BBA-ED76-4FCA-B073-57108F0FA53B}"/>
              </a:ext>
            </a:extLst>
          </p:cNvPr>
          <p:cNvSpPr/>
          <p:nvPr/>
        </p:nvSpPr>
        <p:spPr>
          <a:xfrm>
            <a:off x="5050971" y="3360196"/>
            <a:ext cx="273474" cy="950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9CC574-EEBC-4178-A735-7CC40B6D77BB}"/>
              </a:ext>
            </a:extLst>
          </p:cNvPr>
          <p:cNvSpPr/>
          <p:nvPr/>
        </p:nvSpPr>
        <p:spPr>
          <a:xfrm>
            <a:off x="6724891" y="3408390"/>
            <a:ext cx="273474" cy="950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08842EA-12C9-4086-83BD-F9318EF4E5E6}"/>
              </a:ext>
            </a:extLst>
          </p:cNvPr>
          <p:cNvSpPr/>
          <p:nvPr/>
        </p:nvSpPr>
        <p:spPr>
          <a:xfrm>
            <a:off x="5425862" y="3371191"/>
            <a:ext cx="279581" cy="1607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E7261AE-EF2F-489F-B3E6-679AA1B94BD3}"/>
              </a:ext>
            </a:extLst>
          </p:cNvPr>
          <p:cNvSpPr/>
          <p:nvPr/>
        </p:nvSpPr>
        <p:spPr>
          <a:xfrm>
            <a:off x="6392215" y="3381050"/>
            <a:ext cx="279581" cy="1607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C8C0407-8FA0-46FD-9B47-B0FD33DD42BB}"/>
              </a:ext>
            </a:extLst>
          </p:cNvPr>
          <p:cNvSpPr/>
          <p:nvPr/>
        </p:nvSpPr>
        <p:spPr>
          <a:xfrm>
            <a:off x="5922134" y="3359867"/>
            <a:ext cx="316711" cy="2126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3C236C04-7339-42A5-AFEA-EF500BFDD4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778212"/>
              </p:ext>
            </p:extLst>
          </p:nvPr>
        </p:nvGraphicFramePr>
        <p:xfrm>
          <a:off x="362857" y="4312426"/>
          <a:ext cx="4555688" cy="1138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61" name="Equation" r:id="rId6" imgW="2743200" imgH="685800" progId="Equation.DSMT4">
                  <p:embed/>
                </p:oleObj>
              </mc:Choice>
              <mc:Fallback>
                <p:oleObj name="Equation" r:id="rId6" imgW="274320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2857" y="4312426"/>
                        <a:ext cx="4555688" cy="1138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0798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2F3A82D-6E2F-4E2C-A2AC-FDB73B28BB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374" y="287227"/>
            <a:ext cx="10838995" cy="3899853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59A77-10D0-4645-853C-1FD8D7E77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C135A1-FA1B-452A-96EB-A13C22EA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2CA88-BBA3-471C-98EC-FF0C6F9CF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4DAB41-5537-4C65-AC21-9E6CEB113799}"/>
              </a:ext>
            </a:extLst>
          </p:cNvPr>
          <p:cNvSpPr/>
          <p:nvPr/>
        </p:nvSpPr>
        <p:spPr>
          <a:xfrm>
            <a:off x="765631" y="2540001"/>
            <a:ext cx="10270181" cy="379402"/>
          </a:xfrm>
          <a:prstGeom prst="rect">
            <a:avLst/>
          </a:prstGeom>
          <a:solidFill>
            <a:srgbClr val="FFFF0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19A7A1-58E8-4AC1-AEB7-079F8E7553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880" y="4210956"/>
            <a:ext cx="118491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920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06C323-BCC3-4E7E-BB17-45A0FF802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B88B46-5CFF-4C71-89DC-8348752BB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54956-54F2-4385-80F4-A438FBBD8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6170E65-40D4-4695-89E1-28BF911F77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350530"/>
              </p:ext>
            </p:extLst>
          </p:nvPr>
        </p:nvGraphicFramePr>
        <p:xfrm>
          <a:off x="646562" y="997177"/>
          <a:ext cx="10898875" cy="1804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71" name="Equation" r:id="rId3" imgW="7441920" imgH="1231560" progId="Equation.DSMT4">
                  <p:embed/>
                </p:oleObj>
              </mc:Choice>
              <mc:Fallback>
                <p:oleObj name="Equation" r:id="rId3" imgW="744192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6562" y="997177"/>
                        <a:ext cx="10898875" cy="1804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B307205-A8AF-4806-AC6B-2CDC06FE91C2}"/>
              </a:ext>
            </a:extLst>
          </p:cNvPr>
          <p:cNvSpPr txBox="1"/>
          <p:nvPr/>
        </p:nvSpPr>
        <p:spPr>
          <a:xfrm>
            <a:off x="580570" y="136525"/>
            <a:ext cx="11321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Treatment of the full one-dimensional Hubbard model  -- using the Bloch basis --</a:t>
            </a:r>
          </a:p>
        </p:txBody>
      </p:sp>
    </p:spTree>
    <p:extLst>
      <p:ext uri="{BB962C8B-B14F-4D97-AF65-F5344CB8AC3E}">
        <p14:creationId xmlns:p14="http://schemas.microsoft.com/office/powerpoint/2010/main" val="1333737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28E46E-4B15-4725-A3AA-ACCA60BC1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989D63-B572-4858-AA73-2CD55A640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E1711-62DB-4526-9FBA-BB8BE4A5B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8BF623-8306-43DD-8694-80B00FC4FAAA}"/>
              </a:ext>
            </a:extLst>
          </p:cNvPr>
          <p:cNvSpPr txBox="1"/>
          <p:nvPr/>
        </p:nvSpPr>
        <p:spPr>
          <a:xfrm>
            <a:off x="139700" y="825069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Exact solution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F3D3CA-C696-4729-9385-99CF5FFD2F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278969"/>
            <a:ext cx="9402914" cy="4448690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4817C44-95BB-4734-9106-979C5E43F2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504735"/>
              </p:ext>
            </p:extLst>
          </p:nvPr>
        </p:nvGraphicFramePr>
        <p:xfrm>
          <a:off x="774700" y="4494941"/>
          <a:ext cx="4114800" cy="1585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96" name="Equation" r:id="rId4" imgW="2603160" imgH="1002960" progId="Equation.DSMT4">
                  <p:embed/>
                </p:oleObj>
              </mc:Choice>
              <mc:Fallback>
                <p:oleObj name="Equation" r:id="rId4" imgW="2603160" imgH="10029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4700" y="4494941"/>
                        <a:ext cx="4114800" cy="15858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264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6D43C8-C7AC-4000-8FA3-60624532F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31AFA8-705D-4F5C-BB17-FF46B33C8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1B9CB-2D68-43EA-9E1D-B326F6EBE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3FECF0-64BD-4D22-A46F-CE16E6CDA4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527" y="2019300"/>
            <a:ext cx="9037891" cy="4324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971A44-2476-409C-858B-4996AD703D48}"/>
              </a:ext>
            </a:extLst>
          </p:cNvPr>
          <p:cNvSpPr txBox="1"/>
          <p:nvPr/>
        </p:nvSpPr>
        <p:spPr>
          <a:xfrm>
            <a:off x="7436719" y="319816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66FF"/>
                </a:solidFill>
                <a:latin typeface="+mj-lt"/>
              </a:rPr>
              <a:t>Hartree-Fock</a:t>
            </a:r>
            <a:endParaRPr lang="en-US" sz="2400" b="1" dirty="0">
              <a:solidFill>
                <a:srgbClr val="0066FF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6D44E6-30F5-4B12-A115-A34AEF3277F4}"/>
              </a:ext>
            </a:extLst>
          </p:cNvPr>
          <p:cNvSpPr txBox="1"/>
          <p:nvPr/>
        </p:nvSpPr>
        <p:spPr>
          <a:xfrm>
            <a:off x="8274919" y="5482082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Exact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7B058A-F03A-452E-87A6-38EE7E0BA412}"/>
              </a:ext>
            </a:extLst>
          </p:cNvPr>
          <p:cNvSpPr txBox="1"/>
          <p:nvPr/>
        </p:nvSpPr>
        <p:spPr>
          <a:xfrm>
            <a:off x="504426" y="136525"/>
            <a:ext cx="10417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Evaluation of exact model in comparison with </a:t>
            </a:r>
            <a:r>
              <a:rPr lang="en-US" sz="2400" b="1" dirty="0" err="1"/>
              <a:t>Hartree-Fock</a:t>
            </a:r>
            <a:r>
              <a:rPr lang="en-US" sz="2400" b="1" dirty="0"/>
              <a:t> approximation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1A4182A-DEBD-4177-B7B4-AFE59E08D9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846128"/>
              </p:ext>
            </p:extLst>
          </p:nvPr>
        </p:nvGraphicFramePr>
        <p:xfrm>
          <a:off x="1981200" y="913541"/>
          <a:ext cx="4114800" cy="1585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20" name="Equation" r:id="rId4" imgW="2603160" imgH="1002960" progId="Equation.DSMT4">
                  <p:embed/>
                </p:oleObj>
              </mc:Choice>
              <mc:Fallback>
                <p:oleObj name="Equation" r:id="rId4" imgW="2603160" imgH="10029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4817C44-95BB-4734-9106-979C5E43F2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1200" y="913541"/>
                        <a:ext cx="4114800" cy="15858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0997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F25259-9269-47D5-B518-B09161ED2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3BACEC-0636-44E5-A886-577CB4E7D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590EB-512F-47B9-A7E2-FD8D1BE1C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0BF5B4-8AA1-4085-88DB-87162A34CCA8}"/>
              </a:ext>
            </a:extLst>
          </p:cNvPr>
          <p:cNvSpPr txBox="1"/>
          <p:nvPr/>
        </p:nvSpPr>
        <p:spPr>
          <a:xfrm>
            <a:off x="368300" y="215900"/>
            <a:ext cx="10985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Some details of </a:t>
            </a:r>
            <a:r>
              <a:rPr lang="en-US" sz="2400" b="1" dirty="0" err="1"/>
              <a:t>Hartree-Fock</a:t>
            </a:r>
            <a:r>
              <a:rPr lang="en-US" sz="2400" b="1" dirty="0"/>
              <a:t> approximation, first using 2-site, 2 electron example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F9C028A-E60B-4A83-BD78-77DACAB636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4399"/>
              </p:ext>
            </p:extLst>
          </p:nvPr>
        </p:nvGraphicFramePr>
        <p:xfrm>
          <a:off x="800101" y="841398"/>
          <a:ext cx="8504515" cy="591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61" name="Equation" r:id="rId3" imgW="5663880" imgH="393480" progId="Equation.DSMT4">
                  <p:embed/>
                </p:oleObj>
              </mc:Choice>
              <mc:Fallback>
                <p:oleObj name="Equation" r:id="rId3" imgW="566388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0101" y="841398"/>
                        <a:ext cx="8504515" cy="591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6C58756-A22B-4536-9A83-F5961583BB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916510"/>
              </p:ext>
            </p:extLst>
          </p:nvPr>
        </p:nvGraphicFramePr>
        <p:xfrm>
          <a:off x="1013184" y="1621220"/>
          <a:ext cx="8353425" cy="254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62" name="Equation" r:id="rId5" imgW="5638680" imgH="1714320" progId="Equation.DSMT4">
                  <p:embed/>
                </p:oleObj>
              </mc:Choice>
              <mc:Fallback>
                <p:oleObj name="Equation" r:id="rId5" imgW="5638680" imgH="17143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3184" y="1621220"/>
                        <a:ext cx="8353425" cy="2543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83699F3-DE03-44A7-B5D8-04FBDD0FF3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024246"/>
              </p:ext>
            </p:extLst>
          </p:nvPr>
        </p:nvGraphicFramePr>
        <p:xfrm>
          <a:off x="1325562" y="4471934"/>
          <a:ext cx="5037138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63" name="Equation" r:id="rId7" imgW="3111480" imgH="571320" progId="Equation.DSMT4">
                  <p:embed/>
                </p:oleObj>
              </mc:Choice>
              <mc:Fallback>
                <p:oleObj name="Equation" r:id="rId7" imgW="3111480" imgH="5713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25562" y="4471934"/>
                        <a:ext cx="5037138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34249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43742" y="191032"/>
            <a:ext cx="7863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Two-site Hubbard model  -- </a:t>
            </a:r>
            <a:r>
              <a:rPr lang="en-US" sz="2400" dirty="0" err="1">
                <a:latin typeface="+mj-lt"/>
              </a:rPr>
              <a:t>Hartree-Fock</a:t>
            </a:r>
            <a:r>
              <a:rPr lang="en-US" sz="2400" dirty="0">
                <a:latin typeface="+mj-lt"/>
              </a:rPr>
              <a:t> approximation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1" y="841398"/>
          <a:ext cx="8504515" cy="591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80" name="Equation" r:id="rId3" imgW="5663880" imgH="393480" progId="Equation.DSMT4">
                  <p:embed/>
                </p:oleObj>
              </mc:Choice>
              <mc:Fallback>
                <p:oleObj name="Equation" r:id="rId3" imgW="566388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1" y="841398"/>
                        <a:ext cx="8504515" cy="591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74930" y="1658320"/>
            <a:ext cx="6648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Variational</a:t>
            </a:r>
            <a:r>
              <a:rPr lang="en-US" sz="2400" dirty="0">
                <a:latin typeface="+mj-lt"/>
              </a:rPr>
              <a:t> search for lower energy solutions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51150" y="2345785"/>
          <a:ext cx="3594100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81" name="Equation" r:id="rId5" imgW="2425680" imgH="723600" progId="Equation.DSMT4">
                  <p:embed/>
                </p:oleObj>
              </mc:Choice>
              <mc:Fallback>
                <p:oleObj name="Equation" r:id="rId5" imgW="2425680" imgH="7236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51150" y="2345785"/>
                        <a:ext cx="3594100" cy="1074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204303" y="3455235"/>
          <a:ext cx="40100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82" name="Equation" r:id="rId7" imgW="2476440" imgH="393480" progId="Equation.DSMT4">
                  <p:embed/>
                </p:oleObj>
              </mc:Choice>
              <mc:Fallback>
                <p:oleObj name="Equation" r:id="rId7" imgW="2476440" imgH="393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04303" y="3455235"/>
                        <a:ext cx="4010025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2657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6E944D3A-F3C3-4537-97FA-1275D2E8B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212" y="727075"/>
            <a:ext cx="8896350" cy="474345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4C4016-3D36-4568-990F-7DC52231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877A53-0C2D-4DBC-A9BE-3323B1F24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0D6D31-501D-4FC4-A8BF-970EE3676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AF412F-5C82-4326-940C-6509D3E17769}"/>
              </a:ext>
            </a:extLst>
          </p:cNvPr>
          <p:cNvSpPr txBox="1"/>
          <p:nvPr/>
        </p:nvSpPr>
        <p:spPr>
          <a:xfrm>
            <a:off x="7436719" y="2118667"/>
            <a:ext cx="3817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66FF"/>
                </a:solidFill>
                <a:latin typeface="+mj-lt"/>
              </a:rPr>
              <a:t>Hartree-Fock</a:t>
            </a:r>
            <a:r>
              <a:rPr lang="en-US" sz="2400" b="1" dirty="0">
                <a:solidFill>
                  <a:srgbClr val="0066FF"/>
                </a:solidFill>
                <a:latin typeface="+mj-lt"/>
              </a:rPr>
              <a:t> – spin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8897C3-B8FF-468A-84DA-86E2DA011F9A}"/>
              </a:ext>
            </a:extLst>
          </p:cNvPr>
          <p:cNvSpPr txBox="1"/>
          <p:nvPr/>
        </p:nvSpPr>
        <p:spPr>
          <a:xfrm>
            <a:off x="8153400" y="3991517"/>
            <a:ext cx="2100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Exact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F5D170-739C-4A07-A2DD-248A3DFB8B2A}"/>
              </a:ext>
            </a:extLst>
          </p:cNvPr>
          <p:cNvSpPr txBox="1"/>
          <p:nvPr/>
        </p:nvSpPr>
        <p:spPr>
          <a:xfrm>
            <a:off x="7766881" y="3055092"/>
            <a:ext cx="3817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B050"/>
                </a:solidFill>
                <a:latin typeface="+mj-lt"/>
              </a:rPr>
              <a:t>Hartree-Fock</a:t>
            </a:r>
            <a:r>
              <a:rPr lang="en-US" sz="2400" b="1" dirty="0">
                <a:solidFill>
                  <a:srgbClr val="00B050"/>
                </a:solidFill>
                <a:latin typeface="+mj-lt"/>
              </a:rPr>
              <a:t> – spin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D63496-6C63-430F-9284-919457B33C29}"/>
              </a:ext>
            </a:extLst>
          </p:cNvPr>
          <p:cNvSpPr txBox="1"/>
          <p:nvPr/>
        </p:nvSpPr>
        <p:spPr>
          <a:xfrm>
            <a:off x="5514387" y="4544367"/>
            <a:ext cx="1635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U/t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2F69D3-2DCE-467D-8B98-CA8194CE28E1}"/>
              </a:ext>
            </a:extLst>
          </p:cNvPr>
          <p:cNvSpPr txBox="1"/>
          <p:nvPr/>
        </p:nvSpPr>
        <p:spPr>
          <a:xfrm rot="16200000">
            <a:off x="20343" y="2349499"/>
            <a:ext cx="1635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E/t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4E46292-83BD-424F-8444-09729EB89862}"/>
              </a:ext>
            </a:extLst>
          </p:cNvPr>
          <p:cNvSpPr txBox="1"/>
          <p:nvPr/>
        </p:nvSpPr>
        <p:spPr>
          <a:xfrm>
            <a:off x="317500" y="164899"/>
            <a:ext cx="1071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Comparison of 2-site Hubbard model – solutions for ground state --</a:t>
            </a:r>
          </a:p>
        </p:txBody>
      </p:sp>
    </p:spTree>
    <p:extLst>
      <p:ext uri="{BB962C8B-B14F-4D97-AF65-F5344CB8AC3E}">
        <p14:creationId xmlns:p14="http://schemas.microsoft.com/office/powerpoint/2010/main" val="42740551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53EC12-FA94-46AB-A415-84FD6E060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726885-BF71-462C-92F8-BB14BEDEB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098FF5-8D85-4FDC-B4CD-6EBFC17E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4BD81A-24A4-497F-9B73-66C24282E9FF}"/>
              </a:ext>
            </a:extLst>
          </p:cNvPr>
          <p:cNvSpPr txBox="1"/>
          <p:nvPr/>
        </p:nvSpPr>
        <p:spPr>
          <a:xfrm>
            <a:off x="664143" y="1045009"/>
            <a:ext cx="7632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the </a:t>
            </a:r>
            <a:r>
              <a:rPr lang="en-US" sz="2400" i="1" dirty="0">
                <a:latin typeface="+mj-lt"/>
              </a:rPr>
              <a:t>k</a:t>
            </a:r>
            <a:r>
              <a:rPr lang="en-US" sz="2400" dirty="0">
                <a:latin typeface="+mj-lt"/>
              </a:rPr>
              <a:t>-basis, the Hubbard model takes the form: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C27EFE1-1D2A-4DBE-B420-CAF80643B7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634064"/>
              </p:ext>
            </p:extLst>
          </p:nvPr>
        </p:nvGraphicFramePr>
        <p:xfrm>
          <a:off x="381000" y="1437677"/>
          <a:ext cx="11740120" cy="194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072" name="Equation" r:id="rId3" imgW="7441920" imgH="1231560" progId="Equation.DSMT4">
                  <p:embed/>
                </p:oleObj>
              </mc:Choice>
              <mc:Fallback>
                <p:oleObj name="Equation" r:id="rId3" imgW="7441920" imgH="12315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1437677"/>
                        <a:ext cx="11740120" cy="1941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67CA9A4-2CFA-4E9F-9B66-C3A951B055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354238"/>
              </p:ext>
            </p:extLst>
          </p:nvPr>
        </p:nvGraphicFramePr>
        <p:xfrm>
          <a:off x="664143" y="3810598"/>
          <a:ext cx="4593657" cy="1703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073" name="Equation" r:id="rId5" imgW="3327120" imgH="1231560" progId="Equation.DSMT4">
                  <p:embed/>
                </p:oleObj>
              </mc:Choice>
              <mc:Fallback>
                <p:oleObj name="Equation" r:id="rId5" imgW="3327120" imgH="1231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4143" y="3810598"/>
                        <a:ext cx="4593657" cy="1703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8A6817E-6349-4761-BCFB-D0B32507D347}"/>
              </a:ext>
            </a:extLst>
          </p:cNvPr>
          <p:cNvSpPr txBox="1"/>
          <p:nvPr/>
        </p:nvSpPr>
        <p:spPr>
          <a:xfrm>
            <a:off x="381000" y="136525"/>
            <a:ext cx="11315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Some details of the </a:t>
            </a:r>
            <a:r>
              <a:rPr lang="en-US" sz="2400" b="1" dirty="0" err="1"/>
              <a:t>Hartree-Fock</a:t>
            </a:r>
            <a:r>
              <a:rPr lang="en-US" sz="2400" b="1" dirty="0"/>
              <a:t> treatment of the full one-dimensional Hubbard model --</a:t>
            </a:r>
          </a:p>
        </p:txBody>
      </p:sp>
    </p:spTree>
    <p:extLst>
      <p:ext uri="{BB962C8B-B14F-4D97-AF65-F5344CB8AC3E}">
        <p14:creationId xmlns:p14="http://schemas.microsoft.com/office/powerpoint/2010/main" val="22689060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6301DE-C1C0-441F-8560-5D59B1D83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42F4C4-9B7E-475B-9BA5-F3B83883A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BDC79-62D9-4559-A908-B3B91D0E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76BD32A-6114-49B4-B506-07A647F27C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35" b="55865"/>
          <a:stretch/>
        </p:blipFill>
        <p:spPr bwMode="auto">
          <a:xfrm>
            <a:off x="142875" y="1346200"/>
            <a:ext cx="11994962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7794BA-EE51-438C-BB60-3CAA25FDBFB2}"/>
              </a:ext>
            </a:extLst>
          </p:cNvPr>
          <p:cNvSpPr txBox="1"/>
          <p:nvPr/>
        </p:nvSpPr>
        <p:spPr>
          <a:xfrm>
            <a:off x="4038600" y="3852236"/>
            <a:ext cx="2748013" cy="462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</a:t>
            </a:r>
            <a:r>
              <a:rPr lang="en-US" sz="2400" i="1" dirty="0" err="1">
                <a:latin typeface="+mj-lt"/>
              </a:rPr>
              <a:t>k</a:t>
            </a:r>
            <a:r>
              <a:rPr lang="en-US" sz="2400" i="1" baseline="-25000" dirty="0" err="1">
                <a:latin typeface="+mj-lt"/>
              </a:rPr>
              <a:t>F</a:t>
            </a:r>
            <a:r>
              <a:rPr lang="en-US" sz="2400" i="1" dirty="0">
                <a:latin typeface="+mj-lt"/>
              </a:rPr>
              <a:t>=</a:t>
            </a:r>
            <a:r>
              <a:rPr lang="en-US" sz="2400" i="1" dirty="0">
                <a:latin typeface="Symbol" panose="05050102010706020507" pitchFamily="18" charset="2"/>
              </a:rPr>
              <a:t>p</a:t>
            </a:r>
            <a:r>
              <a:rPr lang="en-US" sz="2400" i="1" dirty="0">
                <a:latin typeface="+mj-lt"/>
              </a:rPr>
              <a:t>/(2a</a:t>
            </a:r>
            <a:r>
              <a:rPr lang="en-US" sz="2400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03048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6D43C8-C7AC-4000-8FA3-60624532F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31AFA8-705D-4F5C-BB17-FF46B33C8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1B9CB-2D68-43EA-9E1D-B326F6EBE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3FECF0-64BD-4D22-A46F-CE16E6CDA4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527" y="2019300"/>
            <a:ext cx="9037891" cy="4324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971A44-2476-409C-858B-4996AD703D48}"/>
              </a:ext>
            </a:extLst>
          </p:cNvPr>
          <p:cNvSpPr txBox="1"/>
          <p:nvPr/>
        </p:nvSpPr>
        <p:spPr>
          <a:xfrm>
            <a:off x="7436719" y="319816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66FF"/>
                </a:solidFill>
                <a:latin typeface="+mj-lt"/>
              </a:rPr>
              <a:t>Hartree-Fock</a:t>
            </a:r>
            <a:endParaRPr lang="en-US" sz="2400" b="1" dirty="0">
              <a:solidFill>
                <a:srgbClr val="0066FF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6D44E6-30F5-4B12-A115-A34AEF3277F4}"/>
              </a:ext>
            </a:extLst>
          </p:cNvPr>
          <p:cNvSpPr txBox="1"/>
          <p:nvPr/>
        </p:nvSpPr>
        <p:spPr>
          <a:xfrm>
            <a:off x="8274919" y="5482082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Exact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7B058A-F03A-452E-87A6-38EE7E0BA412}"/>
              </a:ext>
            </a:extLst>
          </p:cNvPr>
          <p:cNvSpPr txBox="1"/>
          <p:nvPr/>
        </p:nvSpPr>
        <p:spPr>
          <a:xfrm>
            <a:off x="504426" y="136525"/>
            <a:ext cx="10417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Evaluation of exact model in comparison with </a:t>
            </a:r>
            <a:r>
              <a:rPr lang="en-US" sz="2400" b="1" dirty="0" err="1"/>
              <a:t>Hartree-Fock</a:t>
            </a:r>
            <a:r>
              <a:rPr lang="en-US" sz="2400" b="1" dirty="0"/>
              <a:t> approximation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1A4182A-DEBD-4177-B7B4-AFE59E08D9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913541"/>
          <a:ext cx="4114800" cy="1585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089" name="Equation" r:id="rId4" imgW="2603160" imgH="1002960" progId="Equation.DSMT4">
                  <p:embed/>
                </p:oleObj>
              </mc:Choice>
              <mc:Fallback>
                <p:oleObj name="Equation" r:id="rId4" imgW="2603160" imgH="10029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1A4182A-DEBD-4177-B7B4-AFE59E08D9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1200" y="913541"/>
                        <a:ext cx="4114800" cy="15858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961D047-EC02-45E8-B4B2-135058105368}"/>
              </a:ext>
            </a:extLst>
          </p:cNvPr>
          <p:cNvSpPr txBox="1"/>
          <p:nvPr/>
        </p:nvSpPr>
        <p:spPr>
          <a:xfrm>
            <a:off x="6375400" y="5753100"/>
            <a:ext cx="1466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U/t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5DB8ED-EFC9-4513-8A38-218DFCCD2AF8}"/>
              </a:ext>
            </a:extLst>
          </p:cNvPr>
          <p:cNvSpPr txBox="1"/>
          <p:nvPr/>
        </p:nvSpPr>
        <p:spPr>
          <a:xfrm>
            <a:off x="8051800" y="6214765"/>
            <a:ext cx="3568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To </a:t>
            </a:r>
            <a:r>
              <a:rPr lang="en-US" sz="2400" b="1"/>
              <a:t>be continued…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070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20256" cy="3141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5309" t="18975" r="4208" b="3471"/>
          <a:stretch/>
        </p:blipFill>
        <p:spPr>
          <a:xfrm>
            <a:off x="3683000" y="2802970"/>
            <a:ext cx="7442199" cy="3724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94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700" y="866895"/>
            <a:ext cx="8319432" cy="2540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7368" y="170999"/>
            <a:ext cx="7095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Hubbard Hamiltonian: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38600" y="2835864"/>
            <a:ext cx="247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single particle contribution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73112" y="2835864"/>
            <a:ext cx="247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two particle contribution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329968"/>
              </p:ext>
            </p:extLst>
          </p:nvPr>
        </p:nvGraphicFramePr>
        <p:xfrm>
          <a:off x="1712976" y="3872544"/>
          <a:ext cx="3810000" cy="2308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30" name="Equation" r:id="rId4" imgW="1739880" imgH="1054080" progId="Equation.DSMT4">
                  <p:embed/>
                </p:oleObj>
              </mc:Choice>
              <mc:Fallback>
                <p:oleObj name="Equation" r:id="rId4" imgW="1739880" imgH="10540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12976" y="3872544"/>
                        <a:ext cx="3810000" cy="23082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8E428615-F786-4838-81D0-1A2BA65C2D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743127"/>
              </p:ext>
            </p:extLst>
          </p:nvPr>
        </p:nvGraphicFramePr>
        <p:xfrm>
          <a:off x="4392676" y="235680"/>
          <a:ext cx="7146770" cy="1033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31" name="Equation" r:id="rId6" imgW="3162240" imgH="457200" progId="Equation.DSMT4">
                  <p:embed/>
                </p:oleObj>
              </mc:Choice>
              <mc:Fallback>
                <p:oleObj name="Equation" r:id="rId6" imgW="31622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92676" y="235680"/>
                        <a:ext cx="7146770" cy="1033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6680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877312" y="896112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43528" y="896112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09744" y="896112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75960" y="896112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72056" y="2052377"/>
            <a:ext cx="6638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l =              1            2            3            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25168" y="2817168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Possible configurations of a single site</a:t>
            </a:r>
          </a:p>
        </p:txBody>
      </p:sp>
      <p:sp>
        <p:nvSpPr>
          <p:cNvPr id="11" name="Oval 10"/>
          <p:cNvSpPr/>
          <p:nvPr/>
        </p:nvSpPr>
        <p:spPr>
          <a:xfrm>
            <a:off x="2334768" y="340319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334768" y="4423315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34768" y="545674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661664" y="3458920"/>
          <a:ext cx="639064" cy="78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45" name="Equation" r:id="rId3" imgW="279360" imgH="342720" progId="Equation.DSMT4">
                  <p:embed/>
                </p:oleObj>
              </mc:Choice>
              <mc:Fallback>
                <p:oleObj name="Equation" r:id="rId3" imgW="279360" imgH="34272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61664" y="3458920"/>
                        <a:ext cx="639064" cy="7843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406775" y="4456114"/>
          <a:ext cx="116205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46" name="Equation" r:id="rId5" imgW="507960" imgH="355320" progId="Equation.DSMT4">
                  <p:embed/>
                </p:oleObj>
              </mc:Choice>
              <mc:Fallback>
                <p:oleObj name="Equation" r:id="rId5" imgW="507960" imgH="35532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06775" y="4456114"/>
                        <a:ext cx="1162050" cy="81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265488" y="5487989"/>
          <a:ext cx="156845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47" name="Equation" r:id="rId7" imgW="685800" imgH="355320" progId="Equation.DSMT4">
                  <p:embed/>
                </p:oleObj>
              </mc:Choice>
              <mc:Fallback>
                <p:oleObj name="Equation" r:id="rId7" imgW="685800" imgH="35532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65488" y="5487989"/>
                        <a:ext cx="1568450" cy="81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586736" y="4590288"/>
          <a:ext cx="399386" cy="627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48" name="Equation" r:id="rId9" imgW="177480" imgH="279360" progId="Equation.DSMT4">
                  <p:embed/>
                </p:oleObj>
              </mc:Choice>
              <mc:Fallback>
                <p:oleObj name="Equation" r:id="rId9" imgW="177480" imgH="27936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86736" y="4590288"/>
                        <a:ext cx="399386" cy="6276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456053" y="5584699"/>
          <a:ext cx="7112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49" name="Equation" r:id="rId11" imgW="317160" imgH="279360" progId="Equation.DSMT4">
                  <p:embed/>
                </p:oleObj>
              </mc:Choice>
              <mc:Fallback>
                <p:oleObj name="Equation" r:id="rId11" imgW="317160" imgH="27936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456053" y="5584699"/>
                        <a:ext cx="711200" cy="62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4269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065" y="818198"/>
            <a:ext cx="7231871" cy="22084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16608" y="310897"/>
            <a:ext cx="6784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Hubbard model -- continued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49296" y="2816353"/>
            <a:ext cx="6962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 </a:t>
            </a:r>
            <a:r>
              <a:rPr lang="en-US" sz="2400" dirty="0">
                <a:latin typeface="+mj-lt"/>
              </a:rPr>
              <a:t>represents electron “hopping” between sites, preserving spin</a:t>
            </a:r>
            <a:endParaRPr lang="en-US" sz="2400" i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00528" y="3919729"/>
            <a:ext cx="6962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U </a:t>
            </a:r>
            <a:r>
              <a:rPr lang="en-US" sz="2400" dirty="0">
                <a:latin typeface="+mj-lt"/>
              </a:rPr>
              <a:t>represents electron repulsion on a single site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7081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585217"/>
            <a:ext cx="7863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Two-site Hubbard model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43743" y="1255967"/>
          <a:ext cx="8504515" cy="591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13" name="Equation" r:id="rId3" imgW="5663880" imgH="393480" progId="Equation.DSMT4">
                  <p:embed/>
                </p:oleObj>
              </mc:Choice>
              <mc:Fallback>
                <p:oleObj name="Equation" r:id="rId3" imgW="566388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43743" y="1255967"/>
                        <a:ext cx="8504515" cy="591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325370" y="2154429"/>
          <a:ext cx="1795526" cy="956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14" name="Equation" r:id="rId5" imgW="1079280" imgH="647640" progId="Equation.DSMT4">
                  <p:embed/>
                </p:oleObj>
              </mc:Choice>
              <mc:Fallback>
                <p:oleObj name="Equation" r:id="rId5" imgW="1079280" imgH="6476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25370" y="2154429"/>
                        <a:ext cx="1795526" cy="9566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687644"/>
              </p:ext>
            </p:extLst>
          </p:nvPr>
        </p:nvGraphicFramePr>
        <p:xfrm>
          <a:off x="2347914" y="3536950"/>
          <a:ext cx="6796087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15" name="Equation" r:id="rId7" imgW="4813200" imgH="1714320" progId="Equation.DSMT4">
                  <p:embed/>
                </p:oleObj>
              </mc:Choice>
              <mc:Fallback>
                <p:oleObj name="Equation" r:id="rId7" imgW="4813200" imgH="17143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47914" y="3536950"/>
                        <a:ext cx="6796087" cy="2419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69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B8FDBF-BC16-46E4-A140-78AC80F6F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BF79C3-0DD8-4B33-8B72-A4DA7876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91A23C-DFD1-4EDB-B5A0-08C1475EE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FD11834-9E3D-43BF-9175-8EC218041B03}"/>
              </a:ext>
            </a:extLst>
          </p:cNvPr>
          <p:cNvSpPr/>
          <p:nvPr/>
        </p:nvSpPr>
        <p:spPr>
          <a:xfrm>
            <a:off x="1447800" y="2627086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FBADDFF-2717-4F90-8AE2-E06C38581DA9}"/>
              </a:ext>
            </a:extLst>
          </p:cNvPr>
          <p:cNvSpPr/>
          <p:nvPr/>
        </p:nvSpPr>
        <p:spPr>
          <a:xfrm>
            <a:off x="2667000" y="2651125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FA0621-CA91-42A4-9FF8-067F8B087328}"/>
              </a:ext>
            </a:extLst>
          </p:cNvPr>
          <p:cNvSpPr txBox="1"/>
          <p:nvPr/>
        </p:nvSpPr>
        <p:spPr>
          <a:xfrm>
            <a:off x="1567543" y="3962400"/>
            <a:ext cx="2013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  1                2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0CD253-8B3A-40CD-B7FF-3C572D6E3070}"/>
              </a:ext>
            </a:extLst>
          </p:cNvPr>
          <p:cNvSpPr txBox="1"/>
          <p:nvPr/>
        </p:nvSpPr>
        <p:spPr>
          <a:xfrm>
            <a:off x="4406493" y="3442678"/>
            <a:ext cx="2061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</a:t>
            </a:r>
            <a:endParaRPr lang="en-US" sz="2400" b="1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66C333-B899-4085-9618-1D72BB0A1757}"/>
              </a:ext>
            </a:extLst>
          </p:cNvPr>
          <p:cNvSpPr/>
          <p:nvPr/>
        </p:nvSpPr>
        <p:spPr>
          <a:xfrm>
            <a:off x="6201228" y="2779486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4286F5D-DE4C-4CA1-81AA-A274B1416A1A}"/>
              </a:ext>
            </a:extLst>
          </p:cNvPr>
          <p:cNvSpPr/>
          <p:nvPr/>
        </p:nvSpPr>
        <p:spPr>
          <a:xfrm>
            <a:off x="7420428" y="2803525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9D1B77-FA9C-42DC-ADAF-C9FB1F1773A5}"/>
              </a:ext>
            </a:extLst>
          </p:cNvPr>
          <p:cNvSpPr txBox="1"/>
          <p:nvPr/>
        </p:nvSpPr>
        <p:spPr>
          <a:xfrm>
            <a:off x="6320971" y="4114800"/>
            <a:ext cx="2013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  1                2 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85F3641-A089-4F94-8965-2C36B95713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693691"/>
              </p:ext>
            </p:extLst>
          </p:nvPr>
        </p:nvGraphicFramePr>
        <p:xfrm>
          <a:off x="4089992" y="2506506"/>
          <a:ext cx="1463129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19" name="Equation" r:id="rId3" imgW="358296" imgH="243895" progId="Equation.DSMT4">
                  <p:embed/>
                </p:oleObj>
              </mc:Choice>
              <mc:Fallback>
                <p:oleObj name="Equation" r:id="rId3" imgW="358296" imgH="24389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89992" y="2506506"/>
                        <a:ext cx="1463129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DC26D829-3ED4-442E-A08B-A4E6E4F385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560260"/>
              </p:ext>
            </p:extLst>
          </p:nvPr>
        </p:nvGraphicFramePr>
        <p:xfrm>
          <a:off x="2800350" y="2807380"/>
          <a:ext cx="647700" cy="575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20" name="Equation" r:id="rId5" imgW="228600" imgH="203040" progId="Equation.DSMT4">
                  <p:embed/>
                </p:oleObj>
              </mc:Choice>
              <mc:Fallback>
                <p:oleObj name="Equation" r:id="rId5" imgW="228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00350" y="2807380"/>
                        <a:ext cx="647700" cy="575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74F0EBB5-483B-4512-A1E7-6A528C97B2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963466"/>
              </p:ext>
            </p:extLst>
          </p:nvPr>
        </p:nvGraphicFramePr>
        <p:xfrm>
          <a:off x="6262688" y="2949575"/>
          <a:ext cx="1893887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21" name="Equation" r:id="rId7" imgW="647640" imgH="203040" progId="Equation.DSMT4">
                  <p:embed/>
                </p:oleObj>
              </mc:Choice>
              <mc:Fallback>
                <p:oleObj name="Equation" r:id="rId7" imgW="647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62688" y="2949575"/>
                        <a:ext cx="1893887" cy="592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2121A7A-2CB5-40BE-A093-E3A966E704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272141"/>
              </p:ext>
            </p:extLst>
          </p:nvPr>
        </p:nvGraphicFramePr>
        <p:xfrm>
          <a:off x="860879" y="914626"/>
          <a:ext cx="10851472" cy="748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22" name="Equation" r:id="rId9" imgW="8496082" imgH="586546" progId="Equation.DSMT4">
                  <p:embed/>
                </p:oleObj>
              </mc:Choice>
              <mc:Fallback>
                <p:oleObj name="Equation" r:id="rId9" imgW="8496082" imgH="58654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60879" y="914626"/>
                        <a:ext cx="10851472" cy="748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2408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43742" y="191032"/>
            <a:ext cx="7863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Two-site Hubbard model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1" y="841398"/>
          <a:ext cx="8504515" cy="591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90" name="Equation" r:id="rId3" imgW="5663880" imgH="393480" progId="Equation.DSMT4">
                  <p:embed/>
                </p:oleObj>
              </mc:Choice>
              <mc:Fallback>
                <p:oleObj name="Equation" r:id="rId3" imgW="566388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1" y="841398"/>
                        <a:ext cx="8504515" cy="591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772333"/>
              </p:ext>
            </p:extLst>
          </p:nvPr>
        </p:nvGraphicFramePr>
        <p:xfrm>
          <a:off x="1998663" y="1403350"/>
          <a:ext cx="7553325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91" name="Equation" r:id="rId5" imgW="6159240" imgH="1892160" progId="Equation.DSMT4">
                  <p:embed/>
                </p:oleObj>
              </mc:Choice>
              <mc:Fallback>
                <p:oleObj name="Equation" r:id="rId5" imgW="6159240" imgH="189216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98663" y="1403350"/>
                        <a:ext cx="7553325" cy="232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196084" y="3930650"/>
          <a:ext cx="264160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92" name="Equation" r:id="rId7" imgW="2641320" imgH="2425680" progId="Equation.DSMT4">
                  <p:embed/>
                </p:oleObj>
              </mc:Choice>
              <mc:Fallback>
                <p:oleObj name="Equation" r:id="rId7" imgW="2641320" imgH="24256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96084" y="3930650"/>
                        <a:ext cx="2641600" cy="242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775661" y="3858218"/>
          <a:ext cx="4330700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93" name="Equation" r:id="rId9" imgW="4330440" imgH="2730240" progId="Equation.DSMT4">
                  <p:embed/>
                </p:oleObj>
              </mc:Choice>
              <mc:Fallback>
                <p:oleObj name="Equation" r:id="rId9" imgW="4330440" imgH="27302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75661" y="3858218"/>
                        <a:ext cx="4330700" cy="273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3448B4D-1213-4361-9DF1-9CFEC3620C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905807"/>
              </p:ext>
            </p:extLst>
          </p:nvPr>
        </p:nvGraphicFramePr>
        <p:xfrm>
          <a:off x="7360932" y="2061375"/>
          <a:ext cx="3434068" cy="1664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94" name="Equation" r:id="rId11" imgW="2882880" imgH="1396800" progId="Equation.DSMT4">
                  <p:embed/>
                </p:oleObj>
              </mc:Choice>
              <mc:Fallback>
                <p:oleObj name="Equation" r:id="rId11" imgW="288288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60932" y="2061375"/>
                        <a:ext cx="3434068" cy="1664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751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16604</TotalTime>
  <Words>729</Words>
  <Application>Microsoft Office PowerPoint</Application>
  <PresentationFormat>Widescreen</PresentationFormat>
  <Paragraphs>164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Symbol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869</cp:revision>
  <cp:lastPrinted>2020-04-07T21:56:35Z</cp:lastPrinted>
  <dcterms:created xsi:type="dcterms:W3CDTF">2020-01-06T21:28:26Z</dcterms:created>
  <dcterms:modified xsi:type="dcterms:W3CDTF">2022-04-26T15:40:11Z</dcterms:modified>
</cp:coreProperties>
</file>