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11" r:id="rId3"/>
    <p:sldId id="320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72" r:id="rId13"/>
    <p:sldId id="367" r:id="rId14"/>
    <p:sldId id="373" r:id="rId15"/>
    <p:sldId id="377" r:id="rId16"/>
    <p:sldId id="379" r:id="rId17"/>
    <p:sldId id="378" r:id="rId18"/>
    <p:sldId id="333" r:id="rId19"/>
    <p:sldId id="345" r:id="rId20"/>
    <p:sldId id="354" r:id="rId21"/>
    <p:sldId id="355" r:id="rId22"/>
    <p:sldId id="356" r:id="rId23"/>
    <p:sldId id="358" r:id="rId24"/>
    <p:sldId id="374" r:id="rId25"/>
    <p:sldId id="375" r:id="rId26"/>
    <p:sldId id="376" r:id="rId27"/>
    <p:sldId id="392" r:id="rId28"/>
    <p:sldId id="382" r:id="rId29"/>
    <p:sldId id="383" r:id="rId30"/>
    <p:sldId id="384" r:id="rId31"/>
    <p:sldId id="368" r:id="rId32"/>
    <p:sldId id="369" r:id="rId33"/>
    <p:sldId id="370" r:id="rId34"/>
    <p:sldId id="385" r:id="rId35"/>
    <p:sldId id="386" r:id="rId36"/>
    <p:sldId id="387" r:id="rId37"/>
    <p:sldId id="371" r:id="rId38"/>
    <p:sldId id="388" r:id="rId39"/>
    <p:sldId id="389" r:id="rId40"/>
    <p:sldId id="390" r:id="rId41"/>
    <p:sldId id="391" r:id="rId4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0" d="100"/>
          <a:sy n="60" d="100"/>
        </p:scale>
        <p:origin x="35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36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A23424-DEE1-474C-8CA6-8FF7DF8EAB4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AA7A49-0F1F-4A7C-AF9C-8903C407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9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9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F497-A5E9-4C61-8DD2-C67536062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6D2AD-FD3F-43BF-948D-3FA989879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076A-EA06-4A71-94CC-203804D2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20456-84EA-4916-948F-73ABC5AC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3371-8CAE-4B0B-92C7-900AD763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9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2F82-780C-4CBB-83B1-34966085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DEA14-E7D1-46B1-98BA-F527B011D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CA7C-20A0-4DEA-8387-33C305D9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930C-54CC-4E2D-AD9A-1FC85887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1DD32-0F83-4F7F-B0E2-FB45EBB5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64B19-F58C-45FB-9E9A-385B7805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362D9-1E9E-442E-B047-AE1614678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C61B-863C-44FC-9331-94BA5516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5744F-E4BA-459D-AE6B-2DB38803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B1BC9-9855-4C70-9B5C-BB8F4E0B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9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4966-86B8-402E-9BA2-D33BBA94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FEC4-D09E-4544-A694-598E7A57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9B898-250C-4875-A787-14FF5F01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C07F1-A9AF-4115-81A3-41F014A7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7EA63-35CE-409D-9D63-32B81544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426A-932B-4595-B736-145AA31A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E67A1-6A7E-4ED6-A372-E099402F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2875-98FD-4ABB-8AD4-DFEFF55C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8357-845B-446B-8911-32E50D49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26E2F-E54B-44CF-848B-031A2CD0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B750-F87B-4D5D-93E1-9BCF781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38C5-2D6C-4EC4-AAF1-25E97921C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9D746-A70C-482F-ACB8-1C85222D1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9C9B4-5CD2-496E-AFD8-37C676DA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446BC-5FDD-46BB-B5D7-3AD40708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616E5-0507-413E-82EA-2076FA70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33AF-C970-4ECB-989D-B542CE1B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7BCB3-987A-40D1-A6D5-A4831619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525F2-7FC0-4E85-8FC3-402AC58C7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0E247-922C-44FB-9CB7-51F25F74D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08B50-67A0-4FAE-A622-70849C532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BA142-702D-4CC2-8501-1E9277B0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FB12D-80AB-4488-A8B7-BBB0385D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94D60-AA5A-4D8A-A333-D0FED73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2D50-2F3A-4587-8A19-DC4243C8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ABA41-A056-42C9-A088-800CC1D3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E1D39-223B-4998-A81D-710C884F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ADD9E-80D2-4757-8007-42751614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EF3C-E48B-4AC6-B15D-22858F9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E2EB-58F1-4CF9-9B45-B064D84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10C-D144-4FD2-BF0A-A7ECA5A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235D-6259-4874-A199-79A2BD3F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14D0-11E6-4E4B-A212-F41E7331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D400D-2F5C-4029-9008-8512F5863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1C6CB-DFB1-409F-B80F-9407F13E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BE28C-1731-4E1D-89CC-D4A856D5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FF162-F1B8-43E9-BD62-336C3F8D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9440-5B84-4CA3-902B-C99D5BAB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0380B-5F54-4F29-BA68-9613EA62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F114C-DEF1-43DA-A018-A61AF27A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97CDD-6591-467E-923D-293A51F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180B6-B6AF-4100-977C-AC48DA7D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C474-8B60-40C8-ACE4-281D5011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54E4-EDE7-4E73-B225-27E5C3F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A49-5253-483C-9D89-6D937A6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01EE-0329-4A25-84CE-5D5DAADD6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FA77-9731-43EB-8CD9-E11E4ECB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742 -- Spring 2022 -- Lecture 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8594-0A26-4B86-A475-59313F23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png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31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S0378-4371(02)01785-5" TargetMode="External"/><Relationship Id="rId3" Type="http://schemas.openxmlformats.org/officeDocument/2006/relationships/oleObject" Target="../embeddings/oleObject3.bin"/><Relationship Id="rId7" Type="http://schemas.openxmlformats.org/officeDocument/2006/relationships/hyperlink" Target="https://doi.org/10.1103/PhysRevLett.21.192.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doi.org/10.1103/PhysRevLett.20.1445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3.png"/><Relationship Id="rId4" Type="http://schemas.openxmlformats.org/officeDocument/2006/relationships/image" Target="../media/image6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DF17C-E82C-4B81-A5F8-25A92093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4DB1-3467-40A8-BA89-DE9108A6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E637-08E0-4D49-9E0B-D8B5E5D0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FEB32-EBCA-4FF9-87C1-9C7CDFA7CAA0}"/>
              </a:ext>
            </a:extLst>
          </p:cNvPr>
          <p:cNvSpPr txBox="1"/>
          <p:nvPr/>
        </p:nvSpPr>
        <p:spPr>
          <a:xfrm>
            <a:off x="260808" y="136525"/>
            <a:ext cx="11670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742 Quantum Mechanics II</a:t>
            </a:r>
          </a:p>
          <a:p>
            <a:pPr algn="ctr"/>
            <a:r>
              <a:rPr lang="en-US" sz="3200" b="1"/>
              <a:t>12-12:50 PM  </a:t>
            </a:r>
            <a:r>
              <a:rPr lang="en-US" sz="3200" b="1" dirty="0"/>
              <a:t>MWF  Olin 103</a:t>
            </a:r>
          </a:p>
          <a:p>
            <a:pPr algn="ctr"/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CAB1C-FE86-41A1-866F-CAF434231243}"/>
              </a:ext>
            </a:extLst>
          </p:cNvPr>
          <p:cNvSpPr txBox="1"/>
          <p:nvPr/>
        </p:nvSpPr>
        <p:spPr>
          <a:xfrm>
            <a:off x="238028" y="1820822"/>
            <a:ext cx="119720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Plan for Lecture 31</a:t>
            </a:r>
          </a:p>
          <a:p>
            <a:pPr algn="ctr"/>
            <a:endParaRPr lang="en-US" sz="10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Quantum Mechanics of the Hubbard Model</a:t>
            </a:r>
          </a:p>
          <a:p>
            <a:pPr algn="ctr"/>
            <a:endParaRPr lang="en-US" sz="3200" b="1" dirty="0">
              <a:solidFill>
                <a:srgbClr val="7030A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Summary of results for one-dimensional periodic system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Simple </a:t>
            </a:r>
            <a:r>
              <a:rPr lang="en-US" sz="3200" b="1" dirty="0" err="1">
                <a:solidFill>
                  <a:schemeClr val="folHlink"/>
                </a:solidFill>
              </a:rPr>
              <a:t>Hartree-Fock</a:t>
            </a:r>
            <a:r>
              <a:rPr lang="en-US" sz="3200" b="1" dirty="0">
                <a:solidFill>
                  <a:schemeClr val="folHlink"/>
                </a:solidFill>
              </a:rPr>
              <a:t> solution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More complicated </a:t>
            </a:r>
            <a:r>
              <a:rPr lang="en-US" sz="3200" b="1" dirty="0" err="1">
                <a:solidFill>
                  <a:schemeClr val="folHlink"/>
                </a:solidFill>
              </a:rPr>
              <a:t>Hartree-Fock</a:t>
            </a:r>
            <a:r>
              <a:rPr lang="en-US" sz="3200" b="1" dirty="0">
                <a:solidFill>
                  <a:schemeClr val="folHlink"/>
                </a:solidFill>
              </a:rPr>
              <a:t> solutions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Comment about solutions in higher dimensions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LDA+U formalism</a:t>
            </a:r>
          </a:p>
          <a:p>
            <a:pPr lvl="2"/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5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11C9A-26C3-468C-8787-0FFA5EA8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CD17D-915B-4D27-8ACB-4EECF7C7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D4B36-9519-46EB-9DAC-E92599E0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546CF-E100-4A7C-B3F5-6FDBC242FE2B}"/>
              </a:ext>
            </a:extLst>
          </p:cNvPr>
          <p:cNvSpPr txBox="1"/>
          <p:nvPr/>
        </p:nvSpPr>
        <p:spPr>
          <a:xfrm>
            <a:off x="419100" y="190500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Single particle contributions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0B48619-720C-461D-BF10-D6A7C134E4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743808"/>
              </p:ext>
            </p:extLst>
          </p:nvPr>
        </p:nvGraphicFramePr>
        <p:xfrm>
          <a:off x="6208310" y="-165100"/>
          <a:ext cx="503859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2" name="Equation" r:id="rId3" imgW="3035160" imgH="634680" progId="Equation.DSMT4">
                  <p:embed/>
                </p:oleObj>
              </mc:Choice>
              <mc:Fallback>
                <p:oleObj name="Equation" r:id="rId3" imgW="30351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8310" y="-165100"/>
                        <a:ext cx="5038598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C2CE4121-84CF-47D4-BEC8-0BC97135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16628" r="19502" b="21878"/>
          <a:stretch>
            <a:fillRect/>
          </a:stretch>
        </p:blipFill>
        <p:spPr bwMode="auto">
          <a:xfrm>
            <a:off x="3358093" y="1363960"/>
            <a:ext cx="5638800" cy="4498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3">
            <a:extLst>
              <a:ext uri="{FF2B5EF4-FFF2-40B4-BE49-F238E27FC236}">
                <a16:creationId xmlns:a16="http://schemas.microsoft.com/office/drawing/2014/main" id="{8DBCE5F8-94A2-49E9-AF4E-34CBBB9CF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81000"/>
            <a:ext cx="76200" cy="5562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7EAB70B1-699D-4C8B-8459-7C1D77C01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81000"/>
            <a:ext cx="76200" cy="5486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81EEC05B-CB90-4B9C-B971-5AE1E7BAB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57200"/>
            <a:ext cx="0" cy="5867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5A1C8163-0016-44FF-A7D0-0867E5E68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57200"/>
            <a:ext cx="7620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CFE79D33-2F05-4378-BFAC-6920AC536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609600"/>
            <a:ext cx="7620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2D745BB3-0687-4344-935E-D9E6FE3AE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533400"/>
            <a:ext cx="7620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04A292BB-7613-43C8-82D0-65A007175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352800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79EBD6F-B724-4493-AAA1-F270675B8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013767"/>
            <a:ext cx="1219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alt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/t=2</a:t>
            </a:r>
            <a:endParaRPr lang="en-US" alt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556B4A81-F8AF-4CDC-AD6F-DE8243715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55" y="3106738"/>
            <a:ext cx="324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k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CD29539A-E144-4650-B396-965EE5C55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602" y="5790555"/>
            <a:ext cx="10615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k</a:t>
            </a:r>
            <a:r>
              <a:rPr lang="en-US" altLang="en-US" sz="2400" dirty="0">
                <a:latin typeface="Symbol" panose="05050102010706020507" pitchFamily="18" charset="2"/>
              </a:rPr>
              <a:t>=-p/</a:t>
            </a:r>
            <a:r>
              <a:rPr lang="en-US" altLang="en-US" sz="2400" dirty="0"/>
              <a:t>a</a:t>
            </a:r>
            <a:endParaRPr lang="en-US" altLang="en-US" sz="2400" dirty="0">
              <a:latin typeface="Symbol" panose="05050102010706020507" pitchFamily="18" charset="2"/>
            </a:endParaRP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8680E82C-7819-46D3-83AA-C96EDE68D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8702" y="5879455"/>
            <a:ext cx="8931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k</a:t>
            </a:r>
            <a:r>
              <a:rPr lang="en-US" altLang="en-US" sz="2400" dirty="0">
                <a:latin typeface="Symbol" panose="05050102010706020507" pitchFamily="18" charset="2"/>
              </a:rPr>
              <a:t>=p/</a:t>
            </a:r>
            <a:r>
              <a:rPr lang="en-US" altLang="en-US" sz="2400" dirty="0"/>
              <a:t>a</a:t>
            </a:r>
            <a:endParaRPr lang="en-US" altLang="en-US" sz="2400" dirty="0">
              <a:latin typeface="Symbol" panose="05050102010706020507" pitchFamily="18" charset="2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5E15AE47-FE09-4200-9699-A3F7F6A2C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11" y="5436838"/>
            <a:ext cx="1219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alt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/t=-2</a:t>
            </a:r>
            <a:endParaRPr lang="en-US" alt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CD31E099-8364-4E94-9464-3C653013B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411" y="2664123"/>
            <a:ext cx="18180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alt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/t=0=</a:t>
            </a:r>
            <a:r>
              <a:rPr lang="en-US" alt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alt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/t</a:t>
            </a:r>
            <a:endParaRPr lang="en-US" alt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3C236C04-7339-42A5-AFEA-EF500BFDD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778212"/>
              </p:ext>
            </p:extLst>
          </p:nvPr>
        </p:nvGraphicFramePr>
        <p:xfrm>
          <a:off x="362857" y="4312426"/>
          <a:ext cx="4555688" cy="1138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3" name="Equation" r:id="rId6" imgW="2743200" imgH="685800" progId="Equation.DSMT4">
                  <p:embed/>
                </p:oleObj>
              </mc:Choice>
              <mc:Fallback>
                <p:oleObj name="Equation" r:id="rId6" imgW="27432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2857" y="4312426"/>
                        <a:ext cx="4555688" cy="1138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0EB7D47-59D1-4F75-8598-6BC7AD479DD5}"/>
              </a:ext>
            </a:extLst>
          </p:cNvPr>
          <p:cNvSpPr/>
          <p:nvPr/>
        </p:nvSpPr>
        <p:spPr>
          <a:xfrm>
            <a:off x="4567325" y="3415621"/>
            <a:ext cx="2740154" cy="2262272"/>
          </a:xfrm>
          <a:custGeom>
            <a:avLst/>
            <a:gdLst>
              <a:gd name="connsiteX0" fmla="*/ 17375 w 2740154"/>
              <a:gd name="connsiteY0" fmla="*/ 679 h 2262272"/>
              <a:gd name="connsiteX1" fmla="*/ 372975 w 2740154"/>
              <a:gd name="connsiteY1" fmla="*/ 13379 h 2262272"/>
              <a:gd name="connsiteX2" fmla="*/ 563475 w 2740154"/>
              <a:gd name="connsiteY2" fmla="*/ 679 h 2262272"/>
              <a:gd name="connsiteX3" fmla="*/ 1617575 w 2740154"/>
              <a:gd name="connsiteY3" fmla="*/ 26079 h 2262272"/>
              <a:gd name="connsiteX4" fmla="*/ 1833475 w 2740154"/>
              <a:gd name="connsiteY4" fmla="*/ 51479 h 2262272"/>
              <a:gd name="connsiteX5" fmla="*/ 1973175 w 2740154"/>
              <a:gd name="connsiteY5" fmla="*/ 64179 h 2262272"/>
              <a:gd name="connsiteX6" fmla="*/ 2697075 w 2740154"/>
              <a:gd name="connsiteY6" fmla="*/ 51479 h 2262272"/>
              <a:gd name="connsiteX7" fmla="*/ 2735175 w 2740154"/>
              <a:gd name="connsiteY7" fmla="*/ 38779 h 2262272"/>
              <a:gd name="connsiteX8" fmla="*/ 2684375 w 2740154"/>
              <a:gd name="connsiteY8" fmla="*/ 102279 h 2262272"/>
              <a:gd name="connsiteX9" fmla="*/ 2658975 w 2740154"/>
              <a:gd name="connsiteY9" fmla="*/ 178479 h 2262272"/>
              <a:gd name="connsiteX10" fmla="*/ 2633575 w 2740154"/>
              <a:gd name="connsiteY10" fmla="*/ 292779 h 2262272"/>
              <a:gd name="connsiteX11" fmla="*/ 2608175 w 2740154"/>
              <a:gd name="connsiteY11" fmla="*/ 343579 h 2262272"/>
              <a:gd name="connsiteX12" fmla="*/ 2582775 w 2740154"/>
              <a:gd name="connsiteY12" fmla="*/ 381679 h 2262272"/>
              <a:gd name="connsiteX13" fmla="*/ 2557375 w 2740154"/>
              <a:gd name="connsiteY13" fmla="*/ 457879 h 2262272"/>
              <a:gd name="connsiteX14" fmla="*/ 2531975 w 2740154"/>
              <a:gd name="connsiteY14" fmla="*/ 495979 h 2262272"/>
              <a:gd name="connsiteX15" fmla="*/ 2506575 w 2740154"/>
              <a:gd name="connsiteY15" fmla="*/ 572179 h 2262272"/>
              <a:gd name="connsiteX16" fmla="*/ 2481175 w 2740154"/>
              <a:gd name="connsiteY16" fmla="*/ 610279 h 2262272"/>
              <a:gd name="connsiteX17" fmla="*/ 2455775 w 2740154"/>
              <a:gd name="connsiteY17" fmla="*/ 699179 h 2262272"/>
              <a:gd name="connsiteX18" fmla="*/ 2430375 w 2740154"/>
              <a:gd name="connsiteY18" fmla="*/ 775379 h 2262272"/>
              <a:gd name="connsiteX19" fmla="*/ 2417675 w 2740154"/>
              <a:gd name="connsiteY19" fmla="*/ 813479 h 2262272"/>
              <a:gd name="connsiteX20" fmla="*/ 2404975 w 2740154"/>
              <a:gd name="connsiteY20" fmla="*/ 851579 h 2262272"/>
              <a:gd name="connsiteX21" fmla="*/ 2392275 w 2740154"/>
              <a:gd name="connsiteY21" fmla="*/ 889679 h 2262272"/>
              <a:gd name="connsiteX22" fmla="*/ 2354175 w 2740154"/>
              <a:gd name="connsiteY22" fmla="*/ 965879 h 2262272"/>
              <a:gd name="connsiteX23" fmla="*/ 2328775 w 2740154"/>
              <a:gd name="connsiteY23" fmla="*/ 1003979 h 2262272"/>
              <a:gd name="connsiteX24" fmla="*/ 2303375 w 2740154"/>
              <a:gd name="connsiteY24" fmla="*/ 1080179 h 2262272"/>
              <a:gd name="connsiteX25" fmla="*/ 2277975 w 2740154"/>
              <a:gd name="connsiteY25" fmla="*/ 1118279 h 2262272"/>
              <a:gd name="connsiteX26" fmla="*/ 2252575 w 2740154"/>
              <a:gd name="connsiteY26" fmla="*/ 1194479 h 2262272"/>
              <a:gd name="connsiteX27" fmla="*/ 2201775 w 2740154"/>
              <a:gd name="connsiteY27" fmla="*/ 1270679 h 2262272"/>
              <a:gd name="connsiteX28" fmla="*/ 2189075 w 2740154"/>
              <a:gd name="connsiteY28" fmla="*/ 1308779 h 2262272"/>
              <a:gd name="connsiteX29" fmla="*/ 2138275 w 2740154"/>
              <a:gd name="connsiteY29" fmla="*/ 1384979 h 2262272"/>
              <a:gd name="connsiteX30" fmla="*/ 2112875 w 2740154"/>
              <a:gd name="connsiteY30" fmla="*/ 1461179 h 2262272"/>
              <a:gd name="connsiteX31" fmla="*/ 2100175 w 2740154"/>
              <a:gd name="connsiteY31" fmla="*/ 1499279 h 2262272"/>
              <a:gd name="connsiteX32" fmla="*/ 2062075 w 2740154"/>
              <a:gd name="connsiteY32" fmla="*/ 1524679 h 2262272"/>
              <a:gd name="connsiteX33" fmla="*/ 2049375 w 2740154"/>
              <a:gd name="connsiteY33" fmla="*/ 1575479 h 2262272"/>
              <a:gd name="connsiteX34" fmla="*/ 2011275 w 2740154"/>
              <a:gd name="connsiteY34" fmla="*/ 1689779 h 2262272"/>
              <a:gd name="connsiteX35" fmla="*/ 1998575 w 2740154"/>
              <a:gd name="connsiteY35" fmla="*/ 1727879 h 2262272"/>
              <a:gd name="connsiteX36" fmla="*/ 1985875 w 2740154"/>
              <a:gd name="connsiteY36" fmla="*/ 1765979 h 2262272"/>
              <a:gd name="connsiteX37" fmla="*/ 1960475 w 2740154"/>
              <a:gd name="connsiteY37" fmla="*/ 1804079 h 2262272"/>
              <a:gd name="connsiteX38" fmla="*/ 1909675 w 2740154"/>
              <a:gd name="connsiteY38" fmla="*/ 1918379 h 2262272"/>
              <a:gd name="connsiteX39" fmla="*/ 1795375 w 2740154"/>
              <a:gd name="connsiteY39" fmla="*/ 2007279 h 2262272"/>
              <a:gd name="connsiteX40" fmla="*/ 1757275 w 2740154"/>
              <a:gd name="connsiteY40" fmla="*/ 2032679 h 2262272"/>
              <a:gd name="connsiteX41" fmla="*/ 1693775 w 2740154"/>
              <a:gd name="connsiteY41" fmla="*/ 2108879 h 2262272"/>
              <a:gd name="connsiteX42" fmla="*/ 1655675 w 2740154"/>
              <a:gd name="connsiteY42" fmla="*/ 2134279 h 2262272"/>
              <a:gd name="connsiteX43" fmla="*/ 1642975 w 2740154"/>
              <a:gd name="connsiteY43" fmla="*/ 2172379 h 2262272"/>
              <a:gd name="connsiteX44" fmla="*/ 1579475 w 2740154"/>
              <a:gd name="connsiteY44" fmla="*/ 2235879 h 2262272"/>
              <a:gd name="connsiteX45" fmla="*/ 1503275 w 2740154"/>
              <a:gd name="connsiteY45" fmla="*/ 2261279 h 2262272"/>
              <a:gd name="connsiteX46" fmla="*/ 1249275 w 2740154"/>
              <a:gd name="connsiteY46" fmla="*/ 2248579 h 2262272"/>
              <a:gd name="connsiteX47" fmla="*/ 1198475 w 2740154"/>
              <a:gd name="connsiteY47" fmla="*/ 2172379 h 2262272"/>
              <a:gd name="connsiteX48" fmla="*/ 1173075 w 2740154"/>
              <a:gd name="connsiteY48" fmla="*/ 2134279 h 2262272"/>
              <a:gd name="connsiteX49" fmla="*/ 1147675 w 2740154"/>
              <a:gd name="connsiteY49" fmla="*/ 2096179 h 2262272"/>
              <a:gd name="connsiteX50" fmla="*/ 1134975 w 2740154"/>
              <a:gd name="connsiteY50" fmla="*/ 2058079 h 2262272"/>
              <a:gd name="connsiteX51" fmla="*/ 1096875 w 2740154"/>
              <a:gd name="connsiteY51" fmla="*/ 2032679 h 2262272"/>
              <a:gd name="connsiteX52" fmla="*/ 1033375 w 2740154"/>
              <a:gd name="connsiteY52" fmla="*/ 1956479 h 2262272"/>
              <a:gd name="connsiteX53" fmla="*/ 982575 w 2740154"/>
              <a:gd name="connsiteY53" fmla="*/ 1880279 h 2262272"/>
              <a:gd name="connsiteX54" fmla="*/ 906375 w 2740154"/>
              <a:gd name="connsiteY54" fmla="*/ 1816779 h 2262272"/>
              <a:gd name="connsiteX55" fmla="*/ 830175 w 2740154"/>
              <a:gd name="connsiteY55" fmla="*/ 1702479 h 2262272"/>
              <a:gd name="connsiteX56" fmla="*/ 779375 w 2740154"/>
              <a:gd name="connsiteY56" fmla="*/ 1626279 h 2262272"/>
              <a:gd name="connsiteX57" fmla="*/ 753975 w 2740154"/>
              <a:gd name="connsiteY57" fmla="*/ 1588179 h 2262272"/>
              <a:gd name="connsiteX58" fmla="*/ 715875 w 2740154"/>
              <a:gd name="connsiteY58" fmla="*/ 1473879 h 2262272"/>
              <a:gd name="connsiteX59" fmla="*/ 677775 w 2740154"/>
              <a:gd name="connsiteY59" fmla="*/ 1397679 h 2262272"/>
              <a:gd name="connsiteX60" fmla="*/ 639675 w 2740154"/>
              <a:gd name="connsiteY60" fmla="*/ 1372279 h 2262272"/>
              <a:gd name="connsiteX61" fmla="*/ 626975 w 2740154"/>
              <a:gd name="connsiteY61" fmla="*/ 1334179 h 2262272"/>
              <a:gd name="connsiteX62" fmla="*/ 576175 w 2740154"/>
              <a:gd name="connsiteY62" fmla="*/ 1257979 h 2262272"/>
              <a:gd name="connsiteX63" fmla="*/ 525375 w 2740154"/>
              <a:gd name="connsiteY63" fmla="*/ 1143679 h 2262272"/>
              <a:gd name="connsiteX64" fmla="*/ 512675 w 2740154"/>
              <a:gd name="connsiteY64" fmla="*/ 1105579 h 2262272"/>
              <a:gd name="connsiteX65" fmla="*/ 487275 w 2740154"/>
              <a:gd name="connsiteY65" fmla="*/ 1003979 h 2262272"/>
              <a:gd name="connsiteX66" fmla="*/ 474575 w 2740154"/>
              <a:gd name="connsiteY66" fmla="*/ 953179 h 2262272"/>
              <a:gd name="connsiteX67" fmla="*/ 449175 w 2740154"/>
              <a:gd name="connsiteY67" fmla="*/ 876979 h 2262272"/>
              <a:gd name="connsiteX68" fmla="*/ 436475 w 2740154"/>
              <a:gd name="connsiteY68" fmla="*/ 838879 h 2262272"/>
              <a:gd name="connsiteX69" fmla="*/ 411075 w 2740154"/>
              <a:gd name="connsiteY69" fmla="*/ 749979 h 2262272"/>
              <a:gd name="connsiteX70" fmla="*/ 385675 w 2740154"/>
              <a:gd name="connsiteY70" fmla="*/ 711879 h 2262272"/>
              <a:gd name="connsiteX71" fmla="*/ 360275 w 2740154"/>
              <a:gd name="connsiteY71" fmla="*/ 635679 h 2262272"/>
              <a:gd name="connsiteX72" fmla="*/ 347575 w 2740154"/>
              <a:gd name="connsiteY72" fmla="*/ 597579 h 2262272"/>
              <a:gd name="connsiteX73" fmla="*/ 296775 w 2740154"/>
              <a:gd name="connsiteY73" fmla="*/ 521379 h 2262272"/>
              <a:gd name="connsiteX74" fmla="*/ 245975 w 2740154"/>
              <a:gd name="connsiteY74" fmla="*/ 457879 h 2262272"/>
              <a:gd name="connsiteX75" fmla="*/ 220575 w 2740154"/>
              <a:gd name="connsiteY75" fmla="*/ 381679 h 2262272"/>
              <a:gd name="connsiteX76" fmla="*/ 169775 w 2740154"/>
              <a:gd name="connsiteY76" fmla="*/ 305479 h 2262272"/>
              <a:gd name="connsiteX77" fmla="*/ 144375 w 2740154"/>
              <a:gd name="connsiteY77" fmla="*/ 229279 h 2262272"/>
              <a:gd name="connsiteX78" fmla="*/ 118975 w 2740154"/>
              <a:gd name="connsiteY78" fmla="*/ 191179 h 2262272"/>
              <a:gd name="connsiteX79" fmla="*/ 93575 w 2740154"/>
              <a:gd name="connsiteY79" fmla="*/ 114979 h 2262272"/>
              <a:gd name="connsiteX80" fmla="*/ 55475 w 2740154"/>
              <a:gd name="connsiteY80" fmla="*/ 38779 h 2262272"/>
              <a:gd name="connsiteX81" fmla="*/ 17375 w 2740154"/>
              <a:gd name="connsiteY81" fmla="*/ 679 h 22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740154" h="2262272">
                <a:moveTo>
                  <a:pt x="17375" y="679"/>
                </a:moveTo>
                <a:cubicBezTo>
                  <a:pt x="70292" y="-3554"/>
                  <a:pt x="254366" y="13379"/>
                  <a:pt x="372975" y="13379"/>
                </a:cubicBezTo>
                <a:cubicBezTo>
                  <a:pt x="436616" y="13379"/>
                  <a:pt x="499837" y="30"/>
                  <a:pt x="563475" y="679"/>
                </a:cubicBezTo>
                <a:cubicBezTo>
                  <a:pt x="914925" y="4265"/>
                  <a:pt x="1617575" y="26079"/>
                  <a:pt x="1617575" y="26079"/>
                </a:cubicBezTo>
                <a:cubicBezTo>
                  <a:pt x="1698562" y="36202"/>
                  <a:pt x="1751130" y="43244"/>
                  <a:pt x="1833475" y="51479"/>
                </a:cubicBezTo>
                <a:lnTo>
                  <a:pt x="1973175" y="64179"/>
                </a:lnTo>
                <a:lnTo>
                  <a:pt x="2697075" y="51479"/>
                </a:lnTo>
                <a:cubicBezTo>
                  <a:pt x="2710455" y="51033"/>
                  <a:pt x="2725709" y="29313"/>
                  <a:pt x="2735175" y="38779"/>
                </a:cubicBezTo>
                <a:cubicBezTo>
                  <a:pt x="2759712" y="63316"/>
                  <a:pt x="2685653" y="101427"/>
                  <a:pt x="2684375" y="102279"/>
                </a:cubicBezTo>
                <a:cubicBezTo>
                  <a:pt x="2675908" y="127679"/>
                  <a:pt x="2663377" y="152069"/>
                  <a:pt x="2658975" y="178479"/>
                </a:cubicBezTo>
                <a:cubicBezTo>
                  <a:pt x="2651364" y="224147"/>
                  <a:pt x="2650628" y="252988"/>
                  <a:pt x="2633575" y="292779"/>
                </a:cubicBezTo>
                <a:cubicBezTo>
                  <a:pt x="2626117" y="310180"/>
                  <a:pt x="2617568" y="327141"/>
                  <a:pt x="2608175" y="343579"/>
                </a:cubicBezTo>
                <a:cubicBezTo>
                  <a:pt x="2600602" y="356831"/>
                  <a:pt x="2588974" y="367731"/>
                  <a:pt x="2582775" y="381679"/>
                </a:cubicBezTo>
                <a:cubicBezTo>
                  <a:pt x="2571901" y="406145"/>
                  <a:pt x="2572227" y="435602"/>
                  <a:pt x="2557375" y="457879"/>
                </a:cubicBezTo>
                <a:cubicBezTo>
                  <a:pt x="2548908" y="470579"/>
                  <a:pt x="2538174" y="482031"/>
                  <a:pt x="2531975" y="495979"/>
                </a:cubicBezTo>
                <a:cubicBezTo>
                  <a:pt x="2521101" y="520445"/>
                  <a:pt x="2521427" y="549902"/>
                  <a:pt x="2506575" y="572179"/>
                </a:cubicBezTo>
                <a:cubicBezTo>
                  <a:pt x="2498108" y="584879"/>
                  <a:pt x="2488001" y="596627"/>
                  <a:pt x="2481175" y="610279"/>
                </a:cubicBezTo>
                <a:cubicBezTo>
                  <a:pt x="2470505" y="631619"/>
                  <a:pt x="2461879" y="678834"/>
                  <a:pt x="2455775" y="699179"/>
                </a:cubicBezTo>
                <a:cubicBezTo>
                  <a:pt x="2448082" y="724824"/>
                  <a:pt x="2438842" y="749979"/>
                  <a:pt x="2430375" y="775379"/>
                </a:cubicBezTo>
                <a:lnTo>
                  <a:pt x="2417675" y="813479"/>
                </a:lnTo>
                <a:lnTo>
                  <a:pt x="2404975" y="851579"/>
                </a:lnTo>
                <a:cubicBezTo>
                  <a:pt x="2400742" y="864279"/>
                  <a:pt x="2399701" y="878540"/>
                  <a:pt x="2392275" y="889679"/>
                </a:cubicBezTo>
                <a:cubicBezTo>
                  <a:pt x="2319482" y="998868"/>
                  <a:pt x="2406755" y="860719"/>
                  <a:pt x="2354175" y="965879"/>
                </a:cubicBezTo>
                <a:cubicBezTo>
                  <a:pt x="2347349" y="979531"/>
                  <a:pt x="2334974" y="990031"/>
                  <a:pt x="2328775" y="1003979"/>
                </a:cubicBezTo>
                <a:cubicBezTo>
                  <a:pt x="2317901" y="1028445"/>
                  <a:pt x="2318227" y="1057902"/>
                  <a:pt x="2303375" y="1080179"/>
                </a:cubicBezTo>
                <a:cubicBezTo>
                  <a:pt x="2294908" y="1092879"/>
                  <a:pt x="2284174" y="1104331"/>
                  <a:pt x="2277975" y="1118279"/>
                </a:cubicBezTo>
                <a:cubicBezTo>
                  <a:pt x="2267101" y="1142745"/>
                  <a:pt x="2267427" y="1172202"/>
                  <a:pt x="2252575" y="1194479"/>
                </a:cubicBezTo>
                <a:cubicBezTo>
                  <a:pt x="2235642" y="1219879"/>
                  <a:pt x="2211428" y="1241719"/>
                  <a:pt x="2201775" y="1270679"/>
                </a:cubicBezTo>
                <a:cubicBezTo>
                  <a:pt x="2197542" y="1283379"/>
                  <a:pt x="2195576" y="1297077"/>
                  <a:pt x="2189075" y="1308779"/>
                </a:cubicBezTo>
                <a:cubicBezTo>
                  <a:pt x="2174250" y="1335464"/>
                  <a:pt x="2147928" y="1356019"/>
                  <a:pt x="2138275" y="1384979"/>
                </a:cubicBezTo>
                <a:lnTo>
                  <a:pt x="2112875" y="1461179"/>
                </a:lnTo>
                <a:cubicBezTo>
                  <a:pt x="2108642" y="1473879"/>
                  <a:pt x="2111314" y="1491853"/>
                  <a:pt x="2100175" y="1499279"/>
                </a:cubicBezTo>
                <a:lnTo>
                  <a:pt x="2062075" y="1524679"/>
                </a:lnTo>
                <a:cubicBezTo>
                  <a:pt x="2057842" y="1541612"/>
                  <a:pt x="2054391" y="1558761"/>
                  <a:pt x="2049375" y="1575479"/>
                </a:cubicBezTo>
                <a:lnTo>
                  <a:pt x="2011275" y="1689779"/>
                </a:lnTo>
                <a:lnTo>
                  <a:pt x="1998575" y="1727879"/>
                </a:lnTo>
                <a:cubicBezTo>
                  <a:pt x="1994342" y="1740579"/>
                  <a:pt x="1993301" y="1754840"/>
                  <a:pt x="1985875" y="1765979"/>
                </a:cubicBezTo>
                <a:cubicBezTo>
                  <a:pt x="1977408" y="1778679"/>
                  <a:pt x="1966674" y="1790131"/>
                  <a:pt x="1960475" y="1804079"/>
                </a:cubicBezTo>
                <a:cubicBezTo>
                  <a:pt x="1928831" y="1875278"/>
                  <a:pt x="1950735" y="1869108"/>
                  <a:pt x="1909675" y="1918379"/>
                </a:cubicBezTo>
                <a:cubicBezTo>
                  <a:pt x="1872371" y="1963143"/>
                  <a:pt x="1848477" y="1971878"/>
                  <a:pt x="1795375" y="2007279"/>
                </a:cubicBezTo>
                <a:lnTo>
                  <a:pt x="1757275" y="2032679"/>
                </a:lnTo>
                <a:cubicBezTo>
                  <a:pt x="1732300" y="2070141"/>
                  <a:pt x="1730445" y="2078321"/>
                  <a:pt x="1693775" y="2108879"/>
                </a:cubicBezTo>
                <a:cubicBezTo>
                  <a:pt x="1682049" y="2118650"/>
                  <a:pt x="1668375" y="2125812"/>
                  <a:pt x="1655675" y="2134279"/>
                </a:cubicBezTo>
                <a:cubicBezTo>
                  <a:pt x="1651442" y="2146979"/>
                  <a:pt x="1648962" y="2160405"/>
                  <a:pt x="1642975" y="2172379"/>
                </a:cubicBezTo>
                <a:cubicBezTo>
                  <a:pt x="1627251" y="2203827"/>
                  <a:pt x="1612132" y="2221365"/>
                  <a:pt x="1579475" y="2235879"/>
                </a:cubicBezTo>
                <a:cubicBezTo>
                  <a:pt x="1555009" y="2246753"/>
                  <a:pt x="1503275" y="2261279"/>
                  <a:pt x="1503275" y="2261279"/>
                </a:cubicBezTo>
                <a:cubicBezTo>
                  <a:pt x="1418608" y="2257046"/>
                  <a:pt x="1330657" y="2272315"/>
                  <a:pt x="1249275" y="2248579"/>
                </a:cubicBezTo>
                <a:cubicBezTo>
                  <a:pt x="1219969" y="2240031"/>
                  <a:pt x="1215408" y="2197779"/>
                  <a:pt x="1198475" y="2172379"/>
                </a:cubicBezTo>
                <a:lnTo>
                  <a:pt x="1173075" y="2134279"/>
                </a:lnTo>
                <a:cubicBezTo>
                  <a:pt x="1164608" y="2121579"/>
                  <a:pt x="1152502" y="2110659"/>
                  <a:pt x="1147675" y="2096179"/>
                </a:cubicBezTo>
                <a:cubicBezTo>
                  <a:pt x="1143442" y="2083479"/>
                  <a:pt x="1143338" y="2068532"/>
                  <a:pt x="1134975" y="2058079"/>
                </a:cubicBezTo>
                <a:cubicBezTo>
                  <a:pt x="1125440" y="2046160"/>
                  <a:pt x="1109575" y="2041146"/>
                  <a:pt x="1096875" y="2032679"/>
                </a:cubicBezTo>
                <a:cubicBezTo>
                  <a:pt x="1006111" y="1896533"/>
                  <a:pt x="1147458" y="2103158"/>
                  <a:pt x="1033375" y="1956479"/>
                </a:cubicBezTo>
                <a:cubicBezTo>
                  <a:pt x="1014633" y="1932382"/>
                  <a:pt x="1007975" y="1897212"/>
                  <a:pt x="982575" y="1880279"/>
                </a:cubicBezTo>
                <a:cubicBezTo>
                  <a:pt x="948708" y="1857701"/>
                  <a:pt x="932702" y="1850628"/>
                  <a:pt x="906375" y="1816779"/>
                </a:cubicBezTo>
                <a:lnTo>
                  <a:pt x="830175" y="1702479"/>
                </a:lnTo>
                <a:lnTo>
                  <a:pt x="779375" y="1626279"/>
                </a:lnTo>
                <a:cubicBezTo>
                  <a:pt x="770908" y="1613579"/>
                  <a:pt x="758802" y="1602659"/>
                  <a:pt x="753975" y="1588179"/>
                </a:cubicBezTo>
                <a:lnTo>
                  <a:pt x="715875" y="1473879"/>
                </a:lnTo>
                <a:cubicBezTo>
                  <a:pt x="705546" y="1442891"/>
                  <a:pt x="702394" y="1422298"/>
                  <a:pt x="677775" y="1397679"/>
                </a:cubicBezTo>
                <a:cubicBezTo>
                  <a:pt x="666982" y="1386886"/>
                  <a:pt x="652375" y="1380746"/>
                  <a:pt x="639675" y="1372279"/>
                </a:cubicBezTo>
                <a:cubicBezTo>
                  <a:pt x="635442" y="1359579"/>
                  <a:pt x="633476" y="1345881"/>
                  <a:pt x="626975" y="1334179"/>
                </a:cubicBezTo>
                <a:cubicBezTo>
                  <a:pt x="612150" y="1307494"/>
                  <a:pt x="585828" y="1286939"/>
                  <a:pt x="576175" y="1257979"/>
                </a:cubicBezTo>
                <a:cubicBezTo>
                  <a:pt x="510645" y="1061390"/>
                  <a:pt x="585752" y="1264434"/>
                  <a:pt x="525375" y="1143679"/>
                </a:cubicBezTo>
                <a:cubicBezTo>
                  <a:pt x="519388" y="1131705"/>
                  <a:pt x="516197" y="1118494"/>
                  <a:pt x="512675" y="1105579"/>
                </a:cubicBezTo>
                <a:cubicBezTo>
                  <a:pt x="503490" y="1071900"/>
                  <a:pt x="495742" y="1037846"/>
                  <a:pt x="487275" y="1003979"/>
                </a:cubicBezTo>
                <a:cubicBezTo>
                  <a:pt x="483042" y="987046"/>
                  <a:pt x="480095" y="969738"/>
                  <a:pt x="474575" y="953179"/>
                </a:cubicBezTo>
                <a:lnTo>
                  <a:pt x="449175" y="876979"/>
                </a:lnTo>
                <a:cubicBezTo>
                  <a:pt x="444942" y="864279"/>
                  <a:pt x="439722" y="851866"/>
                  <a:pt x="436475" y="838879"/>
                </a:cubicBezTo>
                <a:cubicBezTo>
                  <a:pt x="432406" y="822603"/>
                  <a:pt x="420185" y="768199"/>
                  <a:pt x="411075" y="749979"/>
                </a:cubicBezTo>
                <a:cubicBezTo>
                  <a:pt x="404249" y="736327"/>
                  <a:pt x="391874" y="725827"/>
                  <a:pt x="385675" y="711879"/>
                </a:cubicBezTo>
                <a:cubicBezTo>
                  <a:pt x="374801" y="687413"/>
                  <a:pt x="368742" y="661079"/>
                  <a:pt x="360275" y="635679"/>
                </a:cubicBezTo>
                <a:cubicBezTo>
                  <a:pt x="356042" y="622979"/>
                  <a:pt x="355001" y="608718"/>
                  <a:pt x="347575" y="597579"/>
                </a:cubicBezTo>
                <a:cubicBezTo>
                  <a:pt x="330642" y="572179"/>
                  <a:pt x="306428" y="550339"/>
                  <a:pt x="296775" y="521379"/>
                </a:cubicBezTo>
                <a:cubicBezTo>
                  <a:pt x="279248" y="468799"/>
                  <a:pt x="295214" y="490705"/>
                  <a:pt x="245975" y="457879"/>
                </a:cubicBezTo>
                <a:cubicBezTo>
                  <a:pt x="237508" y="432479"/>
                  <a:pt x="235427" y="403956"/>
                  <a:pt x="220575" y="381679"/>
                </a:cubicBezTo>
                <a:cubicBezTo>
                  <a:pt x="203642" y="356279"/>
                  <a:pt x="179428" y="334439"/>
                  <a:pt x="169775" y="305479"/>
                </a:cubicBezTo>
                <a:cubicBezTo>
                  <a:pt x="161308" y="280079"/>
                  <a:pt x="159227" y="251556"/>
                  <a:pt x="144375" y="229279"/>
                </a:cubicBezTo>
                <a:cubicBezTo>
                  <a:pt x="135908" y="216579"/>
                  <a:pt x="125174" y="205127"/>
                  <a:pt x="118975" y="191179"/>
                </a:cubicBezTo>
                <a:cubicBezTo>
                  <a:pt x="108101" y="166713"/>
                  <a:pt x="108427" y="137256"/>
                  <a:pt x="93575" y="114979"/>
                </a:cubicBezTo>
                <a:cubicBezTo>
                  <a:pt x="20782" y="5790"/>
                  <a:pt x="108055" y="143939"/>
                  <a:pt x="55475" y="38779"/>
                </a:cubicBezTo>
                <a:cubicBezTo>
                  <a:pt x="48649" y="25127"/>
                  <a:pt x="-35542" y="4912"/>
                  <a:pt x="17375" y="679"/>
                </a:cubicBezTo>
                <a:close/>
              </a:path>
            </a:pathLst>
          </a:cu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6C323-BCC3-4E7E-BB17-45A0FF80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88B46-5CFF-4C71-89DC-8348752B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54956-54F2-4385-80F4-A438FBBD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6170E65-40D4-4695-89E1-28BF911F77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350530"/>
              </p:ext>
            </p:extLst>
          </p:nvPr>
        </p:nvGraphicFramePr>
        <p:xfrm>
          <a:off x="646562" y="997177"/>
          <a:ext cx="10898875" cy="180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5" name="Equation" r:id="rId3" imgW="7441920" imgH="1231560" progId="Equation.DSMT4">
                  <p:embed/>
                </p:oleObj>
              </mc:Choice>
              <mc:Fallback>
                <p:oleObj name="Equation" r:id="rId3" imgW="744192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562" y="997177"/>
                        <a:ext cx="10898875" cy="1804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307205-A8AF-4806-AC6B-2CDC06FE91C2}"/>
              </a:ext>
            </a:extLst>
          </p:cNvPr>
          <p:cNvSpPr txBox="1"/>
          <p:nvPr/>
        </p:nvSpPr>
        <p:spPr>
          <a:xfrm>
            <a:off x="580570" y="136525"/>
            <a:ext cx="1132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Treatment of the full one-dimensional Hubbard model  -- using the Bloch basis --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9DC48C2-EA93-4E44-9BF5-7442CD8B94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501732"/>
              </p:ext>
            </p:extLst>
          </p:nvPr>
        </p:nvGraphicFramePr>
        <p:xfrm>
          <a:off x="838199" y="2976563"/>
          <a:ext cx="10502685" cy="2884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6" name="Equation" r:id="rId5" imgW="6705360" imgH="1841400" progId="Equation.DSMT4">
                  <p:embed/>
                </p:oleObj>
              </mc:Choice>
              <mc:Fallback>
                <p:oleObj name="Equation" r:id="rId5" imgW="6705360" imgH="18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199" y="2976563"/>
                        <a:ext cx="10502685" cy="2884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737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301DE-C1C0-441F-8560-5D59B1D8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2F4C4-9B7E-475B-9BA5-F3B83883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DC79-62D9-4559-A908-B3B91D0E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76BD32A-6114-49B4-B506-07A647F27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5" b="68607"/>
          <a:stretch/>
        </p:blipFill>
        <p:spPr bwMode="auto">
          <a:xfrm>
            <a:off x="98519" y="266700"/>
            <a:ext cx="11994962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81FD7F-BC35-4C7C-AEB2-0E36EA764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750754"/>
              </p:ext>
            </p:extLst>
          </p:nvPr>
        </p:nvGraphicFramePr>
        <p:xfrm>
          <a:off x="1511300" y="2133600"/>
          <a:ext cx="8693150" cy="357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8" name="Equation" r:id="rId4" imgW="5549760" imgH="2286000" progId="Equation.DSMT4">
                  <p:embed/>
                </p:oleObj>
              </mc:Choice>
              <mc:Fallback>
                <p:oleObj name="Equation" r:id="rId4" imgW="5549760" imgH="2286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9DC48C2-EA93-4E44-9BF5-7442CD8B94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1300" y="2133600"/>
                        <a:ext cx="8693150" cy="357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04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8E46E-4B15-4725-A3AA-ACCA60BC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89D63-B572-4858-AA73-2CD55A64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E1711-62DB-4526-9FBA-BB8BE4A5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BF623-8306-43DD-8694-80B00FC4FAAA}"/>
              </a:ext>
            </a:extLst>
          </p:cNvPr>
          <p:cNvSpPr txBox="1"/>
          <p:nvPr/>
        </p:nvSpPr>
        <p:spPr>
          <a:xfrm>
            <a:off x="139700" y="82506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Exact solution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3D3CA-C696-4729-9385-99CF5FFD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78969"/>
            <a:ext cx="9402914" cy="444869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4817C44-95BB-4734-9106-979C5E43F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504735"/>
              </p:ext>
            </p:extLst>
          </p:nvPr>
        </p:nvGraphicFramePr>
        <p:xfrm>
          <a:off x="774700" y="4494941"/>
          <a:ext cx="4114800" cy="158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6" name="Equation" r:id="rId4" imgW="2603160" imgH="1002960" progId="Equation.DSMT4">
                  <p:embed/>
                </p:oleObj>
              </mc:Choice>
              <mc:Fallback>
                <p:oleObj name="Equation" r:id="rId4" imgW="2603160" imgH="1002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700" y="4494941"/>
                        <a:ext cx="4114800" cy="1585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6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D43C8-C7AC-4000-8FA3-60624532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31AFA8-705D-4F5C-BB17-FF46B33C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1B9CB-2D68-43EA-9E1D-B326F6EB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FECF0-64BD-4D22-A46F-CE16E6CD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27" y="2019300"/>
            <a:ext cx="9037891" cy="4324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971A44-2476-409C-858B-4996AD703D48}"/>
              </a:ext>
            </a:extLst>
          </p:cNvPr>
          <p:cNvSpPr txBox="1"/>
          <p:nvPr/>
        </p:nvSpPr>
        <p:spPr>
          <a:xfrm>
            <a:off x="7436719" y="31981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FF"/>
                </a:solidFill>
                <a:latin typeface="+mj-lt"/>
              </a:rPr>
              <a:t>Hartree-Fock</a:t>
            </a:r>
            <a:endParaRPr lang="en-US" sz="2400" b="1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D44E6-30F5-4B12-A115-A34AEF3277F4}"/>
              </a:ext>
            </a:extLst>
          </p:cNvPr>
          <p:cNvSpPr txBox="1"/>
          <p:nvPr/>
        </p:nvSpPr>
        <p:spPr>
          <a:xfrm>
            <a:off x="8274919" y="548208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Exact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B058A-F03A-452E-87A6-38EE7E0BA412}"/>
              </a:ext>
            </a:extLst>
          </p:cNvPr>
          <p:cNvSpPr txBox="1"/>
          <p:nvPr/>
        </p:nvSpPr>
        <p:spPr>
          <a:xfrm>
            <a:off x="504426" y="136525"/>
            <a:ext cx="1041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Evaluation of exact model in comparison with </a:t>
            </a:r>
            <a:r>
              <a:rPr lang="en-US" sz="2400" b="1" dirty="0" err="1"/>
              <a:t>Hartree-Fock</a:t>
            </a:r>
            <a:r>
              <a:rPr lang="en-US" sz="2400" b="1" dirty="0"/>
              <a:t> approximation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1A4182A-DEBD-4177-B7B4-AFE59E08D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913541"/>
          <a:ext cx="4114800" cy="158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02" name="Equation" r:id="rId4" imgW="2603160" imgH="1002960" progId="Equation.DSMT4">
                  <p:embed/>
                </p:oleObj>
              </mc:Choice>
              <mc:Fallback>
                <p:oleObj name="Equation" r:id="rId4" imgW="2603160" imgH="1002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1A4182A-DEBD-4177-B7B4-AFE59E08D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913541"/>
                        <a:ext cx="4114800" cy="1585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961D047-EC02-45E8-B4B2-135058105368}"/>
              </a:ext>
            </a:extLst>
          </p:cNvPr>
          <p:cNvSpPr txBox="1"/>
          <p:nvPr/>
        </p:nvSpPr>
        <p:spPr>
          <a:xfrm>
            <a:off x="6375400" y="5753100"/>
            <a:ext cx="146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U/t</a:t>
            </a:r>
          </a:p>
        </p:txBody>
      </p:sp>
    </p:spTree>
    <p:extLst>
      <p:ext uri="{BB962C8B-B14F-4D97-AF65-F5344CB8AC3E}">
        <p14:creationId xmlns:p14="http://schemas.microsoft.com/office/powerpoint/2010/main" val="18070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A6009-A2E0-44A4-8204-0049E08E0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E6B5A-85BD-42CF-8F1E-333EFE5B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861D5-152B-4F39-96B8-68A9E703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833D7-99A1-4D4F-83AA-F718895746E2}"/>
              </a:ext>
            </a:extLst>
          </p:cNvPr>
          <p:cNvSpPr txBox="1"/>
          <p:nvPr/>
        </p:nvSpPr>
        <p:spPr>
          <a:xfrm>
            <a:off x="292100" y="317500"/>
            <a:ext cx="1148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Can we improve the </a:t>
            </a:r>
            <a:r>
              <a:rPr lang="en-US" sz="2400" b="1" dirty="0" err="1"/>
              <a:t>Hartree-Fock</a:t>
            </a:r>
            <a:r>
              <a:rPr lang="en-US" sz="2400" b="1" dirty="0"/>
              <a:t> analysis?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What if we populate all N sites with </a:t>
            </a:r>
            <a:r>
              <a:rPr lang="en-US" sz="2400" b="1" dirty="0" err="1"/>
              <a:t>with</a:t>
            </a:r>
            <a:r>
              <a:rPr lang="en-US" sz="2400" b="1" dirty="0"/>
              <a:t> spin up electrons – “ferromagnetic” solution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EEE9A0-5F99-4680-A575-3AE49457174A}"/>
              </a:ext>
            </a:extLst>
          </p:cNvPr>
          <p:cNvSpPr/>
          <p:nvPr/>
        </p:nvSpPr>
        <p:spPr>
          <a:xfrm>
            <a:off x="2877312" y="2077212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B7C24D-4451-4E51-ACE3-025BF0D8269F}"/>
              </a:ext>
            </a:extLst>
          </p:cNvPr>
          <p:cNvSpPr/>
          <p:nvPr/>
        </p:nvSpPr>
        <p:spPr>
          <a:xfrm>
            <a:off x="3843528" y="2077212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6E4B61-8AF4-4F45-BC28-01D59EAD2B9A}"/>
              </a:ext>
            </a:extLst>
          </p:cNvPr>
          <p:cNvSpPr/>
          <p:nvPr/>
        </p:nvSpPr>
        <p:spPr>
          <a:xfrm>
            <a:off x="4809744" y="2077212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A5C22E-9194-4428-A38C-FDC468207BC1}"/>
              </a:ext>
            </a:extLst>
          </p:cNvPr>
          <p:cNvSpPr/>
          <p:nvPr/>
        </p:nvSpPr>
        <p:spPr>
          <a:xfrm>
            <a:off x="5775960" y="2077212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0AE32E97-43EC-4E0A-B255-757421A8CFD2}"/>
              </a:ext>
            </a:extLst>
          </p:cNvPr>
          <p:cNvSpPr/>
          <p:nvPr/>
        </p:nvSpPr>
        <p:spPr>
          <a:xfrm>
            <a:off x="3220212" y="2276929"/>
            <a:ext cx="228600" cy="5334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97AD7606-E7E0-4CFA-99C6-A2BF9448F3FB}"/>
              </a:ext>
            </a:extLst>
          </p:cNvPr>
          <p:cNvSpPr/>
          <p:nvPr/>
        </p:nvSpPr>
        <p:spPr>
          <a:xfrm>
            <a:off x="4173292" y="2276929"/>
            <a:ext cx="228600" cy="5334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47FB30EE-C938-43C6-AB8D-0E1C2A29AC48}"/>
              </a:ext>
            </a:extLst>
          </p:cNvPr>
          <p:cNvSpPr/>
          <p:nvPr/>
        </p:nvSpPr>
        <p:spPr>
          <a:xfrm>
            <a:off x="5152644" y="2267712"/>
            <a:ext cx="228600" cy="5334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A1A256F5-E22B-4FE0-8DDA-342F0D37FE29}"/>
              </a:ext>
            </a:extLst>
          </p:cNvPr>
          <p:cNvSpPr/>
          <p:nvPr/>
        </p:nvSpPr>
        <p:spPr>
          <a:xfrm>
            <a:off x="6099483" y="2267712"/>
            <a:ext cx="228600" cy="5334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4A317F5-F4E1-4876-BFE8-B5DE911CAB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219921"/>
              </p:ext>
            </p:extLst>
          </p:nvPr>
        </p:nvGraphicFramePr>
        <p:xfrm>
          <a:off x="726076" y="2077213"/>
          <a:ext cx="1920238" cy="91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8" name="Equation" r:id="rId3" imgW="533160" imgH="253800" progId="Equation.DSMT4">
                  <p:embed/>
                </p:oleObj>
              </mc:Choice>
              <mc:Fallback>
                <p:oleObj name="Equation" r:id="rId3" imgW="533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076" y="2077213"/>
                        <a:ext cx="1920238" cy="914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8EDB793-B2DB-4203-B41B-C4E7BF19E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577137"/>
              </p:ext>
            </p:extLst>
          </p:nvPr>
        </p:nvGraphicFramePr>
        <p:xfrm>
          <a:off x="805543" y="4688341"/>
          <a:ext cx="4075246" cy="876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9" name="Equation" r:id="rId5" imgW="1180800" imgH="253800" progId="Equation.DSMT4">
                  <p:embed/>
                </p:oleObj>
              </mc:Choice>
              <mc:Fallback>
                <p:oleObj name="Equation" r:id="rId5" imgW="1180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5543" y="4688341"/>
                        <a:ext cx="4075246" cy="876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2096523-B065-4FE1-9BAA-37D46B838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922371"/>
              </p:ext>
            </p:extLst>
          </p:nvPr>
        </p:nvGraphicFramePr>
        <p:xfrm>
          <a:off x="838200" y="3313972"/>
          <a:ext cx="9388415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0" name="Equation" r:id="rId7" imgW="4647960" imgH="634680" progId="Equation.DSMT4">
                  <p:embed/>
                </p:oleObj>
              </mc:Choice>
              <mc:Fallback>
                <p:oleObj name="Equation" r:id="rId7" imgW="4647960" imgH="634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1B5497A-68E9-41A3-9932-2D79FD0FD1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3313972"/>
                        <a:ext cx="9388415" cy="128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AF02D51-CA63-41F1-9E72-8B9F55420508}"/>
              </a:ext>
            </a:extLst>
          </p:cNvPr>
          <p:cNvSpPr txBox="1"/>
          <p:nvPr/>
        </p:nvSpPr>
        <p:spPr>
          <a:xfrm>
            <a:off x="5381244" y="5126539"/>
            <a:ext cx="6123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Note that in the Bloch basis, this corresponds to filling all of the single particle states with spin up electrons</a:t>
            </a:r>
          </a:p>
        </p:txBody>
      </p:sp>
    </p:spTree>
    <p:extLst>
      <p:ext uri="{BB962C8B-B14F-4D97-AF65-F5344CB8AC3E}">
        <p14:creationId xmlns:p14="http://schemas.microsoft.com/office/powerpoint/2010/main" val="855319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BB21B-2C28-4C6B-A9B7-9E1A1894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59D49-F6B4-4679-B03F-74414DCB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EA8F6-6A2B-47DA-88EE-6146C8C7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02E86-15F9-410D-A6DE-4E1C07B1CC84}"/>
              </a:ext>
            </a:extLst>
          </p:cNvPr>
          <p:cNvSpPr txBox="1"/>
          <p:nvPr/>
        </p:nvSpPr>
        <p:spPr>
          <a:xfrm>
            <a:off x="522514" y="29028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Digression – we can define a magnetization --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1F5B26-52A5-4CF3-B4D2-0C00676EC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9" t="58913" r="34149" b="27954"/>
          <a:stretch/>
        </p:blipFill>
        <p:spPr bwMode="auto">
          <a:xfrm>
            <a:off x="993503" y="751951"/>
            <a:ext cx="4245140" cy="135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358650-F066-4423-9AC8-2B1E51C87770}"/>
              </a:ext>
            </a:extLst>
          </p:cNvPr>
          <p:cNvSpPr txBox="1"/>
          <p:nvPr/>
        </p:nvSpPr>
        <p:spPr>
          <a:xfrm>
            <a:off x="1785257" y="2481943"/>
            <a:ext cx="956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m=1 for the Ferromagnetic case</a:t>
            </a:r>
          </a:p>
          <a:p>
            <a:pPr algn="l"/>
            <a:r>
              <a:rPr lang="en-US" sz="2400" b="1" dirty="0"/>
              <a:t>m=0 for the simple case</a:t>
            </a:r>
          </a:p>
        </p:txBody>
      </p:sp>
    </p:spTree>
    <p:extLst>
      <p:ext uri="{BB962C8B-B14F-4D97-AF65-F5344CB8AC3E}">
        <p14:creationId xmlns:p14="http://schemas.microsoft.com/office/powerpoint/2010/main" val="3661042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D43C8-C7AC-4000-8FA3-60624532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31AFA8-705D-4F5C-BB17-FF46B33C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1B9CB-2D68-43EA-9E1D-B326F6EB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FECF0-64BD-4D22-A46F-CE16E6CD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27" y="2019300"/>
            <a:ext cx="9037891" cy="4324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971A44-2476-409C-858B-4996AD703D48}"/>
              </a:ext>
            </a:extLst>
          </p:cNvPr>
          <p:cNvSpPr txBox="1"/>
          <p:nvPr/>
        </p:nvSpPr>
        <p:spPr>
          <a:xfrm>
            <a:off x="7436719" y="3198167"/>
            <a:ext cx="317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FF"/>
                </a:solidFill>
                <a:latin typeface="+mj-lt"/>
              </a:rPr>
              <a:t>Hartree-Fock</a:t>
            </a:r>
            <a:r>
              <a:rPr lang="en-US" sz="2400" b="1" dirty="0">
                <a:solidFill>
                  <a:srgbClr val="0066FF"/>
                </a:solidFill>
                <a:latin typeface="+mj-lt"/>
              </a:rPr>
              <a:t>  </a:t>
            </a:r>
            <a:r>
              <a:rPr lang="en-US" sz="2400" b="1">
                <a:solidFill>
                  <a:srgbClr val="0066FF"/>
                </a:solidFill>
                <a:latin typeface="+mj-lt"/>
              </a:rPr>
              <a:t>m=0</a:t>
            </a:r>
            <a:endParaRPr lang="en-US" sz="2400" b="1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D44E6-30F5-4B12-A115-A34AEF3277F4}"/>
              </a:ext>
            </a:extLst>
          </p:cNvPr>
          <p:cNvSpPr txBox="1"/>
          <p:nvPr/>
        </p:nvSpPr>
        <p:spPr>
          <a:xfrm>
            <a:off x="8274919" y="548208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Exact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B058A-F03A-452E-87A6-38EE7E0BA412}"/>
              </a:ext>
            </a:extLst>
          </p:cNvPr>
          <p:cNvSpPr txBox="1"/>
          <p:nvPr/>
        </p:nvSpPr>
        <p:spPr>
          <a:xfrm>
            <a:off x="504426" y="136525"/>
            <a:ext cx="1041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Evaluation of exact model in comparison with </a:t>
            </a:r>
            <a:r>
              <a:rPr lang="en-US" sz="2400" b="1" dirty="0" err="1"/>
              <a:t>Hartree-Fock</a:t>
            </a:r>
            <a:r>
              <a:rPr lang="en-US" sz="2400" b="1" dirty="0"/>
              <a:t> approximation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1A4182A-DEBD-4177-B7B4-AFE59E08D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913541"/>
          <a:ext cx="4114800" cy="158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81" name="Equation" r:id="rId4" imgW="2603160" imgH="1002960" progId="Equation.DSMT4">
                  <p:embed/>
                </p:oleObj>
              </mc:Choice>
              <mc:Fallback>
                <p:oleObj name="Equation" r:id="rId4" imgW="2603160" imgH="1002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1A4182A-DEBD-4177-B7B4-AFE59E08D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913541"/>
                        <a:ext cx="4114800" cy="1585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961D047-EC02-45E8-B4B2-135058105368}"/>
              </a:ext>
            </a:extLst>
          </p:cNvPr>
          <p:cNvSpPr txBox="1"/>
          <p:nvPr/>
        </p:nvSpPr>
        <p:spPr>
          <a:xfrm>
            <a:off x="6375400" y="5753100"/>
            <a:ext cx="146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U/t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474761-2A35-40A3-A558-C8D6085B619B}"/>
              </a:ext>
            </a:extLst>
          </p:cNvPr>
          <p:cNvCxnSpPr/>
          <p:nvPr/>
        </p:nvCxnSpPr>
        <p:spPr>
          <a:xfrm>
            <a:off x="1698171" y="5196114"/>
            <a:ext cx="8026400" cy="0"/>
          </a:xfrm>
          <a:prstGeom prst="line">
            <a:avLst/>
          </a:prstGeom>
          <a:ln w="508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498E1F8-29BF-4FE6-A5E8-3BCCB588D53F}"/>
              </a:ext>
            </a:extLst>
          </p:cNvPr>
          <p:cNvSpPr txBox="1"/>
          <p:nvPr/>
        </p:nvSpPr>
        <p:spPr>
          <a:xfrm>
            <a:off x="7589119" y="4569765"/>
            <a:ext cx="317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+mj-lt"/>
              </a:rPr>
              <a:t>Hartree-Fock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  m=1</a:t>
            </a:r>
          </a:p>
        </p:txBody>
      </p:sp>
    </p:spTree>
    <p:extLst>
      <p:ext uri="{BB962C8B-B14F-4D97-AF65-F5344CB8AC3E}">
        <p14:creationId xmlns:p14="http://schemas.microsoft.com/office/powerpoint/2010/main" val="2213677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4551" y="232914"/>
            <a:ext cx="8617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Approximate solutions in terms of single particle states; “broken symmetry” </a:t>
            </a:r>
            <a:r>
              <a:rPr lang="en-US" sz="2400" b="1" dirty="0" err="1"/>
              <a:t>Hartree-Fock</a:t>
            </a:r>
            <a:r>
              <a:rPr lang="en-US" sz="2400" b="1" dirty="0"/>
              <a:t> type solutions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79" y="2103397"/>
            <a:ext cx="11594041" cy="347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32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95" b="27916"/>
          <a:stretch/>
        </p:blipFill>
        <p:spPr bwMode="auto">
          <a:xfrm>
            <a:off x="1600296" y="529390"/>
            <a:ext cx="9010650" cy="148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35200" y="2169444"/>
          <a:ext cx="7975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11" name="Equation" r:id="rId4" imgW="7975440" imgH="952200" progId="Equation.DSMT4">
                  <p:embed/>
                </p:oleObj>
              </mc:Choice>
              <mc:Fallback>
                <p:oleObj name="Equation" r:id="rId4" imgW="7975440" imgH="952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5200" y="2169444"/>
                        <a:ext cx="79756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73425" y="3429001"/>
          <a:ext cx="513715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12" name="Equation" r:id="rId6" imgW="4533840" imgH="1650960" progId="Equation.DSMT4">
                  <p:embed/>
                </p:oleObj>
              </mc:Choice>
              <mc:Fallback>
                <p:oleObj name="Equation" r:id="rId6" imgW="4533840" imgH="16509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73425" y="3429001"/>
                        <a:ext cx="5137150" cy="187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72669" y="5606131"/>
          <a:ext cx="214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13" name="Equation" r:id="rId8" imgW="2145960" imgH="291960" progId="Equation.DSMT4">
                  <p:embed/>
                </p:oleObj>
              </mc:Choice>
              <mc:Fallback>
                <p:oleObj name="Equation" r:id="rId8" imgW="2145960" imgH="291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72669" y="5606131"/>
                        <a:ext cx="2146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34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F3A82D-6E2F-4E2C-A2AC-FDB73B28B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4" y="287227"/>
            <a:ext cx="10838995" cy="389985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59A77-10D0-4645-853C-1FD8D7E7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135A1-FA1B-452A-96EB-A13C22EA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2CA88-BBA3-471C-98EC-FF0C6F9C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DAB41-5537-4C65-AC21-9E6CEB113799}"/>
              </a:ext>
            </a:extLst>
          </p:cNvPr>
          <p:cNvSpPr/>
          <p:nvPr/>
        </p:nvSpPr>
        <p:spPr>
          <a:xfrm>
            <a:off x="838200" y="2870201"/>
            <a:ext cx="10270181" cy="379402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2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875" y="92190"/>
            <a:ext cx="820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Spin density wave solution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812723"/>
              </p:ext>
            </p:extLst>
          </p:nvPr>
        </p:nvGraphicFramePr>
        <p:xfrm>
          <a:off x="952423" y="628273"/>
          <a:ext cx="3557814" cy="226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0" name="Equation" r:id="rId3" imgW="2933640" imgH="1866600" progId="Equation.DSMT4">
                  <p:embed/>
                </p:oleObj>
              </mc:Choice>
              <mc:Fallback>
                <p:oleObj name="Equation" r:id="rId3" imgW="2933640" imgH="1866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423" y="628273"/>
                        <a:ext cx="3557814" cy="226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061621"/>
              </p:ext>
            </p:extLst>
          </p:nvPr>
        </p:nvGraphicFramePr>
        <p:xfrm>
          <a:off x="952423" y="2931679"/>
          <a:ext cx="8720138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1" name="Equation" r:id="rId5" imgW="7696080" imgH="1028520" progId="Equation.DSMT4">
                  <p:embed/>
                </p:oleObj>
              </mc:Choice>
              <mc:Fallback>
                <p:oleObj name="Equation" r:id="rId5" imgW="7696080" imgH="10285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2423" y="2931679"/>
                        <a:ext cx="8720138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107012"/>
              </p:ext>
            </p:extLst>
          </p:nvPr>
        </p:nvGraphicFramePr>
        <p:xfrm>
          <a:off x="981443" y="4187527"/>
          <a:ext cx="3764013" cy="2214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2" name="Equation" r:id="rId7" imgW="3301920" imgH="1942920" progId="Equation.DSMT4">
                  <p:embed/>
                </p:oleObj>
              </mc:Choice>
              <mc:Fallback>
                <p:oleObj name="Equation" r:id="rId7" imgW="3301920" imgH="19429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1443" y="4187527"/>
                        <a:ext cx="3764013" cy="2214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501475"/>
              </p:ext>
            </p:extLst>
          </p:nvPr>
        </p:nvGraphicFramePr>
        <p:xfrm>
          <a:off x="6150429" y="4619039"/>
          <a:ext cx="2624689" cy="120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3" name="Equation" r:id="rId9" imgW="2400120" imgH="1104840" progId="Equation.DSMT4">
                  <p:embed/>
                </p:oleObj>
              </mc:Choice>
              <mc:Fallback>
                <p:oleObj name="Equation" r:id="rId9" imgW="2400120" imgH="11048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50429" y="4619039"/>
                        <a:ext cx="2624689" cy="120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F51E65-E387-4A83-A02A-FF4FAA987C41}"/>
              </a:ext>
            </a:extLst>
          </p:cNvPr>
          <p:cNvSpPr txBox="1"/>
          <p:nvPr/>
        </p:nvSpPr>
        <p:spPr>
          <a:xfrm>
            <a:off x="7605486" y="323022"/>
            <a:ext cx="3557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Using slightly different notation ---</a:t>
            </a:r>
          </a:p>
        </p:txBody>
      </p:sp>
    </p:spTree>
    <p:extLst>
      <p:ext uri="{BB962C8B-B14F-4D97-AF65-F5344CB8AC3E}">
        <p14:creationId xmlns:p14="http://schemas.microsoft.com/office/powerpoint/2010/main" val="537326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0510" y="279134"/>
            <a:ext cx="820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Spin density wave solution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1200" y="740799"/>
          <a:ext cx="5119952" cy="1359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59" name="Equation" r:id="rId3" imgW="3771720" imgH="1002960" progId="Equation.DSMT4">
                  <p:embed/>
                </p:oleObj>
              </mc:Choice>
              <mc:Fallback>
                <p:oleObj name="Equation" r:id="rId3" imgW="3771720" imgH="10029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740799"/>
                        <a:ext cx="5119952" cy="1359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1201" y="2450024"/>
          <a:ext cx="28733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60" name="Equation" r:id="rId5" imgW="2628720" imgH="1002960" progId="Equation.DSMT4">
                  <p:embed/>
                </p:oleObj>
              </mc:Choice>
              <mc:Fallback>
                <p:oleObj name="Equation" r:id="rId5" imgW="2628720" imgH="1002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1" y="2450024"/>
                        <a:ext cx="2873375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58963" y="3811589"/>
          <a:ext cx="4921250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61" name="Equation" r:id="rId7" imgW="4317840" imgH="2082600" progId="Equation.DSMT4">
                  <p:embed/>
                </p:oleObj>
              </mc:Choice>
              <mc:Fallback>
                <p:oleObj name="Equation" r:id="rId7" imgW="4317840" imgH="2082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58963" y="3811589"/>
                        <a:ext cx="4921250" cy="237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650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0510" y="279134"/>
            <a:ext cx="820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Spin density wave solution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06626" y="1331914"/>
          <a:ext cx="4646613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61" name="Equation" r:id="rId3" imgW="4076640" imgH="1333440" progId="Equation.DSMT4">
                  <p:embed/>
                </p:oleObj>
              </mc:Choice>
              <mc:Fallback>
                <p:oleObj name="Equation" r:id="rId3" imgW="4076640" imgH="13334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6626" y="1331914"/>
                        <a:ext cx="4646613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068" y="3075267"/>
            <a:ext cx="6958163" cy="2845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4771" y="3619100"/>
            <a:ext cx="53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8763" y="5775159"/>
            <a:ext cx="84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58747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0510" y="279134"/>
            <a:ext cx="820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Spin density wave solution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9407" y="1078030"/>
            <a:ext cx="395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Effects on single particle states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481470"/>
              </p:ext>
            </p:extLst>
          </p:nvPr>
        </p:nvGraphicFramePr>
        <p:xfrm>
          <a:off x="2801938" y="1890713"/>
          <a:ext cx="6027737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5" name="Equation" r:id="rId3" imgW="5181480" imgH="901440" progId="Equation.DSMT4">
                  <p:embed/>
                </p:oleObj>
              </mc:Choice>
              <mc:Fallback>
                <p:oleObj name="Equation" r:id="rId3" imgW="5181480" imgH="901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1938" y="1890713"/>
                        <a:ext cx="6027737" cy="104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058" y="3130344"/>
            <a:ext cx="7535177" cy="30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15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6518" y="89150"/>
            <a:ext cx="820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Spin density wave solution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64672" y="740798"/>
          <a:ext cx="3731328" cy="834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20" name="Equation" r:id="rId3" imgW="3124080" imgH="698400" progId="Equation.DSMT4">
                  <p:embed/>
                </p:oleObj>
              </mc:Choice>
              <mc:Fallback>
                <p:oleObj name="Equation" r:id="rId3" imgW="3124080" imgH="698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4672" y="740798"/>
                        <a:ext cx="3731328" cy="834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10342" y="774422"/>
          <a:ext cx="3136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21" name="Equation" r:id="rId5" imgW="3136680" imgH="660240" progId="Equation.DSMT4">
                  <p:embed/>
                </p:oleObj>
              </mc:Choice>
              <mc:Fallback>
                <p:oleObj name="Equation" r:id="rId5" imgW="3136680" imgH="6602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42" y="774422"/>
                        <a:ext cx="31369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110" y="1765023"/>
            <a:ext cx="6645342" cy="45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24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752600" y="457200"/>
            <a:ext cx="3048000" cy="3276600"/>
            <a:chOff x="288" y="864"/>
            <a:chExt cx="1920" cy="2064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400800" y="457200"/>
            <a:ext cx="3048000" cy="3276600"/>
            <a:chOff x="288" y="864"/>
            <a:chExt cx="1920" cy="2064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3200400" y="1143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10000" y="762000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i="1"/>
              <a:t>a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458201" y="1676401"/>
            <a:ext cx="11961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For spin </a:t>
            </a:r>
            <a:r>
              <a:rPr lang="en-US" altLang="en-US" dirty="0">
                <a:latin typeface="Symbol" panose="05050102010706020507" pitchFamily="18" charset="2"/>
              </a:rPr>
              <a:t>­</a:t>
            </a:r>
            <a:r>
              <a:rPr lang="en-US" dirty="0"/>
              <a:t>↑</a:t>
            </a:r>
            <a:endParaRPr lang="en-US" altLang="en-US" dirty="0">
              <a:latin typeface="Symbol" panose="05050102010706020507" pitchFamily="18" charset="2"/>
            </a:endParaRPr>
          </a:p>
          <a:p>
            <a:pPr algn="l"/>
            <a:r>
              <a:rPr lang="en-US" altLang="en-US" dirty="0">
                <a:latin typeface="Symbol" panose="05050102010706020507" pitchFamily="18" charset="2"/>
              </a:rPr>
              <a:t> (</a:t>
            </a:r>
            <a:r>
              <a:rPr lang="en-US" altLang="en-US" dirty="0"/>
              <a:t>x cos </a:t>
            </a:r>
            <a:r>
              <a:rPr lang="en-US" altLang="en-US" dirty="0" err="1">
                <a:latin typeface="Symbol" panose="05050102010706020507" pitchFamily="18" charset="2"/>
              </a:rPr>
              <a:t>q</a:t>
            </a:r>
            <a:r>
              <a:rPr lang="en-US" altLang="en-US" baseline="-25000" dirty="0" err="1"/>
              <a:t>k</a:t>
            </a:r>
            <a:r>
              <a:rPr lang="en-US" altLang="en-US" dirty="0"/>
              <a:t>)</a:t>
            </a:r>
          </a:p>
        </p:txBody>
      </p: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1752600" y="2286000"/>
            <a:ext cx="3048000" cy="3276600"/>
            <a:chOff x="288" y="864"/>
            <a:chExt cx="1920" cy="2064"/>
          </a:xfrm>
        </p:grpSpPr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4648200" y="2286000"/>
            <a:ext cx="3048000" cy="3276600"/>
            <a:chOff x="288" y="864"/>
            <a:chExt cx="1920" cy="2064"/>
          </a:xfrm>
        </p:grpSpPr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33"/>
          <p:cNvGrpSpPr>
            <a:grpSpLocks/>
          </p:cNvGrpSpPr>
          <p:nvPr/>
        </p:nvGrpSpPr>
        <p:grpSpPr bwMode="auto">
          <a:xfrm rot="10800000">
            <a:off x="6096000" y="4343400"/>
            <a:ext cx="3048000" cy="3276600"/>
            <a:chOff x="288" y="864"/>
            <a:chExt cx="1920" cy="2064"/>
          </a:xfrm>
        </p:grpSpPr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610600" y="3962401"/>
            <a:ext cx="11208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/>
              <a:t>For spin </a:t>
            </a:r>
            <a:r>
              <a:rPr lang="en-US" altLang="en-US">
                <a:latin typeface="Symbol" panose="05050102010706020507" pitchFamily="18" charset="2"/>
              </a:rPr>
              <a:t>¯</a:t>
            </a:r>
          </a:p>
          <a:p>
            <a:pPr algn="l"/>
            <a:r>
              <a:rPr lang="en-US" altLang="en-US">
                <a:latin typeface="Symbol" panose="05050102010706020507" pitchFamily="18" charset="2"/>
              </a:rPr>
              <a:t>(</a:t>
            </a:r>
            <a:r>
              <a:rPr lang="en-US" altLang="en-US"/>
              <a:t>x sin </a:t>
            </a:r>
            <a:r>
              <a:rPr lang="en-US" altLang="en-US">
                <a:latin typeface="Symbol" panose="05050102010706020507" pitchFamily="18" charset="2"/>
              </a:rPr>
              <a:t>q</a:t>
            </a:r>
            <a:r>
              <a:rPr lang="en-US" altLang="en-US" baseline="-25000"/>
              <a:t>k</a:t>
            </a:r>
            <a:r>
              <a:rPr lang="en-US" altLang="en-US"/>
              <a:t>)</a:t>
            </a:r>
            <a:endParaRPr lang="en-US" altLang="en-US">
              <a:latin typeface="Symbol" panose="05050102010706020507" pitchFamily="18" charset="2"/>
            </a:endParaRP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4648200" y="228600"/>
            <a:ext cx="120411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SDW form:</a:t>
            </a:r>
          </a:p>
        </p:txBody>
      </p:sp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3276600" y="457200"/>
            <a:ext cx="3048000" cy="3276600"/>
            <a:chOff x="288" y="864"/>
            <a:chExt cx="1920" cy="2064"/>
          </a:xfrm>
        </p:grpSpPr>
        <p:sp>
          <p:nvSpPr>
            <p:cNvPr id="31" name="Freeform 3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29"/>
          <p:cNvGrpSpPr>
            <a:grpSpLocks/>
          </p:cNvGrpSpPr>
          <p:nvPr/>
        </p:nvGrpSpPr>
        <p:grpSpPr bwMode="auto">
          <a:xfrm rot="10800000">
            <a:off x="2971800" y="4343400"/>
            <a:ext cx="3048000" cy="3276600"/>
            <a:chOff x="288" y="864"/>
            <a:chExt cx="1920" cy="2064"/>
          </a:xfrm>
        </p:grpSpPr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14"/>
          <p:cNvGrpSpPr>
            <a:grpSpLocks/>
          </p:cNvGrpSpPr>
          <p:nvPr/>
        </p:nvGrpSpPr>
        <p:grpSpPr bwMode="auto">
          <a:xfrm>
            <a:off x="4648200" y="457200"/>
            <a:ext cx="3048000" cy="3276600"/>
            <a:chOff x="288" y="864"/>
            <a:chExt cx="1920" cy="2064"/>
          </a:xfrm>
        </p:grpSpPr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6594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209801" y="547688"/>
          <a:ext cx="7681913" cy="631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33" name="Graph" r:id="rId3" imgW="7682400" imgH="6310800" progId="Origin50.Graph">
                  <p:embed/>
                </p:oleObj>
              </mc:Choice>
              <mc:Fallback>
                <p:oleObj name="Graph" r:id="rId3" imgW="7682400" imgH="6310800" progId="Origin50.Graph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547688"/>
                        <a:ext cx="7681913" cy="631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3655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4E3EC-05C0-43DF-AAEC-39CDAA3F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8ED73-5F0C-4C1D-9206-6ED92455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4ADBE-6A3A-4D8D-B424-0E8EFDA5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C705B-A89F-4DAA-8C74-32270991D4C0}"/>
              </a:ext>
            </a:extLst>
          </p:cNvPr>
          <p:cNvSpPr txBox="1"/>
          <p:nvPr/>
        </p:nvSpPr>
        <p:spPr>
          <a:xfrm>
            <a:off x="381000" y="304800"/>
            <a:ext cx="1120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Comment on Hubbard model in higher dimensions –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       Used to study model systems of finite size with exact diagonalization</a:t>
            </a:r>
          </a:p>
        </p:txBody>
      </p:sp>
    </p:spTree>
    <p:extLst>
      <p:ext uri="{BB962C8B-B14F-4D97-AF65-F5344CB8AC3E}">
        <p14:creationId xmlns:p14="http://schemas.microsoft.com/office/powerpoint/2010/main" val="1267295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9600" y="213361"/>
            <a:ext cx="785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Motivation for the LDA+U approach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06" y="862189"/>
            <a:ext cx="11062187" cy="513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12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0" y="142637"/>
            <a:ext cx="10891739" cy="657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9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00" y="866895"/>
            <a:ext cx="8319432" cy="2540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368" y="170999"/>
            <a:ext cx="709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Hubbard Hamiltonian: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2835864"/>
            <a:ext cx="247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single particle 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3112" y="2835864"/>
            <a:ext cx="247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particle contribution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329968"/>
              </p:ext>
            </p:extLst>
          </p:nvPr>
        </p:nvGraphicFramePr>
        <p:xfrm>
          <a:off x="1712976" y="3872544"/>
          <a:ext cx="3810000" cy="2308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0" name="Equation" r:id="rId4" imgW="1739880" imgH="1054080" progId="Equation.DSMT4">
                  <p:embed/>
                </p:oleObj>
              </mc:Choice>
              <mc:Fallback>
                <p:oleObj name="Equation" r:id="rId4" imgW="1739880" imgH="10540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2976" y="3872544"/>
                        <a:ext cx="3810000" cy="2308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E428615-F786-4838-81D0-1A2BA65C2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743127"/>
              </p:ext>
            </p:extLst>
          </p:nvPr>
        </p:nvGraphicFramePr>
        <p:xfrm>
          <a:off x="4392676" y="235680"/>
          <a:ext cx="7146770" cy="103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1" name="Equation" r:id="rId6" imgW="3162240" imgH="457200" progId="Equation.DSMT4">
                  <p:embed/>
                </p:oleObj>
              </mc:Choice>
              <mc:Fallback>
                <p:oleObj name="Equation" r:id="rId6" imgW="3162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2676" y="235680"/>
                        <a:ext cx="7146770" cy="1033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680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8320" y="213361"/>
            <a:ext cx="820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Details of the self-interaction problem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583410"/>
              </p:ext>
            </p:extLst>
          </p:nvPr>
        </p:nvGraphicFramePr>
        <p:xfrm>
          <a:off x="1562100" y="629275"/>
          <a:ext cx="7680040" cy="240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10" name="Equation" r:id="rId3" imgW="5676840" imgH="1777680" progId="Equation.DSMT4">
                  <p:embed/>
                </p:oleObj>
              </mc:Choice>
              <mc:Fallback>
                <p:oleObj name="Equation" r:id="rId3" imgW="5676840" imgH="17776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2100" y="629275"/>
                        <a:ext cx="7680040" cy="2405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088448"/>
              </p:ext>
            </p:extLst>
          </p:nvPr>
        </p:nvGraphicFramePr>
        <p:xfrm>
          <a:off x="1562101" y="3429001"/>
          <a:ext cx="7991252" cy="126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11" name="Equation" r:id="rId5" imgW="6337080" imgH="1002960" progId="Equation.DSMT4">
                  <p:embed/>
                </p:oleObj>
              </mc:Choice>
              <mc:Fallback>
                <p:oleObj name="Equation" r:id="rId5" imgW="6337080" imgH="1002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2101" y="3429001"/>
                        <a:ext cx="7991252" cy="1265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62100" y="4996716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Hartree-Fock</a:t>
            </a:r>
            <a:r>
              <a:rPr lang="en-US" sz="2400" dirty="0">
                <a:latin typeface="+mj-lt"/>
              </a:rPr>
              <a:t> formalism removes self-interaction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LDA+U approximately removes self-interaction error and can possibly add some additional physics</a:t>
            </a:r>
          </a:p>
        </p:txBody>
      </p:sp>
    </p:spTree>
    <p:extLst>
      <p:ext uri="{BB962C8B-B14F-4D97-AF65-F5344CB8AC3E}">
        <p14:creationId xmlns:p14="http://schemas.microsoft.com/office/powerpoint/2010/main" val="668079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35" y="488950"/>
            <a:ext cx="9939930" cy="56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03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16977"/>
            <a:ext cx="7865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Total energy expression for LDA+U used by </a:t>
            </a:r>
            <a:r>
              <a:rPr lang="en-US" sz="2400" dirty="0" err="1">
                <a:latin typeface="+mj-lt"/>
              </a:rPr>
              <a:t>Cococcioni</a:t>
            </a:r>
            <a:r>
              <a:rPr lang="en-US" sz="2400" dirty="0">
                <a:latin typeface="+mj-lt"/>
              </a:rPr>
              <a:t> and de </a:t>
            </a:r>
            <a:r>
              <a:rPr lang="en-US" sz="2400" dirty="0" err="1">
                <a:latin typeface="+mj-lt"/>
              </a:rPr>
              <a:t>Gironcoli</a:t>
            </a:r>
            <a:r>
              <a:rPr lang="en-US" sz="2400" dirty="0">
                <a:latin typeface="+mj-lt"/>
              </a:rPr>
              <a:t> for all atomic sites </a:t>
            </a:r>
            <a:r>
              <a:rPr lang="en-US" sz="2400" i="1" dirty="0">
                <a:latin typeface="+mj-lt"/>
              </a:rPr>
              <a:t>I</a:t>
            </a:r>
            <a:r>
              <a:rPr lang="en-US" sz="2400" dirty="0">
                <a:latin typeface="+mj-lt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032" y="1170477"/>
            <a:ext cx="7803936" cy="659808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5400000">
            <a:off x="7680894" y="989311"/>
            <a:ext cx="485229" cy="2167179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98955" y="2174994"/>
            <a:ext cx="3921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Coulomb and exchange interactions on atomic sites corrected for “double counting”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5166" y="4449263"/>
            <a:ext cx="8385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principle the atomic site contributions could be calculated using atomic basis functions.   Alternatively they can be introduced as model parameters or determined consistently from the modified equations.</a:t>
            </a:r>
          </a:p>
        </p:txBody>
      </p:sp>
    </p:spTree>
    <p:extLst>
      <p:ext uri="{BB962C8B-B14F-4D97-AF65-F5344CB8AC3E}">
        <p14:creationId xmlns:p14="http://schemas.microsoft.com/office/powerpoint/2010/main" val="860240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71958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LDA+U – continued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Approach is particularly important for describing </a:t>
            </a:r>
            <a:r>
              <a:rPr lang="en-US" sz="2400" i="1" dirty="0">
                <a:latin typeface="+mj-lt"/>
              </a:rPr>
              <a:t>d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f </a:t>
            </a:r>
            <a:r>
              <a:rPr lang="en-US" sz="2400" dirty="0">
                <a:latin typeface="+mj-lt"/>
              </a:rPr>
              <a:t>electrons where spin and orbital degeneracies also appear.  </a:t>
            </a:r>
            <a:r>
              <a:rPr lang="en-US" sz="2400" dirty="0" err="1">
                <a:latin typeface="+mj-lt"/>
              </a:rPr>
              <a:t>Cococcioni</a:t>
            </a:r>
            <a:r>
              <a:rPr lang="en-US" sz="2400" dirty="0">
                <a:latin typeface="+mj-lt"/>
              </a:rPr>
              <a:t> and de </a:t>
            </a:r>
            <a:r>
              <a:rPr lang="en-US" sz="2400" dirty="0" err="1">
                <a:latin typeface="+mj-lt"/>
              </a:rPr>
              <a:t>Gironcoli</a:t>
            </a:r>
            <a:r>
              <a:rPr lang="en-US" sz="2400" dirty="0">
                <a:latin typeface="+mj-lt"/>
              </a:rPr>
              <a:t> use dominating spherically symmetric contribution and allow site occupancies </a:t>
            </a:r>
            <a:r>
              <a:rPr lang="en-US" sz="2400" i="1" dirty="0" err="1">
                <a:latin typeface="+mj-lt"/>
              </a:rPr>
              <a:t>n</a:t>
            </a:r>
            <a:r>
              <a:rPr lang="en-US" sz="2400" i="1" baseline="-25000" dirty="0" err="1">
                <a:latin typeface="+mj-lt"/>
              </a:rPr>
              <a:t>I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to vary consistently. </a:t>
            </a:r>
          </a:p>
        </p:txBody>
      </p:sp>
    </p:spTree>
    <p:extLst>
      <p:ext uri="{BB962C8B-B14F-4D97-AF65-F5344CB8AC3E}">
        <p14:creationId xmlns:p14="http://schemas.microsoft.com/office/powerpoint/2010/main" val="3810756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9741"/>
            <a:ext cx="654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Simplified LDA+U Hamiltonian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294" y="631272"/>
            <a:ext cx="5628306" cy="2773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8893" y="3272589"/>
            <a:ext cx="8354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Atomic site occupations </a:t>
            </a:r>
            <a:r>
              <a:rPr lang="en-US" sz="2400" i="1" dirty="0" err="1">
                <a:latin typeface="+mj-lt"/>
              </a:rPr>
              <a:t>n</a:t>
            </a:r>
            <a:r>
              <a:rPr lang="en-US" sz="2400" i="1" baseline="30000" dirty="0" err="1">
                <a:latin typeface="+mj-lt"/>
              </a:rPr>
              <a:t>I</a:t>
            </a:r>
            <a:r>
              <a:rPr lang="en-US" sz="2400" i="1" baseline="30000" dirty="0" err="1">
                <a:latin typeface="Symbol" panose="05050102010706020507" pitchFamily="18" charset="2"/>
              </a:rPr>
              <a:t>s</a:t>
            </a:r>
            <a:r>
              <a:rPr lang="en-US" sz="2400" i="1" dirty="0">
                <a:latin typeface="Symbol" panose="05050102010706020507" pitchFamily="18" charset="2"/>
              </a:rPr>
              <a:t>  </a:t>
            </a:r>
            <a:r>
              <a:rPr lang="en-US" sz="2400" dirty="0"/>
              <a:t>depend on choice of basis functions, but net result should be robust.</a:t>
            </a:r>
          </a:p>
          <a:p>
            <a:endParaRPr lang="en-US" sz="2400" i="1" dirty="0">
              <a:latin typeface="+mj-lt"/>
            </a:endParaRPr>
          </a:p>
          <a:p>
            <a:r>
              <a:rPr lang="en-US" sz="2400" dirty="0">
                <a:latin typeface="+mj-lt"/>
              </a:rPr>
              <a:t>Behavior of energy with expectation value.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052186"/>
              </p:ext>
            </p:extLst>
          </p:nvPr>
        </p:nvGraphicFramePr>
        <p:xfrm>
          <a:off x="2362133" y="4953813"/>
          <a:ext cx="7391467" cy="128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6" name="Equation" r:id="rId4" imgW="5778360" imgH="1002960" progId="Equation.DSMT4">
                  <p:embed/>
                </p:oleObj>
              </mc:Choice>
              <mc:Fallback>
                <p:oleObj name="Equation" r:id="rId4" imgW="5778360" imgH="1002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133" y="4953813"/>
                        <a:ext cx="7391467" cy="1283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763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14" y="266550"/>
            <a:ext cx="6077685" cy="596161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446879" y="4053798"/>
            <a:ext cx="547036" cy="9625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09798" y="3463259"/>
            <a:ext cx="273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6FF"/>
                </a:solidFill>
                <a:latin typeface="+mj-lt"/>
              </a:rPr>
              <a:t>Needed correction to be provided by U term.</a:t>
            </a:r>
          </a:p>
        </p:txBody>
      </p:sp>
    </p:spTree>
    <p:extLst>
      <p:ext uri="{BB962C8B-B14F-4D97-AF65-F5344CB8AC3E}">
        <p14:creationId xmlns:p14="http://schemas.microsoft.com/office/powerpoint/2010/main" val="2152572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1" y="211757"/>
            <a:ext cx="802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Cococcioni</a:t>
            </a:r>
            <a:r>
              <a:rPr lang="en-US" sz="2400" dirty="0">
                <a:latin typeface="+mj-lt"/>
              </a:rPr>
              <a:t> and de </a:t>
            </a:r>
            <a:r>
              <a:rPr lang="en-US" sz="2400" dirty="0" err="1">
                <a:latin typeface="+mj-lt"/>
              </a:rPr>
              <a:t>Girancoli</a:t>
            </a:r>
            <a:r>
              <a:rPr lang="en-US" sz="2400" dirty="0">
                <a:latin typeface="+mj-lt"/>
              </a:rPr>
              <a:t> proposal for calculating U: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09983" y="911810"/>
          <a:ext cx="7172035" cy="99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0" name="Equation" r:id="rId3" imgW="5956200" imgH="825480" progId="Equation.DSMT4">
                  <p:embed/>
                </p:oleObj>
              </mc:Choice>
              <mc:Fallback>
                <p:oleObj name="Equation" r:id="rId3" imgW="5956200" imgH="825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9983" y="911810"/>
                        <a:ext cx="7172035" cy="993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583" y="2144192"/>
            <a:ext cx="4550275" cy="163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96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909343"/>
            <a:ext cx="793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for </a:t>
            </a:r>
            <a:r>
              <a:rPr lang="en-US" sz="2400" dirty="0" err="1">
                <a:latin typeface="+mj-lt"/>
              </a:rPr>
              <a:t>FeO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024"/>
          <a:stretch/>
        </p:blipFill>
        <p:spPr>
          <a:xfrm>
            <a:off x="5104108" y="649286"/>
            <a:ext cx="4977348" cy="5707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6982" y="-43211"/>
            <a:ext cx="367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Cococioni</a:t>
            </a:r>
            <a:r>
              <a:rPr lang="en-US" sz="2400" dirty="0">
                <a:latin typeface="+mj-lt"/>
              </a:rPr>
              <a:t> &amp; de </a:t>
            </a:r>
            <a:r>
              <a:rPr lang="en-US" sz="2400" dirty="0" err="1">
                <a:latin typeface="+mj-lt"/>
              </a:rPr>
              <a:t>Gironcoli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5621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991" y="-28361"/>
            <a:ext cx="4386019" cy="6384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9980" y="387459"/>
            <a:ext cx="367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Cococioni</a:t>
            </a:r>
            <a:r>
              <a:rPr lang="en-US" sz="2400" dirty="0">
                <a:latin typeface="+mj-lt"/>
              </a:rPr>
              <a:t> &amp; de </a:t>
            </a:r>
            <a:r>
              <a:rPr lang="en-US" sz="2400" dirty="0" err="1">
                <a:latin typeface="+mj-lt"/>
              </a:rPr>
              <a:t>Gironcoli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4616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0976" y="356462"/>
            <a:ext cx="759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Application of LDA+U to phase stability of Li</a:t>
            </a:r>
            <a:r>
              <a:rPr lang="en-US" sz="2400" baseline="-25000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FeO</a:t>
            </a:r>
            <a:r>
              <a:rPr lang="en-US" sz="2400" baseline="-25000" dirty="0">
                <a:latin typeface="+mj-lt"/>
              </a:rPr>
              <a:t>4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18127"/>
            <a:ext cx="9907064" cy="54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26EC3-750C-4078-80A6-B4FF782B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B5F74-AD9B-4459-9E08-D800D589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B0774-6480-46BE-97B2-D196DBDA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1B5497A-68E9-41A3-9932-2D79FD0FD1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96230"/>
              </p:ext>
            </p:extLst>
          </p:nvPr>
        </p:nvGraphicFramePr>
        <p:xfrm>
          <a:off x="1223963" y="700088"/>
          <a:ext cx="9388415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3" name="Equation" r:id="rId3" imgW="4647960" imgH="634680" progId="Equation.DSMT4">
                  <p:embed/>
                </p:oleObj>
              </mc:Choice>
              <mc:Fallback>
                <p:oleObj name="Equation" r:id="rId3" imgW="4647960" imgH="6346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3963" y="700088"/>
                        <a:ext cx="9388415" cy="128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0A53B4-10EB-4569-9843-592400C733BD}"/>
              </a:ext>
            </a:extLst>
          </p:cNvPr>
          <p:cNvSpPr txBox="1"/>
          <p:nvPr/>
        </p:nvSpPr>
        <p:spPr>
          <a:xfrm>
            <a:off x="355600" y="13652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N-site system in one dimension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E0CFD-995E-4829-B38E-9539956FEFA5}"/>
              </a:ext>
            </a:extLst>
          </p:cNvPr>
          <p:cNvSpPr txBox="1"/>
          <p:nvPr/>
        </p:nvSpPr>
        <p:spPr>
          <a:xfrm>
            <a:off x="444500" y="2133898"/>
            <a:ext cx="1153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Solved analytically in 1968         Extension to 2 and 3 dimensions has remained elusive…..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6B9320-B6F5-4D05-97A6-02D8743C7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659303"/>
            <a:ext cx="9448800" cy="29439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F124F-F368-4478-84BF-C9AB3AAFB02A}"/>
              </a:ext>
            </a:extLst>
          </p:cNvPr>
          <p:cNvSpPr txBox="1"/>
          <p:nvPr/>
        </p:nvSpPr>
        <p:spPr>
          <a:xfrm>
            <a:off x="63500" y="5696247"/>
            <a:ext cx="1212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6"/>
              </a:rPr>
              <a:t>https://doi.org/10.1103/PhysRevLett.20.1445</a:t>
            </a:r>
            <a:r>
              <a:rPr lang="en-US" sz="2400" dirty="0"/>
              <a:t>   </a:t>
            </a:r>
            <a:r>
              <a:rPr lang="en-US" sz="2400" dirty="0">
                <a:hlinkClick r:id="rId7"/>
              </a:rPr>
              <a:t>https://doi.org/10.1103/PhysRevLett.21.192.2</a:t>
            </a:r>
            <a:endParaRPr lang="en-US" sz="2400" dirty="0"/>
          </a:p>
          <a:p>
            <a:r>
              <a:rPr lang="en-US" sz="2400" dirty="0">
                <a:hlinkClick r:id="rId8" tooltip="Persistent link using digital object identifier"/>
              </a:rPr>
              <a:t>https://doi.org/10.1016/S0378-4371(02)01785-5</a:t>
            </a:r>
            <a:r>
              <a:rPr lang="en-US" sz="2400" dirty="0"/>
              <a:t>    reminiscence and proofs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73955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404247"/>
            <a:ext cx="870585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5780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Experimentally, Li</a:t>
            </a:r>
            <a:r>
              <a:rPr lang="en-US" sz="2400" baseline="-25000" dirty="0">
                <a:latin typeface="+mj-lt"/>
              </a:rPr>
              <a:t>0.5</a:t>
            </a:r>
            <a:r>
              <a:rPr lang="en-US" sz="2400" dirty="0">
                <a:latin typeface="+mj-lt"/>
              </a:rPr>
              <a:t>FePO</a:t>
            </a:r>
            <a:r>
              <a:rPr lang="en-US" sz="2400" baseline="-25000" dirty="0">
                <a:latin typeface="+mj-lt"/>
              </a:rPr>
              <a:t>4</a:t>
            </a:r>
            <a:r>
              <a:rPr lang="en-US" sz="2400" dirty="0">
                <a:latin typeface="+mj-lt"/>
              </a:rPr>
              <a:t> is unstable </a:t>
            </a:r>
            <a:r>
              <a:rPr lang="en-US" sz="2400" dirty="0" err="1">
                <a:latin typeface="+mj-lt"/>
              </a:rPr>
              <a:t>wrt</a:t>
            </a:r>
            <a:r>
              <a:rPr lang="en-US" sz="2400" dirty="0">
                <a:latin typeface="+mj-lt"/>
              </a:rPr>
              <a:t> to FePO</a:t>
            </a:r>
            <a:r>
              <a:rPr lang="en-US" sz="2400" baseline="-25000" dirty="0">
                <a:latin typeface="+mj-lt"/>
              </a:rPr>
              <a:t>4</a:t>
            </a:r>
            <a:r>
              <a:rPr lang="en-US" sz="2400" dirty="0">
                <a:latin typeface="+mj-lt"/>
              </a:rPr>
              <a:t> and LiFePO</a:t>
            </a:r>
            <a:r>
              <a:rPr lang="en-US" sz="2400" baseline="-25000" dirty="0">
                <a:latin typeface="+mj-lt"/>
              </a:rPr>
              <a:t>4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405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59796" y="72985"/>
            <a:ext cx="728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Simplified LDA+U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84788" y="303817"/>
          <a:ext cx="5518024" cy="1062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4" name="Equation" r:id="rId3" imgW="3098520" imgH="596880" progId="Equation.DSMT4">
                  <p:embed/>
                </p:oleObj>
              </mc:Choice>
              <mc:Fallback>
                <p:oleObj name="Equation" r:id="rId3" imgW="3098520" imgH="596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4788" y="303817"/>
                        <a:ext cx="5518024" cy="1062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184" y="1573368"/>
            <a:ext cx="6487817" cy="45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8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C0190-1D12-457C-BED1-B4515C00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281D8-28F3-4EFF-BB8C-D20282AF7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81295-8458-4272-8FCC-A7A1C952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6E382-FE00-40A6-88CF-A4FAD446C53E}"/>
              </a:ext>
            </a:extLst>
          </p:cNvPr>
          <p:cNvSpPr txBox="1"/>
          <p:nvPr/>
        </p:nvSpPr>
        <p:spPr>
          <a:xfrm>
            <a:off x="393700" y="190500"/>
            <a:ext cx="1096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Consider the single particle term  --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6CC781C-5710-4405-B8DB-12A0AB7CE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621307"/>
              </p:ext>
            </p:extLst>
          </p:nvPr>
        </p:nvGraphicFramePr>
        <p:xfrm>
          <a:off x="1817687" y="814388"/>
          <a:ext cx="6335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2" name="Equation" r:id="rId3" imgW="3136680" imgH="634680" progId="Equation.DSMT4">
                  <p:embed/>
                </p:oleObj>
              </mc:Choice>
              <mc:Fallback>
                <p:oleObj name="Equation" r:id="rId3" imgW="3136680" imgH="634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1B5497A-68E9-41A3-9932-2D79FD0FD1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7687" y="814388"/>
                        <a:ext cx="6335713" cy="128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12077C8-84BA-4B56-9AB4-FE894ADE32A7}"/>
              </a:ext>
            </a:extLst>
          </p:cNvPr>
          <p:cNvGrpSpPr>
            <a:grpSpLocks/>
          </p:cNvGrpSpPr>
          <p:nvPr/>
        </p:nvGrpSpPr>
        <p:grpSpPr bwMode="auto">
          <a:xfrm>
            <a:off x="5378450" y="1282482"/>
            <a:ext cx="3048000" cy="3276600"/>
            <a:chOff x="288" y="864"/>
            <a:chExt cx="1920" cy="206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06E6AD-0047-424F-849D-E9260CFCA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A3C8FB9E-6E76-4992-83BF-F26E3DA30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0B171FB4-8810-469E-B16D-C071E7A28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0D7B61-F726-4120-BE67-D0273A181623}"/>
              </a:ext>
            </a:extLst>
          </p:cNvPr>
          <p:cNvSpPr txBox="1"/>
          <p:nvPr/>
        </p:nvSpPr>
        <p:spPr>
          <a:xfrm>
            <a:off x="686595" y="2195979"/>
            <a:ext cx="38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Here we imagine that the basis functions for a site </a:t>
            </a:r>
            <a:r>
              <a:rPr lang="en-US" sz="2400" b="1" i="1" dirty="0"/>
              <a:t>n</a:t>
            </a:r>
            <a:r>
              <a:rPr lang="en-US" sz="2400" b="1" dirty="0"/>
              <a:t> are localized on that site – </a:t>
            </a:r>
            <a:r>
              <a:rPr lang="en-US" sz="2400" b="1" dirty="0" err="1"/>
              <a:t>Wannier</a:t>
            </a:r>
            <a:r>
              <a:rPr lang="en-US" sz="2400" b="1" dirty="0"/>
              <a:t> functions 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F51E48-1536-4563-BB8F-6153975BAB5A}"/>
              </a:ext>
            </a:extLst>
          </p:cNvPr>
          <p:cNvSpPr txBox="1"/>
          <p:nvPr/>
        </p:nvSpPr>
        <p:spPr>
          <a:xfrm>
            <a:off x="1015999" y="4892457"/>
            <a:ext cx="10629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Now we assume that we have </a:t>
            </a:r>
            <a:r>
              <a:rPr lang="en-US" sz="2400" b="1" i="1" dirty="0"/>
              <a:t>N</a:t>
            </a:r>
            <a:r>
              <a:rPr lang="en-US" sz="2400" b="1" dirty="0"/>
              <a:t> electrons (</a:t>
            </a:r>
            <a:r>
              <a:rPr lang="en-US" sz="2400" b="1" i="1" dirty="0"/>
              <a:t>N</a:t>
            </a:r>
            <a:r>
              <a:rPr lang="en-US" sz="2400" b="1" dirty="0"/>
              <a:t> 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 that all of the states have equal probability of being on any of the sites.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5A087CD-07AA-4F87-86AB-DBC5BD797E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366739"/>
              </p:ext>
            </p:extLst>
          </p:nvPr>
        </p:nvGraphicFramePr>
        <p:xfrm>
          <a:off x="7175438" y="2431699"/>
          <a:ext cx="1479612" cy="88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3" name="Equation" r:id="rId5" imgW="380880" imgH="228600" progId="Equation.DSMT4">
                  <p:embed/>
                </p:oleObj>
              </mc:Choice>
              <mc:Fallback>
                <p:oleObj name="Equation" r:id="rId5" imgW="380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5438" y="2431699"/>
                        <a:ext cx="1479612" cy="887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027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1E8FBC-23B3-484A-BEBA-B7845F27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E25595-723A-4E45-888B-8C438C01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229C7-C1F6-41C7-92FD-4C45FBEC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CB64355-79E8-4578-8B5F-FAA402A9F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59062"/>
              </p:ext>
            </p:extLst>
          </p:nvPr>
        </p:nvGraphicFramePr>
        <p:xfrm>
          <a:off x="482600" y="874712"/>
          <a:ext cx="7295090" cy="304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66" name="Equation" r:id="rId3" imgW="3098520" imgH="1295280" progId="Equation.DSMT4">
                  <p:embed/>
                </p:oleObj>
              </mc:Choice>
              <mc:Fallback>
                <p:oleObj name="Equation" r:id="rId3" imgW="309852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600" y="874712"/>
                        <a:ext cx="7295090" cy="304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BAF218E-43CD-4069-B0FE-1CA16FEE273F}"/>
              </a:ext>
            </a:extLst>
          </p:cNvPr>
          <p:cNvGrpSpPr>
            <a:grpSpLocks/>
          </p:cNvGrpSpPr>
          <p:nvPr/>
        </p:nvGrpSpPr>
        <p:grpSpPr bwMode="auto">
          <a:xfrm>
            <a:off x="7486650" y="444500"/>
            <a:ext cx="1517650" cy="2158782"/>
            <a:chOff x="288" y="864"/>
            <a:chExt cx="1920" cy="206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903378B-DB44-4698-8E2B-562EBB5B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626FF639-CC73-4F9B-BA08-D486B3141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16403704-370B-482C-985B-0814AADF5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01A09A-837E-4856-A86A-1D922701E88B}"/>
              </a:ext>
            </a:extLst>
          </p:cNvPr>
          <p:cNvGrpSpPr>
            <a:grpSpLocks/>
          </p:cNvGrpSpPr>
          <p:nvPr/>
        </p:nvGrpSpPr>
        <p:grpSpPr bwMode="auto">
          <a:xfrm>
            <a:off x="8364425" y="406761"/>
            <a:ext cx="1517650" cy="2158782"/>
            <a:chOff x="288" y="864"/>
            <a:chExt cx="1920" cy="2064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B0376C7-AC88-4115-906A-B3C05700C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0D96714E-2B50-4C79-ABE8-F46D3070B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7E115193-AFDE-4AD9-8DC1-C188F5789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FC9A81-C11E-4965-95D1-7CC4E3416A97}"/>
              </a:ext>
            </a:extLst>
          </p:cNvPr>
          <p:cNvGrpSpPr>
            <a:grpSpLocks/>
          </p:cNvGrpSpPr>
          <p:nvPr/>
        </p:nvGrpSpPr>
        <p:grpSpPr bwMode="auto">
          <a:xfrm>
            <a:off x="9825741" y="434243"/>
            <a:ext cx="1517650" cy="2158782"/>
            <a:chOff x="288" y="864"/>
            <a:chExt cx="1920" cy="2064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31A9181-673B-4733-A03F-AD91F6383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390F0908-EAAC-4F10-8D80-4CBB1493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86B3851E-B11B-4794-B085-624F6BA34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38A644-E776-4A5A-BEC2-8A106566C215}"/>
              </a:ext>
            </a:extLst>
          </p:cNvPr>
          <p:cNvGrpSpPr>
            <a:grpSpLocks/>
          </p:cNvGrpSpPr>
          <p:nvPr/>
        </p:nvGrpSpPr>
        <p:grpSpPr bwMode="auto">
          <a:xfrm>
            <a:off x="10604113" y="406761"/>
            <a:ext cx="1517650" cy="2158782"/>
            <a:chOff x="288" y="864"/>
            <a:chExt cx="1920" cy="2064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60333D1-11A8-4D11-9C7D-DE648A1B2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6270C4E3-0A80-4FA2-B2B0-76B1D967A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">
              <a:extLst>
                <a:ext uri="{FF2B5EF4-FFF2-40B4-BE49-F238E27FC236}">
                  <a16:creationId xmlns:a16="http://schemas.microsoft.com/office/drawing/2014/main" id="{860FA861-5929-450C-99F5-ECF68B656F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7E63E8-8E64-4E5C-9650-F728FAD86E33}"/>
              </a:ext>
            </a:extLst>
          </p:cNvPr>
          <p:cNvGrpSpPr>
            <a:grpSpLocks/>
          </p:cNvGrpSpPr>
          <p:nvPr/>
        </p:nvGrpSpPr>
        <p:grpSpPr bwMode="auto">
          <a:xfrm>
            <a:off x="7499350" y="2501900"/>
            <a:ext cx="1517650" cy="2158782"/>
            <a:chOff x="288" y="864"/>
            <a:chExt cx="1920" cy="2064"/>
          </a:xfrm>
        </p:grpSpPr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ED87EF1D-C113-49DA-AA0D-D0CD4D1A7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8">
              <a:extLst>
                <a:ext uri="{FF2B5EF4-FFF2-40B4-BE49-F238E27FC236}">
                  <a16:creationId xmlns:a16="http://schemas.microsoft.com/office/drawing/2014/main" id="{187B1952-227B-43CB-AFAF-C72993C38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9">
              <a:extLst>
                <a:ext uri="{FF2B5EF4-FFF2-40B4-BE49-F238E27FC236}">
                  <a16:creationId xmlns:a16="http://schemas.microsoft.com/office/drawing/2014/main" id="{AFD2DE1C-65A5-403B-908C-F3E4D8BB65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65751C-3D82-4869-A3BE-409B22E6E2F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312870" y="3822082"/>
            <a:ext cx="1517650" cy="2158782"/>
            <a:chOff x="288" y="864"/>
            <a:chExt cx="1920" cy="2064"/>
          </a:xfrm>
        </p:grpSpPr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FEF8B0DE-9929-49E8-9FEE-B14E4F507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229D09BA-5EC8-443C-A773-EA1362570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9">
              <a:extLst>
                <a:ext uri="{FF2B5EF4-FFF2-40B4-BE49-F238E27FC236}">
                  <a16:creationId xmlns:a16="http://schemas.microsoft.com/office/drawing/2014/main" id="{6832F938-E4A8-42C0-8E22-838179A58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8B9294-FE5E-45F7-9DB4-55CA1BFF0780}"/>
              </a:ext>
            </a:extLst>
          </p:cNvPr>
          <p:cNvGrpSpPr>
            <a:grpSpLocks/>
          </p:cNvGrpSpPr>
          <p:nvPr/>
        </p:nvGrpSpPr>
        <p:grpSpPr bwMode="auto">
          <a:xfrm>
            <a:off x="10601939" y="2487055"/>
            <a:ext cx="1517650" cy="2158782"/>
            <a:chOff x="288" y="864"/>
            <a:chExt cx="1920" cy="2064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0A3F4F68-D60C-4D04-B4BB-A81CBCD2D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F5BECD19-929E-4B1E-96EB-12BB466B2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1EF39E96-962B-48D0-82B6-A3CAE21D41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8039D4-3FDC-4A99-BDAC-EBF6939DD3A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659070" y="3822082"/>
            <a:ext cx="1517650" cy="2158782"/>
            <a:chOff x="288" y="864"/>
            <a:chExt cx="1920" cy="2064"/>
          </a:xfrm>
        </p:grpSpPr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CE224B3D-B461-47A4-AC71-B334D0348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8">
              <a:extLst>
                <a:ext uri="{FF2B5EF4-FFF2-40B4-BE49-F238E27FC236}">
                  <a16:creationId xmlns:a16="http://schemas.microsoft.com/office/drawing/2014/main" id="{C85EAC82-3BB9-4E6D-820F-52F18FBFC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9">
              <a:extLst>
                <a:ext uri="{FF2B5EF4-FFF2-40B4-BE49-F238E27FC236}">
                  <a16:creationId xmlns:a16="http://schemas.microsoft.com/office/drawing/2014/main" id="{0D606612-3009-4C95-A668-ADBD34F86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C92FADC-9E7F-4C31-AD8E-01465920D2A1}"/>
              </a:ext>
            </a:extLst>
          </p:cNvPr>
          <p:cNvSpPr txBox="1"/>
          <p:nvPr/>
        </p:nvSpPr>
        <p:spPr>
          <a:xfrm>
            <a:off x="297325" y="4270351"/>
            <a:ext cx="742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These are only two examples of possible  wavefunctions, all of which have have different energies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7070A7-74AC-429F-9454-CC335CA672D6}"/>
              </a:ext>
            </a:extLst>
          </p:cNvPr>
          <p:cNvSpPr txBox="1"/>
          <p:nvPr/>
        </p:nvSpPr>
        <p:spPr>
          <a:xfrm>
            <a:off x="482600" y="5251235"/>
            <a:ext cx="731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Systematic approach using Bloch symmetry --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417455-8A32-45D4-A68E-A0A3EAB6E6CA}"/>
              </a:ext>
            </a:extLst>
          </p:cNvPr>
          <p:cNvSpPr txBox="1"/>
          <p:nvPr/>
        </p:nvSpPr>
        <p:spPr>
          <a:xfrm>
            <a:off x="9461500" y="736600"/>
            <a:ext cx="683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673785-D4EB-473C-A0AE-DF88CFB7B255}"/>
              </a:ext>
            </a:extLst>
          </p:cNvPr>
          <p:cNvSpPr txBox="1"/>
          <p:nvPr/>
        </p:nvSpPr>
        <p:spPr>
          <a:xfrm>
            <a:off x="9613900" y="3273168"/>
            <a:ext cx="683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6063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78D09-85D7-4F10-8444-8E337EA1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FAA45-2A29-48B7-93BE-CF152E5F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FF3A7-2C73-4DCE-8D85-401BF785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21AD695-BA83-4485-87CC-2E872F193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64680"/>
              </p:ext>
            </p:extLst>
          </p:nvPr>
        </p:nvGraphicFramePr>
        <p:xfrm>
          <a:off x="577850" y="354012"/>
          <a:ext cx="8032750" cy="471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9" name="Equation" r:id="rId3" imgW="3288960" imgH="1930320" progId="Equation.DSMT4">
                  <p:embed/>
                </p:oleObj>
              </mc:Choice>
              <mc:Fallback>
                <p:oleObj name="Equation" r:id="rId3" imgW="3288960" imgH="193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850" y="354012"/>
                        <a:ext cx="8032750" cy="4714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53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13FABB-3BC6-43E5-8640-3ECF5128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A215F-FE6C-45F7-BAC8-C8EBFF4A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33C10-F20B-406E-B995-795F0E63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292F5F5-0E62-4218-997D-641B9A6973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70664"/>
              </p:ext>
            </p:extLst>
          </p:nvPr>
        </p:nvGraphicFramePr>
        <p:xfrm>
          <a:off x="677863" y="458787"/>
          <a:ext cx="8515350" cy="5356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38" name="Equation" r:id="rId3" imgW="4216320" imgH="2654280" progId="Equation.DSMT4">
                  <p:embed/>
                </p:oleObj>
              </mc:Choice>
              <mc:Fallback>
                <p:oleObj name="Equation" r:id="rId3" imgW="4216320" imgH="2654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6CC781C-5710-4405-B8DB-12A0AB7CE0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863" y="458787"/>
                        <a:ext cx="8515350" cy="5356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B3FE317-0624-4A7B-9167-3728F2AF01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073481"/>
              </p:ext>
            </p:extLst>
          </p:nvPr>
        </p:nvGraphicFramePr>
        <p:xfrm>
          <a:off x="8069263" y="3263900"/>
          <a:ext cx="3208337" cy="174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39" name="Equation" r:id="rId5" imgW="1942920" imgH="1054080" progId="Equation.DSMT4">
                  <p:embed/>
                </p:oleObj>
              </mc:Choice>
              <mc:Fallback>
                <p:oleObj name="Equation" r:id="rId5" imgW="194292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69263" y="3263900"/>
                        <a:ext cx="3208337" cy="1740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71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D7FF6-5A56-464E-B80E-3CCDC3BD9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03AEB-209A-4AF4-BF96-4537457F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3A479-E9FD-4FC2-BFFC-E142DE50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2C961-9055-4308-AE55-E3EC8C97E808}"/>
              </a:ext>
            </a:extLst>
          </p:cNvPr>
          <p:cNvSpPr txBox="1"/>
          <p:nvPr/>
        </p:nvSpPr>
        <p:spPr>
          <a:xfrm>
            <a:off x="419100" y="190500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Single particle eigenstates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EA9B64E-4441-49AA-9DE8-ACECCC0B47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410303"/>
              </p:ext>
            </p:extLst>
          </p:nvPr>
        </p:nvGraphicFramePr>
        <p:xfrm>
          <a:off x="643731" y="589607"/>
          <a:ext cx="10904538" cy="5829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37" name="Equation" r:id="rId3" imgW="7010280" imgH="3746160" progId="Equation.DSMT4">
                  <p:embed/>
                </p:oleObj>
              </mc:Choice>
              <mc:Fallback>
                <p:oleObj name="Equation" r:id="rId3" imgW="7010280" imgH="3746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731" y="589607"/>
                        <a:ext cx="10904538" cy="5829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717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16757</TotalTime>
  <Words>1074</Words>
  <Application>Microsoft Office PowerPoint</Application>
  <PresentationFormat>Widescreen</PresentationFormat>
  <Paragraphs>218</Paragraphs>
  <Slides>41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Symbol</vt:lpstr>
      <vt:lpstr>Office Theme</vt:lpstr>
      <vt:lpstr>Equation</vt:lpstr>
      <vt:lpstr>MathType 7.0 Equation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Holzwarth, Natalie</dc:creator>
  <cp:lastModifiedBy>Holzwarth, Natalie</cp:lastModifiedBy>
  <cp:revision>882</cp:revision>
  <cp:lastPrinted>2020-04-07T21:56:35Z</cp:lastPrinted>
  <dcterms:created xsi:type="dcterms:W3CDTF">2020-01-06T21:28:26Z</dcterms:created>
  <dcterms:modified xsi:type="dcterms:W3CDTF">2022-04-20T16:59:07Z</dcterms:modified>
</cp:coreProperties>
</file>