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51" r:id="rId3"/>
    <p:sldId id="313" r:id="rId4"/>
    <p:sldId id="346" r:id="rId5"/>
    <p:sldId id="348" r:id="rId6"/>
    <p:sldId id="352" r:id="rId7"/>
    <p:sldId id="314" r:id="rId8"/>
    <p:sldId id="315" r:id="rId9"/>
    <p:sldId id="316" r:id="rId10"/>
    <p:sldId id="349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47" r:id="rId25"/>
    <p:sldId id="340" r:id="rId26"/>
    <p:sldId id="341" r:id="rId27"/>
    <p:sldId id="342" r:id="rId28"/>
    <p:sldId id="343" r:id="rId29"/>
    <p:sldId id="344" r:id="rId30"/>
    <p:sldId id="345" r:id="rId31"/>
    <p:sldId id="350" r:id="rId3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60" d="100"/>
          <a:sy n="60" d="100"/>
        </p:scale>
        <p:origin x="350" y="53"/>
      </p:cViewPr>
      <p:guideLst/>
    </p:cSldViewPr>
  </p:slideViewPr>
  <p:outlineViewPr>
    <p:cViewPr>
      <p:scale>
        <a:sx n="33" d="100"/>
        <a:sy n="33" d="100"/>
      </p:scale>
      <p:origin x="0" y="-12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52"/>
    </p:cViewPr>
  </p:sorterViewPr>
  <p:notesViewPr>
    <p:cSldViewPr snapToGrid="0">
      <p:cViewPr varScale="1">
        <p:scale>
          <a:sx n="59" d="100"/>
          <a:sy n="59" d="100"/>
        </p:scale>
        <p:origin x="2362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0A23424-DEE1-474C-8CA6-8FF7DF8EAB4D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8AA7A49-0F1F-4A7C-AF9C-8903C407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57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go over some of the concepts of this famous paper.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41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equation that the unknow amplitude g(k) must satisfy.   The initial states are below the Fermi level and scattered states are above the Fermi level.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33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Simplifying the interaction term to a constant.   Why must Cooper pair states have singlet spin?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42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does the derivation of the eigenstate energy equation work?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32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do we conclude that the Cooper pair is more stable?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17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convenient to use second quantization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98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Hamiltonian of the BCS model.    The parameters u and v will be determined variationally.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9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Writing out the energy to be determined variationally.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99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Clever tricks and notations.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218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end, we have an integral equation for the gap parameter.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8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a simplified model for the interaction term in order to solve the equation.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57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942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984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assume that the gap parameter is smaller that the phonon energy.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58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 need to consider how temperature affects the analysis.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666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Introducing the Fermi-Dirac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133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Evaluating expressions for simplified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339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arithmetic…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278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the critical temperature, the gap is 0.    Graph shows qualitative temperature dependence.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73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Relationship to critical field.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178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from BCS theory showing agreement </a:t>
            </a:r>
            <a:r>
              <a:rPr lang="en-US"/>
              <a:t>with experiment.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531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83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67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45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60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sure that this helps…   The thinking is that the pair of states are very close to the Fermi level.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05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pair of electrons can have total spin 0 or 1 which determines the spatial symmetry to be symmetric or antisymmetric, respectively.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51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72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will be convenient to express the spatial part in terms of the Fourier representation.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70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4F497-A5E9-4C61-8DD2-C67536062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6D2AD-FD3F-43BF-948D-3FA989879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A076A-EA06-4A71-94CC-203804D2E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20456-84EA-4916-948F-73ABC5ACB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13371-8CAE-4B0B-92C7-900AD7639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91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42F82-780C-4CBB-83B1-34966085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DEA14-E7D1-46B1-98BA-F527B011D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FCA7C-20A0-4DEA-8387-33C305D96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1930C-54CC-4E2D-AD9A-1FC85887B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1DD32-0F83-4F7F-B0E2-FB45EBB52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1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B64B19-F58C-45FB-9E9A-385B7805C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8362D9-1E9E-442E-B047-AE1614678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BC61B-863C-44FC-9331-94BA55168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5744F-E4BA-459D-AE6B-2DB388032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B1BC9-9855-4C70-9B5C-BB8F4E0BC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9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B4966-86B8-402E-9BA2-D33BBA94F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EFEC4-D09E-4544-A694-598E7A574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9B898-250C-4875-A787-14FF5F01E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C07F1-A9AF-4115-81A3-41F014A71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7EA63-35CE-409D-9D63-32B815442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1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D426A-932B-4595-B736-145AA31A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E67A1-6A7E-4ED6-A372-E099402FF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62875-98FD-4ABB-8AD4-DFEFF55CB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58357-845B-446B-8911-32E50D49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26E2F-E54B-44CF-848B-031A2CD0B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16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DB750-F87B-4D5D-93E1-9BCF781A7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538C5-2D6C-4EC4-AAF1-25E97921C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9D746-A70C-482F-ACB8-1C85222D1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9C9B4-5CD2-496E-AFD8-37C676DA3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04/22/2022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446BC-5FDD-46BB-B5D7-3AD40708B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616E5-0507-413E-82EA-2076FA70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07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C33AF-C970-4ECB-989D-B542CE1B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E7BCB3-987A-40D1-A6D5-A48316199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525F2-7FC0-4E85-8FC3-402AC58C7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F0E247-922C-44FB-9CB7-51F25F74D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408B50-67A0-4FAE-A622-70849C532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ABA142-702D-4CC2-8501-1E9277B0D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04/22/2022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8FB12D-80AB-4488-A8B7-BBB0385D3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94D60-AA5A-4D8A-A333-D0FED73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26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62D50-2F3A-4587-8A19-DC4243C8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EABA41-A056-42C9-A088-800CC1D39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04/22/2022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7E1D39-223B-4998-A81D-710C884F4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ADD9E-80D2-4757-8007-42751614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6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B4EF3C-E48B-4AC6-B15D-22858F99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04/22/2022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D0E2EB-58F1-4CF9-9B45-B064D847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4210C-D144-4FD2-BF0A-A7ECA5ACF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2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D235D-6259-4874-A199-79A2BD3F7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14D0-11E6-4E4B-A212-F41E7331D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4D400D-2F5C-4029-9008-8512F5863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1C6CB-DFB1-409F-B80F-9407F13E4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04/22/2022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BE28C-1731-4E1D-89CC-D4A856D51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FF162-F1B8-43E9-BD62-336C3F8D0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60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D9440-5B84-4CA3-902B-C99D5BAB7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20380B-5F54-4F29-BA68-9613EA623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F114C-DEF1-43DA-A018-A61AF27A4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97CDD-6591-467E-923D-293A51F6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04/22/2022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5180B6-B6AF-4100-977C-AC48DA7D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4C474-8B60-40C8-ACE4-281D5011C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7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154E4-EDE7-4E73-B225-27E5C3F1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27A49-5253-483C-9D89-6D937A6A6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A01EE-0329-4A25-84CE-5D5DAADD62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04/22/2022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9FA77-9731-43EB-8CD9-E11E4ECB21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742 -- Spring 2022 -- Lecture 32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F8594-0A26-4B86-A475-59313F23E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4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png"/><Relationship Id="rId5" Type="http://schemas.openxmlformats.org/officeDocument/2006/relationships/image" Target="../media/image16.wmf"/><Relationship Id="rId10" Type="http://schemas.openxmlformats.org/officeDocument/2006/relationships/image" Target="../media/image18.wmf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11" Type="http://schemas.openxmlformats.org/officeDocument/2006/relationships/image" Target="../media/image33.png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9.wmf"/><Relationship Id="rId4" Type="http://schemas.openxmlformats.org/officeDocument/2006/relationships/image" Target="../media/image30.png"/><Relationship Id="rId9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58.png"/><Relationship Id="rId4" Type="http://schemas.openxmlformats.org/officeDocument/2006/relationships/image" Target="../media/image54.png"/><Relationship Id="rId9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68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13.png"/><Relationship Id="rId10" Type="http://schemas.openxmlformats.org/officeDocument/2006/relationships/image" Target="../media/image11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DF17C-E82C-4B81-A5F8-25A920937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94DB1-3467-40A8-BA89-DE9108A66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6E637-08E0-4D49-9E0B-D8B5E5D03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DFEB32-EBCA-4FF9-87C1-9C7CDFA7CAA0}"/>
              </a:ext>
            </a:extLst>
          </p:cNvPr>
          <p:cNvSpPr txBox="1"/>
          <p:nvPr/>
        </p:nvSpPr>
        <p:spPr>
          <a:xfrm>
            <a:off x="260808" y="136525"/>
            <a:ext cx="11670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742 Quantum Mechanics II</a:t>
            </a:r>
          </a:p>
          <a:p>
            <a:pPr algn="ctr"/>
            <a:r>
              <a:rPr lang="en-US" sz="3200" b="1" dirty="0"/>
              <a:t>12-12:50 PM  MWF  Olin 103</a:t>
            </a:r>
          </a:p>
          <a:p>
            <a:pPr algn="ctr"/>
            <a:endParaRPr lang="en-US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ACAB1C-FE86-41A1-866F-CAF434231243}"/>
              </a:ext>
            </a:extLst>
          </p:cNvPr>
          <p:cNvSpPr txBox="1"/>
          <p:nvPr/>
        </p:nvSpPr>
        <p:spPr>
          <a:xfrm>
            <a:off x="219960" y="1585813"/>
            <a:ext cx="1197204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Notes for Lecture 32</a:t>
            </a:r>
          </a:p>
          <a:p>
            <a:pPr algn="ctr"/>
            <a:endParaRPr lang="en-US" sz="1000" b="1" dirty="0">
              <a:solidFill>
                <a:srgbClr val="7030A0"/>
              </a:solidFill>
            </a:endParaRPr>
          </a:p>
          <a:p>
            <a:pPr marL="0" lvl="2" algn="ctr"/>
            <a:r>
              <a:rPr lang="en-US" sz="2800" b="1" dirty="0">
                <a:solidFill>
                  <a:schemeClr val="folHlink"/>
                </a:solidFill>
              </a:rPr>
              <a:t>A short introduction to the quantum theory of superconductivity</a:t>
            </a:r>
          </a:p>
          <a:p>
            <a:pPr marL="914400" lvl="3">
              <a:spcBef>
                <a:spcPct val="50000"/>
              </a:spcBef>
            </a:pPr>
            <a:r>
              <a:rPr lang="en-US" sz="2800" b="1" dirty="0">
                <a:solidFill>
                  <a:schemeClr val="folHlink"/>
                </a:solidFill>
              </a:rPr>
              <a:t>Bardeen, Cooper, </a:t>
            </a:r>
            <a:r>
              <a:rPr lang="en-US" sz="2800" b="1" dirty="0" err="1">
                <a:solidFill>
                  <a:schemeClr val="folHlink"/>
                </a:solidFill>
              </a:rPr>
              <a:t>Scrieffer</a:t>
            </a:r>
            <a:r>
              <a:rPr lang="en-US" sz="2800" b="1" dirty="0">
                <a:solidFill>
                  <a:schemeClr val="folHlink"/>
                </a:solidFill>
              </a:rPr>
              <a:t>, Phys. Rev. 108, 1175 (1957) 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folHlink"/>
                </a:solidFill>
              </a:rPr>
              <a:t>Cooper pairs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folHlink"/>
                </a:solidFill>
              </a:rPr>
              <a:t>Gap equation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folHlink"/>
                </a:solidFill>
              </a:rPr>
              <a:t>Estimate of T</a:t>
            </a:r>
            <a:r>
              <a:rPr lang="en-US" sz="2800" b="1" baseline="-25000" dirty="0">
                <a:solidFill>
                  <a:schemeClr val="folHlink"/>
                </a:solidFill>
              </a:rPr>
              <a:t>c</a:t>
            </a:r>
            <a:endParaRPr lang="en-US" sz="2800" b="1" dirty="0">
              <a:solidFill>
                <a:schemeClr val="folHlink"/>
              </a:solidFill>
            </a:endParaRPr>
          </a:p>
          <a:p>
            <a:pPr marL="0" lvl="2"/>
            <a:endParaRPr lang="en-US" sz="2400" b="1" dirty="0">
              <a:solidFill>
                <a:schemeClr val="folHlink"/>
              </a:solidFill>
            </a:endParaRPr>
          </a:p>
          <a:p>
            <a:pPr marL="0" lvl="2"/>
            <a:r>
              <a:rPr lang="en-US" sz="2400" b="1" dirty="0">
                <a:solidFill>
                  <a:schemeClr val="folHlink"/>
                </a:solidFill>
              </a:rPr>
              <a:t>Some of the slides contain materials from the textbook, </a:t>
            </a:r>
            <a:r>
              <a:rPr lang="en-US" sz="2400" b="1" dirty="0">
                <a:solidFill>
                  <a:srgbClr val="CC0000"/>
                </a:solidFill>
              </a:rPr>
              <a:t>Solid State Physics; Second Edition by Giuseppe Grosso and Giuseppe </a:t>
            </a:r>
            <a:r>
              <a:rPr lang="en-US" sz="2400" b="1" dirty="0" err="1">
                <a:solidFill>
                  <a:srgbClr val="CC0000"/>
                </a:solidFill>
              </a:rPr>
              <a:t>Pastori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Parravicini</a:t>
            </a:r>
            <a:r>
              <a:rPr lang="en-US" sz="2400" b="1" dirty="0">
                <a:solidFill>
                  <a:srgbClr val="CC0000"/>
                </a:solidFill>
              </a:rPr>
              <a:t> (Academic Press, 2014) </a:t>
            </a:r>
          </a:p>
        </p:txBody>
      </p:sp>
    </p:spTree>
    <p:extLst>
      <p:ext uri="{BB962C8B-B14F-4D97-AF65-F5344CB8AC3E}">
        <p14:creationId xmlns:p14="http://schemas.microsoft.com/office/powerpoint/2010/main" val="2178258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0F2399-C064-4434-804F-036308194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04/22/2022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12CEE-AE6C-42D5-8F19-5118DA67C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A2E7D-DB9B-4B08-B67A-87607CFF3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90AB13-E4C2-420D-8982-6EC81558320A}"/>
              </a:ext>
            </a:extLst>
          </p:cNvPr>
          <p:cNvSpPr txBox="1"/>
          <p:nvPr/>
        </p:nvSpPr>
        <p:spPr>
          <a:xfrm>
            <a:off x="838200" y="321972"/>
            <a:ext cx="9207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Here are some possible functional forms for the spatial part of the Cooper pair.   Which of these are associated with S=0 and which are associated with S=1?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6E8FECB-58A4-47B7-B029-89EA1157AF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429460"/>
              </p:ext>
            </p:extLst>
          </p:nvPr>
        </p:nvGraphicFramePr>
        <p:xfrm>
          <a:off x="1780683" y="2181739"/>
          <a:ext cx="6470112" cy="1617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29" name="Equation" r:id="rId4" imgW="1828800" imgH="457200" progId="Equation.DSMT4">
                  <p:embed/>
                </p:oleObj>
              </mc:Choice>
              <mc:Fallback>
                <p:oleObj name="Equation" r:id="rId4" imgW="1828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80683" y="2181739"/>
                        <a:ext cx="6470112" cy="1617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5469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2286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Properties of pair </a:t>
            </a:r>
            <a:r>
              <a:rPr lang="en-US" sz="2400" b="1" dirty="0" err="1"/>
              <a:t>wavefunction</a:t>
            </a:r>
            <a:r>
              <a:rPr lang="en-US" sz="2400" b="1" dirty="0"/>
              <a:t> – continued</a:t>
            </a:r>
          </a:p>
          <a:p>
            <a:pPr lvl="1"/>
            <a:r>
              <a:rPr lang="en-US" sz="2400" b="1" dirty="0"/>
              <a:t>Assume that the electron pair can be represented by a linear combination of plane wave states of </a:t>
            </a:r>
            <a:r>
              <a:rPr lang="en-US" sz="2400" b="1" dirty="0" err="1"/>
              <a:t>wavevectors</a:t>
            </a:r>
            <a:r>
              <a:rPr lang="en-US" sz="2400" b="1" dirty="0"/>
              <a:t> k and -k: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512100"/>
              </p:ext>
            </p:extLst>
          </p:nvPr>
        </p:nvGraphicFramePr>
        <p:xfrm>
          <a:off x="2895600" y="1981200"/>
          <a:ext cx="1306512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37" name="Equation" r:id="rId4" imgW="901440" imgH="291960" progId="Equation.DSMT4">
                  <p:embed/>
                </p:oleObj>
              </mc:Choice>
              <mc:Fallback>
                <p:oleObj name="Equation" r:id="rId4" imgW="901440" imgH="2919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95600" y="1981200"/>
                        <a:ext cx="1306512" cy="423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6243" y="1626982"/>
            <a:ext cx="3041633" cy="114555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895847"/>
              </p:ext>
            </p:extLst>
          </p:nvPr>
        </p:nvGraphicFramePr>
        <p:xfrm>
          <a:off x="2813050" y="2910681"/>
          <a:ext cx="3765550" cy="1992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38" name="Equation" r:id="rId7" imgW="1917360" imgH="1015920" progId="Equation.DSMT4">
                  <p:embed/>
                </p:oleObj>
              </mc:Choice>
              <mc:Fallback>
                <p:oleObj name="Equation" r:id="rId7" imgW="1917360" imgH="101592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13050" y="2910681"/>
                        <a:ext cx="3765550" cy="1992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65539"/>
              </p:ext>
            </p:extLst>
          </p:nvPr>
        </p:nvGraphicFramePr>
        <p:xfrm>
          <a:off x="2006204" y="5254216"/>
          <a:ext cx="8509397" cy="941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39" name="Equation" r:id="rId9" imgW="5626080" imgH="622080" progId="Equation.DSMT4">
                  <p:embed/>
                </p:oleObj>
              </mc:Choice>
              <mc:Fallback>
                <p:oleObj name="Equation" r:id="rId9" imgW="5626080" imgH="6220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06204" y="5254216"/>
                        <a:ext cx="8509397" cy="941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34323B5-322A-4E50-901C-8D6C4E194000}"/>
              </a:ext>
            </a:extLst>
          </p:cNvPr>
          <p:cNvSpPr txBox="1"/>
          <p:nvPr/>
        </p:nvSpPr>
        <p:spPr>
          <a:xfrm>
            <a:off x="7959144" y="2449016"/>
            <a:ext cx="324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What is g(k)?</a:t>
            </a:r>
          </a:p>
        </p:txBody>
      </p:sp>
    </p:spTree>
    <p:extLst>
      <p:ext uri="{BB962C8B-B14F-4D97-AF65-F5344CB8AC3E}">
        <p14:creationId xmlns:p14="http://schemas.microsoft.com/office/powerpoint/2010/main" val="4215025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304801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Define Fourier transform of interaction potential: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990602"/>
            <a:ext cx="8390584" cy="1854199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259680"/>
              </p:ext>
            </p:extLst>
          </p:nvPr>
        </p:nvGraphicFramePr>
        <p:xfrm>
          <a:off x="2527300" y="2822576"/>
          <a:ext cx="8427404" cy="1092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81" name="Equation" r:id="rId5" imgW="4406760" imgH="571320" progId="Equation.DSMT4">
                  <p:embed/>
                </p:oleObj>
              </mc:Choice>
              <mc:Fallback>
                <p:oleObj name="Equation" r:id="rId5" imgW="4406760" imgH="57132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27300" y="2822576"/>
                        <a:ext cx="8427404" cy="10928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0" y="3962401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Equation satisfied by pair amplitude functions: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2038" y="4619624"/>
            <a:ext cx="9891201" cy="124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19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B237502-E4AC-43BD-AE12-9A204FFBCB01}"/>
              </a:ext>
            </a:extLst>
          </p:cNvPr>
          <p:cNvSpPr/>
          <p:nvPr/>
        </p:nvSpPr>
        <p:spPr>
          <a:xfrm>
            <a:off x="3581400" y="5422006"/>
            <a:ext cx="5562600" cy="453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381001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Cooper pair equations --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1" y="1219200"/>
            <a:ext cx="7248525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2514601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Simplified model for interaction: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b="12791"/>
          <a:stretch/>
        </p:blipFill>
        <p:spPr>
          <a:xfrm>
            <a:off x="2819400" y="3063725"/>
            <a:ext cx="2071986" cy="441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6900" y="3741738"/>
            <a:ext cx="8458200" cy="962025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23075"/>
              </p:ext>
            </p:extLst>
          </p:nvPr>
        </p:nvGraphicFramePr>
        <p:xfrm>
          <a:off x="2786270" y="4745037"/>
          <a:ext cx="6816578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05" name="Equation" r:id="rId7" imgW="4978080" imgH="825480" progId="Equation.DSMT4">
                  <p:embed/>
                </p:oleObj>
              </mc:Choice>
              <mc:Fallback>
                <p:oleObj name="Equation" r:id="rId7" imgW="4978080" imgH="8254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86270" y="4745037"/>
                        <a:ext cx="6816578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501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381001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Cooper pair equations --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52252"/>
          <a:stretch/>
        </p:blipFill>
        <p:spPr>
          <a:xfrm>
            <a:off x="2912165" y="1569996"/>
            <a:ext cx="4038600" cy="962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600" y="1143001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Non-trivial solution for singlet state: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888" y="3409123"/>
            <a:ext cx="5838825" cy="885825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 rot="19725081">
            <a:off x="3871912" y="2252798"/>
            <a:ext cx="304800" cy="3239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/>
          <p:cNvSpPr txBox="1"/>
          <p:nvPr/>
        </p:nvSpPr>
        <p:spPr>
          <a:xfrm>
            <a:off x="4094922" y="235132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E</a:t>
            </a:r>
            <a:r>
              <a:rPr lang="en-US" sz="2400" i="1" baseline="-25000" dirty="0" err="1">
                <a:latin typeface="+mj-lt"/>
              </a:rPr>
              <a:t>pair</a:t>
            </a:r>
            <a:endParaRPr lang="en-US" sz="2400" i="1" baseline="-250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2843086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Equation to determine </a:t>
            </a:r>
            <a:r>
              <a:rPr lang="en-US" sz="2400" dirty="0" err="1">
                <a:latin typeface="+mj-lt"/>
              </a:rPr>
              <a:t>eigenstate</a:t>
            </a:r>
            <a:r>
              <a:rPr lang="en-US" sz="2400" dirty="0">
                <a:latin typeface="+mj-lt"/>
              </a:rPr>
              <a:t> energy: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4306325"/>
            <a:ext cx="4705350" cy="895350"/>
          </a:xfrm>
          <a:prstGeom prst="rect">
            <a:avLst/>
          </a:prstGeom>
        </p:spPr>
      </p:pic>
      <p:sp>
        <p:nvSpPr>
          <p:cNvPr id="13" name="Up Arrow 12"/>
          <p:cNvSpPr/>
          <p:nvPr/>
        </p:nvSpPr>
        <p:spPr>
          <a:xfrm rot="19725081">
            <a:off x="5424488" y="4856162"/>
            <a:ext cx="304800" cy="3239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29300" y="5213054"/>
            <a:ext cx="4686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Density of states (one electron basis)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8A91DD-9DF0-4E87-99AB-9633229493AD}"/>
              </a:ext>
            </a:extLst>
          </p:cNvPr>
          <p:cNvSpPr txBox="1"/>
          <p:nvPr/>
        </p:nvSpPr>
        <p:spPr>
          <a:xfrm>
            <a:off x="8610600" y="4222857"/>
            <a:ext cx="3155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How did the DOS come into the result?</a:t>
            </a:r>
          </a:p>
        </p:txBody>
      </p:sp>
    </p:spTree>
    <p:extLst>
      <p:ext uri="{BB962C8B-B14F-4D97-AF65-F5344CB8AC3E}">
        <p14:creationId xmlns:p14="http://schemas.microsoft.com/office/powerpoint/2010/main" val="2330842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381001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Cooper pair equations --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11865"/>
          <a:stretch/>
        </p:blipFill>
        <p:spPr>
          <a:xfrm>
            <a:off x="2362200" y="990600"/>
            <a:ext cx="7315200" cy="99060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315889"/>
              </p:ext>
            </p:extLst>
          </p:nvPr>
        </p:nvGraphicFramePr>
        <p:xfrm>
          <a:off x="2654300" y="2077740"/>
          <a:ext cx="7394984" cy="1046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69" name="Equation" r:id="rId5" imgW="6730920" imgH="952200" progId="Equation.DSMT4">
                  <p:embed/>
                </p:oleObj>
              </mc:Choice>
              <mc:Fallback>
                <p:oleObj name="Equation" r:id="rId5" imgW="6730920" imgH="952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54300" y="2077740"/>
                        <a:ext cx="7394984" cy="1046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7923" y="3797185"/>
            <a:ext cx="2377390" cy="7475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1" y="4127501"/>
            <a:ext cx="184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4158" y="3690641"/>
            <a:ext cx="2526651" cy="1008581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591357"/>
              </p:ext>
            </p:extLst>
          </p:nvPr>
        </p:nvGraphicFramePr>
        <p:xfrm>
          <a:off x="6949390" y="4051301"/>
          <a:ext cx="393234" cy="362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70" name="Equation" r:id="rId9" imgW="164880" imgH="152280" progId="Equation.DSMT4">
                  <p:embed/>
                </p:oleObj>
              </mc:Choice>
              <mc:Fallback>
                <p:oleObj name="Equation" r:id="rId9" imgW="164880" imgH="1522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49390" y="4051301"/>
                        <a:ext cx="393234" cy="362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44707" y="3845615"/>
            <a:ext cx="2505662" cy="7435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30300" y="4888996"/>
            <a:ext cx="1000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Shows that a singlet Cooper pair is more stable than the independent particle system even for small </a:t>
            </a:r>
            <a:r>
              <a:rPr lang="en-US" sz="2400" b="1" i="1" dirty="0"/>
              <a:t>U</a:t>
            </a:r>
            <a:r>
              <a:rPr lang="en-US" sz="2400" b="1" i="1" baseline="-25000" dirty="0"/>
              <a:t>0.</a:t>
            </a:r>
            <a:endParaRPr lang="en-US" sz="2400" b="1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0C8F10-6DFD-4EB4-98E4-EC700C6C62D4}"/>
              </a:ext>
            </a:extLst>
          </p:cNvPr>
          <p:cNvSpPr txBox="1"/>
          <p:nvPr/>
        </p:nvSpPr>
        <p:spPr>
          <a:xfrm>
            <a:off x="7326721" y="5321660"/>
            <a:ext cx="5445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What justifies this conclusion?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4C08D1-5B79-4DF1-8955-ECEA91CFCE78}"/>
              </a:ext>
            </a:extLst>
          </p:cNvPr>
          <p:cNvSpPr txBox="1"/>
          <p:nvPr/>
        </p:nvSpPr>
        <p:spPr>
          <a:xfrm>
            <a:off x="7816850" y="192075"/>
            <a:ext cx="372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Using the Debye approximation: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342699-932C-4B4F-BE39-A5E0CDCDDE13}"/>
              </a:ext>
            </a:extLst>
          </p:cNvPr>
          <p:cNvSpPr txBox="1"/>
          <p:nvPr/>
        </p:nvSpPr>
        <p:spPr>
          <a:xfrm>
            <a:off x="838200" y="34290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Binding energy:</a:t>
            </a:r>
          </a:p>
        </p:txBody>
      </p:sp>
    </p:spTree>
    <p:extLst>
      <p:ext uri="{BB962C8B-B14F-4D97-AF65-F5344CB8AC3E}">
        <p14:creationId xmlns:p14="http://schemas.microsoft.com/office/powerpoint/2010/main" val="1548528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304801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Variational</a:t>
            </a:r>
            <a:r>
              <a:rPr lang="en-US" sz="2400" b="1" dirty="0"/>
              <a:t> determination of the ground-state </a:t>
            </a:r>
            <a:r>
              <a:rPr lang="en-US" sz="2400" b="1" dirty="0" err="1"/>
              <a:t>wavefunction</a:t>
            </a:r>
            <a:r>
              <a:rPr lang="en-US" sz="2400" b="1" dirty="0"/>
              <a:t> in the BCS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1524001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Second quantization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74" y="1889353"/>
            <a:ext cx="8837851" cy="11871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57400" y="3200401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Note that the Cooper pair singlet state can be written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164936"/>
            <a:ext cx="10517725" cy="10727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9900" y="5267941"/>
            <a:ext cx="3314700" cy="108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99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304801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Variational</a:t>
            </a:r>
            <a:r>
              <a:rPr lang="en-US" sz="2400" b="1" dirty="0"/>
              <a:t> determination of the ground-state </a:t>
            </a:r>
            <a:r>
              <a:rPr lang="en-US" sz="2400" b="1" dirty="0" err="1"/>
              <a:t>wavefunction</a:t>
            </a:r>
            <a:r>
              <a:rPr lang="en-US" sz="2400" b="1" dirty="0"/>
              <a:t> in the BCS model  --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1" y="1295401"/>
            <a:ext cx="6791325" cy="981075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>
          <a:xfrm rot="-5400000">
            <a:off x="4408992" y="1046667"/>
            <a:ext cx="478417" cy="27432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Left Brace 7"/>
          <p:cNvSpPr/>
          <p:nvPr/>
        </p:nvSpPr>
        <p:spPr>
          <a:xfrm rot="-5400000">
            <a:off x="7609392" y="1046114"/>
            <a:ext cx="478417" cy="27432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Box 8"/>
          <p:cNvSpPr txBox="1"/>
          <p:nvPr/>
        </p:nvSpPr>
        <p:spPr>
          <a:xfrm>
            <a:off x="2628900" y="2656924"/>
            <a:ext cx="4038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independent particle states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67498" y="2640359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Cooper-pair interaction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71700" y="3540029"/>
            <a:ext cx="788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Consider a ground state </a:t>
            </a:r>
            <a:r>
              <a:rPr lang="en-US" sz="2400" b="1" dirty="0" err="1"/>
              <a:t>wavefunction</a:t>
            </a:r>
            <a:r>
              <a:rPr lang="en-US" sz="2400" b="1" dirty="0"/>
              <a:t> of the form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4809" y="4130334"/>
            <a:ext cx="4517306" cy="11017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5232117"/>
            <a:ext cx="1830557" cy="581805"/>
          </a:xfrm>
          <a:prstGeom prst="rect">
            <a:avLst/>
          </a:prstGeom>
        </p:spPr>
      </p:pic>
      <p:sp>
        <p:nvSpPr>
          <p:cNvPr id="14" name="Up Arrow 13">
            <a:extLst>
              <a:ext uri="{FF2B5EF4-FFF2-40B4-BE49-F238E27FC236}">
                <a16:creationId xmlns:a16="http://schemas.microsoft.com/office/drawing/2014/main" id="{A8FD6E80-337E-4B60-95AC-AD58953D2A7A}"/>
              </a:ext>
            </a:extLst>
          </p:cNvPr>
          <p:cNvSpPr/>
          <p:nvPr/>
        </p:nvSpPr>
        <p:spPr>
          <a:xfrm rot="19833174">
            <a:off x="5607176" y="4765960"/>
            <a:ext cx="401679" cy="5914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49D1EF-D4C0-40CE-AA62-85810FB23C2C}"/>
              </a:ext>
            </a:extLst>
          </p:cNvPr>
          <p:cNvSpPr txBox="1"/>
          <p:nvPr/>
        </p:nvSpPr>
        <p:spPr>
          <a:xfrm>
            <a:off x="6009861" y="5162082"/>
            <a:ext cx="4400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probability amplitude for forming Cooper pair</a:t>
            </a:r>
          </a:p>
        </p:txBody>
      </p:sp>
    </p:spTree>
    <p:extLst>
      <p:ext uri="{BB962C8B-B14F-4D97-AF65-F5344CB8AC3E}">
        <p14:creationId xmlns:p14="http://schemas.microsoft.com/office/powerpoint/2010/main" val="1562970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304801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Variational</a:t>
            </a:r>
            <a:r>
              <a:rPr lang="en-US" sz="2400" b="1" dirty="0"/>
              <a:t> determination of the ground-state </a:t>
            </a:r>
            <a:r>
              <a:rPr lang="en-US" sz="2400" b="1" dirty="0" err="1"/>
              <a:t>wavefunction</a:t>
            </a:r>
            <a:r>
              <a:rPr lang="en-US" sz="2400" b="1" dirty="0"/>
              <a:t> in the BCS model  -- continued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94452" y="1157331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Need to minimize the expectation value: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143" y="1546994"/>
            <a:ext cx="3772048" cy="10424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6246" y="2448202"/>
            <a:ext cx="7999354" cy="14544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1" y="3809209"/>
            <a:ext cx="5234109" cy="6636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3054" y="4633402"/>
            <a:ext cx="2871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After some algebra: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7061" y="5230694"/>
            <a:ext cx="7252938" cy="11256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99C260-F7DC-4113-9B39-9623E2BFD66E}"/>
              </a:ext>
            </a:extLst>
          </p:cNvPr>
          <p:cNvSpPr txBox="1"/>
          <p:nvPr/>
        </p:nvSpPr>
        <p:spPr>
          <a:xfrm>
            <a:off x="8689483" y="3874164"/>
            <a:ext cx="3652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Here </a:t>
            </a:r>
            <a:r>
              <a:rPr lang="en-US" sz="2400" b="1" dirty="0">
                <a:latin typeface="Symbol" panose="05050102010706020507" pitchFamily="18" charset="2"/>
              </a:rPr>
              <a:t>m</a:t>
            </a:r>
            <a:r>
              <a:rPr lang="en-US" sz="2400" b="1" dirty="0"/>
              <a:t> is essentially E</a:t>
            </a:r>
            <a:r>
              <a:rPr lang="en-US" sz="2400" b="1" baseline="-25000" dirty="0"/>
              <a:t>F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1936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85" y="5622891"/>
            <a:ext cx="2976515" cy="106139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304801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Variational</a:t>
            </a:r>
            <a:r>
              <a:rPr lang="en-US" sz="2400" b="1" dirty="0"/>
              <a:t> determination of the ground-state </a:t>
            </a:r>
            <a:r>
              <a:rPr lang="en-US" sz="2400" b="1" dirty="0" err="1"/>
              <a:t>wavefunction</a:t>
            </a:r>
            <a:r>
              <a:rPr lang="en-US" sz="2400" b="1" dirty="0"/>
              <a:t> in the BCS model  -- continued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1447801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Convenient transformation: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1809807"/>
            <a:ext cx="7632700" cy="1161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5868" y="2714596"/>
            <a:ext cx="6274757" cy="11619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3758754"/>
            <a:ext cx="7119938" cy="19156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43100" y="5950824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Define:    </a:t>
            </a:r>
          </a:p>
        </p:txBody>
      </p:sp>
    </p:spTree>
    <p:extLst>
      <p:ext uri="{BB962C8B-B14F-4D97-AF65-F5344CB8AC3E}">
        <p14:creationId xmlns:p14="http://schemas.microsoft.com/office/powerpoint/2010/main" val="301021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CA7F55-A845-4592-85B7-1DFAE1ADC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50" y="1219200"/>
            <a:ext cx="10147300" cy="41402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766353-1213-4C93-BEB2-8984DA370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04/22/2022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5A55D3-CDFE-4C06-BC2E-2A31EB86B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67B42-F56A-4BDA-8511-8193C974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2</a:t>
            </a:fld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AA17E70-47FB-4C45-823B-63278525830E}"/>
              </a:ext>
            </a:extLst>
          </p:cNvPr>
          <p:cNvSpPr/>
          <p:nvPr/>
        </p:nvSpPr>
        <p:spPr>
          <a:xfrm>
            <a:off x="622300" y="4127500"/>
            <a:ext cx="393700" cy="635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10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304801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Variational</a:t>
            </a:r>
            <a:r>
              <a:rPr lang="en-US" sz="2400" b="1" dirty="0"/>
              <a:t> determination of the ground-state </a:t>
            </a:r>
            <a:r>
              <a:rPr lang="en-US" sz="2400" b="1" dirty="0" err="1"/>
              <a:t>wavefunction</a:t>
            </a:r>
            <a:r>
              <a:rPr lang="en-US" sz="2400" b="1" dirty="0"/>
              <a:t> in the BCS model  -- continued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1447801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 terms of the “gap parameter”   the </a:t>
            </a:r>
            <a:r>
              <a:rPr lang="en-US" sz="2400" b="1" dirty="0" err="1"/>
              <a:t>variational</a:t>
            </a:r>
            <a:r>
              <a:rPr lang="en-US" sz="2400" b="1" dirty="0"/>
              <a:t>  equations become: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1" y="2278797"/>
            <a:ext cx="4000113" cy="10740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3322982"/>
            <a:ext cx="6934200" cy="1390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10135"/>
          <a:stretch/>
        </p:blipFill>
        <p:spPr>
          <a:xfrm>
            <a:off x="2514601" y="4483800"/>
            <a:ext cx="4706565" cy="159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41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304801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Variational</a:t>
            </a:r>
            <a:r>
              <a:rPr lang="en-US" sz="2400" b="1" dirty="0"/>
              <a:t> determination of the ground-state </a:t>
            </a:r>
            <a:r>
              <a:rPr lang="en-US" sz="2400" b="1" dirty="0" err="1"/>
              <a:t>wavefunction</a:t>
            </a:r>
            <a:r>
              <a:rPr lang="en-US" sz="2400" b="1" dirty="0"/>
              <a:t> in the BCS model  -- continued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1447801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Simplified model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1" y="2057400"/>
            <a:ext cx="5286375" cy="1009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1" y="3140075"/>
            <a:ext cx="3190875" cy="1047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776" y="4159251"/>
            <a:ext cx="6372225" cy="1076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9088" y="5207000"/>
            <a:ext cx="3305175" cy="11620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57400" y="5562601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Using DOS:</a:t>
            </a:r>
          </a:p>
        </p:txBody>
      </p:sp>
    </p:spTree>
    <p:extLst>
      <p:ext uri="{BB962C8B-B14F-4D97-AF65-F5344CB8AC3E}">
        <p14:creationId xmlns:p14="http://schemas.microsoft.com/office/powerpoint/2010/main" val="313853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304801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Variational</a:t>
            </a:r>
            <a:r>
              <a:rPr lang="en-US" sz="2400" b="1" dirty="0"/>
              <a:t> determination of the ground-state </a:t>
            </a:r>
            <a:r>
              <a:rPr lang="en-US" sz="2400" b="1" dirty="0" err="1"/>
              <a:t>wavefunction</a:t>
            </a:r>
            <a:r>
              <a:rPr lang="en-US" sz="2400" b="1" dirty="0"/>
              <a:t> in the BCS model  --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1" y="1295400"/>
            <a:ext cx="3305175" cy="1162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1581494"/>
            <a:ext cx="2209800" cy="8759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2819401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Solving for the gap parameter: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3429000"/>
            <a:ext cx="2827106" cy="990600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560560"/>
              </p:ext>
            </p:extLst>
          </p:nvPr>
        </p:nvGraphicFramePr>
        <p:xfrm>
          <a:off x="5029200" y="3675616"/>
          <a:ext cx="393234" cy="362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50" name="Equation" r:id="rId7" imgW="164880" imgH="152280" progId="Equation.DSMT4">
                  <p:embed/>
                </p:oleObj>
              </mc:Choice>
              <mc:Fallback>
                <p:oleObj name="Equation" r:id="rId7" imgW="164880" imgH="1522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9200" y="3675616"/>
                        <a:ext cx="393234" cy="362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l="9412" t="-8824" b="-8824"/>
          <a:stretch/>
        </p:blipFill>
        <p:spPr>
          <a:xfrm>
            <a:off x="5422434" y="3686085"/>
            <a:ext cx="2756304" cy="4772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33600" y="4580067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Estimating the ground state energy of the superconducting state: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6601" y="5241926"/>
            <a:ext cx="616267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50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609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Estimating the ground state energy of the superconducting state – continued</a:t>
            </a:r>
          </a:p>
          <a:p>
            <a:endParaRPr lang="en-US" sz="2400" b="1" dirty="0"/>
          </a:p>
          <a:p>
            <a:r>
              <a:rPr lang="en-US" sz="2400" b="1" dirty="0"/>
              <a:t>Using the </a:t>
            </a:r>
            <a:r>
              <a:rPr lang="en-US" sz="2400" b="1" dirty="0" err="1"/>
              <a:t>variational</a:t>
            </a:r>
            <a:r>
              <a:rPr lang="en-US" sz="2400" b="1" dirty="0"/>
              <a:t> solution and integrating the DOS: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198" y="2438401"/>
            <a:ext cx="7905750" cy="1038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3609700"/>
            <a:ext cx="5562600" cy="866775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365348"/>
              </p:ext>
            </p:extLst>
          </p:nvPr>
        </p:nvGraphicFramePr>
        <p:xfrm>
          <a:off x="3400622" y="4695999"/>
          <a:ext cx="393234" cy="362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75" name="Equation" r:id="rId6" imgW="164880" imgH="152280" progId="Equation.DSMT4">
                  <p:embed/>
                </p:oleObj>
              </mc:Choice>
              <mc:Fallback>
                <p:oleObj name="Equation" r:id="rId6" imgW="164880" imgH="1522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00622" y="4695999"/>
                        <a:ext cx="393234" cy="362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7177" y="4476475"/>
            <a:ext cx="1902040" cy="75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85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1AE736-E6D1-430C-A3C2-BB818F761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04/22/2022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693E7F-A60D-485C-BEC1-81E4C770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CE5BD-8AC8-4575-B169-BDCEE6B35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E02661-A426-4D01-93F8-ABA6ABA5BBA2}"/>
              </a:ext>
            </a:extLst>
          </p:cNvPr>
          <p:cNvSpPr txBox="1"/>
          <p:nvPr/>
        </p:nvSpPr>
        <p:spPr>
          <a:xfrm>
            <a:off x="457200" y="5334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Effects of temperature:</a:t>
            </a:r>
          </a:p>
          <a:p>
            <a:r>
              <a:rPr lang="en-US" sz="2400" b="1" dirty="0"/>
              <a:t>     Thermal average of Cooper pair operator: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DFE531-341F-4924-9B41-A691773B8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1447799"/>
            <a:ext cx="2627180" cy="991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480914-27C4-4ADF-BDC3-035262DB630E}"/>
              </a:ext>
            </a:extLst>
          </p:cNvPr>
          <p:cNvSpPr txBox="1"/>
          <p:nvPr/>
        </p:nvSpPr>
        <p:spPr>
          <a:xfrm>
            <a:off x="988599" y="2512367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Define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D6BADD-F7E4-4AC4-842F-F27D03882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74" y="2820630"/>
            <a:ext cx="4797931" cy="969530"/>
          </a:xfrm>
          <a:prstGeom prst="rect">
            <a:avLst/>
          </a:prstGeom>
        </p:spPr>
      </p:pic>
      <p:sp>
        <p:nvSpPr>
          <p:cNvPr id="9" name="Up Arrow 8">
            <a:extLst>
              <a:ext uri="{FF2B5EF4-FFF2-40B4-BE49-F238E27FC236}">
                <a16:creationId xmlns:a16="http://schemas.microsoft.com/office/drawing/2014/main" id="{595FDB79-D091-4BEF-B7D0-6A78D75E1119}"/>
              </a:ext>
            </a:extLst>
          </p:cNvPr>
          <p:cNvSpPr/>
          <p:nvPr/>
        </p:nvSpPr>
        <p:spPr>
          <a:xfrm rot="2390680">
            <a:off x="2570889" y="3566454"/>
            <a:ext cx="533400" cy="5438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>
            <a:extLst>
              <a:ext uri="{FF2B5EF4-FFF2-40B4-BE49-F238E27FC236}">
                <a16:creationId xmlns:a16="http://schemas.microsoft.com/office/drawing/2014/main" id="{1C9482A6-8657-4B01-BB6F-233696BF47D6}"/>
              </a:ext>
            </a:extLst>
          </p:cNvPr>
          <p:cNvSpPr/>
          <p:nvPr/>
        </p:nvSpPr>
        <p:spPr>
          <a:xfrm rot="19572878">
            <a:off x="4068580" y="3747128"/>
            <a:ext cx="533400" cy="5438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6E0591-CA4F-4333-B2E9-80B0F3FA31BD}"/>
              </a:ext>
            </a:extLst>
          </p:cNvPr>
          <p:cNvSpPr txBox="1"/>
          <p:nvPr/>
        </p:nvSpPr>
        <p:spPr>
          <a:xfrm>
            <a:off x="1625418" y="4037370"/>
            <a:ext cx="1763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AB896E-396D-445A-9093-6DE1703B126C}"/>
              </a:ext>
            </a:extLst>
          </p:cNvPr>
          <p:cNvSpPr txBox="1"/>
          <p:nvPr/>
        </p:nvSpPr>
        <p:spPr>
          <a:xfrm>
            <a:off x="4408719" y="4114800"/>
            <a:ext cx="1763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fluctuations</a:t>
            </a:r>
          </a:p>
        </p:txBody>
      </p:sp>
    </p:spTree>
    <p:extLst>
      <p:ext uri="{BB962C8B-B14F-4D97-AF65-F5344CB8AC3E}">
        <p14:creationId xmlns:p14="http://schemas.microsoft.com/office/powerpoint/2010/main" val="2434298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340668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Modified Gap relationship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075" y="838200"/>
            <a:ext cx="7181850" cy="895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1" y="2368092"/>
            <a:ext cx="5534025" cy="828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5000" y="1805286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Fermi-Dirac distribution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0" y="361591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Modified Gap equation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4188284"/>
            <a:ext cx="561975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08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381001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Simplified model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1" y="990600"/>
            <a:ext cx="5286375" cy="1009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1" y="2199332"/>
            <a:ext cx="5038725" cy="93345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193536"/>
              </p:ext>
            </p:extLst>
          </p:nvPr>
        </p:nvGraphicFramePr>
        <p:xfrm>
          <a:off x="2489200" y="3440584"/>
          <a:ext cx="5445465" cy="369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70" name="Equation" r:id="rId6" imgW="5054400" imgH="342720" progId="Equation.DSMT4">
                  <p:embed/>
                </p:oleObj>
              </mc:Choice>
              <mc:Fallback>
                <p:oleObj name="Equation" r:id="rId6" imgW="5054400" imgH="34272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89200" y="3440584"/>
                        <a:ext cx="5445465" cy="369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2313" y="3961181"/>
            <a:ext cx="353377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20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304801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Evaluation of the integral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914400"/>
            <a:ext cx="7886700" cy="1466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8888" y="2895601"/>
            <a:ext cx="6943725" cy="847725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408670"/>
              </p:ext>
            </p:extLst>
          </p:nvPr>
        </p:nvGraphicFramePr>
        <p:xfrm>
          <a:off x="2209800" y="2312414"/>
          <a:ext cx="14224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94" name="Equation" r:id="rId6" imgW="1422360" imgH="634680" progId="Equation.DSMT4">
                  <p:embed/>
                </p:oleObj>
              </mc:Choice>
              <mc:Fallback>
                <p:oleObj name="Equation" r:id="rId6" imgW="1422360" imgH="6346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09800" y="2312414"/>
                        <a:ext cx="14224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6450" y="4041362"/>
            <a:ext cx="75819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56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304801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Numerical evaluation of integral: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2514600"/>
            <a:ext cx="9105900" cy="3143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1" y="736600"/>
            <a:ext cx="4905375" cy="95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2576" y="1578713"/>
            <a:ext cx="378142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20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304801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Estimation of critical magnetic field  (BCS paper)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710" y="990600"/>
            <a:ext cx="4849091" cy="1600200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 rot="2390680">
            <a:off x="4989099" y="2196467"/>
            <a:ext cx="533400" cy="5438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Up Arrow 7"/>
          <p:cNvSpPr/>
          <p:nvPr/>
        </p:nvSpPr>
        <p:spPr>
          <a:xfrm rot="20076616">
            <a:off x="6919561" y="2216108"/>
            <a:ext cx="533400" cy="5438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Box 8"/>
          <p:cNvSpPr txBox="1"/>
          <p:nvPr/>
        </p:nvSpPr>
        <p:spPr>
          <a:xfrm>
            <a:off x="3543300" y="2830349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Free energy of normal state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0" y="2819401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Free energy of superconducting state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226" y="4274750"/>
            <a:ext cx="5895975" cy="190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85730" y="4070351"/>
            <a:ext cx="4923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After some approximations, etc.:</a:t>
            </a:r>
          </a:p>
        </p:txBody>
      </p:sp>
    </p:spTree>
    <p:extLst>
      <p:ext uri="{BB962C8B-B14F-4D97-AF65-F5344CB8AC3E}">
        <p14:creationId xmlns:p14="http://schemas.microsoft.com/office/powerpoint/2010/main" val="2456803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063" y="914400"/>
            <a:ext cx="9063874" cy="40624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9E25EA-BB92-40D1-8CC5-5AB3A1F76E9F}"/>
              </a:ext>
            </a:extLst>
          </p:cNvPr>
          <p:cNvSpPr txBox="1"/>
          <p:nvPr/>
        </p:nvSpPr>
        <p:spPr>
          <a:xfrm>
            <a:off x="502276" y="5370490"/>
            <a:ext cx="11165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Some of you may wish to read the paper which is available from zsr.wfu.edu </a:t>
            </a:r>
            <a:r>
              <a:rPr lang="en-US" sz="2400" dirty="0"/>
              <a:t>https://doi.org/10.1103/PhysRev.108.1175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94476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1" y="457200"/>
            <a:ext cx="63531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789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2869D5-B110-458C-AAE2-8ADFDD60B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04/22/2022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6C57B1-1B8B-483A-B7ED-3B708A08F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96154-88E6-40F7-B01F-4E7AC3DD5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1B8683-0A8A-4A03-B134-D8482D2C9389}"/>
              </a:ext>
            </a:extLst>
          </p:cNvPr>
          <p:cNvSpPr txBox="1"/>
          <p:nvPr/>
        </p:nvSpPr>
        <p:spPr>
          <a:xfrm>
            <a:off x="1416676" y="1120462"/>
            <a:ext cx="83197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What do you think?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/>
              <a:t>Full of admiration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/>
              <a:t>Full of disgust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/>
              <a:t>Not full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/>
              <a:t>Want to read more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/>
              <a:t>Never want to see this again</a:t>
            </a:r>
          </a:p>
          <a:p>
            <a:pPr marL="914400" lvl="1" indent="-457200">
              <a:buFont typeface="+mj-lt"/>
              <a:buAutoNum type="arabicPeriod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63623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A96811-022F-4046-BB75-EBC15B4AD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04/22/2022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26A7C-5329-4D80-8127-1A20C555C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7D85F-647A-48BD-B293-C3696C9FC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C50205-D5A6-48E1-AC91-CFC72BE04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39" y="111574"/>
            <a:ext cx="5918358" cy="46092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182036-28F5-460C-9C1B-ACDB0393A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723" y="4441825"/>
            <a:ext cx="91059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44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B7DDDA-715F-428F-8994-A71E88948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04/22/2022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B984B8-BEBA-4C7D-A798-48ECB8925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16D2B4-E7D6-4867-A1F2-2886CD26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04CDAC-5A4A-4763-A494-BFE072F21743}"/>
              </a:ext>
            </a:extLst>
          </p:cNvPr>
          <p:cNvSpPr txBox="1"/>
          <p:nvPr/>
        </p:nvSpPr>
        <p:spPr>
          <a:xfrm>
            <a:off x="228600" y="228600"/>
            <a:ext cx="10960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Overview of superconductivity --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err="1">
                <a:latin typeface="+mj-lt"/>
              </a:rPr>
              <a:t>Ref:D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Teplitz</a:t>
            </a:r>
            <a:r>
              <a:rPr lang="en-US" sz="2400" dirty="0">
                <a:latin typeface="+mj-lt"/>
              </a:rPr>
              <a:t>, editor, Electromagnetism – paths to research,</a:t>
            </a:r>
          </a:p>
          <a:p>
            <a:r>
              <a:rPr lang="en-US" sz="2400" dirty="0">
                <a:latin typeface="+mj-lt"/>
              </a:rPr>
              <a:t>  Plenum Press (1982); Chapter 1 written by Brian Schwartz and Sonia </a:t>
            </a:r>
            <a:r>
              <a:rPr lang="en-US" sz="2400" dirty="0" err="1">
                <a:latin typeface="+mj-lt"/>
              </a:rPr>
              <a:t>Frota</a:t>
            </a:r>
            <a:r>
              <a:rPr lang="en-US" sz="2400" dirty="0">
                <a:latin typeface="+mj-lt"/>
              </a:rPr>
              <a:t>-Pessoa</a:t>
            </a:r>
          </a:p>
        </p:txBody>
      </p:sp>
      <p:pic>
        <p:nvPicPr>
          <p:cNvPr id="7" name="Picture 2" descr="http://hyperphysics.phy-astr.gsu.edu/hbase/solids/imgsol/mersc.gif">
            <a:extLst>
              <a:ext uri="{FF2B5EF4-FFF2-40B4-BE49-F238E27FC236}">
                <a16:creationId xmlns:a16="http://schemas.microsoft.com/office/drawing/2014/main" id="{763DE18E-1EC7-4E8A-AB1B-EA46D56AB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321" y="2997200"/>
            <a:ext cx="3204879" cy="325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F7EE85-EE6C-4973-97AE-55B99D7A9CE9}"/>
              </a:ext>
            </a:extLst>
          </p:cNvPr>
          <p:cNvSpPr txBox="1"/>
          <p:nvPr/>
        </p:nvSpPr>
        <p:spPr>
          <a:xfrm>
            <a:off x="213360" y="21336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History:</a:t>
            </a:r>
          </a:p>
          <a:p>
            <a:pPr lvl="1"/>
            <a:r>
              <a:rPr lang="en-US" sz="2400" dirty="0">
                <a:latin typeface="+mj-lt"/>
              </a:rPr>
              <a:t>1908  H. </a:t>
            </a:r>
            <a:r>
              <a:rPr lang="en-US" sz="2400" dirty="0" err="1">
                <a:latin typeface="+mj-lt"/>
              </a:rPr>
              <a:t>Kamerlingh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Onnes</a:t>
            </a:r>
            <a:r>
              <a:rPr lang="en-US" sz="2400" dirty="0">
                <a:latin typeface="+mj-lt"/>
              </a:rPr>
              <a:t>  successfully </a:t>
            </a:r>
            <a:r>
              <a:rPr lang="en-US" sz="2400" dirty="0" err="1">
                <a:latin typeface="+mj-lt"/>
              </a:rPr>
              <a:t>liquified</a:t>
            </a:r>
            <a:r>
              <a:rPr lang="en-US" sz="2400" dirty="0">
                <a:latin typeface="+mj-lt"/>
              </a:rPr>
              <a:t> He</a:t>
            </a:r>
          </a:p>
          <a:p>
            <a:pPr lvl="1"/>
            <a:r>
              <a:rPr lang="en-US" sz="2400" dirty="0">
                <a:latin typeface="+mj-lt"/>
              </a:rPr>
              <a:t>1911   H. </a:t>
            </a:r>
            <a:r>
              <a:rPr lang="en-US" sz="2400" dirty="0" err="1">
                <a:latin typeface="+mj-lt"/>
              </a:rPr>
              <a:t>Kamerlingh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Onnes</a:t>
            </a:r>
            <a:r>
              <a:rPr lang="en-US" sz="2400" dirty="0">
                <a:latin typeface="+mj-lt"/>
              </a:rPr>
              <a:t> discovered that Hg at 4.2 K has vanishing resistance</a:t>
            </a:r>
          </a:p>
          <a:p>
            <a:pPr lvl="1"/>
            <a:r>
              <a:rPr lang="en-US" sz="2400" dirty="0">
                <a:latin typeface="+mj-lt"/>
              </a:rPr>
              <a:t>1957 Theory of superconductivity by Bardeen, Cooper, and Schrieffer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9D643E-E1D3-4977-8B9C-AA667B40F3B6}"/>
              </a:ext>
            </a:extLst>
          </p:cNvPr>
          <p:cNvSpPr txBox="1"/>
          <p:nvPr/>
        </p:nvSpPr>
        <p:spPr>
          <a:xfrm>
            <a:off x="170329" y="4494679"/>
            <a:ext cx="5381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The surprising observation was that electrical resistivity abruptly dropped when the temperature of the material was lowered below a critical temperature T</a:t>
            </a:r>
            <a:r>
              <a:rPr lang="en-US" sz="2400" baseline="-25000" dirty="0">
                <a:latin typeface="+mj-lt"/>
              </a:rPr>
              <a:t>c</a:t>
            </a:r>
            <a:r>
              <a:rPr lang="en-US" sz="24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6906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18E2E6-A4D5-495C-82CD-EF940AA9C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04/22/2022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01F4BF-F850-423D-A3C3-99FD86A64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055B6-0A11-41A1-9FC0-C415E46AF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161861-84D7-472B-8648-9F041E3DA658}"/>
              </a:ext>
            </a:extLst>
          </p:cNvPr>
          <p:cNvSpPr txBox="1"/>
          <p:nvPr/>
        </p:nvSpPr>
        <p:spPr>
          <a:xfrm>
            <a:off x="457200" y="215900"/>
            <a:ext cx="10896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Some thoughts related to the statistical mechanics of Bose particles</a:t>
            </a:r>
          </a:p>
          <a:p>
            <a:pPr algn="l"/>
            <a:endParaRPr lang="en-US" sz="2400" b="1" dirty="0"/>
          </a:p>
          <a:p>
            <a:pPr algn="l"/>
            <a:r>
              <a:rPr lang="en-US" sz="2400" b="1" dirty="0"/>
              <a:t>For Bose particles, many particles can occupy the same state.   This means that for non-interacting Bose particles, according to statistical mechanics, at very low temperature, it is possible for a macroscopic number of particles to occupy the lowest single particle state and produce a “Bose condensate”.    </a:t>
            </a:r>
            <a:r>
              <a:rPr lang="en-US" sz="2400" b="1" baseline="30000" dirty="0"/>
              <a:t>4</a:t>
            </a:r>
            <a:r>
              <a:rPr lang="en-US" sz="2400" b="1" dirty="0"/>
              <a:t>He is not a good</a:t>
            </a:r>
          </a:p>
          <a:p>
            <a:pPr algn="l"/>
            <a:r>
              <a:rPr lang="en-US" sz="2400" b="1" dirty="0"/>
              <a:t>example of this, since the particles have significant interactions,  but the superfluid behavior is logically related.   A better example was demonstrated in 1995 with 2.5 x 10</a:t>
            </a:r>
            <a:r>
              <a:rPr lang="en-US" sz="2400" b="1" baseline="30000" dirty="0"/>
              <a:t>12    </a:t>
            </a:r>
            <a:r>
              <a:rPr lang="en-US" sz="2400" b="1" dirty="0"/>
              <a:t> </a:t>
            </a:r>
            <a:r>
              <a:rPr lang="en-US" sz="2400" b="1" baseline="30000" dirty="0"/>
              <a:t>87</a:t>
            </a:r>
            <a:r>
              <a:rPr lang="en-US" sz="2400" b="1" dirty="0"/>
              <a:t>Rb atoms cooled to 1.7 x 10</a:t>
            </a:r>
            <a:r>
              <a:rPr lang="en-US" sz="2400" b="1" baseline="30000" dirty="0"/>
              <a:t>-7</a:t>
            </a:r>
            <a:r>
              <a:rPr lang="en-US" sz="2400" b="1" dirty="0"/>
              <a:t>K.</a:t>
            </a:r>
          </a:p>
          <a:p>
            <a:pPr algn="l"/>
            <a:endParaRPr lang="en-US" sz="2400" b="1" dirty="0"/>
          </a:p>
          <a:p>
            <a:pPr algn="l"/>
            <a:endParaRPr lang="en-US" sz="2400" b="1" dirty="0"/>
          </a:p>
          <a:p>
            <a:pPr algn="l"/>
            <a:r>
              <a:rPr lang="en-US" sz="2400" b="1" dirty="0"/>
              <a:t>For superconductivity, electrons are the particles.    How is possible for Fermi particles to behave with Bose-like statistics?</a:t>
            </a:r>
          </a:p>
        </p:txBody>
      </p:sp>
    </p:spTree>
    <p:extLst>
      <p:ext uri="{BB962C8B-B14F-4D97-AF65-F5344CB8AC3E}">
        <p14:creationId xmlns:p14="http://schemas.microsoft.com/office/powerpoint/2010/main" val="569173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3048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Notion of a Cooper pair</a:t>
            </a:r>
          </a:p>
          <a:p>
            <a:endParaRPr lang="en-US" sz="2400" b="1" dirty="0"/>
          </a:p>
          <a:p>
            <a:r>
              <a:rPr lang="en-US" sz="2400" b="1" dirty="0"/>
              <a:t>Starting with a material with all the states filled up to the Fermi level, we focus attention on a pair of states which have a net attractive interaction </a:t>
            </a:r>
            <a:r>
              <a:rPr lang="en-US" sz="2400" b="1" i="1" dirty="0"/>
              <a:t>U(</a:t>
            </a:r>
            <a:r>
              <a:rPr lang="en-US" sz="2400" b="1" dirty="0"/>
              <a:t>r</a:t>
            </a:r>
            <a:r>
              <a:rPr lang="en-US" sz="2400" b="1" i="1" baseline="-25000" dirty="0"/>
              <a:t>1</a:t>
            </a:r>
            <a:r>
              <a:rPr lang="en-US" sz="2400" b="1" i="1" dirty="0"/>
              <a:t>,</a:t>
            </a:r>
            <a:r>
              <a:rPr lang="en-US" sz="2400" b="1" dirty="0"/>
              <a:t>r</a:t>
            </a:r>
            <a:r>
              <a:rPr lang="en-US" sz="2400" b="1" i="1" baseline="-25000" dirty="0"/>
              <a:t>2</a:t>
            </a:r>
            <a:r>
              <a:rPr lang="en-US" sz="2400" b="1" i="1" dirty="0"/>
              <a:t>):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176" y="2139870"/>
            <a:ext cx="8614600" cy="1688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1" y="3810000"/>
            <a:ext cx="6688450" cy="13272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C55D9A-CD6A-4B1A-8E1E-EE87E709D20B}"/>
              </a:ext>
            </a:extLst>
          </p:cNvPr>
          <p:cNvSpPr txBox="1"/>
          <p:nvPr/>
        </p:nvSpPr>
        <p:spPr>
          <a:xfrm>
            <a:off x="2667001" y="5445062"/>
            <a:ext cx="6387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The thinking is that the interaction is related to lattice vibrations and had an energy 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1E8DE2E-9CFE-463C-AEF9-2F0D6BE8E6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928902"/>
              </p:ext>
            </p:extLst>
          </p:nvPr>
        </p:nvGraphicFramePr>
        <p:xfrm>
          <a:off x="7439874" y="5707031"/>
          <a:ext cx="942126" cy="706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15" name="Equation" r:id="rId6" imgW="304560" imgH="228600" progId="Equation.DSMT4">
                  <p:embed/>
                </p:oleObj>
              </mc:Choice>
              <mc:Fallback>
                <p:oleObj name="Equation" r:id="rId6" imgW="304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39874" y="5707031"/>
                        <a:ext cx="942126" cy="706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8292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76" y="457200"/>
            <a:ext cx="881062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64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1" y="838200"/>
            <a:ext cx="3648075" cy="723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228601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Properties of pair </a:t>
            </a:r>
            <a:r>
              <a:rPr lang="en-US" sz="2400" b="1" dirty="0" err="1"/>
              <a:t>wavefunction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1562101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Spin part: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1" y="2023766"/>
            <a:ext cx="3819525" cy="885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0675" y="3056930"/>
            <a:ext cx="4191000" cy="1752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81200" y="274766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or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191142"/>
              </p:ext>
            </p:extLst>
          </p:nvPr>
        </p:nvGraphicFramePr>
        <p:xfrm>
          <a:off x="6096000" y="1906588"/>
          <a:ext cx="4471988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Equation" r:id="rId7" imgW="3085920" imgH="1028520" progId="Equation.DSMT4">
                  <p:embed/>
                </p:oleObj>
              </mc:Choice>
              <mc:Fallback>
                <p:oleObj name="Equation" r:id="rId7" imgW="3085920" imgH="102852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6000" y="1906588"/>
                        <a:ext cx="4471988" cy="149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390521"/>
              </p:ext>
            </p:extLst>
          </p:nvPr>
        </p:nvGraphicFramePr>
        <p:xfrm>
          <a:off x="6032501" y="3570288"/>
          <a:ext cx="4600575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Equation" r:id="rId9" imgW="3174840" imgH="1028520" progId="Equation.DSMT4">
                  <p:embed/>
                </p:oleObj>
              </mc:Choice>
              <mc:Fallback>
                <p:oleObj name="Equation" r:id="rId9" imgW="3174840" imgH="102852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32501" y="3570288"/>
                        <a:ext cx="4600575" cy="149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816816"/>
              </p:ext>
            </p:extLst>
          </p:nvPr>
        </p:nvGraphicFramePr>
        <p:xfrm>
          <a:off x="7010400" y="698203"/>
          <a:ext cx="2135293" cy="863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Equation" r:id="rId11" imgW="1663560" imgH="672840" progId="Equation.DSMT4">
                  <p:embed/>
                </p:oleObj>
              </mc:Choice>
              <mc:Fallback>
                <p:oleObj name="Equation" r:id="rId11" imgW="1663560" imgH="67284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10400" y="698203"/>
                        <a:ext cx="2135293" cy="863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8183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15157</TotalTime>
  <Words>1439</Words>
  <Application>Microsoft Office PowerPoint</Application>
  <PresentationFormat>Widescreen</PresentationFormat>
  <Paragraphs>246</Paragraphs>
  <Slides>31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Symbol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Holzwarth, Natalie</dc:creator>
  <cp:lastModifiedBy>Holzwarth, Natalie</cp:lastModifiedBy>
  <cp:revision>892</cp:revision>
  <cp:lastPrinted>2020-04-24T15:28:31Z</cp:lastPrinted>
  <dcterms:created xsi:type="dcterms:W3CDTF">2020-01-06T21:28:26Z</dcterms:created>
  <dcterms:modified xsi:type="dcterms:W3CDTF">2022-04-22T14:50:24Z</dcterms:modified>
</cp:coreProperties>
</file>