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51" r:id="rId3"/>
    <p:sldId id="313" r:id="rId4"/>
    <p:sldId id="348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0" d="100"/>
          <a:sy n="60" d="100"/>
        </p:scale>
        <p:origin x="350" y="53"/>
      </p:cViewPr>
      <p:guideLst/>
    </p:cSldViewPr>
  </p:slideViewPr>
  <p:outlineViewPr>
    <p:cViewPr>
      <p:scale>
        <a:sx n="33" d="100"/>
        <a:sy n="33" d="100"/>
      </p:scale>
      <p:origin x="0" y="-12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36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94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4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3.wmf"/><Relationship Id="rId9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0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33.wmf"/><Relationship Id="rId4" Type="http://schemas.openxmlformats.org/officeDocument/2006/relationships/image" Target="../media/image34.png"/><Relationship Id="rId9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260808" y="136525"/>
            <a:ext cx="1167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  <a:p>
            <a:pPr algn="ctr"/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219960" y="1585813"/>
            <a:ext cx="119720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Notes for Lecture 33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Continuation of introduction to the quantum theory of superconductivity</a:t>
            </a:r>
          </a:p>
          <a:p>
            <a:pPr marL="914400" lvl="3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Bardeen, Cooper, </a:t>
            </a:r>
            <a:r>
              <a:rPr lang="en-US" sz="2800" b="1" dirty="0" err="1">
                <a:solidFill>
                  <a:schemeClr val="folHlink"/>
                </a:solidFill>
              </a:rPr>
              <a:t>Scrieffer</a:t>
            </a:r>
            <a:r>
              <a:rPr lang="en-US" sz="2800" b="1" dirty="0">
                <a:solidFill>
                  <a:schemeClr val="folHlink"/>
                </a:solidFill>
              </a:rPr>
              <a:t>, Phys. Rev. 108, 1175 (1957)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Summary of Fritz London’s theory and of Cooper pair concept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Gap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Estimate of T</a:t>
            </a:r>
            <a:r>
              <a:rPr lang="en-US" sz="2800" b="1" baseline="-25000" dirty="0">
                <a:solidFill>
                  <a:schemeClr val="folHlink"/>
                </a:solidFill>
              </a:rPr>
              <a:t>c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Comparison with London analysis    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44322-3570-4669-A2B9-11ACE19C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1D3819-992D-4A1F-83B9-03773731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480B6-D84D-47AA-B0AD-41FE2A2C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79A4C6-769F-47E2-80F4-E1B8C7067C2E}"/>
              </a:ext>
            </a:extLst>
          </p:cNvPr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44F5601-F5D9-424E-B41C-EB3EFD36E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099890"/>
              </p:ext>
            </p:extLst>
          </p:nvPr>
        </p:nvGraphicFramePr>
        <p:xfrm>
          <a:off x="228600" y="565595"/>
          <a:ext cx="5738814" cy="205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6" name="Equation" r:id="rId3" imgW="3263760" imgH="1168200" progId="Equation.DSMT4">
                  <p:embed/>
                </p:oleObj>
              </mc:Choice>
              <mc:Fallback>
                <p:oleObj name="Equation" r:id="rId3" imgW="3263760" imgH="1168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5595"/>
                        <a:ext cx="5738814" cy="2054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A7F4D3D-20CE-406E-9F5D-B846B5836F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97276"/>
              </p:ext>
            </p:extLst>
          </p:nvPr>
        </p:nvGraphicFramePr>
        <p:xfrm>
          <a:off x="233680" y="2746888"/>
          <a:ext cx="635952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7" name="Equation" r:id="rId5" imgW="3873240" imgH="1054080" progId="Equation.DSMT4">
                  <p:embed/>
                </p:oleObj>
              </mc:Choice>
              <mc:Fallback>
                <p:oleObj name="Equation" r:id="rId5" imgW="3873240" imgH="10540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" y="2746888"/>
                        <a:ext cx="6359525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154213A-DBA0-4F45-BB92-2FD3AD74F60B}"/>
              </a:ext>
            </a:extLst>
          </p:cNvPr>
          <p:cNvSpPr/>
          <p:nvPr/>
        </p:nvSpPr>
        <p:spPr>
          <a:xfrm>
            <a:off x="2087880" y="4724400"/>
            <a:ext cx="114300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  <a:alpha val="2900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E0C40C-8C41-4C3A-9B70-524E5F45E5E8}"/>
              </a:ext>
            </a:extLst>
          </p:cNvPr>
          <p:cNvSpPr/>
          <p:nvPr/>
        </p:nvSpPr>
        <p:spPr>
          <a:xfrm>
            <a:off x="3230880" y="4724400"/>
            <a:ext cx="39624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9AF646-9E78-41FB-A128-AAA88F9BCE5D}"/>
              </a:ext>
            </a:extLst>
          </p:cNvPr>
          <p:cNvCxnSpPr>
            <a:stCxn id="8" idx="1"/>
          </p:cNvCxnSpPr>
          <p:nvPr/>
        </p:nvCxnSpPr>
        <p:spPr>
          <a:xfrm>
            <a:off x="2087880" y="556260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3877259-8B5E-4D71-83B2-1612130E16EC}"/>
              </a:ext>
            </a:extLst>
          </p:cNvPr>
          <p:cNvSpPr txBox="1"/>
          <p:nvPr/>
        </p:nvSpPr>
        <p:spPr>
          <a:xfrm>
            <a:off x="55626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268EA69-65C3-4DF9-A5DD-7A6EDF2F71AF}"/>
              </a:ext>
            </a:extLst>
          </p:cNvPr>
          <p:cNvCxnSpPr/>
          <p:nvPr/>
        </p:nvCxnSpPr>
        <p:spPr>
          <a:xfrm>
            <a:off x="2057400" y="5181600"/>
            <a:ext cx="117348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8AEF89-D359-4E70-814D-BECA2A869293}"/>
              </a:ext>
            </a:extLst>
          </p:cNvPr>
          <p:cNvSpPr txBox="1"/>
          <p:nvPr/>
        </p:nvSpPr>
        <p:spPr>
          <a:xfrm>
            <a:off x="2362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l</a:t>
            </a:r>
            <a:r>
              <a:rPr lang="en-US" sz="2400" baseline="-25000" dirty="0" err="1"/>
              <a:t>L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99EDA9A-4E5C-47A0-A3A3-D148254204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329969"/>
              </p:ext>
            </p:extLst>
          </p:nvPr>
        </p:nvGraphicFramePr>
        <p:xfrm>
          <a:off x="6212601" y="650025"/>
          <a:ext cx="2474199" cy="404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8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12601" y="650025"/>
                        <a:ext cx="2474199" cy="404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D210B46-6885-4174-9B7C-868B2D252ED4}"/>
              </a:ext>
            </a:extLst>
          </p:cNvPr>
          <p:cNvCxnSpPr/>
          <p:nvPr/>
        </p:nvCxnSpPr>
        <p:spPr>
          <a:xfrm flipV="1">
            <a:off x="1143000" y="4724400"/>
            <a:ext cx="0" cy="838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DA51F7-823E-48E4-BD0B-5150DC0DC320}"/>
              </a:ext>
            </a:extLst>
          </p:cNvPr>
          <p:cNvCxnSpPr/>
          <p:nvPr/>
        </p:nvCxnSpPr>
        <p:spPr>
          <a:xfrm flipH="1">
            <a:off x="685800" y="5540376"/>
            <a:ext cx="457200" cy="457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A89F02-2A8E-4DE8-99F2-F1B3BF0645C1}"/>
              </a:ext>
            </a:extLst>
          </p:cNvPr>
          <p:cNvCxnSpPr/>
          <p:nvPr/>
        </p:nvCxnSpPr>
        <p:spPr>
          <a:xfrm>
            <a:off x="1143000" y="5534024"/>
            <a:ext cx="670560" cy="63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D10DE9BF-F9D9-4D8B-98CC-EED1D98C9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593019"/>
              </p:ext>
            </p:extLst>
          </p:nvPr>
        </p:nvGraphicFramePr>
        <p:xfrm>
          <a:off x="1656715" y="5478830"/>
          <a:ext cx="374650" cy="518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9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56715" y="5478830"/>
                        <a:ext cx="374650" cy="518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ADAFE6F-DBE2-464C-BD8D-8EFD7F2128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584968"/>
              </p:ext>
            </p:extLst>
          </p:nvPr>
        </p:nvGraphicFramePr>
        <p:xfrm>
          <a:off x="1301750" y="4362450"/>
          <a:ext cx="3746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00" name="Equation" r:id="rId11" imgW="164880" imgH="279360" progId="Equation.DSMT4">
                  <p:embed/>
                </p:oleObj>
              </mc:Choice>
              <mc:Fallback>
                <p:oleObj name="Equation" r:id="rId11" imgW="164880" imgH="27936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01750" y="4362450"/>
                        <a:ext cx="37465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27ACE96-60F9-4523-99F5-899CA4B72D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240762"/>
              </p:ext>
            </p:extLst>
          </p:nvPr>
        </p:nvGraphicFramePr>
        <p:xfrm>
          <a:off x="776288" y="5881688"/>
          <a:ext cx="34607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01" name="Equation" r:id="rId13" imgW="152280" imgH="228600" progId="Equation.DSMT4">
                  <p:embed/>
                </p:oleObj>
              </mc:Choice>
              <mc:Fallback>
                <p:oleObj name="Equation" r:id="rId13" imgW="152280" imgH="2286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6288" y="5881688"/>
                        <a:ext cx="346075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F7AD970-4189-4BA4-AF73-A544414358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370531"/>
              </p:ext>
            </p:extLst>
          </p:nvPr>
        </p:nvGraphicFramePr>
        <p:xfrm>
          <a:off x="5867400" y="1592630"/>
          <a:ext cx="3073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02" name="Equation" r:id="rId15" imgW="3073320" imgH="1180800" progId="Equation.DSMT4">
                  <p:embed/>
                </p:oleObj>
              </mc:Choice>
              <mc:Fallback>
                <p:oleObj name="Equation" r:id="rId15" imgW="3073320" imgH="11808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867400" y="1592630"/>
                        <a:ext cx="30734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177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1FBA2-4A1F-4A28-82AE-C4694FE1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63BC1-C759-45EF-A46F-25FF4513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92837-1146-44C0-BE95-8EBCCB76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0186F2-3905-4F2F-AF26-71F0CA31AF75}"/>
              </a:ext>
            </a:extLst>
          </p:cNvPr>
          <p:cNvSpPr txBox="1"/>
          <p:nvPr/>
        </p:nvSpPr>
        <p:spPr>
          <a:xfrm>
            <a:off x="571500" y="254000"/>
            <a:ext cx="1094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Challenge for BSC –</a:t>
            </a:r>
          </a:p>
          <a:p>
            <a:pPr lvl="1"/>
            <a:r>
              <a:rPr lang="en-US" sz="2400" b="1" dirty="0"/>
              <a:t>What is the microscopic origin of this two-electron current and why is it stable at low temperature?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31689-C6BD-4075-90B1-251BEE8C3F23}"/>
              </a:ext>
            </a:extLst>
          </p:cNvPr>
          <p:cNvSpPr txBox="1"/>
          <p:nvPr/>
        </p:nvSpPr>
        <p:spPr>
          <a:xfrm>
            <a:off x="571500" y="1752600"/>
            <a:ext cx="1094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Using creation/annihilation operators for Bloch eigenstates: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D90F58-1BB9-4A94-96D0-4E4651B42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2" y="2338387"/>
            <a:ext cx="7069138" cy="301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23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C7B435-57F9-4517-851E-DFF27434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ABB14-0C49-4BBB-8B37-608037335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BD393-48E2-4DE3-8A7B-1531B2DE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53E81-AD36-4EA4-B6AB-66FE81D10F1A}"/>
              </a:ext>
            </a:extLst>
          </p:cNvPr>
          <p:cNvSpPr txBox="1"/>
          <p:nvPr/>
        </p:nvSpPr>
        <p:spPr>
          <a:xfrm>
            <a:off x="355600" y="152400"/>
            <a:ext cx="1118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From these single particle states, form Cooper pair states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94A8B7-D935-4D81-BCE2-3B6184F99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5974"/>
            <a:ext cx="5794374" cy="26726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44C912-710D-4A2D-9E85-084C044D0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815974"/>
            <a:ext cx="5902325" cy="35253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BF1CB7-6922-484B-892F-A8247C4511C0}"/>
              </a:ext>
            </a:extLst>
          </p:cNvPr>
          <p:cNvSpPr txBox="1"/>
          <p:nvPr/>
        </p:nvSpPr>
        <p:spPr>
          <a:xfrm>
            <a:off x="190500" y="4495800"/>
            <a:ext cx="1156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BCS Hamiltonian takes the form: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902EB-1748-4839-A7F5-D6002B37E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12" y="5111972"/>
            <a:ext cx="5721169" cy="9788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5DABAD-14B9-4613-BDC0-2EFB8249A2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039948"/>
            <a:ext cx="4510269" cy="112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0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F0EC3-87D2-4D53-AE9A-E5C43803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D926D5-46B7-4DAB-B794-F2E56BEF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69B82-202C-47B6-81E6-A34770FD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ED1834-416B-42CF-A540-7D69AC6C4237}"/>
              </a:ext>
            </a:extLst>
          </p:cNvPr>
          <p:cNvSpPr txBox="1"/>
          <p:nvPr/>
        </p:nvSpPr>
        <p:spPr>
          <a:xfrm>
            <a:off x="190500" y="317500"/>
            <a:ext cx="1156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BCS Hamiltonian takes the form: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2EBBD5-BA4F-498F-A048-218C62897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12" y="933672"/>
            <a:ext cx="5721169" cy="978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743953-D773-49A3-BC80-2D8AE7013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861648"/>
            <a:ext cx="4510269" cy="1122889"/>
          </a:xfrm>
          <a:prstGeom prst="rect">
            <a:avLst/>
          </a:prstGeom>
        </p:spPr>
      </p:pic>
      <p:sp>
        <p:nvSpPr>
          <p:cNvPr id="8" name="Arrow: Up 7">
            <a:extLst>
              <a:ext uri="{FF2B5EF4-FFF2-40B4-BE49-F238E27FC236}">
                <a16:creationId xmlns:a16="http://schemas.microsoft.com/office/drawing/2014/main" id="{0ECA68E2-6338-428D-91B7-54D0D6FA279D}"/>
              </a:ext>
            </a:extLst>
          </p:cNvPr>
          <p:cNvSpPr/>
          <p:nvPr/>
        </p:nvSpPr>
        <p:spPr>
          <a:xfrm>
            <a:off x="2400300" y="1701897"/>
            <a:ext cx="4953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D0AF70-3B87-4329-B5FC-0795D306E853}"/>
              </a:ext>
            </a:extLst>
          </p:cNvPr>
          <p:cNvSpPr txBox="1"/>
          <p:nvPr/>
        </p:nvSpPr>
        <p:spPr>
          <a:xfrm>
            <a:off x="1600200" y="2152008"/>
            <a:ext cx="6515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Single particle energy</a:t>
            </a:r>
          </a:p>
          <a:p>
            <a:pPr algn="l"/>
            <a:r>
              <a:rPr lang="en-US" sz="2400" b="1" dirty="0"/>
              <a:t>Relative to </a:t>
            </a:r>
            <a:r>
              <a:rPr lang="en-US" sz="2400" b="1" dirty="0" err="1">
                <a:latin typeface="Symbol" panose="05050102010706020507" pitchFamily="18" charset="2"/>
              </a:rPr>
              <a:t>e</a:t>
            </a:r>
            <a:r>
              <a:rPr lang="en-US" sz="2400" b="1" baseline="-25000" dirty="0" err="1"/>
              <a:t>F</a:t>
            </a:r>
            <a:endParaRPr lang="en-US" sz="2400" b="1" dirty="0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F460BBCD-F0D6-4E33-9FFD-3BD76953767A}"/>
              </a:ext>
            </a:extLst>
          </p:cNvPr>
          <p:cNvSpPr/>
          <p:nvPr/>
        </p:nvSpPr>
        <p:spPr>
          <a:xfrm>
            <a:off x="7370581" y="1619412"/>
            <a:ext cx="4953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2C784C-6589-401A-9DBB-3272D4D57BFE}"/>
              </a:ext>
            </a:extLst>
          </p:cNvPr>
          <p:cNvSpPr txBox="1"/>
          <p:nvPr/>
        </p:nvSpPr>
        <p:spPr>
          <a:xfrm>
            <a:off x="6265681" y="2075739"/>
            <a:ext cx="482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Attractive interaction potential </a:t>
            </a:r>
          </a:p>
          <a:p>
            <a:pPr algn="l"/>
            <a:r>
              <a:rPr lang="en-US" sz="2400" b="1" dirty="0"/>
              <a:t>due to electron-phonon interaction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939429B-7BA1-40D1-9DBA-C6A09F328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812" y="3611215"/>
            <a:ext cx="6713769" cy="11045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FD3B23E-718D-47DD-9292-A6E0B2403BD5}"/>
              </a:ext>
            </a:extLst>
          </p:cNvPr>
          <p:cNvSpPr txBox="1"/>
          <p:nvPr/>
        </p:nvSpPr>
        <p:spPr>
          <a:xfrm>
            <a:off x="190500" y="3146229"/>
            <a:ext cx="918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Form of variational wavefunction: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F3A35A-C28A-4C96-B119-A9AC6C08B981}"/>
              </a:ext>
            </a:extLst>
          </p:cNvPr>
          <p:cNvSpPr txBox="1"/>
          <p:nvPr/>
        </p:nvSpPr>
        <p:spPr>
          <a:xfrm>
            <a:off x="1028700" y="5029200"/>
            <a:ext cx="10062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 the variational parameters </a:t>
            </a:r>
            <a:r>
              <a:rPr lang="en-US" sz="2400" b="1" i="1" dirty="0" err="1"/>
              <a:t>h</a:t>
            </a:r>
            <a:r>
              <a:rPr lang="en-US" sz="2400" b="1" i="1" baseline="-25000" dirty="0" err="1"/>
              <a:t>k</a:t>
            </a:r>
            <a:r>
              <a:rPr lang="en-US" sz="2400" b="1" baseline="-25000" dirty="0"/>
              <a:t> </a:t>
            </a:r>
            <a:r>
              <a:rPr lang="en-US" sz="2400" b="1" dirty="0"/>
              <a:t>represent the probability that pair state </a:t>
            </a:r>
            <a:r>
              <a:rPr lang="en-US" sz="2400" b="1" i="1" dirty="0"/>
              <a:t>k</a:t>
            </a:r>
            <a:r>
              <a:rPr lang="en-US" sz="2400" b="1" dirty="0"/>
              <a:t> is occupied.</a:t>
            </a:r>
          </a:p>
        </p:txBody>
      </p:sp>
    </p:spTree>
    <p:extLst>
      <p:ext uri="{BB962C8B-B14F-4D97-AF65-F5344CB8AC3E}">
        <p14:creationId xmlns:p14="http://schemas.microsoft.com/office/powerpoint/2010/main" val="3984569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AEE4D-21F0-47A3-8D06-B6951FBF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96D9DF-E787-4408-839B-7752F3B3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1D3E4-859F-40F5-A5D5-ACC3EB4E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AA8D7-F97C-42CD-901C-1CA98587E064}"/>
              </a:ext>
            </a:extLst>
          </p:cNvPr>
          <p:cNvSpPr txBox="1"/>
          <p:nvPr/>
        </p:nvSpPr>
        <p:spPr>
          <a:xfrm>
            <a:off x="355600" y="203200"/>
            <a:ext cx="1150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Evaluating the matrix elements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E1A55A6-26EA-4AA7-B9C1-3E7E9F258E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235750"/>
              </p:ext>
            </p:extLst>
          </p:nvPr>
        </p:nvGraphicFramePr>
        <p:xfrm>
          <a:off x="384415" y="798512"/>
          <a:ext cx="1825385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69" name="Equation" r:id="rId3" imgW="774360" imgH="253800" progId="Equation.DSMT4">
                  <p:embed/>
                </p:oleObj>
              </mc:Choice>
              <mc:Fallback>
                <p:oleObj name="Equation" r:id="rId3" imgW="774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415" y="798512"/>
                        <a:ext cx="1825385" cy="59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9B239AC-2E78-4F5D-9210-2C66294E35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600" y="1283493"/>
            <a:ext cx="6227398" cy="801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6C9E3A-B8A5-4454-BBB3-5C397A21A28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6562"/>
          <a:stretch/>
        </p:blipFill>
        <p:spPr>
          <a:xfrm>
            <a:off x="6494098" y="1396999"/>
            <a:ext cx="5565255" cy="6794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B822635-2F67-478E-A8D2-0A0604326349}"/>
              </a:ext>
            </a:extLst>
          </p:cNvPr>
          <p:cNvSpPr txBox="1"/>
          <p:nvPr/>
        </p:nvSpPr>
        <p:spPr>
          <a:xfrm>
            <a:off x="384415" y="2085181"/>
            <a:ext cx="1072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Optimizing the energy with respect to the variational parameters: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0F0DD69-CF45-4F24-B4FB-6D2116A987F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2829"/>
          <a:stretch/>
        </p:blipFill>
        <p:spPr>
          <a:xfrm>
            <a:off x="1297107" y="2546846"/>
            <a:ext cx="6852922" cy="13139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D0F2653-C1D8-43E1-A839-97A33B661C6A}"/>
              </a:ext>
            </a:extLst>
          </p:cNvPr>
          <p:cNvSpPr txBox="1"/>
          <p:nvPr/>
        </p:nvSpPr>
        <p:spPr>
          <a:xfrm>
            <a:off x="533400" y="4038600"/>
            <a:ext cx="1045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400" b="1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BF3D84A-C2E1-4B5A-8859-D14F87321A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292465"/>
              </p:ext>
            </p:extLst>
          </p:nvPr>
        </p:nvGraphicFramePr>
        <p:xfrm>
          <a:off x="1746250" y="4075907"/>
          <a:ext cx="5200650" cy="195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70" name="Equation" r:id="rId8" imgW="1892160" imgH="711000" progId="Equation.DSMT4">
                  <p:embed/>
                </p:oleObj>
              </mc:Choice>
              <mc:Fallback>
                <p:oleObj name="Equation" r:id="rId8" imgW="18921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46250" y="4075907"/>
                        <a:ext cx="5200650" cy="1954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45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54FB4-336F-44C7-B3E3-53B3B645B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EABB2-81CA-4A51-9FCE-9B519F0D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42C6A-CA0C-463C-9343-F20BBACE8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C6325A-5803-4754-AEA2-B16CAE096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031"/>
            <a:ext cx="6557963" cy="50331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AC373A-6990-46EA-B173-BD018F34E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994" y="762000"/>
            <a:ext cx="544377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11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BB66828-5A30-4879-B3F9-67577B93E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771" y="5209232"/>
            <a:ext cx="7315229" cy="160681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983073-7616-4C12-B7D6-6879B47BB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68677F-55F7-4E01-B185-C98D031A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528D-950F-42C6-85A5-3F08D30D5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BECA81-4DC8-4649-8010-0F4BE8D95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42" y="136525"/>
            <a:ext cx="7772458" cy="47482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8E39E4-CC13-453F-AE2D-2155C1F0C705}"/>
              </a:ext>
            </a:extLst>
          </p:cNvPr>
          <p:cNvSpPr txBox="1"/>
          <p:nvPr/>
        </p:nvSpPr>
        <p:spPr>
          <a:xfrm>
            <a:off x="266700" y="4847083"/>
            <a:ext cx="1192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At 0K,   the energy difference of the superconducting state relative to the “normal” state is:</a:t>
            </a:r>
          </a:p>
        </p:txBody>
      </p:sp>
    </p:spTree>
    <p:extLst>
      <p:ext uri="{BB962C8B-B14F-4D97-AF65-F5344CB8AC3E}">
        <p14:creationId xmlns:p14="http://schemas.microsoft.com/office/powerpoint/2010/main" val="121276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09B77C-189C-4554-B577-28BF9D9E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9F102-97D6-47A6-931E-5CF2E5AD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CBC68-B341-44E9-BD7B-AA061A2D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3F0F2C-C965-44DC-A00D-16535EF5DFA4}"/>
              </a:ext>
            </a:extLst>
          </p:cNvPr>
          <p:cNvSpPr txBox="1"/>
          <p:nvPr/>
        </p:nvSpPr>
        <p:spPr>
          <a:xfrm>
            <a:off x="381000" y="203200"/>
            <a:ext cx="1136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Ground state of BCS Hamiltonian at 0 K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EAC619-7013-47D2-984B-A66E88A61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171" y="535632"/>
            <a:ext cx="7315229" cy="1606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A7C028-9842-433F-B81D-34CBFA41B8C3}"/>
              </a:ext>
            </a:extLst>
          </p:cNvPr>
          <p:cNvSpPr txBox="1"/>
          <p:nvPr/>
        </p:nvSpPr>
        <p:spPr>
          <a:xfrm>
            <a:off x="444500" y="2603500"/>
            <a:ext cx="1136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Considering excitations to this ground state – BCS Hamiltonian has a energy gap of </a:t>
            </a:r>
            <a:r>
              <a:rPr lang="en-US" sz="2400" b="1" i="1" dirty="0"/>
              <a:t>2</a:t>
            </a:r>
            <a:r>
              <a:rPr lang="en-US" sz="2400" b="1" i="1" dirty="0">
                <a:latin typeface="Symbol" panose="05050102010706020507" pitchFamily="18" charset="2"/>
              </a:rPr>
              <a:t>e</a:t>
            </a:r>
            <a:r>
              <a:rPr lang="en-US" sz="2400" b="1" i="1" baseline="-25000" dirty="0"/>
              <a:t>0</a:t>
            </a:r>
            <a:endParaRPr lang="en-US" sz="2400" b="1" i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5150C4-56CC-44A8-B3D3-2619A516FC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499" y="3030389"/>
            <a:ext cx="6151617" cy="1186011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40AA534-F4E5-4E8B-BAC8-8F7B985CD3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663726"/>
              </p:ext>
            </p:extLst>
          </p:nvPr>
        </p:nvGraphicFramePr>
        <p:xfrm>
          <a:off x="7673401" y="3238352"/>
          <a:ext cx="2296487" cy="952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8" name="Equation" r:id="rId5" imgW="1041120" imgH="431640" progId="Equation.DSMT4">
                  <p:embed/>
                </p:oleObj>
              </mc:Choice>
              <mc:Fallback>
                <p:oleObj name="Equation" r:id="rId5" imgW="1041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73401" y="3238352"/>
                        <a:ext cx="2296487" cy="952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39DD1B-765C-4F70-A2FE-CBAC513389D7}"/>
              </a:ext>
            </a:extLst>
          </p:cNvPr>
          <p:cNvSpPr txBox="1"/>
          <p:nvPr/>
        </p:nvSpPr>
        <p:spPr>
          <a:xfrm>
            <a:off x="444500" y="4483100"/>
            <a:ext cx="1130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transition temperature T</a:t>
            </a:r>
            <a:r>
              <a:rPr lang="en-US" sz="2400" b="1" baseline="-25000" dirty="0"/>
              <a:t>c</a:t>
            </a:r>
            <a:r>
              <a:rPr lang="en-US" sz="2400" b="1" dirty="0"/>
              <a:t>  can be estimated as the solution when </a:t>
            </a:r>
            <a:r>
              <a:rPr lang="en-US" sz="2400" b="1" i="1" dirty="0">
                <a:latin typeface="Symbol" panose="05050102010706020507" pitchFamily="18" charset="2"/>
              </a:rPr>
              <a:t>e</a:t>
            </a:r>
            <a:r>
              <a:rPr lang="en-US" sz="2400" b="1" i="1" baseline="-25000" dirty="0"/>
              <a:t>0 </a:t>
            </a:r>
            <a:r>
              <a:rPr lang="en-US" sz="2400" b="1" i="1" dirty="0"/>
              <a:t> = 0.</a:t>
            </a:r>
            <a:r>
              <a:rPr lang="en-US" sz="2400" b="1" dirty="0"/>
              <a:t> </a:t>
            </a:r>
          </a:p>
          <a:p>
            <a:pPr algn="l"/>
            <a:endParaRPr lang="en-US" sz="2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47B0CF-5734-4906-9298-F0A9E3CA5F3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0444"/>
          <a:stretch/>
        </p:blipFill>
        <p:spPr>
          <a:xfrm>
            <a:off x="719911" y="4939922"/>
            <a:ext cx="3961581" cy="1281749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BB4F1999-5D62-4DE2-A3C8-266E6CFB524C}"/>
              </a:ext>
            </a:extLst>
          </p:cNvPr>
          <p:cNvSpPr/>
          <p:nvPr/>
        </p:nvSpPr>
        <p:spPr>
          <a:xfrm>
            <a:off x="4814049" y="5461068"/>
            <a:ext cx="469900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DB0359-6BD1-425E-9F48-4D7A751B91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3949" y="5093693"/>
            <a:ext cx="4116387" cy="1127978"/>
          </a:xfrm>
          <a:prstGeom prst="rect">
            <a:avLst/>
          </a:prstGeom>
        </p:spPr>
      </p:pic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C0AB1FE-2950-4308-BE58-DF2C33B62B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295076"/>
              </p:ext>
            </p:extLst>
          </p:nvPr>
        </p:nvGraphicFramePr>
        <p:xfrm>
          <a:off x="7704699" y="5971307"/>
          <a:ext cx="2675402" cy="63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9" name="Equation" r:id="rId9" imgW="1015920" imgH="241200" progId="Equation.DSMT4">
                  <p:embed/>
                </p:oleObj>
              </mc:Choice>
              <mc:Fallback>
                <p:oleObj name="Equation" r:id="rId9" imgW="1015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04699" y="5971307"/>
                        <a:ext cx="2675402" cy="635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360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6032F-325D-49B0-ADEE-BF5B2482C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E5AD1-8729-4187-8B7A-ADB6ED62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61D7E-C5B9-4FEB-899B-87082B242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6BB93A-FAA9-47E2-B798-EDD998D5B182}"/>
              </a:ext>
            </a:extLst>
          </p:cNvPr>
          <p:cNvSpPr txBox="1"/>
          <p:nvPr/>
        </p:nvSpPr>
        <p:spPr>
          <a:xfrm>
            <a:off x="444500" y="228600"/>
            <a:ext cx="1021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Plot of gap parameter as a function of temperature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1F9D68-E63A-4B76-8928-5523136B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787399"/>
            <a:ext cx="7210425" cy="486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02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E293218-3A9B-4058-91FA-221DB6A99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2275" y="2089150"/>
            <a:ext cx="5124450" cy="42672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338393-EC38-49E8-B589-3C5C5F6E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70BDC-644D-4725-B226-D3B14960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9A7B9-F491-4C5C-A1E9-F06FF12C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5890E8-5EFA-4F6F-8253-B00EC9B0998B}"/>
              </a:ext>
            </a:extLst>
          </p:cNvPr>
          <p:cNvSpPr txBox="1"/>
          <p:nvPr/>
        </p:nvSpPr>
        <p:spPr>
          <a:xfrm>
            <a:off x="266700" y="136525"/>
            <a:ext cx="7613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This treatment has assumed that there are no magnetic fields present in the system.   An applied magnetic field can also affect superconductivity.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0193EE-8E93-43B9-BFE5-057593254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6854"/>
            <a:ext cx="7073900" cy="192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66353-1213-4C93-BEB2-8984DA37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A55D3-CDFE-4C06-BC2E-2A31EB86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67B42-F56A-4BDA-8511-8193C974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AA17E70-47FB-4C45-823B-63278525830E}"/>
              </a:ext>
            </a:extLst>
          </p:cNvPr>
          <p:cNvSpPr/>
          <p:nvPr/>
        </p:nvSpPr>
        <p:spPr>
          <a:xfrm>
            <a:off x="725487" y="3517900"/>
            <a:ext cx="393700" cy="63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B0280C-CF15-4340-875F-82ED0ABD5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7" y="901700"/>
            <a:ext cx="9953625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10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95423A-3CD1-4924-A943-AF9A4927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CC9E40-CCE1-4AE2-AAEF-BCB9C038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2764D-879F-4BF2-A3B6-2BC5F2AFF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0B99C9-74AD-4477-8F7D-83707568630B}"/>
              </a:ext>
            </a:extLst>
          </p:cNvPr>
          <p:cNvSpPr txBox="1"/>
          <p:nvPr/>
        </p:nvSpPr>
        <p:spPr>
          <a:xfrm>
            <a:off x="0" y="35104"/>
            <a:ext cx="11493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Superconducting current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  Single particle Bloch wavefunctions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387031-C1A7-4467-9E1B-8FA673E7C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235433"/>
            <a:ext cx="5602396" cy="29049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E98F32-9940-4BD2-AE92-41F0BF561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019" y="1811337"/>
            <a:ext cx="5731381" cy="1465263"/>
          </a:xfrm>
          <a:prstGeom prst="rect">
            <a:avLst/>
          </a:prstGeom>
        </p:spPr>
      </p:pic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2470BFCD-9404-4FC7-A6E9-B91784702F47}"/>
              </a:ext>
            </a:extLst>
          </p:cNvPr>
          <p:cNvSpPr/>
          <p:nvPr/>
        </p:nvSpPr>
        <p:spPr>
          <a:xfrm rot="535635">
            <a:off x="8348409" y="2462749"/>
            <a:ext cx="1447800" cy="3651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596277AF-BEF0-470F-8CC8-45EFCC77C8AC}"/>
              </a:ext>
            </a:extLst>
          </p:cNvPr>
          <p:cNvSpPr/>
          <p:nvPr/>
        </p:nvSpPr>
        <p:spPr>
          <a:xfrm rot="1318996">
            <a:off x="10564920" y="2413294"/>
            <a:ext cx="728511" cy="46403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C43FF2-A8B2-4F4B-A747-092954643E53}"/>
              </a:ext>
            </a:extLst>
          </p:cNvPr>
          <p:cNvSpPr txBox="1"/>
          <p:nvPr/>
        </p:nvSpPr>
        <p:spPr>
          <a:xfrm>
            <a:off x="349250" y="4254618"/>
            <a:ext cx="11493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paramagnetic contribution is complicated, but is generally small at low temperature.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However, the diamagnetic term: 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 is significant and is consistent with the London expression. 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AABD94-6253-418C-973B-6D183752F5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512" y="4825463"/>
            <a:ext cx="6719888" cy="79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0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477D2-DC7B-4AAC-AED9-08A98BB4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FE0646-46BE-45D0-A3CA-F8A3542CE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573E4-FC19-4E53-9F2F-E73317EB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BC2E8-C658-4204-8DF7-8BAD54DE07AB}"/>
              </a:ext>
            </a:extLst>
          </p:cNvPr>
          <p:cNvSpPr txBox="1"/>
          <p:nvPr/>
        </p:nvSpPr>
        <p:spPr>
          <a:xfrm>
            <a:off x="495300" y="330200"/>
            <a:ext cx="1085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BCS estimate of penetration depth --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3DA84A-5EB8-4EC2-AA03-25562B189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663" y="791865"/>
            <a:ext cx="6980237" cy="509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9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063" y="914400"/>
            <a:ext cx="9063874" cy="40624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9E25EA-BB92-40D1-8CC5-5AB3A1F76E9F}"/>
              </a:ext>
            </a:extLst>
          </p:cNvPr>
          <p:cNvSpPr txBox="1"/>
          <p:nvPr/>
        </p:nvSpPr>
        <p:spPr>
          <a:xfrm>
            <a:off x="502276" y="5370490"/>
            <a:ext cx="11165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Some of you may wish to read the paper which is available from zsr.wfu.edu </a:t>
            </a:r>
            <a:r>
              <a:rPr lang="en-US" sz="2400" dirty="0"/>
              <a:t>https://doi.org/10.1103/PhysRev.108.1175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9447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7DDDA-715F-428F-8994-A71E88948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984B8-BEBA-4C7D-A798-48ECB892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6D2B4-E7D6-4867-A1F2-2886CD26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4CDAC-5A4A-4763-A494-BFE072F21743}"/>
              </a:ext>
            </a:extLst>
          </p:cNvPr>
          <p:cNvSpPr txBox="1"/>
          <p:nvPr/>
        </p:nvSpPr>
        <p:spPr>
          <a:xfrm>
            <a:off x="228600" y="228600"/>
            <a:ext cx="10960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Overview of superconductivity --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err="1">
                <a:latin typeface="+mj-lt"/>
              </a:rPr>
              <a:t>Ref:D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Teplitz</a:t>
            </a:r>
            <a:r>
              <a:rPr lang="en-US" sz="2400" dirty="0">
                <a:latin typeface="+mj-lt"/>
              </a:rPr>
              <a:t>, editor, Electromagnetism – paths to research,</a:t>
            </a:r>
          </a:p>
          <a:p>
            <a:r>
              <a:rPr lang="en-US" sz="2400" dirty="0">
                <a:latin typeface="+mj-lt"/>
              </a:rPr>
              <a:t>  Plenum Press (1982); Chapter 1 written by Brian Schwartz and Sonia </a:t>
            </a:r>
            <a:r>
              <a:rPr lang="en-US" sz="2400" dirty="0" err="1">
                <a:latin typeface="+mj-lt"/>
              </a:rPr>
              <a:t>Frota</a:t>
            </a:r>
            <a:r>
              <a:rPr lang="en-US" sz="2400" dirty="0">
                <a:latin typeface="+mj-lt"/>
              </a:rPr>
              <a:t>-Pessoa</a:t>
            </a:r>
          </a:p>
        </p:txBody>
      </p:sp>
      <p:pic>
        <p:nvPicPr>
          <p:cNvPr id="7" name="Picture 2" descr="http://hyperphysics.phy-astr.gsu.edu/hbase/solids/imgsol/mersc.gif">
            <a:extLst>
              <a:ext uri="{FF2B5EF4-FFF2-40B4-BE49-F238E27FC236}">
                <a16:creationId xmlns:a16="http://schemas.microsoft.com/office/drawing/2014/main" id="{763DE18E-1EC7-4E8A-AB1B-EA46D56AB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321" y="2997200"/>
            <a:ext cx="3204879" cy="325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F7EE85-EE6C-4973-97AE-55B99D7A9CE9}"/>
              </a:ext>
            </a:extLst>
          </p:cNvPr>
          <p:cNvSpPr txBox="1"/>
          <p:nvPr/>
        </p:nvSpPr>
        <p:spPr>
          <a:xfrm>
            <a:off x="213360" y="21336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History:</a:t>
            </a:r>
          </a:p>
          <a:p>
            <a:pPr lvl="1"/>
            <a:r>
              <a:rPr lang="en-US" sz="2400" dirty="0">
                <a:latin typeface="+mj-lt"/>
              </a:rPr>
              <a:t>1908  H. </a:t>
            </a:r>
            <a:r>
              <a:rPr lang="en-US" sz="2400" dirty="0" err="1">
                <a:latin typeface="+mj-lt"/>
              </a:rPr>
              <a:t>Kamerlingh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Onnes</a:t>
            </a:r>
            <a:r>
              <a:rPr lang="en-US" sz="2400" dirty="0">
                <a:latin typeface="+mj-lt"/>
              </a:rPr>
              <a:t>  successfully </a:t>
            </a:r>
            <a:r>
              <a:rPr lang="en-US" sz="2400" dirty="0" err="1">
                <a:latin typeface="+mj-lt"/>
              </a:rPr>
              <a:t>liquified</a:t>
            </a:r>
            <a:r>
              <a:rPr lang="en-US" sz="2400" dirty="0">
                <a:latin typeface="+mj-lt"/>
              </a:rPr>
              <a:t> He</a:t>
            </a:r>
          </a:p>
          <a:p>
            <a:pPr lvl="1"/>
            <a:r>
              <a:rPr lang="en-US" sz="2400" dirty="0">
                <a:latin typeface="+mj-lt"/>
              </a:rPr>
              <a:t>1911   H. </a:t>
            </a:r>
            <a:r>
              <a:rPr lang="en-US" sz="2400" dirty="0" err="1">
                <a:latin typeface="+mj-lt"/>
              </a:rPr>
              <a:t>Kamerlingh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Onnes</a:t>
            </a:r>
            <a:r>
              <a:rPr lang="en-US" sz="2400" dirty="0">
                <a:latin typeface="+mj-lt"/>
              </a:rPr>
              <a:t> discovered that Hg at 4.2 K has vanishing resistance</a:t>
            </a:r>
          </a:p>
          <a:p>
            <a:pPr lvl="1"/>
            <a:r>
              <a:rPr lang="en-US" sz="2400" dirty="0">
                <a:latin typeface="+mj-lt"/>
              </a:rPr>
              <a:t>1957 Theory of superconductivity by Bardeen, Cooper, and Schrieffer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9D643E-E1D3-4977-8B9C-AA667B40F3B6}"/>
              </a:ext>
            </a:extLst>
          </p:cNvPr>
          <p:cNvSpPr txBox="1"/>
          <p:nvPr/>
        </p:nvSpPr>
        <p:spPr>
          <a:xfrm>
            <a:off x="170329" y="4494679"/>
            <a:ext cx="53816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surprising observation was that electrical resistivity abruptly dropped when the temperature of the material was lowered below a critical temperature T</a:t>
            </a:r>
            <a:r>
              <a:rPr lang="en-US" sz="2400" baseline="-25000" dirty="0">
                <a:latin typeface="+mj-lt"/>
              </a:rPr>
              <a:t>c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90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18E2E6-A4D5-495C-82CD-EF940AA9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1F4BF-F850-423D-A3C3-99FD86A64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055B6-0A11-41A1-9FC0-C415E46AF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61861-84D7-472B-8648-9F041E3DA658}"/>
              </a:ext>
            </a:extLst>
          </p:cNvPr>
          <p:cNvSpPr txBox="1"/>
          <p:nvPr/>
        </p:nvSpPr>
        <p:spPr>
          <a:xfrm>
            <a:off x="457200" y="215900"/>
            <a:ext cx="10896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Some thoughts related to the statistical mechanics of Bose particles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Bose particles, many particles can occupy the same state.   This means that for non-interacting Bose particles, according to statistical mechanics, at very low temperature, it is possible for a macroscopic number of particles to occupy the lowest single particle state and produce a “Bose condensate”.    </a:t>
            </a:r>
            <a:r>
              <a:rPr lang="en-US" sz="2400" b="1" baseline="30000" dirty="0"/>
              <a:t>4</a:t>
            </a:r>
            <a:r>
              <a:rPr lang="en-US" sz="2400" b="1" dirty="0"/>
              <a:t>He is not a good</a:t>
            </a:r>
          </a:p>
          <a:p>
            <a:pPr algn="l"/>
            <a:r>
              <a:rPr lang="en-US" sz="2400" b="1" dirty="0"/>
              <a:t>example of this, since the particles have significant interactions,  but the superfluid behavior is logically related.   A better example was demonstrated in 1995 with 2.5 x 10</a:t>
            </a:r>
            <a:r>
              <a:rPr lang="en-US" sz="2400" b="1" baseline="30000" dirty="0"/>
              <a:t>12    </a:t>
            </a:r>
            <a:r>
              <a:rPr lang="en-US" sz="2400" b="1" dirty="0"/>
              <a:t> </a:t>
            </a:r>
            <a:r>
              <a:rPr lang="en-US" sz="2400" b="1" baseline="30000" dirty="0"/>
              <a:t>87</a:t>
            </a:r>
            <a:r>
              <a:rPr lang="en-US" sz="2400" b="1" dirty="0"/>
              <a:t>Rb atoms cooled to 1.7 x 10</a:t>
            </a:r>
            <a:r>
              <a:rPr lang="en-US" sz="2400" b="1" baseline="30000" dirty="0"/>
              <a:t>-7</a:t>
            </a:r>
            <a:r>
              <a:rPr lang="en-US" sz="2400" b="1" dirty="0"/>
              <a:t>K.</a:t>
            </a:r>
          </a:p>
          <a:p>
            <a:pPr algn="l"/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superconductivity, electrons are the particles.    How is possible for Fermi particles to behave with Bose-like statistics?  </a:t>
            </a:r>
          </a:p>
          <a:p>
            <a:pPr algn="l"/>
            <a:endParaRPr lang="en-US" sz="2400" b="1" dirty="0"/>
          </a:p>
          <a:p>
            <a:pPr lvl="1"/>
            <a:r>
              <a:rPr lang="en-US" sz="2400" b="1" dirty="0"/>
              <a:t>Introduced the notion of a Cooper pair of electrons that behave somewhat like electrons and that are stabilized by an attractive interaction.</a:t>
            </a:r>
          </a:p>
        </p:txBody>
      </p:sp>
    </p:spTree>
    <p:extLst>
      <p:ext uri="{BB962C8B-B14F-4D97-AF65-F5344CB8AC3E}">
        <p14:creationId xmlns:p14="http://schemas.microsoft.com/office/powerpoint/2010/main" val="56917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6061F0-A49B-4505-B013-DE51D8D4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7297C-CEE6-46F9-AAB4-6DD669203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B63B0-C338-44CA-A625-ECF57C78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CF7D0C-10EE-4DAA-96BC-52F3436F8777}"/>
              </a:ext>
            </a:extLst>
          </p:cNvPr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phenomenological theories &lt; 1957  thanks to F. London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3A1D0B-FC78-4B41-A3D8-D691A92FE2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081872"/>
              </p:ext>
            </p:extLst>
          </p:nvPr>
        </p:nvGraphicFramePr>
        <p:xfrm>
          <a:off x="758825" y="665163"/>
          <a:ext cx="5462588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0" name="Equation" r:id="rId3" imgW="3327120" imgH="1473120" progId="Equation.DSMT4">
                  <p:embed/>
                </p:oleObj>
              </mc:Choice>
              <mc:Fallback>
                <p:oleObj name="Equation" r:id="rId3" imgW="3327120" imgH="14731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665163"/>
                        <a:ext cx="5462588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AAFCAB9-AE81-4FB2-BFC2-53ADC80C8B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4855"/>
              </p:ext>
            </p:extLst>
          </p:nvPr>
        </p:nvGraphicFramePr>
        <p:xfrm>
          <a:off x="882650" y="3117850"/>
          <a:ext cx="7005638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1" name="Equation" r:id="rId5" imgW="4267080" imgH="2082600" progId="Equation.DSMT4">
                  <p:embed/>
                </p:oleObj>
              </mc:Choice>
              <mc:Fallback>
                <p:oleObj name="Equation" r:id="rId5" imgW="4267080" imgH="2082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117850"/>
                        <a:ext cx="7005638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96A6C8-518D-4EBD-946E-9EFC992024E2}"/>
              </a:ext>
            </a:extLst>
          </p:cNvPr>
          <p:cNvSpPr txBox="1"/>
          <p:nvPr/>
        </p:nvSpPr>
        <p:spPr>
          <a:xfrm>
            <a:off x="5496261" y="1143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Equations are in </a:t>
            </a:r>
            <a:r>
              <a:rPr lang="en-US" sz="2400" dirty="0" err="1">
                <a:latin typeface="+mj-lt"/>
              </a:rPr>
              <a:t>cgs</a:t>
            </a:r>
            <a:r>
              <a:rPr lang="en-US" sz="2400" dirty="0">
                <a:latin typeface="+mj-lt"/>
              </a:rPr>
              <a:t> Gaussian units.</a:t>
            </a:r>
          </a:p>
        </p:txBody>
      </p:sp>
    </p:spTree>
    <p:extLst>
      <p:ext uri="{BB962C8B-B14F-4D97-AF65-F5344CB8AC3E}">
        <p14:creationId xmlns:p14="http://schemas.microsoft.com/office/powerpoint/2010/main" val="234121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F8D286-468F-4FA7-9733-9E37F347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A9B6EA-3E56-4DC7-B887-DE1C046A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5F47D-B87C-4EAD-A1FD-6FF6A4DB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655D98-C0E5-4E89-8326-5C03F5580C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670929"/>
              </p:ext>
            </p:extLst>
          </p:nvPr>
        </p:nvGraphicFramePr>
        <p:xfrm>
          <a:off x="1158875" y="260350"/>
          <a:ext cx="8162925" cy="398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64" name="Equation" r:id="rId3" imgW="6995222" imgH="3413538" progId="Equation.DSMT4">
                  <p:embed/>
                </p:oleObj>
              </mc:Choice>
              <mc:Fallback>
                <p:oleObj name="Equation" r:id="rId3" imgW="6995222" imgH="341353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8875" y="260350"/>
                        <a:ext cx="8162925" cy="3983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2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EA052-5EA3-4745-A502-5591CB73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B2E136-2D69-440C-8568-E0C3B50A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C4900-7609-4C29-9FB8-47B138013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17307F-6907-41D1-8462-211276688E3D}"/>
              </a:ext>
            </a:extLst>
          </p:cNvPr>
          <p:cNvSpPr txBox="1"/>
          <p:nvPr/>
        </p:nvSpPr>
        <p:spPr>
          <a:xfrm>
            <a:off x="673100" y="102542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phenomenological theories &lt; 1957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48F513D-0A8E-4AFA-9C24-8BB0E85DB9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310938"/>
              </p:ext>
            </p:extLst>
          </p:nvPr>
        </p:nvGraphicFramePr>
        <p:xfrm>
          <a:off x="1955800" y="669925"/>
          <a:ext cx="60452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88" name="Equation" r:id="rId3" imgW="3682800" imgH="3479760" progId="Equation.DSMT4">
                  <p:embed/>
                </p:oleObj>
              </mc:Choice>
              <mc:Fallback>
                <p:oleObj name="Equation" r:id="rId3" imgW="3682800" imgH="34797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669925"/>
                        <a:ext cx="60452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523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1505C-DF0F-4446-8B8E-DAA3BBF4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04/25/2022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AF6F0-731A-49DC-A7C8-48375083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998D3-4005-416B-883B-D83C5C8C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52724B-BBFA-42A0-940A-106107095A83}"/>
              </a:ext>
            </a:extLst>
          </p:cNvPr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296BAFA-07C9-4AFD-B0DD-D5D03815E3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49649"/>
              </p:ext>
            </p:extLst>
          </p:nvPr>
        </p:nvGraphicFramePr>
        <p:xfrm>
          <a:off x="838200" y="760413"/>
          <a:ext cx="6045200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2" name="Equation" r:id="rId3" imgW="3682800" imgH="2501640" progId="Equation.DSMT4">
                  <p:embed/>
                </p:oleObj>
              </mc:Choice>
              <mc:Fallback>
                <p:oleObj name="Equation" r:id="rId3" imgW="3682800" imgH="2501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760413"/>
                        <a:ext cx="6045200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7345BBD-4C80-42BA-8413-F3FBCC4662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879362"/>
              </p:ext>
            </p:extLst>
          </p:nvPr>
        </p:nvGraphicFramePr>
        <p:xfrm>
          <a:off x="889000" y="5029200"/>
          <a:ext cx="77978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3" name="Equation" r:id="rId5" imgW="4749480" imgH="660240" progId="Equation.DSMT4">
                  <p:embed/>
                </p:oleObj>
              </mc:Choice>
              <mc:Fallback>
                <p:oleObj name="Equation" r:id="rId5" imgW="4749480" imgH="6602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029200"/>
                        <a:ext cx="77978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AA9C34-A834-42ED-AB2E-5D5DA63A8D4C}"/>
              </a:ext>
            </a:extLst>
          </p:cNvPr>
          <p:cNvSpPr txBox="1"/>
          <p:nvPr/>
        </p:nvSpPr>
        <p:spPr>
          <a:xfrm>
            <a:off x="5202219" y="374143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we assume we know the boundary value at </a:t>
            </a:r>
            <a:r>
              <a:rPr lang="en-US" sz="2400" i="1" dirty="0">
                <a:latin typeface="+mj-lt"/>
              </a:rPr>
              <a:t>x=0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60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15561</TotalTime>
  <Words>828</Words>
  <Application>Microsoft Office PowerPoint</Application>
  <PresentationFormat>Widescreen</PresentationFormat>
  <Paragraphs>132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910</cp:revision>
  <cp:lastPrinted>2020-04-24T15:28:31Z</cp:lastPrinted>
  <dcterms:created xsi:type="dcterms:W3CDTF">2020-01-06T21:28:26Z</dcterms:created>
  <dcterms:modified xsi:type="dcterms:W3CDTF">2022-04-25T00:44:08Z</dcterms:modified>
</cp:coreProperties>
</file>