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58" d="100"/>
          <a:sy n="58" d="100"/>
        </p:scale>
        <p:origin x="446" y="53"/>
      </p:cViewPr>
      <p:guideLst/>
    </p:cSldViewPr>
  </p:slideViewPr>
  <p:outlineViewPr>
    <p:cViewPr>
      <p:scale>
        <a:sx n="33" d="100"/>
        <a:sy n="33" d="100"/>
      </p:scale>
      <p:origin x="0" y="-12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36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04/27/2022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260808" y="136525"/>
            <a:ext cx="1167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  <a:p>
            <a:pPr algn="ctr"/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805430" y="2131913"/>
            <a:ext cx="85811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Notes for Lecture 34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Overview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F9DE3-8327-4F1D-9EE4-74D975F95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0C44FC-3ABC-4EE9-B245-F74CA9D9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E9D98-F5F1-4F48-9110-E3BBE5489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A903DD-40AA-4618-8EC9-F932B93C4B70}"/>
              </a:ext>
            </a:extLst>
          </p:cNvPr>
          <p:cNvSpPr txBox="1"/>
          <p:nvPr/>
        </p:nvSpPr>
        <p:spPr>
          <a:xfrm>
            <a:off x="228600" y="266700"/>
            <a:ext cx="1101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Another example – from Lecture 30   on the 2-site Hubbard model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71BCFA-77BB-468D-BB24-9190C2AA0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" y="733127"/>
            <a:ext cx="10086975" cy="41052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47F2AF-40F0-4E28-9076-CA6CC5F14A92}"/>
              </a:ext>
            </a:extLst>
          </p:cNvPr>
          <p:cNvSpPr txBox="1"/>
          <p:nvPr/>
        </p:nvSpPr>
        <p:spPr>
          <a:xfrm>
            <a:off x="228600" y="5359400"/>
            <a:ext cx="1153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this is corrected from the original slides</a:t>
            </a:r>
          </a:p>
          <a:p>
            <a:pPr algn="l"/>
            <a:r>
              <a:rPr lang="en-US" sz="2400" b="1" dirty="0"/>
              <a:t>We claim that these states correspond  to a total spin S=0;   how can we analyze this?</a:t>
            </a:r>
          </a:p>
        </p:txBody>
      </p:sp>
    </p:spTree>
    <p:extLst>
      <p:ext uri="{BB962C8B-B14F-4D97-AF65-F5344CB8AC3E}">
        <p14:creationId xmlns:p14="http://schemas.microsoft.com/office/powerpoint/2010/main" val="2908419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9F5AA-03EE-452F-ACF8-F355600E9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B906A-9521-40D1-B902-04C7A684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ED5EA-F96E-4851-A2F6-76D07C1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556222-7213-4EC7-8834-DF30D4A51A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07" t="48654" r="4722"/>
          <a:stretch/>
        </p:blipFill>
        <p:spPr>
          <a:xfrm>
            <a:off x="228600" y="444500"/>
            <a:ext cx="5534025" cy="316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31E61E-F00D-48BB-BF05-06750EB1CA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187" y="0"/>
            <a:ext cx="5534025" cy="6353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30CC6F-465A-4AE1-A89B-8A5DD454394C}"/>
              </a:ext>
            </a:extLst>
          </p:cNvPr>
          <p:cNvSpPr txBox="1"/>
          <p:nvPr/>
        </p:nvSpPr>
        <p:spPr>
          <a:xfrm>
            <a:off x="444500" y="13652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Total spin S=0: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2A529B5-82EA-4A3A-859D-B937AC378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528206"/>
              </p:ext>
            </p:extLst>
          </p:nvPr>
        </p:nvGraphicFramePr>
        <p:xfrm>
          <a:off x="520700" y="3606800"/>
          <a:ext cx="4432300" cy="279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6" name="Equation" r:id="rId5" imgW="1854000" imgH="1168200" progId="Equation.DSMT4">
                  <p:embed/>
                </p:oleObj>
              </mc:Choice>
              <mc:Fallback>
                <p:oleObj name="Equation" r:id="rId5" imgW="18540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700" y="3606800"/>
                        <a:ext cx="4432300" cy="2792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63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6B8244-30E2-42C2-8CF8-DE7D62D76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85BCF7-883E-4F70-AF1D-1A1445FC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711E4-13B4-400A-9C4F-99FE8A971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097745-E981-4246-BD9C-A5C03FC819B4}"/>
              </a:ext>
            </a:extLst>
          </p:cNvPr>
          <p:cNvSpPr txBox="1"/>
          <p:nvPr/>
        </p:nvSpPr>
        <p:spPr>
          <a:xfrm>
            <a:off x="520700" y="241300"/>
            <a:ext cx="1019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can we calculate the total spin for our states?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6BFB6C5-50F3-48A3-A379-1719FA985F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28343"/>
              </p:ext>
            </p:extLst>
          </p:nvPr>
        </p:nvGraphicFramePr>
        <p:xfrm>
          <a:off x="520700" y="798512"/>
          <a:ext cx="10519317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27" name="Equation" r:id="rId3" imgW="4609800" imgH="1447560" progId="Equation.DSMT4">
                  <p:embed/>
                </p:oleObj>
              </mc:Choice>
              <mc:Fallback>
                <p:oleObj name="Equation" r:id="rId3" imgW="460980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700" y="798512"/>
                        <a:ext cx="10519317" cy="330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FF37B68-DC13-449A-9EB7-5A48622F4760}"/>
              </a:ext>
            </a:extLst>
          </p:cNvPr>
          <p:cNvSpPr txBox="1"/>
          <p:nvPr/>
        </p:nvSpPr>
        <p:spPr>
          <a:xfrm>
            <a:off x="520700" y="49022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can we analyze this in second quantization?</a:t>
            </a:r>
          </a:p>
        </p:txBody>
      </p:sp>
    </p:spTree>
    <p:extLst>
      <p:ext uri="{BB962C8B-B14F-4D97-AF65-F5344CB8AC3E}">
        <p14:creationId xmlns:p14="http://schemas.microsoft.com/office/powerpoint/2010/main" val="1477577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FDA01E-95C4-4792-9249-ACFC0A08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BF30B-7081-4B12-A756-115D2950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6F9B5-7F7C-4719-8DCA-8E38326A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ED23D5-E78B-4CDD-9803-A34CB4245BD6}"/>
              </a:ext>
            </a:extLst>
          </p:cNvPr>
          <p:cNvSpPr txBox="1"/>
          <p:nvPr/>
        </p:nvSpPr>
        <p:spPr>
          <a:xfrm>
            <a:off x="368300" y="241300"/>
            <a:ext cx="1087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do you calculate total spin in second quantization?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64E5451-B20B-4597-9C11-5C98F9B94E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053623"/>
              </p:ext>
            </p:extLst>
          </p:nvPr>
        </p:nvGraphicFramePr>
        <p:xfrm>
          <a:off x="839788" y="893763"/>
          <a:ext cx="2740025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0" name="Equation" r:id="rId3" imgW="1015920" imgH="393480" progId="Equation.DSMT4">
                  <p:embed/>
                </p:oleObj>
              </mc:Choice>
              <mc:Fallback>
                <p:oleObj name="Equation" r:id="rId3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9788" y="893763"/>
                        <a:ext cx="2740025" cy="106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846699-81C1-4DC6-9C74-5C436D5C3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786052"/>
              </p:ext>
            </p:extLst>
          </p:nvPr>
        </p:nvGraphicFramePr>
        <p:xfrm>
          <a:off x="630238" y="2034381"/>
          <a:ext cx="4427537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1" name="Equation" r:id="rId5" imgW="4427438" imgH="2789086" progId="Equation.DSMT4">
                  <p:embed/>
                </p:oleObj>
              </mc:Choice>
              <mc:Fallback>
                <p:oleObj name="Equation" r:id="rId5" imgW="4427438" imgH="27890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0238" y="2034381"/>
                        <a:ext cx="4427537" cy="2789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B974837-A5FE-4ED8-ADA9-6C88A5BD83BD}"/>
              </a:ext>
            </a:extLst>
          </p:cNvPr>
          <p:cNvSpPr txBox="1"/>
          <p:nvPr/>
        </p:nvSpPr>
        <p:spPr>
          <a:xfrm>
            <a:off x="5473700" y="2578100"/>
            <a:ext cx="3327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è"/>
            </a:pPr>
            <a:r>
              <a:rPr lang="en-US" sz="3200" b="1" dirty="0">
                <a:sym typeface="Wingdings" panose="05000000000000000000" pitchFamily="2" charset="2"/>
              </a:rPr>
              <a:t>&lt;</a:t>
            </a:r>
            <a:r>
              <a:rPr lang="en-US" sz="3200" b="1" dirty="0" err="1">
                <a:sym typeface="Wingdings" panose="05000000000000000000" pitchFamily="2" charset="2"/>
              </a:rPr>
              <a:t>S</a:t>
            </a:r>
            <a:r>
              <a:rPr lang="en-US" sz="3200" b="1" baseline="-25000" dirty="0" err="1">
                <a:sym typeface="Wingdings" panose="05000000000000000000" pitchFamily="2" charset="2"/>
              </a:rPr>
              <a:t>z</a:t>
            </a:r>
            <a:r>
              <a:rPr lang="en-US" sz="3200" b="1" dirty="0">
                <a:sym typeface="Wingdings" panose="05000000000000000000" pitchFamily="2" charset="2"/>
              </a:rPr>
              <a:t>&gt;=1</a:t>
            </a:r>
          </a:p>
          <a:p>
            <a:pPr marL="342900" indent="-342900" algn="l">
              <a:buFont typeface="Wingdings" panose="05000000000000000000" pitchFamily="2" charset="2"/>
              <a:buChar char="è"/>
            </a:pPr>
            <a:endParaRPr lang="en-US" sz="3200" b="1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3200" b="1" dirty="0">
                <a:sym typeface="Wingdings" panose="05000000000000000000" pitchFamily="2" charset="2"/>
              </a:rPr>
              <a:t>&lt;</a:t>
            </a:r>
            <a:r>
              <a:rPr lang="en-US" sz="3200" b="1" dirty="0" err="1">
                <a:sym typeface="Wingdings" panose="05000000000000000000" pitchFamily="2" charset="2"/>
              </a:rPr>
              <a:t>S</a:t>
            </a:r>
            <a:r>
              <a:rPr lang="en-US" sz="3200" b="1" baseline="-25000" dirty="0" err="1">
                <a:sym typeface="Wingdings" panose="05000000000000000000" pitchFamily="2" charset="2"/>
              </a:rPr>
              <a:t>z</a:t>
            </a:r>
            <a:r>
              <a:rPr lang="en-US" sz="3200" b="1" dirty="0">
                <a:sym typeface="Wingdings" panose="05000000000000000000" pitchFamily="2" charset="2"/>
              </a:rPr>
              <a:t>&gt;=0</a:t>
            </a:r>
          </a:p>
          <a:p>
            <a:pPr algn="l"/>
            <a:endParaRPr lang="en-US" sz="3200" b="1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3200" b="1" dirty="0">
                <a:sym typeface="Wingdings" panose="05000000000000000000" pitchFamily="2" charset="2"/>
              </a:rPr>
              <a:t>&lt;</a:t>
            </a:r>
            <a:r>
              <a:rPr lang="en-US" sz="3200" b="1" dirty="0" err="1">
                <a:sym typeface="Wingdings" panose="05000000000000000000" pitchFamily="2" charset="2"/>
              </a:rPr>
              <a:t>S</a:t>
            </a:r>
            <a:r>
              <a:rPr lang="en-US" sz="3200" b="1" baseline="-25000" dirty="0" err="1">
                <a:sym typeface="Wingdings" panose="05000000000000000000" pitchFamily="2" charset="2"/>
              </a:rPr>
              <a:t>z</a:t>
            </a:r>
            <a:r>
              <a:rPr lang="en-US" sz="3200" b="1" dirty="0">
                <a:sym typeface="Wingdings" panose="05000000000000000000" pitchFamily="2" charset="2"/>
              </a:rPr>
              <a:t>&gt;=-1</a:t>
            </a:r>
          </a:p>
          <a:p>
            <a:pPr marL="342900" indent="-342900" algn="l">
              <a:buFont typeface="Wingdings" panose="05000000000000000000" pitchFamily="2" charset="2"/>
              <a:buChar char="è"/>
            </a:pPr>
            <a:endParaRPr lang="en-US" sz="2400" b="1" dirty="0">
              <a:sym typeface="Wingdings" panose="05000000000000000000" pitchFamily="2" charset="2"/>
            </a:endParaRPr>
          </a:p>
          <a:p>
            <a:pPr marL="342900" indent="-342900" algn="l">
              <a:buFont typeface="Wingdings" panose="05000000000000000000" pitchFamily="2" charset="2"/>
              <a:buChar char="è"/>
            </a:pPr>
            <a:endParaRPr lang="en-US" sz="2400" b="1" dirty="0">
              <a:sym typeface="Wingdings" panose="05000000000000000000" pitchFamily="2" charset="2"/>
            </a:endParaRPr>
          </a:p>
          <a:p>
            <a:pPr marL="342900" indent="-342900" algn="l">
              <a:buFont typeface="Wingdings" panose="05000000000000000000" pitchFamily="2" charset="2"/>
              <a:buChar char="è"/>
            </a:pPr>
            <a:endParaRPr lang="en-US" sz="2400" b="1" dirty="0">
              <a:sym typeface="Wingdings" panose="05000000000000000000" pitchFamily="2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BB2E2-1D04-47FD-90E2-4EF105715C03}"/>
              </a:ext>
            </a:extLst>
          </p:cNvPr>
          <p:cNvSpPr txBox="1"/>
          <p:nvPr/>
        </p:nvSpPr>
        <p:spPr>
          <a:xfrm>
            <a:off x="495300" y="5367337"/>
            <a:ext cx="933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Need to show that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2FE660C-C20B-4D4E-A6E5-0BEE62707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239329"/>
              </p:ext>
            </p:extLst>
          </p:nvPr>
        </p:nvGraphicFramePr>
        <p:xfrm>
          <a:off x="3482975" y="5458468"/>
          <a:ext cx="3926094" cy="69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2" name="Equation" r:id="rId7" imgW="1574640" imgH="279360" progId="Equation.DSMT4">
                  <p:embed/>
                </p:oleObj>
              </mc:Choice>
              <mc:Fallback>
                <p:oleObj name="Equation" r:id="rId7" imgW="15746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82975" y="5458468"/>
                        <a:ext cx="3926094" cy="696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692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C87447-E14E-4DDF-904A-3AC8AABF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0693BD-ABFB-433D-ACE0-DBFCCE68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901D6-7A23-4EE4-8644-0D962C6D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BCA3AD4-3EB9-4C14-8177-AE8B0BAA2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93888"/>
              </p:ext>
            </p:extLst>
          </p:nvPr>
        </p:nvGraphicFramePr>
        <p:xfrm>
          <a:off x="237331" y="3601473"/>
          <a:ext cx="4851504" cy="2675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8" name="Equation" r:id="rId3" imgW="1726920" imgH="952200" progId="Equation.DSMT4">
                  <p:embed/>
                </p:oleObj>
              </mc:Choice>
              <mc:Fallback>
                <p:oleObj name="Equation" r:id="rId3" imgW="1726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331" y="3601473"/>
                        <a:ext cx="4851504" cy="2675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75FA2E3-59EE-418F-9F80-A78BC09C02DB}"/>
              </a:ext>
            </a:extLst>
          </p:cNvPr>
          <p:cNvSpPr txBox="1"/>
          <p:nvPr/>
        </p:nvSpPr>
        <p:spPr>
          <a:xfrm>
            <a:off x="0" y="105676"/>
            <a:ext cx="1099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Remember, we are dealing with two spin ½ particles.   For now, label these </a:t>
            </a:r>
            <a:r>
              <a:rPr lang="en-US" sz="2400" b="1" i="1" dirty="0" err="1"/>
              <a:t>s</a:t>
            </a:r>
            <a:r>
              <a:rPr lang="en-US" sz="2400" b="1" i="1" baseline="-25000" dirty="0" err="1"/>
              <a:t>a</a:t>
            </a:r>
            <a:r>
              <a:rPr lang="en-US" sz="2400" b="1" dirty="0"/>
              <a:t> and </a:t>
            </a:r>
            <a:r>
              <a:rPr lang="en-US" sz="2400" b="1" i="1" dirty="0"/>
              <a:t>s</a:t>
            </a:r>
            <a:r>
              <a:rPr lang="en-US" sz="2400" b="1" i="1" baseline="-25000" dirty="0"/>
              <a:t>b</a:t>
            </a:r>
            <a:endParaRPr lang="en-US" sz="2400" b="1" i="1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67397B5-4C20-41D2-9A0D-ADDF7017DE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45462"/>
              </p:ext>
            </p:extLst>
          </p:nvPr>
        </p:nvGraphicFramePr>
        <p:xfrm>
          <a:off x="237331" y="501650"/>
          <a:ext cx="10477500" cy="220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9" name="Equation" r:id="rId5" imgW="4279680" imgH="901440" progId="Equation.DSMT4">
                  <p:embed/>
                </p:oleObj>
              </mc:Choice>
              <mc:Fallback>
                <p:oleObj name="Equation" r:id="rId5" imgW="427968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331" y="501650"/>
                        <a:ext cx="10477500" cy="220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775364C-25EA-4C1F-AE48-A2CE989843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506877"/>
              </p:ext>
            </p:extLst>
          </p:nvPr>
        </p:nvGraphicFramePr>
        <p:xfrm>
          <a:off x="6527800" y="3646365"/>
          <a:ext cx="3708400" cy="2709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90" name="Equation" r:id="rId7" imgW="1650960" imgH="1206360" progId="Equation.DSMT4">
                  <p:embed/>
                </p:oleObj>
              </mc:Choice>
              <mc:Fallback>
                <p:oleObj name="Equation" r:id="rId7" imgW="165096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27800" y="3646365"/>
                        <a:ext cx="3708400" cy="2709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F923E10-AA23-463C-9FEA-405D3B2C60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18919"/>
              </p:ext>
            </p:extLst>
          </p:nvPr>
        </p:nvGraphicFramePr>
        <p:xfrm>
          <a:off x="87313" y="2457450"/>
          <a:ext cx="108251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91" name="Equation" r:id="rId9" imgW="4597200" imgH="419040" progId="Equation.DSMT4">
                  <p:embed/>
                </p:oleObj>
              </mc:Choice>
              <mc:Fallback>
                <p:oleObj name="Equation" r:id="rId9" imgW="4597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7313" y="2457450"/>
                        <a:ext cx="10825162" cy="987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937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66353-1213-4C93-BEB2-8984DA37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A55D3-CDFE-4C06-BC2E-2A31EB86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67B42-F56A-4BDA-8511-8193C974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AA17E70-47FB-4C45-823B-63278525830E}"/>
              </a:ext>
            </a:extLst>
          </p:cNvPr>
          <p:cNvSpPr/>
          <p:nvPr/>
        </p:nvSpPr>
        <p:spPr>
          <a:xfrm>
            <a:off x="641350" y="3873500"/>
            <a:ext cx="393700" cy="63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B0280C-CF15-4340-875F-82ED0ABD5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7" y="901700"/>
            <a:ext cx="9953625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1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4D03EE-7DEA-4651-A12E-0BA07CEC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0AF84-1942-4747-A763-77758AC4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2DE18-82C2-4D60-A2F2-638E1F7D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7B4051-66AB-4978-B4B5-00307F827C70}"/>
              </a:ext>
            </a:extLst>
          </p:cNvPr>
          <p:cNvSpPr txBox="1"/>
          <p:nvPr/>
        </p:nvSpPr>
        <p:spPr>
          <a:xfrm>
            <a:off x="838200" y="241300"/>
            <a:ext cx="1051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Main topics, covering Chapters 12-18 +    of Professor E. Carlson’s textbook</a:t>
            </a:r>
          </a:p>
          <a:p>
            <a:pPr algn="l"/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Approximation methods  for Quantum Mechanical problems; time-dependent and time independent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Quantum mechanical scattering theory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Dirac equation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Quantization of the electromagnetic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Treatment of multiparticle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Special cases</a:t>
            </a:r>
          </a:p>
        </p:txBody>
      </p:sp>
    </p:spTree>
    <p:extLst>
      <p:ext uri="{BB962C8B-B14F-4D97-AF65-F5344CB8AC3E}">
        <p14:creationId xmlns:p14="http://schemas.microsoft.com/office/powerpoint/2010/main" val="421591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6AA5D3-71EF-4172-B35D-3CD9AD6A5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19310-A99A-4EAA-B462-7B9E6D04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224EF-4D15-4C28-92E8-A55C4751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838592-90A8-48D6-902A-F4449B8BB17A}"/>
              </a:ext>
            </a:extLst>
          </p:cNvPr>
          <p:cNvSpPr txBox="1"/>
          <p:nvPr/>
        </p:nvSpPr>
        <p:spPr>
          <a:xfrm>
            <a:off x="381000" y="203200"/>
            <a:ext cx="1087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solution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9B21C0-A395-4337-B7AB-F30EE6274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2926"/>
            <a:ext cx="12192000" cy="425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6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FA01BA-709B-4FB5-9B39-E31A3766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319CBF-011B-4C36-AB9B-57A754D2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607D8-FB26-4122-92FD-2C54A38E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D2CC63-1FB2-4CAF-9674-6F47A2F63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317"/>
            <a:ext cx="12192000" cy="68409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F61ACD-A95F-4EE1-B738-B43814AAE5FD}"/>
              </a:ext>
            </a:extLst>
          </p:cNvPr>
          <p:cNvSpPr txBox="1"/>
          <p:nvPr/>
        </p:nvSpPr>
        <p:spPr>
          <a:xfrm>
            <a:off x="0" y="-5911"/>
            <a:ext cx="728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From Lecture 8 --</a:t>
            </a:r>
          </a:p>
        </p:txBody>
      </p:sp>
    </p:spTree>
    <p:extLst>
      <p:ext uri="{BB962C8B-B14F-4D97-AF65-F5344CB8AC3E}">
        <p14:creationId xmlns:p14="http://schemas.microsoft.com/office/powerpoint/2010/main" val="160212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E7B1DC-5B46-4660-9C5F-C7FA9118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9B960-FACD-466B-A91A-7DA78B06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94936-126D-471C-9B51-AAC2F99D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E661D5-AD7E-46B3-A69E-B14329306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5" y="200025"/>
            <a:ext cx="8029575" cy="2305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D351AC-621C-4538-AE11-8859C5FA2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2" y="2878137"/>
            <a:ext cx="1100137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D7353-89DA-4731-B6DB-91A6B3BE7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222D71-3CA1-4ED7-9C9F-B8A6C42C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49019-61EB-48AA-AA70-079C9977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BDE28-A5FD-4EAC-AC67-559704F33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4847"/>
            <a:ext cx="12192000" cy="534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58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45AC2C-DBB1-40CC-A0F3-5274B4BA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086E8-969A-4129-8951-DDFFC793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6A69F-11E1-4F2A-B7F8-6C4B19D45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0F196E-BEDD-44A0-A14E-942FDF354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3886"/>
            <a:ext cx="12192000" cy="553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1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4C8E9AE-A45B-435F-961C-D39B203A1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658993"/>
            <a:ext cx="10628313" cy="396123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4DA16-AA56-4E17-A65F-643AED38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04/27/2022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A7E885-F76A-42B6-B1E4-D19E0A0E1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9FB49-AA6A-4C46-ABE8-E57C7BA26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14C792-D49F-4C30-A875-523520C3D767}"/>
              </a:ext>
            </a:extLst>
          </p:cNvPr>
          <p:cNvSpPr txBox="1"/>
          <p:nvPr/>
        </p:nvSpPr>
        <p:spPr>
          <a:xfrm>
            <a:off x="241300" y="279400"/>
            <a:ext cx="1074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Do you think this expansion is useful?</a:t>
            </a:r>
          </a:p>
          <a:p>
            <a:pPr algn="l"/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Is it helpful to encourage you to plot these functions to see how the expansion works/fails?</a:t>
            </a:r>
          </a:p>
        </p:txBody>
      </p:sp>
    </p:spTree>
    <p:extLst>
      <p:ext uri="{BB962C8B-B14F-4D97-AF65-F5344CB8AC3E}">
        <p14:creationId xmlns:p14="http://schemas.microsoft.com/office/powerpoint/2010/main" val="26493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15825</TotalTime>
  <Words>344</Words>
  <Application>Microsoft Office PowerPoint</Application>
  <PresentationFormat>Widescreen</PresentationFormat>
  <Paragraphs>79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929</cp:revision>
  <cp:lastPrinted>2020-04-24T15:28:31Z</cp:lastPrinted>
  <dcterms:created xsi:type="dcterms:W3CDTF">2020-01-06T21:28:26Z</dcterms:created>
  <dcterms:modified xsi:type="dcterms:W3CDTF">2022-04-27T19:59:55Z</dcterms:modified>
</cp:coreProperties>
</file>