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351" r:id="rId3"/>
    <p:sldId id="352" r:id="rId4"/>
    <p:sldId id="353" r:id="rId5"/>
    <p:sldId id="354" r:id="rId6"/>
    <p:sldId id="355" r:id="rId7"/>
    <p:sldId id="356" r:id="rId8"/>
    <p:sldId id="357" r:id="rId9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 snapToGrid="0">
      <p:cViewPr varScale="1">
        <p:scale>
          <a:sx n="60" d="100"/>
          <a:sy n="60" d="100"/>
        </p:scale>
        <p:origin x="350" y="53"/>
      </p:cViewPr>
      <p:guideLst/>
    </p:cSldViewPr>
  </p:slideViewPr>
  <p:outlineViewPr>
    <p:cViewPr>
      <p:scale>
        <a:sx n="33" d="100"/>
        <a:sy n="33" d="100"/>
      </p:scale>
      <p:origin x="0" y="-121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2362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0A23424-DEE1-474C-8CA6-8FF7DF8EAB4D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8AA7A49-0F1F-4A7C-AF9C-8903C4070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57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AA7A49-0F1F-4A7C-AF9C-8903C407058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641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4F497-A5E9-4C61-8DD2-C67536062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46D2AD-FD3F-43BF-948D-3FA989879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A076A-EA06-4A71-94CC-203804D2E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20456-84EA-4916-948F-73ABC5ACB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13371-8CAE-4B0B-92C7-900AD7639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91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42F82-780C-4CBB-83B1-349660859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CDEA14-E7D1-46B1-98BA-F527B011DA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FCA7C-20A0-4DEA-8387-33C305D96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A1930C-54CC-4E2D-AD9A-1FC85887B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1DD32-0F83-4F7F-B0E2-FB45EBB52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817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B64B19-F58C-45FB-9E9A-385B7805C9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8362D9-1E9E-442E-B047-AE1614678E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BC61B-863C-44FC-9331-94BA55168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5744F-E4BA-459D-AE6B-2DB388032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B1BC9-9855-4C70-9B5C-BB8F4E0BC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096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B4966-86B8-402E-9BA2-D33BBA94F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EFEC4-D09E-4544-A694-598E7A574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C9B898-250C-4875-A787-14FF5F01E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C07F1-A9AF-4115-81A3-41F014A71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7EA63-35CE-409D-9D63-32B815442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81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D426A-932B-4595-B736-145AA31AC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CE67A1-6A7E-4ED6-A372-E099402FF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62875-98FD-4ABB-8AD4-DFEFF55CB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58357-845B-446B-8911-32E50D490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26E2F-E54B-44CF-848B-031A2CD0B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16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DB750-F87B-4D5D-93E1-9BCF781A7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538C5-2D6C-4EC4-AAF1-25E97921C0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C9D746-A70C-482F-ACB8-1C85222D11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29C9B4-5CD2-496E-AFD8-37C676DA3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04/29/2022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446BC-5FDD-46BB-B5D7-3AD40708B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7616E5-0507-413E-82EA-2076FA70C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507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C33AF-C970-4ECB-989D-B542CE1B1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E7BCB3-987A-40D1-A6D5-A48316199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2525F2-7FC0-4E85-8FC3-402AC58C7C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F0E247-922C-44FB-9CB7-51F25F74D1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408B50-67A0-4FAE-A622-70849C5320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ABA142-702D-4CC2-8501-1E9277B0D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04/29/2022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8FB12D-80AB-4488-A8B7-BBB0385D3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35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94D60-AA5A-4D8A-A333-D0FED73F6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226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62D50-2F3A-4587-8A19-DC4243C8F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ABA41-A056-42C9-A088-800CC1D39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04/29/2022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7E1D39-223B-4998-A81D-710C884F4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CADD9E-80D2-4757-8007-42751614F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6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B4EF3C-E48B-4AC6-B15D-22858F99D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D0E2EB-58F1-4CF9-9B45-B064D8476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E4210C-D144-4FD2-BF0A-A7ECA5ACF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2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D235D-6259-4874-A199-79A2BD3F7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A14D0-11E6-4E4B-A212-F41E7331D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4D400D-2F5C-4029-9008-8512F5863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C1C6CB-DFB1-409F-B80F-9407F13E4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04/29/2022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6BE28C-1731-4E1D-89CC-D4A856D51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4FF162-F1B8-43E9-BD62-336C3F8D0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60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D9440-5B84-4CA3-902B-C99D5BAB7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20380B-5F54-4F29-BA68-9613EA6231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2F114C-DEF1-43DA-A018-A61AF27A4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A97CDD-6591-467E-923D-293A51F6E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04/29/2022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5180B6-B6AF-4100-977C-AC48DA7DF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54C474-8B60-40C8-ACE4-281D5011C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577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F154E4-EDE7-4E73-B225-27E5C3F15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27A49-5253-483C-9D89-6D937A6A6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A01EE-0329-4A25-84CE-5D5DAADD62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04/29/2022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9FA77-9731-43EB-8CD9-E11E4ECB21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742 -- Spring 2022 -- Lecture 35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F8594-0A26-4B86-A475-59313F23E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840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png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DF17C-E82C-4B81-A5F8-25A920937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04/29/2022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94DB1-3467-40A8-BA89-DE9108A66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6E637-08E0-4D49-9E0B-D8B5E5D03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DFEB32-EBCA-4FF9-87C1-9C7CDFA7CAA0}"/>
              </a:ext>
            </a:extLst>
          </p:cNvPr>
          <p:cNvSpPr txBox="1"/>
          <p:nvPr/>
        </p:nvSpPr>
        <p:spPr>
          <a:xfrm>
            <a:off x="260808" y="136525"/>
            <a:ext cx="116703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742 Quantum Mechanics II</a:t>
            </a:r>
          </a:p>
          <a:p>
            <a:pPr algn="ctr"/>
            <a:r>
              <a:rPr lang="en-US" sz="3200" b="1" dirty="0"/>
              <a:t>12-12:50 PM  MWF  Olin 103</a:t>
            </a:r>
          </a:p>
          <a:p>
            <a:pPr algn="ctr"/>
            <a:endParaRPr lang="en-US" sz="32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ACAB1C-FE86-41A1-866F-CAF434231243}"/>
              </a:ext>
            </a:extLst>
          </p:cNvPr>
          <p:cNvSpPr txBox="1"/>
          <p:nvPr/>
        </p:nvSpPr>
        <p:spPr>
          <a:xfrm>
            <a:off x="1805430" y="2131913"/>
            <a:ext cx="858114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7030A0"/>
                </a:solidFill>
              </a:rPr>
              <a:t>Notes for Lecture 35</a:t>
            </a:r>
          </a:p>
          <a:p>
            <a:pPr algn="ctr"/>
            <a:endParaRPr lang="en-US" sz="1000" b="1" dirty="0">
              <a:solidFill>
                <a:srgbClr val="7030A0"/>
              </a:solidFill>
            </a:endParaRPr>
          </a:p>
          <a:p>
            <a:pPr algn="ctr"/>
            <a:r>
              <a:rPr lang="en-US" sz="3200" b="1" dirty="0">
                <a:solidFill>
                  <a:srgbClr val="7030A0"/>
                </a:solidFill>
              </a:rPr>
              <a:t>Review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7030A0"/>
                </a:solidFill>
              </a:rPr>
              <a:t>Schedule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7030A0"/>
                </a:solidFill>
              </a:rPr>
              <a:t>Correction to Hubbard model notes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7030A0"/>
                </a:solidFill>
              </a:rPr>
              <a:t>Time for filling out course evaluations</a:t>
            </a:r>
          </a:p>
        </p:txBody>
      </p:sp>
    </p:spTree>
    <p:extLst>
      <p:ext uri="{BB962C8B-B14F-4D97-AF65-F5344CB8AC3E}">
        <p14:creationId xmlns:p14="http://schemas.microsoft.com/office/powerpoint/2010/main" val="2178258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766353-1213-4C93-BEB2-8984DA370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5A55D3-CDFE-4C06-BC2E-2A31EB86B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067B42-F56A-4BDA-8511-8193C9749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</a:t>
            </a:fld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4AA17E70-47FB-4C45-823B-63278525830E}"/>
              </a:ext>
            </a:extLst>
          </p:cNvPr>
          <p:cNvSpPr/>
          <p:nvPr/>
        </p:nvSpPr>
        <p:spPr>
          <a:xfrm>
            <a:off x="712787" y="4279900"/>
            <a:ext cx="393700" cy="635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2B0280C-CF15-4340-875F-82ED0ABD5D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9187" y="901700"/>
            <a:ext cx="9953625" cy="401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610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83D6AF-6F95-47C1-A412-FD1789C7E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A19B0D-D1D7-4A75-AF2C-89AF1E43E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88F206-B36F-4AE5-BEBF-AD985C8E6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C73E85-449D-4EC2-A96B-05C53C1D2527}"/>
              </a:ext>
            </a:extLst>
          </p:cNvPr>
          <p:cNvSpPr txBox="1"/>
          <p:nvPr/>
        </p:nvSpPr>
        <p:spPr>
          <a:xfrm>
            <a:off x="342900" y="317500"/>
            <a:ext cx="11010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More comments on the 2-site Hubbard model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C176017-080F-47C3-BE70-825414BCC3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862" y="783927"/>
            <a:ext cx="10086975" cy="41052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DE10FB5-A3E4-4F95-B99D-129654B219A6}"/>
              </a:ext>
            </a:extLst>
          </p:cNvPr>
          <p:cNvSpPr txBox="1"/>
          <p:nvPr/>
        </p:nvSpPr>
        <p:spPr>
          <a:xfrm>
            <a:off x="342900" y="5410200"/>
            <a:ext cx="1153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Note that this is corrected from the original slides</a:t>
            </a:r>
          </a:p>
          <a:p>
            <a:pPr algn="l"/>
            <a:r>
              <a:rPr lang="en-US" sz="2400" b="1" dirty="0"/>
              <a:t>We claim that these states correspond  to a total spin S=0;   how can we analyze this?</a:t>
            </a:r>
          </a:p>
        </p:txBody>
      </p:sp>
    </p:spTree>
    <p:extLst>
      <p:ext uri="{BB962C8B-B14F-4D97-AF65-F5344CB8AC3E}">
        <p14:creationId xmlns:p14="http://schemas.microsoft.com/office/powerpoint/2010/main" val="2253126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059E98-2DDB-471B-872F-ED667F656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25CCC9-607F-4550-8585-A2C189414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D81C81-5F8A-4A1B-AFCC-8C3856FDF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97046F3-21B5-4D4B-B117-598E72E557E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8707" t="48654" r="4722"/>
          <a:stretch/>
        </p:blipFill>
        <p:spPr>
          <a:xfrm>
            <a:off x="228600" y="444500"/>
            <a:ext cx="5534025" cy="31623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11F7BE9-0ED0-40A1-B549-2BB3DBD1F5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5187" y="0"/>
            <a:ext cx="5534025" cy="63531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019AC43-A74B-4522-A3C1-FE1FB978DF4D}"/>
              </a:ext>
            </a:extLst>
          </p:cNvPr>
          <p:cNvSpPr txBox="1"/>
          <p:nvPr/>
        </p:nvSpPr>
        <p:spPr>
          <a:xfrm>
            <a:off x="444500" y="136525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Total spin S=0: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3983BB99-F447-431A-BE0B-3280A5E292F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0085583"/>
              </p:ext>
            </p:extLst>
          </p:nvPr>
        </p:nvGraphicFramePr>
        <p:xfrm>
          <a:off x="520700" y="3606800"/>
          <a:ext cx="4432300" cy="27929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399" name="Equation" r:id="rId5" imgW="1854000" imgH="1168200" progId="Equation.DSMT4">
                  <p:embed/>
                </p:oleObj>
              </mc:Choice>
              <mc:Fallback>
                <p:oleObj name="Equation" r:id="rId5" imgW="1854000" imgH="116820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52A529B5-82EA-4A3A-859D-B937AC37853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0700" y="3606800"/>
                        <a:ext cx="4432300" cy="27929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4D3F0374-547B-4E88-97A4-2326387FA7C9}"/>
              </a:ext>
            </a:extLst>
          </p:cNvPr>
          <p:cNvSpPr/>
          <p:nvPr/>
        </p:nvSpPr>
        <p:spPr>
          <a:xfrm>
            <a:off x="9423400" y="317500"/>
            <a:ext cx="2197100" cy="218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398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1280D6-A8F7-4EFA-8608-8CFE81175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9E74A5-8B26-45A5-9155-33C9FC3C2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D07B1D-10FE-43E8-AB90-E7D4E9AC2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4B9066-748C-4BEE-BCB5-166CF4D25A5A}"/>
              </a:ext>
            </a:extLst>
          </p:cNvPr>
          <p:cNvSpPr txBox="1"/>
          <p:nvPr/>
        </p:nvSpPr>
        <p:spPr>
          <a:xfrm>
            <a:off x="520700" y="241300"/>
            <a:ext cx="10198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How can we calculate the total spin for our states?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84932E6-6D3A-43E1-837E-E1A2D040B7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4217046"/>
              </p:ext>
            </p:extLst>
          </p:nvPr>
        </p:nvGraphicFramePr>
        <p:xfrm>
          <a:off x="520700" y="798512"/>
          <a:ext cx="10519317" cy="330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423" name="Equation" r:id="rId3" imgW="4609800" imgH="1447560" progId="Equation.DSMT4">
                  <p:embed/>
                </p:oleObj>
              </mc:Choice>
              <mc:Fallback>
                <p:oleObj name="Equation" r:id="rId3" imgW="4609800" imgH="14475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76BFB6C5-50F3-48A3-A379-1719FA985F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0700" y="798512"/>
                        <a:ext cx="10519317" cy="3303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A0B8F85-AFB9-4AA8-8F56-DEEA0F3C9246}"/>
              </a:ext>
            </a:extLst>
          </p:cNvPr>
          <p:cNvSpPr txBox="1"/>
          <p:nvPr/>
        </p:nvSpPr>
        <p:spPr>
          <a:xfrm>
            <a:off x="520700" y="4902200"/>
            <a:ext cx="937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How can we analyze this in second quantization?</a:t>
            </a:r>
          </a:p>
        </p:txBody>
      </p:sp>
    </p:spTree>
    <p:extLst>
      <p:ext uri="{BB962C8B-B14F-4D97-AF65-F5344CB8AC3E}">
        <p14:creationId xmlns:p14="http://schemas.microsoft.com/office/powerpoint/2010/main" val="3058662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6138AC-7888-47D1-99A8-E57E53905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92D1EE-1E34-40FE-8049-72394095A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854FFF-3068-4513-B5E9-CB84E979A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3627FD30-6ECD-45D8-B7CA-1EF61EF07E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5692840"/>
              </p:ext>
            </p:extLst>
          </p:nvPr>
        </p:nvGraphicFramePr>
        <p:xfrm>
          <a:off x="6489700" y="1181099"/>
          <a:ext cx="4749800" cy="261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49" name="Equation" r:id="rId3" imgW="1726920" imgH="952200" progId="Equation.DSMT4">
                  <p:embed/>
                </p:oleObj>
              </mc:Choice>
              <mc:Fallback>
                <p:oleObj name="Equation" r:id="rId3" imgW="1726920" imgH="952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89700" y="1181099"/>
                        <a:ext cx="4749800" cy="2619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0722E41E-93E8-4BA6-A946-F17D72CEF5C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8707" t="48654" r="4722"/>
          <a:stretch/>
        </p:blipFill>
        <p:spPr>
          <a:xfrm>
            <a:off x="355600" y="830263"/>
            <a:ext cx="5534025" cy="31623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77B3137-27C7-4D0E-B2CB-DB51FCA37C67}"/>
              </a:ext>
            </a:extLst>
          </p:cNvPr>
          <p:cNvSpPr txBox="1"/>
          <p:nvPr/>
        </p:nvSpPr>
        <p:spPr>
          <a:xfrm>
            <a:off x="584200" y="342900"/>
            <a:ext cx="3594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Total spin S=0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3AAB93-0FE4-45BF-B099-9B0D0708F9A6}"/>
              </a:ext>
            </a:extLst>
          </p:cNvPr>
          <p:cNvSpPr txBox="1"/>
          <p:nvPr/>
        </p:nvSpPr>
        <p:spPr>
          <a:xfrm>
            <a:off x="6781800" y="368300"/>
            <a:ext cx="3594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Total spin S=1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EA9DBE-13EB-4869-9406-6B9B541E9D85}"/>
              </a:ext>
            </a:extLst>
          </p:cNvPr>
          <p:cNvSpPr txBox="1"/>
          <p:nvPr/>
        </p:nvSpPr>
        <p:spPr>
          <a:xfrm>
            <a:off x="355600" y="4330700"/>
            <a:ext cx="11201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How do you calculate total spin for these second-quantized basis states?</a:t>
            </a:r>
          </a:p>
          <a:p>
            <a:pPr algn="l"/>
            <a:endParaRPr lang="en-US" sz="2400" b="1" dirty="0"/>
          </a:p>
          <a:p>
            <a:pPr algn="l"/>
            <a:r>
              <a:rPr lang="en-US" sz="2400" b="1" dirty="0"/>
              <a:t>Answer thanks to Professor William C. Kerr and his student Professor Will Hodge (Ph. D.  2008, currently a physics professor at Stevenson University in Maryland)</a:t>
            </a:r>
          </a:p>
        </p:txBody>
      </p:sp>
    </p:spTree>
    <p:extLst>
      <p:ext uri="{BB962C8B-B14F-4D97-AF65-F5344CB8AC3E}">
        <p14:creationId xmlns:p14="http://schemas.microsoft.com/office/powerpoint/2010/main" val="3083084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195540-7EDB-4207-A801-910440796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F95C53-DA30-45B5-96A9-16A8DB421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2DEC2-D575-4982-9540-082B3E628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3040349E-8B69-440B-A70F-2892619DC2F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0448366"/>
              </p:ext>
            </p:extLst>
          </p:nvPr>
        </p:nvGraphicFramePr>
        <p:xfrm>
          <a:off x="368300" y="94564"/>
          <a:ext cx="10088563" cy="338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72" name="Equation" r:id="rId3" imgW="4686120" imgH="1574640" progId="Equation.DSMT4">
                  <p:embed/>
                </p:oleObj>
              </mc:Choice>
              <mc:Fallback>
                <p:oleObj name="Equation" r:id="rId3" imgW="4686120" imgH="1574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8300" y="94564"/>
                        <a:ext cx="10088563" cy="3389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51E55D5-45D1-4DCC-833C-7D6081647F62}"/>
              </a:ext>
            </a:extLst>
          </p:cNvPr>
          <p:cNvSpPr txBox="1"/>
          <p:nvPr/>
        </p:nvSpPr>
        <p:spPr>
          <a:xfrm>
            <a:off x="368300" y="3539049"/>
            <a:ext cx="10096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Famous Kerr-Hodge formula --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1C0A728-D3F6-44E0-B35F-B51514A475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14703" y="4000714"/>
            <a:ext cx="9762594" cy="2498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866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A08158-19E7-49F1-8DE7-C19E1BAA7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27CA9C-8565-4B35-A002-4DA672FC1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Spring 2022 -- Lecture 35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158CC3-44EC-4911-8CDF-96D7E84CF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9BD8452-BA53-4842-A0C1-66F7DE6E40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606" y="136525"/>
            <a:ext cx="9762594" cy="2498832"/>
          </a:xfrm>
          <a:prstGeom prst="rect">
            <a:avLst/>
          </a:prstGeom>
        </p:spPr>
      </p:pic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74F338C3-C3FD-42AA-9E40-75CFF91093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3821679"/>
              </p:ext>
            </p:extLst>
          </p:nvPr>
        </p:nvGraphicFramePr>
        <p:xfrm>
          <a:off x="722313" y="2638425"/>
          <a:ext cx="8758237" cy="371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497" name="Equation" r:id="rId4" imgW="5270400" imgH="2234880" progId="Equation.DSMT4">
                  <p:embed/>
                </p:oleObj>
              </mc:Choice>
              <mc:Fallback>
                <p:oleObj name="Equation" r:id="rId4" imgW="5270400" imgH="223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22313" y="2638425"/>
                        <a:ext cx="8758237" cy="3714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3704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508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2400" b="1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15935</TotalTime>
  <Words>227</Words>
  <Application>Microsoft Office PowerPoint</Application>
  <PresentationFormat>Widescreen</PresentationFormat>
  <Paragraphs>45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MathType 7.0 Equation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Holzwarth, Natalie</dc:creator>
  <cp:lastModifiedBy>Holzwarth, Natalie</cp:lastModifiedBy>
  <cp:revision>938</cp:revision>
  <cp:lastPrinted>2020-04-24T15:28:31Z</cp:lastPrinted>
  <dcterms:created xsi:type="dcterms:W3CDTF">2020-01-06T21:28:26Z</dcterms:created>
  <dcterms:modified xsi:type="dcterms:W3CDTF">2022-04-29T14:37:21Z</dcterms:modified>
</cp:coreProperties>
</file>