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8" r:id="rId6"/>
    <p:sldId id="272" r:id="rId7"/>
    <p:sldId id="271" r:id="rId8"/>
    <p:sldId id="273" r:id="rId9"/>
    <p:sldId id="274" r:id="rId10"/>
    <p:sldId id="275" r:id="rId11"/>
    <p:sldId id="284" r:id="rId12"/>
    <p:sldId id="285" r:id="rId13"/>
    <p:sldId id="278" r:id="rId14"/>
    <p:sldId id="279" r:id="rId15"/>
    <p:sldId id="280" r:id="rId16"/>
    <p:sldId id="286" r:id="rId17"/>
    <p:sldId id="281" r:id="rId18"/>
    <p:sldId id="282" r:id="rId19"/>
    <p:sldId id="287" r:id="rId20"/>
    <p:sldId id="276" r:id="rId21"/>
    <p:sldId id="277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3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 (Chap. 12 C &amp; D)</a:t>
            </a:r>
          </a:p>
          <a:p>
            <a:endParaRPr lang="en-US" sz="32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/>
              <a:t>Summary of results for non-degenerate problem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Perturbation theory for the case of degenerate zero order eigenvalues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Examples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644891"/>
              </p:ext>
            </p:extLst>
          </p:nvPr>
        </p:nvGraphicFramePr>
        <p:xfrm>
          <a:off x="2057400" y="546100"/>
          <a:ext cx="7174157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3" imgW="5041800" imgH="2882880" progId="Equation.DSMT4">
                  <p:embed/>
                </p:oleObj>
              </mc:Choice>
              <mc:Fallback>
                <p:oleObj name="Equation" r:id="rId3" imgW="5041800" imgH="2882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546100"/>
                        <a:ext cx="7174157" cy="410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2133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0F3177-AC60-402D-A140-89685BD5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BE801-48B9-48A9-9CD1-BCD81F65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36ABB-FAC4-49E9-BF56-D3A65EEC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79B14A-747C-4A4E-BABE-3A1757011A28}"/>
              </a:ext>
            </a:extLst>
          </p:cNvPr>
          <p:cNvSpPr txBox="1"/>
          <p:nvPr/>
        </p:nvSpPr>
        <p:spPr>
          <a:xfrm>
            <a:off x="559398" y="322729"/>
            <a:ext cx="9552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H</a:t>
            </a:r>
            <a:r>
              <a:rPr lang="en-US" sz="2400" b="1" i="1" baseline="30000" dirty="0"/>
              <a:t>0                                                                                               </a:t>
            </a:r>
            <a:r>
              <a:rPr lang="en-US" sz="2400" b="1" i="1" dirty="0">
                <a:solidFill>
                  <a:srgbClr val="FF0000"/>
                </a:solidFill>
              </a:rPr>
              <a:t>H</a:t>
            </a:r>
            <a:r>
              <a:rPr lang="en-US" sz="2400" b="1" i="1" baseline="30000" dirty="0">
                <a:solidFill>
                  <a:srgbClr val="FF0000"/>
                </a:solidFill>
              </a:rPr>
              <a:t>0</a:t>
            </a:r>
            <a:r>
              <a:rPr lang="en-US" sz="2400" b="1" i="1" dirty="0">
                <a:solidFill>
                  <a:srgbClr val="FF0000"/>
                </a:solidFill>
              </a:rPr>
              <a:t>+H</a:t>
            </a:r>
            <a:r>
              <a:rPr lang="en-US" sz="2400" b="1" i="1" baseline="30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A3074D-306E-4770-8DD9-6713FEA3AFB8}"/>
              </a:ext>
            </a:extLst>
          </p:cNvPr>
          <p:cNvCxnSpPr/>
          <p:nvPr/>
        </p:nvCxnSpPr>
        <p:spPr>
          <a:xfrm>
            <a:off x="720762" y="4184725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D4ABEC-4A5C-485E-A3D2-5F88205B7A00}"/>
              </a:ext>
            </a:extLst>
          </p:cNvPr>
          <p:cNvCxnSpPr/>
          <p:nvPr/>
        </p:nvCxnSpPr>
        <p:spPr>
          <a:xfrm>
            <a:off x="720762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F68428-215B-4ADA-9B01-BB499725C268}"/>
              </a:ext>
            </a:extLst>
          </p:cNvPr>
          <p:cNvCxnSpPr/>
          <p:nvPr/>
        </p:nvCxnSpPr>
        <p:spPr>
          <a:xfrm>
            <a:off x="714487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2E2A08B-6066-40C0-958E-9213A9B36342}"/>
              </a:ext>
            </a:extLst>
          </p:cNvPr>
          <p:cNvCxnSpPr/>
          <p:nvPr/>
        </p:nvCxnSpPr>
        <p:spPr>
          <a:xfrm>
            <a:off x="714487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7F699C-A1D0-4DD1-A40C-55C55165B747}"/>
              </a:ext>
            </a:extLst>
          </p:cNvPr>
          <p:cNvCxnSpPr/>
          <p:nvPr/>
        </p:nvCxnSpPr>
        <p:spPr>
          <a:xfrm>
            <a:off x="714487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14D860-D9D5-4B17-AFA8-A1D76883FF84}"/>
              </a:ext>
            </a:extLst>
          </p:cNvPr>
          <p:cNvCxnSpPr/>
          <p:nvPr/>
        </p:nvCxnSpPr>
        <p:spPr>
          <a:xfrm>
            <a:off x="714487" y="3429000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201AE14-6745-4328-AA7B-697CB7B60CC7}"/>
              </a:ext>
            </a:extLst>
          </p:cNvPr>
          <p:cNvCxnSpPr/>
          <p:nvPr/>
        </p:nvCxnSpPr>
        <p:spPr>
          <a:xfrm>
            <a:off x="714487" y="3429000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C63CE6-39CE-41C5-8511-4F20F5633B7D}"/>
              </a:ext>
            </a:extLst>
          </p:cNvPr>
          <p:cNvCxnSpPr/>
          <p:nvPr/>
        </p:nvCxnSpPr>
        <p:spPr>
          <a:xfrm>
            <a:off x="5095538" y="4197276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53E23DB-F409-4FAC-9720-F4EBD3EC29FE}"/>
              </a:ext>
            </a:extLst>
          </p:cNvPr>
          <p:cNvCxnSpPr/>
          <p:nvPr/>
        </p:nvCxnSpPr>
        <p:spPr>
          <a:xfrm>
            <a:off x="5052507" y="4059220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F80DB5-4452-48DD-B480-4F82035BD0A4}"/>
              </a:ext>
            </a:extLst>
          </p:cNvPr>
          <p:cNvCxnSpPr/>
          <p:nvPr/>
        </p:nvCxnSpPr>
        <p:spPr>
          <a:xfrm>
            <a:off x="5052507" y="3845860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DDE4645-C522-41FE-BFB7-7852189CCC1B}"/>
              </a:ext>
            </a:extLst>
          </p:cNvPr>
          <p:cNvCxnSpPr/>
          <p:nvPr/>
        </p:nvCxnSpPr>
        <p:spPr>
          <a:xfrm>
            <a:off x="5052507" y="3965987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6741987-C035-4A65-8588-385E655BA0DF}"/>
              </a:ext>
            </a:extLst>
          </p:cNvPr>
          <p:cNvCxnSpPr/>
          <p:nvPr/>
        </p:nvCxnSpPr>
        <p:spPr>
          <a:xfrm>
            <a:off x="4968240" y="3234459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C2AA44-077E-4C9C-BCEF-5DCDE1A804F2}"/>
              </a:ext>
            </a:extLst>
          </p:cNvPr>
          <p:cNvCxnSpPr/>
          <p:nvPr/>
        </p:nvCxnSpPr>
        <p:spPr>
          <a:xfrm>
            <a:off x="4968240" y="2935037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E15A9A2-6237-4CE0-9E89-1E4445260DBE}"/>
              </a:ext>
            </a:extLst>
          </p:cNvPr>
          <p:cNvCxnSpPr/>
          <p:nvPr/>
        </p:nvCxnSpPr>
        <p:spPr>
          <a:xfrm>
            <a:off x="4968240" y="3076680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BB2FAAE-2833-488D-9FD8-93AFCBBEAD9D}"/>
              </a:ext>
            </a:extLst>
          </p:cNvPr>
          <p:cNvSpPr txBox="1"/>
          <p:nvPr/>
        </p:nvSpPr>
        <p:spPr>
          <a:xfrm>
            <a:off x="6096000" y="4249302"/>
            <a:ext cx="4650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For the moment, we will focus on one degenerate zero order state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C2BC946-8452-40ED-A0DA-93108672507D}"/>
              </a:ext>
            </a:extLst>
          </p:cNvPr>
          <p:cNvSpPr/>
          <p:nvPr/>
        </p:nvSpPr>
        <p:spPr>
          <a:xfrm>
            <a:off x="569258" y="3506994"/>
            <a:ext cx="6024283" cy="149531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7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415BF9-0B54-4C31-B5BF-B020BF391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09F4E-672D-4018-A6E5-61C83747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71806-A851-443C-9F44-93AD61BB2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854C3D-BD31-4394-B282-0C3287F26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021" y="981411"/>
            <a:ext cx="2724150" cy="506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960337-0B17-4EA3-AC89-99B50C8AF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326790"/>
            <a:ext cx="79533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22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5459" y="304801"/>
            <a:ext cx="10553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of degenerate perturbation theory for a H atom in the degenerate states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158390"/>
              </p:ext>
            </p:extLst>
          </p:nvPr>
        </p:nvGraphicFramePr>
        <p:xfrm>
          <a:off x="1649506" y="974193"/>
          <a:ext cx="532553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Equation" r:id="rId3" imgW="4228920" imgH="1028520" progId="Equation.DSMT4">
                  <p:embed/>
                </p:oleObj>
              </mc:Choice>
              <mc:Fallback>
                <p:oleObj name="Equation" r:id="rId3" imgW="4228920" imgH="10285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9506" y="974193"/>
                        <a:ext cx="5325533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633479"/>
              </p:ext>
            </p:extLst>
          </p:nvPr>
        </p:nvGraphicFramePr>
        <p:xfrm>
          <a:off x="2038772" y="2598003"/>
          <a:ext cx="8189169" cy="1211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Equation" r:id="rId5" imgW="6349680" imgH="939600" progId="Equation.DSMT4">
                  <p:embed/>
                </p:oleObj>
              </mc:Choice>
              <mc:Fallback>
                <p:oleObj name="Equation" r:id="rId5" imgW="6349680" imgH="939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8772" y="2598003"/>
                        <a:ext cx="8189169" cy="1211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199984"/>
              </p:ext>
            </p:extLst>
          </p:nvPr>
        </p:nvGraphicFramePr>
        <p:xfrm>
          <a:off x="2582332" y="3893402"/>
          <a:ext cx="5791200" cy="2375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0" name="Equation" r:id="rId7" imgW="5232240" imgH="2145960" progId="Equation.DSMT4">
                  <p:embed/>
                </p:oleObj>
              </mc:Choice>
              <mc:Fallback>
                <p:oleObj name="Equation" r:id="rId7" imgW="5232240" imgH="21459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82332" y="3893402"/>
                        <a:ext cx="5791200" cy="2375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00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5240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Degenerate perturbation theory example for the Stark effect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722334"/>
              </p:ext>
            </p:extLst>
          </p:nvPr>
        </p:nvGraphicFramePr>
        <p:xfrm>
          <a:off x="1889125" y="1014414"/>
          <a:ext cx="6838950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Equation" r:id="rId3" imgW="4787640" imgH="1688760" progId="Equation.DSMT4">
                  <p:embed/>
                </p:oleObj>
              </mc:Choice>
              <mc:Fallback>
                <p:oleObj name="Equation" r:id="rId3" imgW="4787640" imgH="16887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9125" y="1014414"/>
                        <a:ext cx="6838950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26519"/>
              </p:ext>
            </p:extLst>
          </p:nvPr>
        </p:nvGraphicFramePr>
        <p:xfrm>
          <a:off x="5181601" y="914400"/>
          <a:ext cx="3503789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Equation" r:id="rId5" imgW="2425680" imgH="342720" progId="Equation.DSMT4">
                  <p:embed/>
                </p:oleObj>
              </mc:Choice>
              <mc:Fallback>
                <p:oleObj name="Equation" r:id="rId5" imgW="2425680" imgH="3427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1601" y="914400"/>
                        <a:ext cx="3503789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660763"/>
              </p:ext>
            </p:extLst>
          </p:nvPr>
        </p:nvGraphicFramePr>
        <p:xfrm>
          <a:off x="4265647" y="1571465"/>
          <a:ext cx="881462" cy="1813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7" imgW="660240" imgH="1358640" progId="Equation.DSMT4">
                  <p:embed/>
                </p:oleObj>
              </mc:Choice>
              <mc:Fallback>
                <p:oleObj name="Equation" r:id="rId7" imgW="660240" imgH="1358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65647" y="1571465"/>
                        <a:ext cx="881462" cy="18137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401876"/>
              </p:ext>
            </p:extLst>
          </p:nvPr>
        </p:nvGraphicFramePr>
        <p:xfrm>
          <a:off x="2430464" y="3740150"/>
          <a:ext cx="6040437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9" imgW="4228920" imgH="1612800" progId="Equation.DSMT4">
                  <p:embed/>
                </p:oleObj>
              </mc:Choice>
              <mc:Fallback>
                <p:oleObj name="Equation" r:id="rId9" imgW="4228920" imgH="16128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30464" y="3740150"/>
                        <a:ext cx="6040437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383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3186" y="196851"/>
            <a:ext cx="9597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the Stark effect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274774"/>
              </p:ext>
            </p:extLst>
          </p:nvPr>
        </p:nvGraphicFramePr>
        <p:xfrm>
          <a:off x="2117725" y="879475"/>
          <a:ext cx="6040438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Equation" r:id="rId3" imgW="4228920" imgH="1955520" progId="Equation.DSMT4">
                  <p:embed/>
                </p:oleObj>
              </mc:Choice>
              <mc:Fallback>
                <p:oleObj name="Equation" r:id="rId3" imgW="4228920" imgH="19555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7725" y="879475"/>
                        <a:ext cx="6040438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2819400" y="3581400"/>
            <a:ext cx="0" cy="2514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51906" y="4648200"/>
            <a:ext cx="4876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54107" y="4431010"/>
            <a:ext cx="761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F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018863"/>
              </p:ext>
            </p:extLst>
          </p:nvPr>
        </p:nvGraphicFramePr>
        <p:xfrm>
          <a:off x="1964356" y="2186296"/>
          <a:ext cx="871620" cy="629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Equation" r:id="rId5" imgW="457200" imgH="330120" progId="Equation.DSMT4">
                  <p:embed/>
                </p:oleObj>
              </mc:Choice>
              <mc:Fallback>
                <p:oleObj name="Equation" r:id="rId5" imgW="457200" imgH="3301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64356" y="2186296"/>
                        <a:ext cx="871620" cy="629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eft Brace 16"/>
          <p:cNvSpPr/>
          <p:nvPr/>
        </p:nvSpPr>
        <p:spPr>
          <a:xfrm>
            <a:off x="2971800" y="1905000"/>
            <a:ext cx="228600" cy="134577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689842"/>
              </p:ext>
            </p:extLst>
          </p:nvPr>
        </p:nvGraphicFramePr>
        <p:xfrm>
          <a:off x="2309814" y="3789364"/>
          <a:ext cx="48418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name="Equation" r:id="rId7" imgW="253800" imgH="330120" progId="Equation.DSMT4">
                  <p:embed/>
                </p:oleObj>
              </mc:Choice>
              <mc:Fallback>
                <p:oleObj name="Equation" r:id="rId7" imgW="253800" imgH="3301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09814" y="3789364"/>
                        <a:ext cx="484187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2835976" y="5410200"/>
            <a:ext cx="461813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60733"/>
              </p:ext>
            </p:extLst>
          </p:nvPr>
        </p:nvGraphicFramePr>
        <p:xfrm>
          <a:off x="2309814" y="5137149"/>
          <a:ext cx="409575" cy="48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0" name="Equation" r:id="rId9" imgW="279360" imgH="330120" progId="Equation.DSMT4">
                  <p:embed/>
                </p:oleObj>
              </mc:Choice>
              <mc:Fallback>
                <p:oleObj name="Equation" r:id="rId9" imgW="279360" imgH="33012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9814" y="5137149"/>
                        <a:ext cx="409575" cy="483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2835976" y="4524377"/>
            <a:ext cx="4443412" cy="8699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50694" y="5417216"/>
            <a:ext cx="4703412" cy="8026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190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B945FA-3F24-4376-8E8D-4BA4CCC6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F9671-53DB-4F17-83AD-E98A36CB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C458D-856E-4855-8352-21D7EBACD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3D918-3C25-4327-88D2-DD85DC4E90B0}"/>
              </a:ext>
            </a:extLst>
          </p:cNvPr>
          <p:cNvSpPr txBox="1"/>
          <p:nvPr/>
        </p:nvSpPr>
        <p:spPr>
          <a:xfrm>
            <a:off x="258184" y="279699"/>
            <a:ext cx="11392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the treatment in the previous slides is called the linear Stark effect. (why?)</a:t>
            </a:r>
          </a:p>
          <a:p>
            <a:pPr algn="l"/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What happens when you apply an electrostatic field to a H atom in its ground state?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No effect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Small effect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Large effect</a:t>
            </a:r>
          </a:p>
        </p:txBody>
      </p:sp>
    </p:spTree>
    <p:extLst>
      <p:ext uri="{BB962C8B-B14F-4D97-AF65-F5344CB8AC3E}">
        <p14:creationId xmlns:p14="http://schemas.microsoft.com/office/powerpoint/2010/main" val="22706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59" y="336887"/>
            <a:ext cx="1215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810074"/>
              </p:ext>
            </p:extLst>
          </p:nvPr>
        </p:nvGraphicFramePr>
        <p:xfrm>
          <a:off x="1998044" y="1143001"/>
          <a:ext cx="4876800" cy="333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Equation" r:id="rId3" imgW="3695400" imgH="2527200" progId="Equation.DSMT4">
                  <p:embed/>
                </p:oleObj>
              </mc:Choice>
              <mc:Fallback>
                <p:oleObj name="Equation" r:id="rId3" imgW="3695400" imgH="2527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8044" y="1143001"/>
                        <a:ext cx="4876800" cy="333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133392"/>
              </p:ext>
            </p:extLst>
          </p:nvPr>
        </p:nvGraphicFramePr>
        <p:xfrm>
          <a:off x="6400800" y="1479529"/>
          <a:ext cx="4038600" cy="91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5" imgW="2527200" imgH="571320" progId="Equation.DSMT4">
                  <p:embed/>
                </p:oleObj>
              </mc:Choice>
              <mc:Fallback>
                <p:oleObj name="Equation" r:id="rId5" imgW="2527200" imgH="5713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00800" y="1479529"/>
                        <a:ext cx="4038600" cy="913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087769"/>
              </p:ext>
            </p:extLst>
          </p:nvPr>
        </p:nvGraphicFramePr>
        <p:xfrm>
          <a:off x="6477001" y="3754734"/>
          <a:ext cx="3662383" cy="1268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Equation" r:id="rId7" imgW="2603160" imgH="901440" progId="Equation.DSMT4">
                  <p:embed/>
                </p:oleObj>
              </mc:Choice>
              <mc:Fallback>
                <p:oleObj name="Equation" r:id="rId7" imgW="260316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77001" y="3754734"/>
                        <a:ext cx="3662383" cy="1268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010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3637" y="228601"/>
            <a:ext cx="1136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637944"/>
              </p:ext>
            </p:extLst>
          </p:nvPr>
        </p:nvGraphicFramePr>
        <p:xfrm>
          <a:off x="1752600" y="1219201"/>
          <a:ext cx="8686800" cy="2942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tion" r:id="rId3" imgW="7010280" imgH="2374560" progId="Equation.DSMT4">
                  <p:embed/>
                </p:oleObj>
              </mc:Choice>
              <mc:Fallback>
                <p:oleObj name="Equation" r:id="rId3" imgW="7010280" imgH="237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219201"/>
                        <a:ext cx="8686800" cy="2942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800172"/>
              </p:ext>
            </p:extLst>
          </p:nvPr>
        </p:nvGraphicFramePr>
        <p:xfrm>
          <a:off x="2533650" y="4129126"/>
          <a:ext cx="5448300" cy="2266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Equation" r:id="rId5" imgW="4914720" imgH="2044440" progId="Equation.DSMT4">
                  <p:embed/>
                </p:oleObj>
              </mc:Choice>
              <mc:Fallback>
                <p:oleObj name="Equation" r:id="rId5" imgW="4914720" imgH="2044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3650" y="4129126"/>
                        <a:ext cx="5448300" cy="2266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34400" y="4321615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Paschen</a:t>
            </a:r>
            <a:r>
              <a:rPr lang="en-US" sz="2400" dirty="0">
                <a:latin typeface="+mj-lt"/>
              </a:rPr>
              <a:t>-Back effect</a:t>
            </a:r>
          </a:p>
        </p:txBody>
      </p:sp>
    </p:spTree>
    <p:extLst>
      <p:ext uri="{BB962C8B-B14F-4D97-AF65-F5344CB8AC3E}">
        <p14:creationId xmlns:p14="http://schemas.microsoft.com/office/powerpoint/2010/main" val="3423750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ADB579-C0D8-41A1-A2AB-E9C5A51E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E4AED-2995-4512-A7F6-2157F804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571DC-52F7-4495-9290-67FD607D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87120-4543-4070-80AA-FA0251972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30" y="1431327"/>
            <a:ext cx="8515350" cy="4705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0CD812-7DC4-4A59-BF4C-3A3FD43C54F8}"/>
              </a:ext>
            </a:extLst>
          </p:cNvPr>
          <p:cNvSpPr txBox="1"/>
          <p:nvPr/>
        </p:nvSpPr>
        <p:spPr>
          <a:xfrm>
            <a:off x="225911" y="247426"/>
            <a:ext cx="11349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Energy eigenvalues of L=1,S=1 atom (without spin-orbit interaction) in a magnetic field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A74ACE-4723-4AE1-B9A5-21AA596097B0}"/>
              </a:ext>
            </a:extLst>
          </p:cNvPr>
          <p:cNvCxnSpPr/>
          <p:nvPr/>
        </p:nvCxnSpPr>
        <p:spPr>
          <a:xfrm>
            <a:off x="3356386" y="6136677"/>
            <a:ext cx="333487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60D6962-24B6-4E07-BBF9-FE46B50A9BD1}"/>
              </a:ext>
            </a:extLst>
          </p:cNvPr>
          <p:cNvSpPr txBox="1"/>
          <p:nvPr/>
        </p:nvSpPr>
        <p:spPr>
          <a:xfrm>
            <a:off x="6874136" y="6013525"/>
            <a:ext cx="3485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B field strength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F5D38A-1324-41A6-9BF9-4C4A7F90C5AD}"/>
              </a:ext>
            </a:extLst>
          </p:cNvPr>
          <p:cNvSpPr txBox="1"/>
          <p:nvPr/>
        </p:nvSpPr>
        <p:spPr>
          <a:xfrm>
            <a:off x="9234880" y="928763"/>
            <a:ext cx="2743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   </a:t>
            </a:r>
            <a:r>
              <a:rPr lang="en-US" sz="2400" b="1" dirty="0" err="1"/>
              <a:t>M</a:t>
            </a:r>
            <a:r>
              <a:rPr lang="en-US" sz="2400" b="1" baseline="-25000" dirty="0" err="1"/>
              <a:t>s</a:t>
            </a:r>
            <a:endParaRPr lang="en-US" sz="2400" b="1" dirty="0"/>
          </a:p>
          <a:p>
            <a:pPr algn="l"/>
            <a:r>
              <a:rPr lang="en-US" sz="2400" b="1" dirty="0"/>
              <a:t>  1     1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0    1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-1  1  or  1  0 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0    0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1  -1  or  -1  0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0  -1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   -1  -1</a:t>
            </a:r>
          </a:p>
        </p:txBody>
      </p:sp>
    </p:spTree>
    <p:extLst>
      <p:ext uri="{BB962C8B-B14F-4D97-AF65-F5344CB8AC3E}">
        <p14:creationId xmlns:p14="http://schemas.microsoft.com/office/powerpoint/2010/main" val="188501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77A5681-D050-4238-9120-3A166EB61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766" y="939150"/>
            <a:ext cx="11618259" cy="403766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160469" y="3786692"/>
            <a:ext cx="11618259" cy="623944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204642" y="1101198"/>
            <a:ext cx="3967558" cy="1220787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 rot="5400000">
            <a:off x="2933700" y="1834491"/>
            <a:ext cx="457200" cy="838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362200" y="2461342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single electron terms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5324375" y="1902884"/>
            <a:ext cx="457200" cy="838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10" name="TextBox 9"/>
          <p:cNvSpPr txBox="1"/>
          <p:nvPr/>
        </p:nvSpPr>
        <p:spPr>
          <a:xfrm>
            <a:off x="4648200" y="2560554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electron-electron interaction</a:t>
            </a:r>
          </a:p>
        </p:txBody>
      </p:sp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2133601" y="3243068"/>
            <a:ext cx="7250113" cy="32988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52600" y="130844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degenerate perturbation theory in the treatment of the term values of multi-electron atoms: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522837"/>
              </p:ext>
            </p:extLst>
          </p:nvPr>
        </p:nvGraphicFramePr>
        <p:xfrm>
          <a:off x="7010400" y="1293226"/>
          <a:ext cx="2677996" cy="85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5" imgW="2019240" imgH="647640" progId="Equation.DSMT4">
                  <p:embed/>
                </p:oleObj>
              </mc:Choice>
              <mc:Fallback>
                <p:oleObj name="Equation" r:id="rId5" imgW="2019240" imgH="6476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10400" y="1293226"/>
                        <a:ext cx="2677996" cy="85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2496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30844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degenerate perturbation theory in the treatment of the effects of spin-orbit interaction: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815049"/>
              </p:ext>
            </p:extLst>
          </p:nvPr>
        </p:nvGraphicFramePr>
        <p:xfrm>
          <a:off x="1839119" y="1111250"/>
          <a:ext cx="8513762" cy="542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3" imgW="5219640" imgH="3327120" progId="Equation.DSMT4">
                  <p:embed/>
                </p:oleObj>
              </mc:Choice>
              <mc:Fallback>
                <p:oleObj name="Equation" r:id="rId3" imgW="5219640" imgH="33271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9119" y="1111250"/>
                        <a:ext cx="8513762" cy="542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420385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J=l+1/2: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548193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J=l-1/2:</a:t>
            </a:r>
          </a:p>
        </p:txBody>
      </p:sp>
    </p:spTree>
    <p:extLst>
      <p:ext uri="{BB962C8B-B14F-4D97-AF65-F5344CB8AC3E}">
        <p14:creationId xmlns:p14="http://schemas.microsoft.com/office/powerpoint/2010/main" val="3228848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22860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Degenerate perturbation theory example for effects of a constant magnetic field B on an atom – including the effects of spin-orbit interaction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684472"/>
              </p:ext>
            </p:extLst>
          </p:nvPr>
        </p:nvGraphicFramePr>
        <p:xfrm>
          <a:off x="2130426" y="1676400"/>
          <a:ext cx="6099175" cy="4682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Equation" r:id="rId3" imgW="4101840" imgH="3149280" progId="Equation.DSMT4">
                  <p:embed/>
                </p:oleObj>
              </mc:Choice>
              <mc:Fallback>
                <p:oleObj name="Equation" r:id="rId3" imgW="4101840" imgH="3149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0426" y="1676400"/>
                        <a:ext cx="6099175" cy="4682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678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FA36E6-25F5-450D-BCF3-9B034F695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79" y="322730"/>
            <a:ext cx="9902328" cy="26428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290BFC-2245-451E-9FEA-7EDF71E3C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55" y="3340585"/>
            <a:ext cx="10812319" cy="287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59864"/>
              </p:ext>
            </p:extLst>
          </p:nvPr>
        </p:nvGraphicFramePr>
        <p:xfrm>
          <a:off x="5638800" y="22098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098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4533" y="119438"/>
            <a:ext cx="96487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Methods for finding approximate solutions to the time-independent Schrödinger equation</a:t>
            </a:r>
          </a:p>
          <a:p>
            <a:endParaRPr lang="en-US" sz="2400" b="1" dirty="0"/>
          </a:p>
          <a:p>
            <a:r>
              <a:rPr lang="en-US" sz="2400" b="1" dirty="0"/>
              <a:t>Review of non-degenerate perturbation formalism --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984688"/>
              </p:ext>
            </p:extLst>
          </p:nvPr>
        </p:nvGraphicFramePr>
        <p:xfrm>
          <a:off x="4008120" y="2272760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5" imgW="1307880" imgH="647640" progId="Equation.DSMT4">
                  <p:embed/>
                </p:oleObj>
              </mc:Choice>
              <mc:Fallback>
                <p:oleObj name="Equation" r:id="rId5" imgW="130788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8120" y="2272760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C0B2F3-D126-4E20-8E6A-875FE8037767}"/>
              </a:ext>
            </a:extLst>
          </p:cNvPr>
          <p:cNvSpPr txBox="1"/>
          <p:nvPr/>
        </p:nvSpPr>
        <p:spPr>
          <a:xfrm>
            <a:off x="838200" y="2250738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Problem to solve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a Hamiltonian of the form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5C6B690-6955-4A0E-ADAB-625D720184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70730"/>
              </p:ext>
            </p:extLst>
          </p:nvPr>
        </p:nvGraphicFramePr>
        <p:xfrm>
          <a:off x="474232" y="3978973"/>
          <a:ext cx="11118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7" imgW="4940280" imgH="774360" progId="Equation.DSMT4">
                  <p:embed/>
                </p:oleObj>
              </mc:Choice>
              <mc:Fallback>
                <p:oleObj name="Equation" r:id="rId7" imgW="4940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4232" y="3978973"/>
                        <a:ext cx="11118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3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B4CA-888D-4A0E-821F-F8B24AF8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FD103-EF4C-4AE2-81E7-DBB29691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D45B4-754E-4087-A2A0-8CC65787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9F6AB-A447-443C-9C06-6DEE2733CE91}"/>
              </a:ext>
            </a:extLst>
          </p:cNvPr>
          <p:cNvSpPr txBox="1"/>
          <p:nvPr/>
        </p:nvSpPr>
        <p:spPr>
          <a:xfrm>
            <a:off x="516367" y="311972"/>
            <a:ext cx="82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First order formula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508576-53AA-4E1B-9961-C0996089F4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782245"/>
              </p:ext>
            </p:extLst>
          </p:nvPr>
        </p:nvGraphicFramePr>
        <p:xfrm>
          <a:off x="1539240" y="993682"/>
          <a:ext cx="25146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9240" y="993682"/>
                        <a:ext cx="25146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8F8519D-B02A-49FE-8891-31A013836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26355"/>
              </p:ext>
            </p:extLst>
          </p:nvPr>
        </p:nvGraphicFramePr>
        <p:xfrm>
          <a:off x="1539240" y="1569506"/>
          <a:ext cx="43307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5" imgW="2603160" imgH="799920" progId="Equation.DSMT4">
                  <p:embed/>
                </p:oleObj>
              </mc:Choice>
              <mc:Fallback>
                <p:oleObj name="Equation" r:id="rId5" imgW="2603160" imgH="7999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9240" y="1569506"/>
                        <a:ext cx="4330700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A1F7DD9-7BAD-41A4-A3AB-DB00A9D2A399}"/>
              </a:ext>
            </a:extLst>
          </p:cNvPr>
          <p:cNvSpPr txBox="1"/>
          <p:nvPr/>
        </p:nvSpPr>
        <p:spPr>
          <a:xfrm>
            <a:off x="590774" y="3034460"/>
            <a:ext cx="598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Second order formula --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5063DFF-3DD9-4F42-8BFB-8B98C1E471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180764"/>
              </p:ext>
            </p:extLst>
          </p:nvPr>
        </p:nvGraphicFramePr>
        <p:xfrm>
          <a:off x="1685795" y="3496125"/>
          <a:ext cx="60642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7" imgW="4228920" imgH="711000" progId="Equation.DSMT4">
                  <p:embed/>
                </p:oleObj>
              </mc:Choice>
              <mc:Fallback>
                <p:oleObj name="Equation" r:id="rId7" imgW="4228920" imgH="711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5795" y="3496125"/>
                        <a:ext cx="6064250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DD0BC5C-D474-46C2-8814-14179EEFD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84438"/>
              </p:ext>
            </p:extLst>
          </p:nvPr>
        </p:nvGraphicFramePr>
        <p:xfrm>
          <a:off x="538321" y="4752565"/>
          <a:ext cx="1066323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Equation" r:id="rId9" imgW="9016920" imgH="914400" progId="Equation.DSMT4">
                  <p:embed/>
                </p:oleObj>
              </mc:Choice>
              <mc:Fallback>
                <p:oleObj name="Equation" r:id="rId9" imgW="9016920" imgH="9144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321" y="4752565"/>
                        <a:ext cx="10663238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671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87C00-B674-4071-8E31-E57723EDB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24F31-AD99-45E5-BB24-EA46928F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98BDA-A8A7-41A9-903A-CEA88BA4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02778-E237-4C09-84B3-4AF991CF701C}"/>
              </a:ext>
            </a:extLst>
          </p:cNvPr>
          <p:cNvSpPr txBox="1"/>
          <p:nvPr/>
        </p:nvSpPr>
        <p:spPr>
          <a:xfrm>
            <a:off x="559398" y="172122"/>
            <a:ext cx="111449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Qualitative behavior of non-degenerate perturbation theory</a:t>
            </a:r>
          </a:p>
          <a:p>
            <a:pPr algn="l"/>
            <a:endParaRPr lang="en-US" sz="2400" b="1" dirty="0"/>
          </a:p>
          <a:p>
            <a:r>
              <a:rPr lang="en-US" sz="2400" b="1" i="1" dirty="0"/>
              <a:t>E</a:t>
            </a:r>
            <a:r>
              <a:rPr lang="en-US" sz="2400" b="1" i="1" baseline="30000" dirty="0"/>
              <a:t>0</a:t>
            </a:r>
            <a:r>
              <a:rPr lang="en-US" sz="2400" b="1" i="1" baseline="-25000" dirty="0"/>
              <a:t>n</a:t>
            </a:r>
            <a:r>
              <a:rPr lang="en-US" sz="2400" b="1" i="1" dirty="0"/>
              <a:t>                                                      </a:t>
            </a:r>
            <a:r>
              <a:rPr lang="en-US" sz="2400" b="1" i="1" dirty="0" err="1">
                <a:solidFill>
                  <a:srgbClr val="FF0000"/>
                </a:solidFill>
              </a:rPr>
              <a:t>E</a:t>
            </a:r>
            <a:r>
              <a:rPr lang="en-US" sz="2400" b="1" i="1" baseline="30000" dirty="0" err="1">
                <a:solidFill>
                  <a:srgbClr val="FF0000"/>
                </a:solidFill>
              </a:rPr>
              <a:t>0</a:t>
            </a:r>
            <a:r>
              <a:rPr lang="en-US" sz="2400" b="1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b="1" i="1" dirty="0">
                <a:solidFill>
                  <a:srgbClr val="FF0000"/>
                </a:solidFill>
              </a:rPr>
              <a:t>+ E</a:t>
            </a:r>
            <a:r>
              <a:rPr lang="en-US" sz="2400" b="1" i="1" baseline="30000" dirty="0">
                <a:solidFill>
                  <a:srgbClr val="FF0000"/>
                </a:solidFill>
              </a:rPr>
              <a:t>1</a:t>
            </a:r>
            <a:r>
              <a:rPr lang="en-US" sz="2400" b="1" i="1" baseline="-25000" dirty="0">
                <a:solidFill>
                  <a:srgbClr val="FF0000"/>
                </a:solidFill>
              </a:rPr>
              <a:t>n </a:t>
            </a:r>
            <a:r>
              <a:rPr lang="en-US" sz="2400" b="1" i="1" baseline="-25000" dirty="0"/>
              <a:t>                                                                                  </a:t>
            </a:r>
            <a:r>
              <a:rPr lang="en-US" sz="2400" b="1" i="1" dirty="0">
                <a:solidFill>
                  <a:schemeClr val="accent6"/>
                </a:solidFill>
              </a:rPr>
              <a:t>E</a:t>
            </a:r>
            <a:r>
              <a:rPr lang="en-US" sz="2400" b="1" i="1" baseline="30000" dirty="0">
                <a:solidFill>
                  <a:schemeClr val="accent6"/>
                </a:solidFill>
              </a:rPr>
              <a:t>0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r>
              <a:rPr lang="en-US" sz="2400" b="1" i="1" dirty="0">
                <a:solidFill>
                  <a:schemeClr val="accent6"/>
                </a:solidFill>
              </a:rPr>
              <a:t>+ E</a:t>
            </a:r>
            <a:r>
              <a:rPr lang="en-US" sz="2400" b="1" i="1" baseline="30000" dirty="0">
                <a:solidFill>
                  <a:schemeClr val="accent6"/>
                </a:solidFill>
              </a:rPr>
              <a:t>1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r>
              <a:rPr lang="en-US" sz="2400" b="1" i="1" dirty="0">
                <a:solidFill>
                  <a:schemeClr val="accent6"/>
                </a:solidFill>
              </a:rPr>
              <a:t> + E</a:t>
            </a:r>
            <a:r>
              <a:rPr lang="en-US" sz="2400" b="1" i="1" baseline="30000" dirty="0">
                <a:solidFill>
                  <a:schemeClr val="accent6"/>
                </a:solidFill>
              </a:rPr>
              <a:t>2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endParaRPr lang="en-US" sz="2400" b="1" i="1" dirty="0">
              <a:solidFill>
                <a:schemeClr val="accent6"/>
              </a:solidFill>
            </a:endParaRPr>
          </a:p>
          <a:p>
            <a:pPr algn="l"/>
            <a:r>
              <a:rPr lang="en-US" sz="2400" b="1" dirty="0"/>
              <a:t>        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6D1BE8-92B3-4BF8-AE36-25E6FCC72B36}"/>
              </a:ext>
            </a:extLst>
          </p:cNvPr>
          <p:cNvCxnSpPr/>
          <p:nvPr/>
        </p:nvCxnSpPr>
        <p:spPr>
          <a:xfrm>
            <a:off x="838200" y="4905487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793372-6648-40ED-8FEC-2B47FF237A74}"/>
              </a:ext>
            </a:extLst>
          </p:cNvPr>
          <p:cNvCxnSpPr/>
          <p:nvPr/>
        </p:nvCxnSpPr>
        <p:spPr>
          <a:xfrm>
            <a:off x="838200" y="4057426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12DFB4-135F-4BDE-A586-9CC2AAED182B}"/>
              </a:ext>
            </a:extLst>
          </p:cNvPr>
          <p:cNvCxnSpPr/>
          <p:nvPr/>
        </p:nvCxnSpPr>
        <p:spPr>
          <a:xfrm>
            <a:off x="838200" y="2122842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21304F-005E-458C-B2D8-9D1F7016A42F}"/>
              </a:ext>
            </a:extLst>
          </p:cNvPr>
          <p:cNvCxnSpPr/>
          <p:nvPr/>
        </p:nvCxnSpPr>
        <p:spPr>
          <a:xfrm>
            <a:off x="838200" y="3082065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6B0C44-BFC7-4F53-A0A6-55ECA9A7CF8E}"/>
              </a:ext>
            </a:extLst>
          </p:cNvPr>
          <p:cNvCxnSpPr>
            <a:cxnSpLocks/>
          </p:cNvCxnSpPr>
          <p:nvPr/>
        </p:nvCxnSpPr>
        <p:spPr>
          <a:xfrm>
            <a:off x="3837791" y="4692127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5339CE-A665-47F1-AAA1-D02616390AFB}"/>
              </a:ext>
            </a:extLst>
          </p:cNvPr>
          <p:cNvCxnSpPr>
            <a:cxnSpLocks/>
          </p:cNvCxnSpPr>
          <p:nvPr/>
        </p:nvCxnSpPr>
        <p:spPr>
          <a:xfrm>
            <a:off x="3699735" y="3822550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CB36B0-A4FD-49EB-AB86-46745B854698}"/>
              </a:ext>
            </a:extLst>
          </p:cNvPr>
          <p:cNvCxnSpPr>
            <a:cxnSpLocks/>
          </p:cNvCxnSpPr>
          <p:nvPr/>
        </p:nvCxnSpPr>
        <p:spPr>
          <a:xfrm>
            <a:off x="3733797" y="2705545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4959DC-357A-49BC-9CA2-6114D4698C8E}"/>
              </a:ext>
            </a:extLst>
          </p:cNvPr>
          <p:cNvCxnSpPr>
            <a:cxnSpLocks/>
          </p:cNvCxnSpPr>
          <p:nvPr/>
        </p:nvCxnSpPr>
        <p:spPr>
          <a:xfrm>
            <a:off x="3732002" y="1724812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2E924D-FCF1-4054-A160-4D643C7E520D}"/>
              </a:ext>
            </a:extLst>
          </p:cNvPr>
          <p:cNvCxnSpPr>
            <a:cxnSpLocks/>
          </p:cNvCxnSpPr>
          <p:nvPr/>
        </p:nvCxnSpPr>
        <p:spPr>
          <a:xfrm>
            <a:off x="7929269" y="1683568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227BB2A-04D0-41DB-BB18-9135DE6C1CEF}"/>
              </a:ext>
            </a:extLst>
          </p:cNvPr>
          <p:cNvCxnSpPr>
            <a:cxnSpLocks/>
          </p:cNvCxnSpPr>
          <p:nvPr/>
        </p:nvCxnSpPr>
        <p:spPr>
          <a:xfrm>
            <a:off x="7929269" y="2701955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F8BA3D-96D1-4B13-92D8-C5FA728A7FDE}"/>
              </a:ext>
            </a:extLst>
          </p:cNvPr>
          <p:cNvCxnSpPr>
            <a:cxnSpLocks/>
          </p:cNvCxnSpPr>
          <p:nvPr/>
        </p:nvCxnSpPr>
        <p:spPr>
          <a:xfrm>
            <a:off x="7847704" y="3731107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AF6431-06F8-414F-B8E6-BB1916A31CFB}"/>
              </a:ext>
            </a:extLst>
          </p:cNvPr>
          <p:cNvCxnSpPr>
            <a:cxnSpLocks/>
          </p:cNvCxnSpPr>
          <p:nvPr/>
        </p:nvCxnSpPr>
        <p:spPr>
          <a:xfrm>
            <a:off x="7999192" y="4625791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E042B-B4B5-430A-86F9-3D4E2172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1CD26-09C7-4C51-A239-421CBE41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7FC3C-CB9E-4EBD-AA54-9FD26603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39C31B-81D2-4AC1-826F-1979B8EF8B7E}"/>
              </a:ext>
            </a:extLst>
          </p:cNvPr>
          <p:cNvSpPr txBox="1"/>
          <p:nvPr/>
        </p:nvSpPr>
        <p:spPr>
          <a:xfrm>
            <a:off x="290456" y="290456"/>
            <a:ext cx="11317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Perturbation theory in the case that the zero states are degenerate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Cannot use non-degenerate formalism   because even in first order,  the expressions diverge.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5998EA-6A92-43CB-B343-06AB35C004C1}"/>
              </a:ext>
            </a:extLst>
          </p:cNvPr>
          <p:cNvSpPr txBox="1"/>
          <p:nvPr/>
        </p:nvSpPr>
        <p:spPr>
          <a:xfrm>
            <a:off x="1688953" y="2420471"/>
            <a:ext cx="82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First order formula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97F7E94-947E-421D-9BCA-84E308796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453953"/>
              </p:ext>
            </p:extLst>
          </p:nvPr>
        </p:nvGraphicFramePr>
        <p:xfrm>
          <a:off x="2711826" y="3102181"/>
          <a:ext cx="25146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F508576-53AA-4E1B-9961-C0996089F4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1826" y="3102181"/>
                        <a:ext cx="25146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FF32CE-CFC2-4A87-B493-712732BA97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549856"/>
              </p:ext>
            </p:extLst>
          </p:nvPr>
        </p:nvGraphicFramePr>
        <p:xfrm>
          <a:off x="2711826" y="3678005"/>
          <a:ext cx="43307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Equation" r:id="rId5" imgW="2603160" imgH="799920" progId="Equation.DSMT4">
                  <p:embed/>
                </p:oleObj>
              </mc:Choice>
              <mc:Fallback>
                <p:oleObj name="Equation" r:id="rId5" imgW="2603160" imgH="7999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8F8519D-B02A-49FE-8891-31A013836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1826" y="3678005"/>
                        <a:ext cx="4330700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552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0005" y="304801"/>
            <a:ext cx="10488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Approximation schemes for solving the time-independent Schrödinger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632420"/>
              </p:ext>
            </p:extLst>
          </p:nvPr>
        </p:nvGraphicFramePr>
        <p:xfrm>
          <a:off x="2438401" y="1295400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3" imgW="1307880" imgH="647640" progId="Equation.DSMT4">
                  <p:embed/>
                </p:oleObj>
              </mc:Choice>
              <mc:Fallback>
                <p:oleObj name="Equation" r:id="rId3" imgW="1307880" imgH="647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1" y="1295400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348533"/>
              </p:ext>
            </p:extLst>
          </p:nvPr>
        </p:nvGraphicFramePr>
        <p:xfrm>
          <a:off x="2403910" y="3058759"/>
          <a:ext cx="6246813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5" imgW="4254480" imgH="1854000" progId="Equation.DSMT4">
                  <p:embed/>
                </p:oleObj>
              </mc:Choice>
              <mc:Fallback>
                <p:oleObj name="Equation" r:id="rId5" imgW="4254480" imgH="18540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03910" y="3058759"/>
                        <a:ext cx="6246813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441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539</Words>
  <Application>Microsoft Office PowerPoint</Application>
  <PresentationFormat>Widescreen</PresentationFormat>
  <Paragraphs>131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107</cp:revision>
  <dcterms:created xsi:type="dcterms:W3CDTF">2020-01-06T21:28:26Z</dcterms:created>
  <dcterms:modified xsi:type="dcterms:W3CDTF">2022-01-14T18:30:43Z</dcterms:modified>
</cp:coreProperties>
</file>