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8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5" r:id="rId16"/>
    <p:sldId id="281" r:id="rId17"/>
    <p:sldId id="282" r:id="rId18"/>
    <p:sldId id="283" r:id="rId19"/>
    <p:sldId id="28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3424-DEE1-474C-8CA6-8FF7DF8EAB4D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4.png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7.png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4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Approximate solutions for stationary states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Perturbation theory  (Chap. 12 C &amp; D, 13*) –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Some additional tricks and famous results</a:t>
            </a:r>
          </a:p>
          <a:p>
            <a:endParaRPr lang="en-US" sz="1100" b="1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3200" b="1" dirty="0"/>
              <a:t>Summary of basic formalism for non-degenerate problem</a:t>
            </a:r>
          </a:p>
          <a:p>
            <a:pPr marL="457200" indent="-457200">
              <a:buAutoNum type="arabicPeriod"/>
            </a:pPr>
            <a:r>
              <a:rPr lang="en-US" sz="3200" b="1" dirty="0"/>
              <a:t>Polarizability of H atom</a:t>
            </a:r>
          </a:p>
          <a:p>
            <a:pPr marL="457200" indent="-457200">
              <a:buAutoNum type="arabicPeriod"/>
            </a:pPr>
            <a:r>
              <a:rPr lang="en-US" sz="3200" b="1" dirty="0"/>
              <a:t>Summation tricks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More examples</a:t>
            </a:r>
          </a:p>
          <a:p>
            <a:endParaRPr lang="en-US" sz="2400" b="1" dirty="0"/>
          </a:p>
          <a:p>
            <a:r>
              <a:rPr lang="en-US" sz="2400" b="1" dirty="0"/>
              <a:t>*  WKB method will be discussed after completing Chap. 13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D6161-0B6A-456D-8FC6-41B71591A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FF9223-0EB7-4562-8EB1-DB0682F9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8BE6A-91DC-42B9-AF7D-298C8B5E3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839798D-ACBF-4A68-A373-638F1951C0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39224"/>
              </p:ext>
            </p:extLst>
          </p:nvPr>
        </p:nvGraphicFramePr>
        <p:xfrm>
          <a:off x="564777" y="949876"/>
          <a:ext cx="9320213" cy="520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Equation" r:id="rId3" imgW="5537160" imgH="3085920" progId="Equation.DSMT4">
                  <p:embed/>
                </p:oleObj>
              </mc:Choice>
              <mc:Fallback>
                <p:oleObj name="Equation" r:id="rId3" imgW="5537160" imgH="30859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1B841B7-E37B-4BC4-84AF-3E4715A53F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4777" y="949876"/>
                        <a:ext cx="9320213" cy="520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F17B1BF-A552-4F91-9E41-2F21FFA601D2}"/>
              </a:ext>
            </a:extLst>
          </p:cNvPr>
          <p:cNvSpPr txBox="1"/>
          <p:nvPr/>
        </p:nvSpPr>
        <p:spPr>
          <a:xfrm>
            <a:off x="389965" y="282388"/>
            <a:ext cx="11362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Hydrogen atom in its ground state perturbed by a uniform electric field -- continued</a:t>
            </a:r>
          </a:p>
        </p:txBody>
      </p:sp>
    </p:spTree>
    <p:extLst>
      <p:ext uri="{BB962C8B-B14F-4D97-AF65-F5344CB8AC3E}">
        <p14:creationId xmlns:p14="http://schemas.microsoft.com/office/powerpoint/2010/main" val="1141294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39A566-17BB-43CE-ABB5-CF7FD139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D5003E-E867-4F28-B7B5-AF050CCE2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B2EF92-3FF6-4342-9F28-EA559EDC3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68A23-BD20-4767-873E-B4F65185234D}"/>
              </a:ext>
            </a:extLst>
          </p:cNvPr>
          <p:cNvSpPr txBox="1"/>
          <p:nvPr/>
        </p:nvSpPr>
        <p:spPr>
          <a:xfrm>
            <a:off x="389965" y="282388"/>
            <a:ext cx="11362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Hydrogen atom in its ground state perturbed by a uniform electric field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F452AA8-312F-49D3-8330-D015A7B632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889203"/>
              </p:ext>
            </p:extLst>
          </p:nvPr>
        </p:nvGraphicFramePr>
        <p:xfrm>
          <a:off x="389965" y="678656"/>
          <a:ext cx="8870950" cy="550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Equation" r:id="rId3" imgW="5270400" imgH="3263760" progId="Equation.DSMT4">
                  <p:embed/>
                </p:oleObj>
              </mc:Choice>
              <mc:Fallback>
                <p:oleObj name="Equation" r:id="rId3" imgW="5270400" imgH="32637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839798D-ACBF-4A68-A373-638F1951C0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9965" y="678656"/>
                        <a:ext cx="8870950" cy="5500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BFFB43D-CA86-431A-AA26-1E441F607207}"/>
              </a:ext>
            </a:extLst>
          </p:cNvPr>
          <p:cNvSpPr txBox="1"/>
          <p:nvPr/>
        </p:nvSpPr>
        <p:spPr>
          <a:xfrm>
            <a:off x="9499002" y="4467354"/>
            <a:ext cx="2485017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</a:rPr>
              <a:t>Examine (derive) these two results for HW #4.</a:t>
            </a:r>
          </a:p>
        </p:txBody>
      </p:sp>
    </p:spTree>
    <p:extLst>
      <p:ext uri="{BB962C8B-B14F-4D97-AF65-F5344CB8AC3E}">
        <p14:creationId xmlns:p14="http://schemas.microsoft.com/office/powerpoint/2010/main" val="160618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654B44-AC19-4F6D-923E-B6DDA7D9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956C84-206B-4368-A981-D1CDF444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65168-2E85-4632-B639-858A4CC7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74B26B-68FF-4601-A704-F3318F611BC4}"/>
              </a:ext>
            </a:extLst>
          </p:cNvPr>
          <p:cNvSpPr txBox="1"/>
          <p:nvPr/>
        </p:nvSpPr>
        <p:spPr>
          <a:xfrm>
            <a:off x="389965" y="282388"/>
            <a:ext cx="11362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Hydrogen atom in its ground state perturbed by a uniform electric field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783B926-9D6C-4C55-8586-BB3070E779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651966"/>
              </p:ext>
            </p:extLst>
          </p:nvPr>
        </p:nvGraphicFramePr>
        <p:xfrm>
          <a:off x="318293" y="1284269"/>
          <a:ext cx="11555413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Equation" r:id="rId3" imgW="4343400" imgH="1244520" progId="Equation.DSMT4">
                  <p:embed/>
                </p:oleObj>
              </mc:Choice>
              <mc:Fallback>
                <p:oleObj name="Equation" r:id="rId3" imgW="434340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293" y="1284269"/>
                        <a:ext cx="11555413" cy="331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1006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E61F6E-F39F-41F9-BD45-345E8C32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26E2A7-A2C3-4A5B-BF17-315F758C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F062A-F6CE-4238-AB9D-C5BCBD3E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49F98D-4909-421E-AD88-78523210A3FC}"/>
              </a:ext>
            </a:extLst>
          </p:cNvPr>
          <p:cNvSpPr txBox="1"/>
          <p:nvPr/>
        </p:nvSpPr>
        <p:spPr>
          <a:xfrm>
            <a:off x="174812" y="255494"/>
            <a:ext cx="11698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Additional “tricks”  for evaluating second order energy (Ref.  L. Schiff, Quantum Mechanics)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C454DB7-36C0-4C9E-A7AB-78E02A1482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565100"/>
              </p:ext>
            </p:extLst>
          </p:nvPr>
        </p:nvGraphicFramePr>
        <p:xfrm>
          <a:off x="838200" y="1029726"/>
          <a:ext cx="9397174" cy="3367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3" imgW="5574960" imgH="1993680" progId="Equation.DSMT4">
                  <p:embed/>
                </p:oleObj>
              </mc:Choice>
              <mc:Fallback>
                <p:oleObj name="Equation" r:id="rId3" imgW="5574960" imgH="19936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5063DFF-3DD9-4F42-8BFB-8B98C1E471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029726"/>
                        <a:ext cx="9397174" cy="3367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528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87F95-66CF-4E4C-B5B9-D2A3B312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84DBC7-B073-406F-9382-9710FC383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72775-543D-4583-994A-A2A7EB99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8854DF3-BECB-42C6-BC68-15A9AC4006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42277"/>
              </p:ext>
            </p:extLst>
          </p:nvPr>
        </p:nvGraphicFramePr>
        <p:xfrm>
          <a:off x="318994" y="136525"/>
          <a:ext cx="6736876" cy="3000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3" name="Equation" r:id="rId3" imgW="5816520" imgH="2590560" progId="Equation.DSMT4">
                  <p:embed/>
                </p:oleObj>
              </mc:Choice>
              <mc:Fallback>
                <p:oleObj name="Equation" r:id="rId3" imgW="5816520" imgH="2590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B329B84-A80E-4949-A3E6-AFE647D8DE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994" y="136525"/>
                        <a:ext cx="6736876" cy="3000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7AC8AC9-E28F-428F-BED6-D251607DDA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848625"/>
              </p:ext>
            </p:extLst>
          </p:nvPr>
        </p:nvGraphicFramePr>
        <p:xfrm>
          <a:off x="318994" y="3241193"/>
          <a:ext cx="10115924" cy="270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4" name="Equation" r:id="rId5" imgW="5422680" imgH="1447560" progId="Equation.DSMT4">
                  <p:embed/>
                </p:oleObj>
              </mc:Choice>
              <mc:Fallback>
                <p:oleObj name="Equation" r:id="rId5" imgW="542268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8994" y="3241193"/>
                        <a:ext cx="10115924" cy="2700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6FD2A74-D6B2-452A-8F43-AFCF59EC4872}"/>
              </a:ext>
            </a:extLst>
          </p:cNvPr>
          <p:cNvSpPr txBox="1"/>
          <p:nvPr/>
        </p:nvSpPr>
        <p:spPr>
          <a:xfrm>
            <a:off x="457200" y="6037729"/>
            <a:ext cx="1112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Generalization of second order Stark effect calculation discussed previously.</a:t>
            </a:r>
          </a:p>
        </p:txBody>
      </p:sp>
    </p:spTree>
    <p:extLst>
      <p:ext uri="{BB962C8B-B14F-4D97-AF65-F5344CB8AC3E}">
        <p14:creationId xmlns:p14="http://schemas.microsoft.com/office/powerpoint/2010/main" val="132338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6EAB3-AC34-4410-A226-83B143D1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58657-6DAE-4208-84A7-451391B7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779BC-DB7D-4D8B-9851-3187FDA4A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4DE992F-AA95-4900-81BC-964E8374C8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487146"/>
              </p:ext>
            </p:extLst>
          </p:nvPr>
        </p:nvGraphicFramePr>
        <p:xfrm>
          <a:off x="232932" y="1111178"/>
          <a:ext cx="11794375" cy="3148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Equation" r:id="rId3" imgW="5422680" imgH="1447560" progId="Equation.DSMT4">
                  <p:embed/>
                </p:oleObj>
              </mc:Choice>
              <mc:Fallback>
                <p:oleObj name="Equation" r:id="rId3" imgW="5422680" imgH="1447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7AC8AC9-E28F-428F-BED6-D251607DDA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932" y="1111178"/>
                        <a:ext cx="11794375" cy="3148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044C542-3EF5-4E57-ADF9-F81FD6AAC77E}"/>
              </a:ext>
            </a:extLst>
          </p:cNvPr>
          <p:cNvSpPr txBox="1"/>
          <p:nvPr/>
        </p:nvSpPr>
        <p:spPr>
          <a:xfrm>
            <a:off x="215153" y="333487"/>
            <a:ext cx="9585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 few more details --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6A80E4-E809-47E3-A92A-5DACAEC3955A}"/>
              </a:ext>
            </a:extLst>
          </p:cNvPr>
          <p:cNvSpPr txBox="1"/>
          <p:nvPr/>
        </p:nvSpPr>
        <p:spPr>
          <a:xfrm>
            <a:off x="215153" y="4679576"/>
            <a:ext cx="11306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we need to solve for the unknown first order wavefunction               analytically or numerically.  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99A296-ED76-4B71-A2B5-62748FA8C3B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099" t="1" b="1393"/>
          <a:stretch/>
        </p:blipFill>
        <p:spPr>
          <a:xfrm>
            <a:off x="9466729" y="4576053"/>
            <a:ext cx="515471" cy="61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287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6D3225-F434-48B3-9781-C8BC0357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9FAE0-ECEB-4729-945C-4BA063497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30EB4-27FB-4673-85B8-E63C5CBDF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FE9B89-4099-42FC-ABB2-D21D71B8B8A3}"/>
              </a:ext>
            </a:extLst>
          </p:cNvPr>
          <p:cNvSpPr txBox="1"/>
          <p:nvPr/>
        </p:nvSpPr>
        <p:spPr>
          <a:xfrm>
            <a:off x="282388" y="336176"/>
            <a:ext cx="112282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examples of  perturbation theory estimates   from Chap. 13  of your textbook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Finite size of the nucleus</a:t>
            </a:r>
          </a:p>
          <a:p>
            <a:pPr algn="l"/>
            <a:r>
              <a:rPr lang="en-US" sz="2400" b="1" dirty="0"/>
              <a:t>     Bohr radius   </a:t>
            </a:r>
            <a:r>
              <a:rPr lang="en-US" sz="2400" b="1" i="1" dirty="0"/>
              <a:t>a</a:t>
            </a:r>
            <a:r>
              <a:rPr lang="en-US" sz="2400" b="1" i="1" baseline="-25000" dirty="0"/>
              <a:t>0</a:t>
            </a:r>
            <a:r>
              <a:rPr lang="en-US" sz="2400" b="1" i="1" dirty="0"/>
              <a:t>=0.529 x 10</a:t>
            </a:r>
            <a:r>
              <a:rPr lang="en-US" sz="2400" b="1" i="1" baseline="30000" dirty="0"/>
              <a:t>-10</a:t>
            </a:r>
            <a:r>
              <a:rPr lang="en-US" sz="2400" b="1" i="1" dirty="0"/>
              <a:t> m</a:t>
            </a:r>
          </a:p>
          <a:p>
            <a:r>
              <a:rPr lang="en-US" sz="2400" b="1" i="1" dirty="0"/>
              <a:t>     </a:t>
            </a:r>
            <a:r>
              <a:rPr lang="en-US" sz="2400" b="1" dirty="0"/>
              <a:t>Nuclear radius    </a:t>
            </a:r>
            <a:r>
              <a:rPr lang="en-US" sz="2400" b="1" i="1" dirty="0"/>
              <a:t>R </a:t>
            </a:r>
            <a:r>
              <a:rPr lang="en-US" sz="2400" b="1" dirty="0"/>
              <a:t>≈</a:t>
            </a:r>
            <a:r>
              <a:rPr lang="en-US" sz="2400" b="1" i="1" dirty="0"/>
              <a:t> 10</a:t>
            </a:r>
            <a:r>
              <a:rPr lang="en-US" sz="2400" b="1" i="1" baseline="30000" dirty="0"/>
              <a:t>-15</a:t>
            </a:r>
            <a:r>
              <a:rPr lang="en-US" sz="2400" b="1" i="1" dirty="0"/>
              <a:t> m</a:t>
            </a:r>
            <a:r>
              <a:rPr lang="en-US" sz="2400" b="1" dirty="0"/>
              <a:t>  </a:t>
            </a:r>
            <a:endParaRPr lang="en-US" sz="2400" b="1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A088FA-B682-4742-8E2F-5FD90A374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941" y="2160944"/>
            <a:ext cx="7628741" cy="43096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155832-0405-408B-A65B-EBE3A54496AD}"/>
              </a:ext>
            </a:extLst>
          </p:cNvPr>
          <p:cNvSpPr txBox="1"/>
          <p:nvPr/>
        </p:nvSpPr>
        <p:spPr>
          <a:xfrm>
            <a:off x="5143948" y="5213134"/>
            <a:ext cx="2257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>
                <a:solidFill>
                  <a:srgbClr val="FF0000"/>
                </a:solidFill>
              </a:rPr>
              <a:t>V</a:t>
            </a:r>
            <a:r>
              <a:rPr lang="en-US" sz="2400" b="1" baseline="-25000" dirty="0" err="1">
                <a:solidFill>
                  <a:srgbClr val="FF0000"/>
                </a:solidFill>
              </a:rPr>
              <a:t>point</a:t>
            </a:r>
            <a:r>
              <a:rPr lang="en-US" sz="2400" b="1" baseline="-25000" dirty="0">
                <a:solidFill>
                  <a:srgbClr val="FF0000"/>
                </a:solidFill>
              </a:rPr>
              <a:t> nucleus</a:t>
            </a:r>
            <a:r>
              <a:rPr lang="en-US" sz="2400" b="1" dirty="0">
                <a:solidFill>
                  <a:srgbClr val="FF0000"/>
                </a:solidFill>
              </a:rPr>
              <a:t>(r/R)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E5F60E-D568-4245-8BF1-94A3B4D5B97A}"/>
              </a:ext>
            </a:extLst>
          </p:cNvPr>
          <p:cNvSpPr txBox="1"/>
          <p:nvPr/>
        </p:nvSpPr>
        <p:spPr>
          <a:xfrm>
            <a:off x="2069061" y="4673312"/>
            <a:ext cx="2257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>
                <a:solidFill>
                  <a:srgbClr val="0070C0"/>
                </a:solidFill>
              </a:rPr>
              <a:t>V</a:t>
            </a:r>
            <a:r>
              <a:rPr lang="en-US" sz="2400" b="1" baseline="-25000" dirty="0" err="1">
                <a:solidFill>
                  <a:srgbClr val="0070C0"/>
                </a:solidFill>
              </a:rPr>
              <a:t>finite</a:t>
            </a:r>
            <a:r>
              <a:rPr lang="en-US" sz="2400" b="1" baseline="-25000" dirty="0">
                <a:solidFill>
                  <a:srgbClr val="0070C0"/>
                </a:solidFill>
              </a:rPr>
              <a:t> nucleus</a:t>
            </a:r>
            <a:r>
              <a:rPr lang="en-US" sz="2400" b="1" dirty="0">
                <a:solidFill>
                  <a:srgbClr val="0070C0"/>
                </a:solidFill>
              </a:rPr>
              <a:t>(r/R)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6AAD8B-E5D0-47DB-927A-A27C7149E786}"/>
              </a:ext>
            </a:extLst>
          </p:cNvPr>
          <p:cNvSpPr txBox="1"/>
          <p:nvPr/>
        </p:nvSpPr>
        <p:spPr>
          <a:xfrm>
            <a:off x="7541111" y="2571078"/>
            <a:ext cx="2205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r/R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endParaRPr 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FF723B-5B7C-4240-870F-E754F7DEF1A8}"/>
              </a:ext>
            </a:extLst>
          </p:cNvPr>
          <p:cNvSpPr txBox="1"/>
          <p:nvPr/>
        </p:nvSpPr>
        <p:spPr>
          <a:xfrm rot="16200000">
            <a:off x="2279508" y="3106882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Scale ≈ 70000 eV </a:t>
            </a:r>
          </a:p>
        </p:txBody>
      </p:sp>
    </p:spTree>
    <p:extLst>
      <p:ext uri="{BB962C8B-B14F-4D97-AF65-F5344CB8AC3E}">
        <p14:creationId xmlns:p14="http://schemas.microsoft.com/office/powerpoint/2010/main" val="1009414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2998CA-7229-40C7-A402-FB8D1398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3572B3-08A4-4DFD-8F25-323922BA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C4A17-940E-41F8-9B40-01A0A298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7FEE2-ACA4-4CDA-B11F-761A92858E6C}"/>
              </a:ext>
            </a:extLst>
          </p:cNvPr>
          <p:cNvSpPr txBox="1"/>
          <p:nvPr/>
        </p:nvSpPr>
        <p:spPr>
          <a:xfrm>
            <a:off x="322729" y="204395"/>
            <a:ext cx="10757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Finite nucleus model used in textbook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E268C1-A062-4626-9FDE-F8B3475C8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81" y="583855"/>
            <a:ext cx="9790831" cy="569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36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96F7AF-BA84-4BBF-A089-4947DBAFC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EA4AE-AA08-4975-BB97-B1983AC79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C2557-A8B5-4B03-B488-07213F56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1BDE9E-7CEF-43A3-B2AE-AB6D12CDE06A}"/>
              </a:ext>
            </a:extLst>
          </p:cNvPr>
          <p:cNvSpPr txBox="1"/>
          <p:nvPr/>
        </p:nvSpPr>
        <p:spPr>
          <a:xfrm>
            <a:off x="355002" y="215153"/>
            <a:ext cx="11284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convenient notation –</a:t>
            </a:r>
          </a:p>
          <a:p>
            <a:r>
              <a:rPr lang="en-US" sz="2400" b="1" dirty="0"/>
              <a:t>     Bohr radius   </a:t>
            </a:r>
            <a:r>
              <a:rPr lang="en-US" sz="2400" b="1" i="1" dirty="0"/>
              <a:t>a</a:t>
            </a:r>
            <a:r>
              <a:rPr lang="en-US" sz="2400" b="1" i="1" baseline="-25000" dirty="0"/>
              <a:t>0</a:t>
            </a:r>
            <a:r>
              <a:rPr lang="en-US" sz="2400" b="1" i="1" dirty="0"/>
              <a:t>=0.529 x 10</a:t>
            </a:r>
            <a:r>
              <a:rPr lang="en-US" sz="2400" b="1" i="1" baseline="30000" dirty="0"/>
              <a:t>-10</a:t>
            </a:r>
            <a:r>
              <a:rPr lang="en-US" sz="2400" b="1" i="1" dirty="0"/>
              <a:t> m</a:t>
            </a:r>
          </a:p>
          <a:p>
            <a:r>
              <a:rPr lang="en-US" sz="2400" b="1" i="1" dirty="0"/>
              <a:t>     </a:t>
            </a:r>
            <a:r>
              <a:rPr lang="en-US" sz="2400" b="1" dirty="0"/>
              <a:t>Nuclear radius    </a:t>
            </a:r>
            <a:r>
              <a:rPr lang="en-US" sz="2400" b="1" i="1" dirty="0"/>
              <a:t>R </a:t>
            </a:r>
            <a:r>
              <a:rPr lang="en-US" sz="2400" b="1" dirty="0"/>
              <a:t>≈</a:t>
            </a:r>
            <a:r>
              <a:rPr lang="en-US" sz="2400" b="1" i="1" dirty="0"/>
              <a:t> 10</a:t>
            </a:r>
            <a:r>
              <a:rPr lang="en-US" sz="2400" b="1" i="1" baseline="30000" dirty="0"/>
              <a:t>-15</a:t>
            </a:r>
            <a:r>
              <a:rPr lang="en-US" sz="2400" b="1" i="1" dirty="0"/>
              <a:t> m</a:t>
            </a:r>
            <a:r>
              <a:rPr lang="en-US" sz="2400" b="1" dirty="0"/>
              <a:t>  </a:t>
            </a:r>
            <a:endParaRPr lang="en-US" sz="2400" b="1" i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002DCDC-3E3A-4A48-B7A2-F3D411D405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252127"/>
              </p:ext>
            </p:extLst>
          </p:nvPr>
        </p:nvGraphicFramePr>
        <p:xfrm>
          <a:off x="1138069" y="1138649"/>
          <a:ext cx="8670925" cy="500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3" imgW="2971800" imgH="1714320" progId="Equation.DSMT4">
                  <p:embed/>
                </p:oleObj>
              </mc:Choice>
              <mc:Fallback>
                <p:oleObj name="Equation" r:id="rId3" imgW="297180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8069" y="1138649"/>
                        <a:ext cx="8670925" cy="5005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6890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192E5B-13DB-4792-B037-C80A0298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138495-C918-4D38-9BC7-5180BAD1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06678-A8FF-4198-A116-B05294B5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B89F68-BEB8-4400-A694-E60A50934AA0}"/>
              </a:ext>
            </a:extLst>
          </p:cNvPr>
          <p:cNvSpPr txBox="1"/>
          <p:nvPr/>
        </p:nvSpPr>
        <p:spPr>
          <a:xfrm>
            <a:off x="527125" y="279699"/>
            <a:ext cx="685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Correction for ground state of H atom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5857950-4BD9-47D0-96FF-6E126E869B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205472"/>
              </p:ext>
            </p:extLst>
          </p:nvPr>
        </p:nvGraphicFramePr>
        <p:xfrm>
          <a:off x="527125" y="865047"/>
          <a:ext cx="10106025" cy="550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4" name="Equation" r:id="rId3" imgW="3822480" imgH="2082600" progId="Equation.DSMT4">
                  <p:embed/>
                </p:oleObj>
              </mc:Choice>
              <mc:Fallback>
                <p:oleObj name="Equation" r:id="rId3" imgW="3822480" imgH="2082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002DCDC-3E3A-4A48-B7A2-F3D411D405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125" y="865047"/>
                        <a:ext cx="10106025" cy="550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0C672AE-4874-4A99-A826-92FFF30934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012555"/>
              </p:ext>
            </p:extLst>
          </p:nvPr>
        </p:nvGraphicFramePr>
        <p:xfrm>
          <a:off x="5678917" y="-21515"/>
          <a:ext cx="6038850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5" name="Equation" r:id="rId5" imgW="2387520" imgH="495000" progId="Equation.DSMT4">
                  <p:embed/>
                </p:oleObj>
              </mc:Choice>
              <mc:Fallback>
                <p:oleObj name="Equation" r:id="rId5" imgW="2387520" imgH="495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C6EE7FF-A8D3-4501-9217-A234F8F828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78917" y="-21515"/>
                        <a:ext cx="6038850" cy="1252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8FA5BD0-8DC7-4222-A84E-3B6547D337B8}"/>
              </a:ext>
            </a:extLst>
          </p:cNvPr>
          <p:cNvSpPr txBox="1"/>
          <p:nvPr/>
        </p:nvSpPr>
        <p:spPr>
          <a:xfrm>
            <a:off x="9679809" y="5293851"/>
            <a:ext cx="2821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significant corrections for larger Z.</a:t>
            </a:r>
          </a:p>
        </p:txBody>
      </p:sp>
    </p:spTree>
    <p:extLst>
      <p:ext uri="{BB962C8B-B14F-4D97-AF65-F5344CB8AC3E}">
        <p14:creationId xmlns:p14="http://schemas.microsoft.com/office/powerpoint/2010/main" val="176306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4DA7068-4EE0-4328-86DE-A68F4D146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858" y="653503"/>
            <a:ext cx="11386498" cy="447326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4520-2130-480F-B6CE-7BF16F45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71AB-94A6-4281-8C38-037A71CE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3D93-F120-4D2E-A64A-9DE0D39C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7792D-A0E6-4004-BFB3-A7B6071C9EF5}"/>
              </a:ext>
            </a:extLst>
          </p:cNvPr>
          <p:cNvSpPr/>
          <p:nvPr/>
        </p:nvSpPr>
        <p:spPr>
          <a:xfrm>
            <a:off x="367858" y="4149762"/>
            <a:ext cx="11618259" cy="623944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CAA20A-3CA6-4886-887D-2827508387FB}"/>
              </a:ext>
            </a:extLst>
          </p:cNvPr>
          <p:cNvSpPr txBox="1"/>
          <p:nvPr/>
        </p:nvSpPr>
        <p:spPr>
          <a:xfrm>
            <a:off x="205883" y="5479835"/>
            <a:ext cx="11358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we will come back to the WKB method after completing the perturbation theory examples presented in Chap. 13</a:t>
            </a:r>
          </a:p>
        </p:txBody>
      </p:sp>
    </p:spTree>
    <p:extLst>
      <p:ext uri="{BB962C8B-B14F-4D97-AF65-F5344CB8AC3E}">
        <p14:creationId xmlns:p14="http://schemas.microsoft.com/office/powerpoint/2010/main" val="14440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26427-1204-47B9-86FE-6CC980A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2D6D3-AB52-4A87-AD51-9447CEB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F0000-D89E-4B38-92A4-DB4DAD25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5C998A-F37A-47B2-A0E9-6C31327ED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510" y="1656228"/>
            <a:ext cx="11267561" cy="296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659864"/>
              </p:ext>
            </p:extLst>
          </p:nvPr>
        </p:nvGraphicFramePr>
        <p:xfrm>
          <a:off x="5638800" y="2209801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2209801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4533" y="119438"/>
            <a:ext cx="9648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Review of non-degenerate perturbation formalism --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213319"/>
              </p:ext>
            </p:extLst>
          </p:nvPr>
        </p:nvGraphicFramePr>
        <p:xfrm>
          <a:off x="4038600" y="1396366"/>
          <a:ext cx="280352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" name="Equation" r:id="rId5" imgW="1307880" imgH="647640" progId="Equation.DSMT4">
                  <p:embed/>
                </p:oleObj>
              </mc:Choice>
              <mc:Fallback>
                <p:oleObj name="Equation" r:id="rId5" imgW="1307880" imgH="647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38600" y="1396366"/>
                        <a:ext cx="2803525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4C0B2F3-D126-4E20-8E6A-875FE8037767}"/>
              </a:ext>
            </a:extLst>
          </p:cNvPr>
          <p:cNvSpPr txBox="1"/>
          <p:nvPr/>
        </p:nvSpPr>
        <p:spPr>
          <a:xfrm>
            <a:off x="838200" y="1411285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Problem to solve –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For a Hamiltonian of the form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5C6B690-6955-4A0E-ADAB-625D720184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805807"/>
              </p:ext>
            </p:extLst>
          </p:nvPr>
        </p:nvGraphicFramePr>
        <p:xfrm>
          <a:off x="536575" y="3201035"/>
          <a:ext cx="11118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" name="Equation" r:id="rId7" imgW="4940280" imgH="774360" progId="Equation.DSMT4">
                  <p:embed/>
                </p:oleObj>
              </mc:Choice>
              <mc:Fallback>
                <p:oleObj name="Equation" r:id="rId7" imgW="49402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6575" y="3201035"/>
                        <a:ext cx="1111885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0D80E9E-FA8E-439D-8E43-89F0AAB4EE88}"/>
              </a:ext>
            </a:extLst>
          </p:cNvPr>
          <p:cNvSpPr txBox="1"/>
          <p:nvPr/>
        </p:nvSpPr>
        <p:spPr>
          <a:xfrm>
            <a:off x="355002" y="5195944"/>
            <a:ext cx="697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Corresponding notation in your textbook: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2695E9-3266-494B-859A-C6767C4F9CB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19850" y="4984431"/>
            <a:ext cx="3034522" cy="95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80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55143" y="383689"/>
          <a:ext cx="7783513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3" name="Equation" r:id="rId3" imgW="3632040" imgH="1536480" progId="Equation.DSMT4">
                  <p:embed/>
                </p:oleObj>
              </mc:Choice>
              <mc:Fallback>
                <p:oleObj name="Equation" r:id="rId3" imgW="3632040" imgH="1536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143" y="383689"/>
                        <a:ext cx="7783513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13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FB4CA-888D-4A0E-821F-F8B24AF88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8FD103-EF4C-4AE2-81E7-DBB296911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D45B4-754E-4087-A2A0-8CC65787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19F6AB-A447-443C-9C06-6DEE2733CE91}"/>
              </a:ext>
            </a:extLst>
          </p:cNvPr>
          <p:cNvSpPr txBox="1"/>
          <p:nvPr/>
        </p:nvSpPr>
        <p:spPr>
          <a:xfrm>
            <a:off x="516367" y="311972"/>
            <a:ext cx="820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First order formula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F508576-53AA-4E1B-9961-C0996089F4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782245"/>
              </p:ext>
            </p:extLst>
          </p:nvPr>
        </p:nvGraphicFramePr>
        <p:xfrm>
          <a:off x="1539240" y="993682"/>
          <a:ext cx="25146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5" name="Equation" r:id="rId3" imgW="1523880" imgH="393480" progId="Equation.DSMT4">
                  <p:embed/>
                </p:oleObj>
              </mc:Choice>
              <mc:Fallback>
                <p:oleObj name="Equation" r:id="rId3" imgW="15238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9240" y="993682"/>
                        <a:ext cx="251460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8F8519D-B02A-49FE-8891-31A013836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124703"/>
              </p:ext>
            </p:extLst>
          </p:nvPr>
        </p:nvGraphicFramePr>
        <p:xfrm>
          <a:off x="1519238" y="1570038"/>
          <a:ext cx="437356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6" name="Equation" r:id="rId5" imgW="2628720" imgH="799920" progId="Equation.DSMT4">
                  <p:embed/>
                </p:oleObj>
              </mc:Choice>
              <mc:Fallback>
                <p:oleObj name="Equation" r:id="rId5" imgW="2628720" imgH="7999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19238" y="1570038"/>
                        <a:ext cx="4373562" cy="133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A1F7DD9-7BAD-41A4-A3AB-DB00A9D2A399}"/>
              </a:ext>
            </a:extLst>
          </p:cNvPr>
          <p:cNvSpPr txBox="1"/>
          <p:nvPr/>
        </p:nvSpPr>
        <p:spPr>
          <a:xfrm>
            <a:off x="590774" y="3034460"/>
            <a:ext cx="5981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Second order formula --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5063DFF-3DD9-4F42-8BFB-8B98C1E471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180764"/>
              </p:ext>
            </p:extLst>
          </p:nvPr>
        </p:nvGraphicFramePr>
        <p:xfrm>
          <a:off x="1685795" y="3496125"/>
          <a:ext cx="60642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7" name="Equation" r:id="rId7" imgW="4228920" imgH="711000" progId="Equation.DSMT4">
                  <p:embed/>
                </p:oleObj>
              </mc:Choice>
              <mc:Fallback>
                <p:oleObj name="Equation" r:id="rId7" imgW="4228920" imgH="711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85795" y="3496125"/>
                        <a:ext cx="6064250" cy="102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DD0BC5C-D474-46C2-8814-14179EEFDA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184438"/>
              </p:ext>
            </p:extLst>
          </p:nvPr>
        </p:nvGraphicFramePr>
        <p:xfrm>
          <a:off x="538321" y="4752565"/>
          <a:ext cx="1066323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8" name="Equation" r:id="rId9" imgW="9016920" imgH="914400" progId="Equation.DSMT4">
                  <p:embed/>
                </p:oleObj>
              </mc:Choice>
              <mc:Fallback>
                <p:oleObj name="Equation" r:id="rId9" imgW="9016920" imgH="9144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8321" y="4752565"/>
                        <a:ext cx="10663238" cy="108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5024B14-94AA-4148-8736-A2C31D22F3AA}"/>
              </a:ext>
            </a:extLst>
          </p:cNvPr>
          <p:cNvSpPr txBox="1"/>
          <p:nvPr/>
        </p:nvSpPr>
        <p:spPr>
          <a:xfrm>
            <a:off x="282388" y="5943600"/>
            <a:ext cx="11766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this approach involves a lot of computation</a:t>
            </a:r>
          </a:p>
        </p:txBody>
      </p:sp>
    </p:spTree>
    <p:extLst>
      <p:ext uri="{BB962C8B-B14F-4D97-AF65-F5344CB8AC3E}">
        <p14:creationId xmlns:p14="http://schemas.microsoft.com/office/powerpoint/2010/main" val="152671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91255-1C66-43B4-9D5E-BCA85771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325BAE-9033-4F22-B6E3-BDB3C7140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42EB2-4D5C-4B7C-9BA5-5F9DA976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0836890-9564-41B9-9F77-722F6D1E07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924811"/>
              </p:ext>
            </p:extLst>
          </p:nvPr>
        </p:nvGraphicFramePr>
        <p:xfrm>
          <a:off x="604932" y="726978"/>
          <a:ext cx="10300632" cy="5155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Equation" r:id="rId3" imgW="5537160" imgH="2768400" progId="Equation.DSMT4">
                  <p:embed/>
                </p:oleObj>
              </mc:Choice>
              <mc:Fallback>
                <p:oleObj name="Equation" r:id="rId3" imgW="5537160" imgH="2768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932" y="726978"/>
                        <a:ext cx="10300632" cy="51558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F02FA71-F2B8-4989-B954-CFE807F1D876}"/>
              </a:ext>
            </a:extLst>
          </p:cNvPr>
          <p:cNvSpPr txBox="1"/>
          <p:nvPr/>
        </p:nvSpPr>
        <p:spPr>
          <a:xfrm>
            <a:off x="268941" y="136525"/>
            <a:ext cx="11187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The following approach is adapted from the textbook by Schiff --</a:t>
            </a:r>
          </a:p>
        </p:txBody>
      </p:sp>
    </p:spTree>
    <p:extLst>
      <p:ext uri="{BB962C8B-B14F-4D97-AF65-F5344CB8AC3E}">
        <p14:creationId xmlns:p14="http://schemas.microsoft.com/office/powerpoint/2010/main" val="78935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6A44F5-59F9-4536-A256-4A5A8C197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90C2C-5DD2-4492-AB52-10A066A2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B457D-E5F7-42D8-9A70-49ED2E559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1B841B7-E37B-4BC4-84AF-3E4715A53F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000209"/>
              </p:ext>
            </p:extLst>
          </p:nvPr>
        </p:nvGraphicFramePr>
        <p:xfrm>
          <a:off x="362697" y="680664"/>
          <a:ext cx="10301288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6" name="Equation" r:id="rId3" imgW="5537160" imgH="723600" progId="Equation.DSMT4">
                  <p:embed/>
                </p:oleObj>
              </mc:Choice>
              <mc:Fallback>
                <p:oleObj name="Equation" r:id="rId3" imgW="5537160" imgH="723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0836890-9564-41B9-9F77-722F6D1E07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697" y="680664"/>
                        <a:ext cx="10301288" cy="1347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909C60-250A-42EF-8CBE-9CC58D2F8A9F}"/>
              </a:ext>
            </a:extLst>
          </p:cNvPr>
          <p:cNvSpPr txBox="1"/>
          <p:nvPr/>
        </p:nvSpPr>
        <p:spPr>
          <a:xfrm>
            <a:off x="389965" y="2447365"/>
            <a:ext cx="11066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In some cases, this inhomogeneous differential equation can be solved directly.  Note that the equation has a singularity and it is essential to enforce the condition</a:t>
            </a:r>
            <a:endParaRPr lang="en-US" sz="2400" b="1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5D0237E-3FBD-4855-BFEE-B2E704F48E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692101"/>
              </p:ext>
            </p:extLst>
          </p:nvPr>
        </p:nvGraphicFramePr>
        <p:xfrm>
          <a:off x="742634" y="3299473"/>
          <a:ext cx="1467166" cy="561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7" name="Equation" r:id="rId5" imgW="1028520" imgH="393480" progId="Equation.DSMT4">
                  <p:embed/>
                </p:oleObj>
              </mc:Choice>
              <mc:Fallback>
                <p:oleObj name="Equation" r:id="rId5" imgW="1028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2634" y="3299473"/>
                        <a:ext cx="1467166" cy="561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22727C-ECCC-41A9-8E07-E2689A24E400}"/>
              </a:ext>
            </a:extLst>
          </p:cNvPr>
          <p:cNvSpPr txBox="1"/>
          <p:nvPr/>
        </p:nvSpPr>
        <p:spPr>
          <a:xfrm>
            <a:off x="389965" y="4316506"/>
            <a:ext cx="1074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Do you think that this is a good idea?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Yes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No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Yes, if someone else does the hard work….</a:t>
            </a:r>
          </a:p>
        </p:txBody>
      </p:sp>
    </p:spTree>
    <p:extLst>
      <p:ext uri="{BB962C8B-B14F-4D97-AF65-F5344CB8AC3E}">
        <p14:creationId xmlns:p14="http://schemas.microsoft.com/office/powerpoint/2010/main" val="266468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3078D-5873-45BC-BF6B-284986E4F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CDF3F6-D87C-4637-9172-EDD8993EC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75C82-5398-4A07-8FE7-DF29B71F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4D667E-1E68-45A2-8396-09EDFB9E7829}"/>
              </a:ext>
            </a:extLst>
          </p:cNvPr>
          <p:cNvSpPr txBox="1"/>
          <p:nvPr/>
        </p:nvSpPr>
        <p:spPr>
          <a:xfrm>
            <a:off x="389965" y="282388"/>
            <a:ext cx="11362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hydrogen atom in its ground state perturbed by a uniform electric field    (note that this is the quadratic Stark effect we mentioned last time)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C6EE7FF-A8D3-4501-9217-A234F8F828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784580"/>
              </p:ext>
            </p:extLst>
          </p:nvPr>
        </p:nvGraphicFramePr>
        <p:xfrm>
          <a:off x="804618" y="2015565"/>
          <a:ext cx="10533458" cy="1252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0" name="Equation" r:id="rId3" imgW="4165560" imgH="495000" progId="Equation.DSMT4">
                  <p:embed/>
                </p:oleObj>
              </mc:Choice>
              <mc:Fallback>
                <p:oleObj name="Equation" r:id="rId3" imgW="41655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4618" y="2015565"/>
                        <a:ext cx="10533458" cy="12524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FCF4183-E2DC-4005-B5DB-E1E42FCFF1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267993"/>
            <a:ext cx="3476625" cy="168667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F9659B-99AE-4D57-83DB-D4D2DB5162F0}"/>
              </a:ext>
            </a:extLst>
          </p:cNvPr>
          <p:cNvSpPr txBox="1"/>
          <p:nvPr/>
        </p:nvSpPr>
        <p:spPr>
          <a:xfrm>
            <a:off x="6104929" y="2806328"/>
            <a:ext cx="204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(</a:t>
            </a:r>
            <a:r>
              <a:rPr lang="en-US" sz="2400" b="1" i="1" dirty="0" err="1"/>
              <a:t>nlm</a:t>
            </a:r>
            <a:r>
              <a:rPr lang="en-US" sz="2400" b="1" dirty="0"/>
              <a:t>)</a:t>
            </a:r>
            <a:endParaRPr lang="en-US" sz="2400" b="1" i="1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F04B648-B8E2-496F-BF14-6BC3D1BCD2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453586"/>
              </p:ext>
            </p:extLst>
          </p:nvPr>
        </p:nvGraphicFramePr>
        <p:xfrm>
          <a:off x="473978" y="4904069"/>
          <a:ext cx="11261902" cy="1411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Equation" r:id="rId6" imgW="4254480" imgH="533160" progId="Equation.DSMT4">
                  <p:embed/>
                </p:oleObj>
              </mc:Choice>
              <mc:Fallback>
                <p:oleObj name="Equation" r:id="rId6" imgW="42544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3978" y="4904069"/>
                        <a:ext cx="11261902" cy="1411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9448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547</Words>
  <Application>Microsoft Office PowerPoint</Application>
  <PresentationFormat>Widescreen</PresentationFormat>
  <Paragraphs>111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147</cp:revision>
  <dcterms:created xsi:type="dcterms:W3CDTF">2020-01-06T21:28:26Z</dcterms:created>
  <dcterms:modified xsi:type="dcterms:W3CDTF">2022-01-24T20:44:21Z</dcterms:modified>
</cp:coreProperties>
</file>