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70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1.wmf"/><Relationship Id="rId4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1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6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9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1.png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5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examples (Chap. 13) –</a:t>
            </a:r>
          </a:p>
          <a:p>
            <a:endParaRPr lang="en-US" sz="11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endParaRPr lang="en-US" sz="3200" b="1" dirty="0"/>
          </a:p>
          <a:p>
            <a:pPr marL="457200" indent="-457200">
              <a:buAutoNum type="arabicPeriod"/>
            </a:pPr>
            <a:r>
              <a:rPr lang="en-US" sz="3200" b="1" dirty="0"/>
              <a:t>The Van der Waals interaction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The Zeeman and </a:t>
            </a:r>
            <a:r>
              <a:rPr lang="en-US" sz="3200" b="1" dirty="0" err="1"/>
              <a:t>Paschen</a:t>
            </a:r>
            <a:r>
              <a:rPr lang="en-US" sz="3200" b="1" dirty="0"/>
              <a:t>-Back effects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The hyperfine interaction</a:t>
            </a:r>
          </a:p>
          <a:p>
            <a:endParaRPr lang="en-US" sz="3200" b="1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9AF08-6779-48C2-8D28-2F3D2DF1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C41DD-6CF3-4D46-816E-4B22A9D5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31988-87A2-4A10-9F50-C95F6BB8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0FA79E-01BD-4E3B-AB52-7311D353959E}"/>
              </a:ext>
            </a:extLst>
          </p:cNvPr>
          <p:cNvSpPr txBox="1"/>
          <p:nvPr/>
        </p:nvSpPr>
        <p:spPr>
          <a:xfrm>
            <a:off x="289367" y="358815"/>
            <a:ext cx="11401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Now consider the effects of a uniform magnetic field on atom which has angular momentum and spin --</a:t>
            </a:r>
          </a:p>
        </p:txBody>
      </p:sp>
    </p:spTree>
    <p:extLst>
      <p:ext uri="{BB962C8B-B14F-4D97-AF65-F5344CB8AC3E}">
        <p14:creationId xmlns:p14="http://schemas.microsoft.com/office/powerpoint/2010/main" val="282776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33399-F138-4230-AA51-B0D9BB9E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D7AD4-841F-41DB-9814-ED51191A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E8C7F-F52A-482E-A08C-AF966F9E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EB8767-FD53-41C7-B03D-354B566E1788}"/>
              </a:ext>
            </a:extLst>
          </p:cNvPr>
          <p:cNvSpPr txBox="1"/>
          <p:nvPr/>
        </p:nvSpPr>
        <p:spPr>
          <a:xfrm>
            <a:off x="304799" y="228600"/>
            <a:ext cx="10170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67FE257-7F29-4328-8574-A123116814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147828"/>
              </p:ext>
            </p:extLst>
          </p:nvPr>
        </p:nvGraphicFramePr>
        <p:xfrm>
          <a:off x="757217" y="1295423"/>
          <a:ext cx="4876800" cy="306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3" imgW="3695400" imgH="2323800" progId="Equation.DSMT4">
                  <p:embed/>
                </p:oleObj>
              </mc:Choice>
              <mc:Fallback>
                <p:oleObj name="Equation" r:id="rId3" imgW="3695400" imgH="23238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217" y="1295423"/>
                        <a:ext cx="4876800" cy="306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2EB6D6A-B504-46BD-A6D8-8A8D852C42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239548"/>
              </p:ext>
            </p:extLst>
          </p:nvPr>
        </p:nvGraphicFramePr>
        <p:xfrm>
          <a:off x="6591300" y="1059597"/>
          <a:ext cx="4038600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5" imgW="2527200" imgH="1562040" progId="Equation.DSMT4">
                  <p:embed/>
                </p:oleObj>
              </mc:Choice>
              <mc:Fallback>
                <p:oleObj name="Equation" r:id="rId5" imgW="2527200" imgH="1562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91300" y="1059597"/>
                        <a:ext cx="4038600" cy="2493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2164343-9404-4A84-ACEB-71B7BEBC12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866270"/>
              </p:ext>
            </p:extLst>
          </p:nvPr>
        </p:nvGraphicFramePr>
        <p:xfrm>
          <a:off x="1197055" y="4724400"/>
          <a:ext cx="3662383" cy="1268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Equation" r:id="rId7" imgW="2603160" imgH="901440" progId="Equation.DSMT4">
                  <p:embed/>
                </p:oleObj>
              </mc:Choice>
              <mc:Fallback>
                <p:oleObj name="Equation" r:id="rId7" imgW="2603160" imgH="901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7055" y="4724400"/>
                        <a:ext cx="3662383" cy="1268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865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0E1117-55A9-4613-A00A-94FB7CBB7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8C1E01-AADB-4BAF-A363-B951D134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7F20E-04DB-4BBE-80C1-F23E74DF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3C8565-04D9-4A85-9CEA-70FB9F2E700D}"/>
              </a:ext>
            </a:extLst>
          </p:cNvPr>
          <p:cNvSpPr txBox="1"/>
          <p:nvPr/>
        </p:nvSpPr>
        <p:spPr>
          <a:xfrm>
            <a:off x="397397" y="490109"/>
            <a:ext cx="1003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 – including the effects of spin-orbit interaction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73E8AC8-2A7C-42DE-A43D-B11508DB90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859524"/>
              </p:ext>
            </p:extLst>
          </p:nvPr>
        </p:nvGraphicFramePr>
        <p:xfrm>
          <a:off x="1619320" y="1452700"/>
          <a:ext cx="7587546" cy="4915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3" imgW="4508280" imgH="2920680" progId="Equation.DSMT4">
                  <p:embed/>
                </p:oleObj>
              </mc:Choice>
              <mc:Fallback>
                <p:oleObj name="Equation" r:id="rId3" imgW="4508280" imgH="2920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320" y="1452700"/>
                        <a:ext cx="7587546" cy="4915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863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5B232-9534-4B14-B6A8-8693BEA6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5B1872-0AD2-4B0C-8AE4-66B742A7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9AE65-2D22-4D04-87B2-61343EC6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47FC0A-DCDD-4957-B5CD-AD2CFF5FBC4B}"/>
              </a:ext>
            </a:extLst>
          </p:cNvPr>
          <p:cNvSpPr txBox="1"/>
          <p:nvPr/>
        </p:nvSpPr>
        <p:spPr>
          <a:xfrm>
            <a:off x="152400" y="73036"/>
            <a:ext cx="10507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Perturbation theory treatment of uniform and constant magnetic fields on atomic states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9C35AAC-013D-467F-B7A9-6D74E8D0B8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392346"/>
              </p:ext>
            </p:extLst>
          </p:nvPr>
        </p:nvGraphicFramePr>
        <p:xfrm>
          <a:off x="1020476" y="982085"/>
          <a:ext cx="5572125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Equation" r:id="rId3" imgW="3187440" imgH="1358640" progId="Equation.DSMT4">
                  <p:embed/>
                </p:oleObj>
              </mc:Choice>
              <mc:Fallback>
                <p:oleObj name="Equation" r:id="rId3" imgW="3187440" imgH="1358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0476" y="982085"/>
                        <a:ext cx="5572125" cy="237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F52E8F3-6DCC-4D2B-8B99-6D55B823B1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968754"/>
              </p:ext>
            </p:extLst>
          </p:nvPr>
        </p:nvGraphicFramePr>
        <p:xfrm>
          <a:off x="457199" y="3515892"/>
          <a:ext cx="6501747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5" imgW="4228920" imgH="1358640" progId="Equation.DSMT4">
                  <p:embed/>
                </p:oleObj>
              </mc:Choice>
              <mc:Fallback>
                <p:oleObj name="Equation" r:id="rId5" imgW="4228920" imgH="1358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" y="3515892"/>
                        <a:ext cx="6501747" cy="208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uble Bracket 7">
            <a:extLst>
              <a:ext uri="{FF2B5EF4-FFF2-40B4-BE49-F238E27FC236}">
                <a16:creationId xmlns:a16="http://schemas.microsoft.com/office/drawing/2014/main" id="{EDFF342A-D33D-476D-A544-FAAEB0A67B85}"/>
              </a:ext>
            </a:extLst>
          </p:cNvPr>
          <p:cNvSpPr/>
          <p:nvPr/>
        </p:nvSpPr>
        <p:spPr>
          <a:xfrm>
            <a:off x="3806539" y="4495800"/>
            <a:ext cx="3356261" cy="186055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BA5600-103F-4D42-BFFD-77B4B132753B}"/>
              </a:ext>
            </a:extLst>
          </p:cNvPr>
          <p:cNvSpPr/>
          <p:nvPr/>
        </p:nvSpPr>
        <p:spPr>
          <a:xfrm>
            <a:off x="4038600" y="4598410"/>
            <a:ext cx="685800" cy="5069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858124-DEB0-4B39-ACA6-495E53565FAE}"/>
              </a:ext>
            </a:extLst>
          </p:cNvPr>
          <p:cNvSpPr/>
          <p:nvPr/>
        </p:nvSpPr>
        <p:spPr>
          <a:xfrm>
            <a:off x="4724399" y="5104922"/>
            <a:ext cx="2234547" cy="1143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11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9B5A02-12C4-479D-9CB9-AC83109C5A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539597"/>
              </p:ext>
            </p:extLst>
          </p:nvPr>
        </p:nvGraphicFramePr>
        <p:xfrm>
          <a:off x="73025" y="228600"/>
          <a:ext cx="55705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Equation" r:id="rId3" imgW="3187440" imgH="355320" progId="Equation.DSMT4">
                  <p:embed/>
                </p:oleObj>
              </mc:Choice>
              <mc:Fallback>
                <p:oleObj name="Equation" r:id="rId3" imgW="3187440" imgH="3553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25" y="228600"/>
                        <a:ext cx="5570538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2F60514-3020-4E54-914A-F248D593F2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275069"/>
              </p:ext>
            </p:extLst>
          </p:nvPr>
        </p:nvGraphicFramePr>
        <p:xfrm>
          <a:off x="386938" y="1143000"/>
          <a:ext cx="32400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name="Equation" r:id="rId5" imgW="2108160" imgH="355320" progId="Equation.DSMT4">
                  <p:embed/>
                </p:oleObj>
              </mc:Choice>
              <mc:Fallback>
                <p:oleObj name="Equation" r:id="rId5" imgW="2108160" imgH="355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6938" y="1143000"/>
                        <a:ext cx="3240087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uble Bracket 6">
            <a:extLst>
              <a:ext uri="{FF2B5EF4-FFF2-40B4-BE49-F238E27FC236}">
                <a16:creationId xmlns:a16="http://schemas.microsoft.com/office/drawing/2014/main" id="{89DD6855-7D93-486E-A54F-097C94A4BA4C}"/>
              </a:ext>
            </a:extLst>
          </p:cNvPr>
          <p:cNvSpPr/>
          <p:nvPr/>
        </p:nvSpPr>
        <p:spPr>
          <a:xfrm>
            <a:off x="4187539" y="1111250"/>
            <a:ext cx="3356261" cy="186055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32B655-9F5D-465C-BBF4-25F300AF862F}"/>
              </a:ext>
            </a:extLst>
          </p:cNvPr>
          <p:cNvSpPr/>
          <p:nvPr/>
        </p:nvSpPr>
        <p:spPr>
          <a:xfrm>
            <a:off x="4419600" y="1213860"/>
            <a:ext cx="685800" cy="5069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0FA501-CDAC-4353-A86F-9F87F130336E}"/>
              </a:ext>
            </a:extLst>
          </p:cNvPr>
          <p:cNvSpPr/>
          <p:nvPr/>
        </p:nvSpPr>
        <p:spPr>
          <a:xfrm>
            <a:off x="5105399" y="1720372"/>
            <a:ext cx="2234547" cy="1143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188317-EA36-427C-8A1A-0C2C3D908651}"/>
              </a:ext>
            </a:extLst>
          </p:cNvPr>
          <p:cNvSpPr txBox="1"/>
          <p:nvPr/>
        </p:nvSpPr>
        <p:spPr>
          <a:xfrm>
            <a:off x="4452261" y="1258707"/>
            <a:ext cx="76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  <a:latin typeface="+mj-lt"/>
              </a:rPr>
              <a:t>l=0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0D56B2-9FF2-4EE3-A50B-AB9600BA059E}"/>
              </a:ext>
            </a:extLst>
          </p:cNvPr>
          <p:cNvSpPr txBox="1"/>
          <p:nvPr/>
        </p:nvSpPr>
        <p:spPr>
          <a:xfrm>
            <a:off x="5863939" y="2057400"/>
            <a:ext cx="76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bg1"/>
                </a:solidFill>
                <a:latin typeface="+mj-lt"/>
              </a:rPr>
              <a:t>l=1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9C4EBB4-5975-4CA2-929C-162AD57F0B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103414"/>
              </p:ext>
            </p:extLst>
          </p:nvPr>
        </p:nvGraphicFramePr>
        <p:xfrm>
          <a:off x="635000" y="3795713"/>
          <a:ext cx="8498912" cy="2257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Equation" r:id="rId7" imgW="4254480" imgH="1130040" progId="Equation.DSMT4">
                  <p:embed/>
                </p:oleObj>
              </mc:Choice>
              <mc:Fallback>
                <p:oleObj name="Equation" r:id="rId7" imgW="4254480" imgH="11300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5000" y="3795713"/>
                        <a:ext cx="8498912" cy="2257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855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F74F5FD-BB9F-4BC6-AE22-7E8C0F4D1A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009837"/>
              </p:ext>
            </p:extLst>
          </p:nvPr>
        </p:nvGraphicFramePr>
        <p:xfrm>
          <a:off x="796131" y="228600"/>
          <a:ext cx="55705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0" name="Equation" r:id="rId3" imgW="3187440" imgH="355320" progId="Equation.DSMT4">
                  <p:embed/>
                </p:oleObj>
              </mc:Choice>
              <mc:Fallback>
                <p:oleObj name="Equation" r:id="rId3" imgW="3187440" imgH="3553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6131" y="228600"/>
                        <a:ext cx="5570538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E5027C7-3FDC-4ECC-B65A-E2F7F3009B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270947"/>
              </p:ext>
            </p:extLst>
          </p:nvPr>
        </p:nvGraphicFramePr>
        <p:xfrm>
          <a:off x="258762" y="1143000"/>
          <a:ext cx="8931275" cy="336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1" name="Equation" r:id="rId5" imgW="6298920" imgH="2374560" progId="Equation.DSMT4">
                  <p:embed/>
                </p:oleObj>
              </mc:Choice>
              <mc:Fallback>
                <p:oleObj name="Equation" r:id="rId5" imgW="6298920" imgH="237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8762" y="1143000"/>
                        <a:ext cx="8931275" cy="3367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4537F8B-FF73-41E0-85F0-901CAF539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120137"/>
              </p:ext>
            </p:extLst>
          </p:nvPr>
        </p:nvGraphicFramePr>
        <p:xfrm>
          <a:off x="1605656" y="5030865"/>
          <a:ext cx="5536406" cy="125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7" imgW="3530520" imgH="799920" progId="Equation.DSMT4">
                  <p:embed/>
                </p:oleObj>
              </mc:Choice>
              <mc:Fallback>
                <p:oleObj name="Equation" r:id="rId7" imgW="3530520" imgH="7999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05656" y="5030865"/>
                        <a:ext cx="5536406" cy="1254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7CBFF05-D874-4634-A656-E7337C37BB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27440"/>
              </p:ext>
            </p:extLst>
          </p:nvPr>
        </p:nvGraphicFramePr>
        <p:xfrm>
          <a:off x="5198962" y="1643784"/>
          <a:ext cx="3886200" cy="315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3" name="Equation" r:id="rId9" imgW="2514600" imgH="2044440" progId="Equation.DSMT4">
                  <p:embed/>
                </p:oleObj>
              </mc:Choice>
              <mc:Fallback>
                <p:oleObj name="Equation" r:id="rId9" imgW="2514600" imgH="2044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98962" y="1643784"/>
                        <a:ext cx="3886200" cy="3159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5127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9DCA319-7190-4BAE-9F40-0F29044FB4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955033"/>
              </p:ext>
            </p:extLst>
          </p:nvPr>
        </p:nvGraphicFramePr>
        <p:xfrm>
          <a:off x="73025" y="228600"/>
          <a:ext cx="55705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4" name="Equation" r:id="rId3" imgW="3187440" imgH="355320" progId="Equation.DSMT4">
                  <p:embed/>
                </p:oleObj>
              </mc:Choice>
              <mc:Fallback>
                <p:oleObj name="Equation" r:id="rId3" imgW="3187440" imgH="3553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25" y="228600"/>
                        <a:ext cx="5570538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7BD1ACE-808E-467C-B642-ADC1D40822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003503"/>
              </p:ext>
            </p:extLst>
          </p:nvPr>
        </p:nvGraphicFramePr>
        <p:xfrm>
          <a:off x="41942" y="762000"/>
          <a:ext cx="281635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Equation" r:id="rId5" imgW="1955520" imgH="952200" progId="Equation.DSMT4">
                  <p:embed/>
                </p:oleObj>
              </mc:Choice>
              <mc:Fallback>
                <p:oleObj name="Equation" r:id="rId5" imgW="1955520" imgH="952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42" y="762000"/>
                        <a:ext cx="2816352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3972AE3-A9F1-45E9-B4FD-A5127C02EB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721000"/>
              </p:ext>
            </p:extLst>
          </p:nvPr>
        </p:nvGraphicFramePr>
        <p:xfrm>
          <a:off x="412749" y="2144713"/>
          <a:ext cx="6140451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Equation" r:id="rId7" imgW="4330440" imgH="2400120" progId="Equation.DSMT4">
                  <p:embed/>
                </p:oleObj>
              </mc:Choice>
              <mc:Fallback>
                <p:oleObj name="Equation" r:id="rId7" imgW="4330440" imgH="24001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2749" y="2144713"/>
                        <a:ext cx="6140451" cy="340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0948DBD-C188-49AE-BD2A-7CA75FE944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81957"/>
              </p:ext>
            </p:extLst>
          </p:nvPr>
        </p:nvGraphicFramePr>
        <p:xfrm>
          <a:off x="1314450" y="3429000"/>
          <a:ext cx="63881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7" name="Equation" r:id="rId9" imgW="5041800" imgH="2044440" progId="Equation.DSMT4">
                  <p:embed/>
                </p:oleObj>
              </mc:Choice>
              <mc:Fallback>
                <p:oleObj name="Equation" r:id="rId9" imgW="5041800" imgH="20444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14450" y="3429000"/>
                        <a:ext cx="6388100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495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62832E3-14E3-4047-8E28-14FF16A295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544601"/>
              </p:ext>
            </p:extLst>
          </p:nvPr>
        </p:nvGraphicFramePr>
        <p:xfrm>
          <a:off x="228600" y="20782"/>
          <a:ext cx="8145463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Equation" r:id="rId3" imgW="4660560" imgH="723600" progId="Equation.DSMT4">
                  <p:embed/>
                </p:oleObj>
              </mc:Choice>
              <mc:Fallback>
                <p:oleObj name="Equation" r:id="rId3" imgW="4660560" imgH="723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0782"/>
                        <a:ext cx="8145463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7973DD1-D749-4737-91B5-07A19B6F5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1848597"/>
            <a:ext cx="8839200" cy="381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459735-0E8B-4E8C-AE83-FF9C7226EF55}"/>
              </a:ext>
            </a:extLst>
          </p:cNvPr>
          <p:cNvSpPr txBox="1"/>
          <p:nvPr/>
        </p:nvSpPr>
        <p:spPr>
          <a:xfrm rot="16200000">
            <a:off x="-995796" y="2738004"/>
            <a:ext cx="2743200" cy="467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E/</a:t>
            </a:r>
            <a:r>
              <a:rPr lang="en-US" sz="2400" i="1" dirty="0">
                <a:latin typeface="Symbol" panose="05050102010706020507" pitchFamily="18" charset="2"/>
              </a:rPr>
              <a:t>g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07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AB0A78-5383-45A9-B147-11CF11FE2B2E}"/>
              </a:ext>
            </a:extLst>
          </p:cNvPr>
          <p:cNvSpPr txBox="1"/>
          <p:nvPr/>
        </p:nvSpPr>
        <p:spPr>
          <a:xfrm>
            <a:off x="648182" y="312516"/>
            <a:ext cx="9965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Now consider internal magnetic fields within an atom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In PHY 712 we will derive the famous hyperfine interaction potential --</a:t>
            </a:r>
          </a:p>
        </p:txBody>
      </p:sp>
    </p:spTree>
    <p:extLst>
      <p:ext uri="{BB962C8B-B14F-4D97-AF65-F5344CB8AC3E}">
        <p14:creationId xmlns:p14="http://schemas.microsoft.com/office/powerpoint/2010/main" val="2157522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2B2E2A3-98A2-4834-A613-A603E81A4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538926"/>
              </p:ext>
            </p:extLst>
          </p:nvPr>
        </p:nvGraphicFramePr>
        <p:xfrm>
          <a:off x="1082650" y="1037863"/>
          <a:ext cx="9577634" cy="5062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Equation" r:id="rId3" imgW="6222960" imgH="3288960" progId="Equation.DSMT4">
                  <p:embed/>
                </p:oleObj>
              </mc:Choice>
              <mc:Fallback>
                <p:oleObj name="Equation" r:id="rId3" imgW="6222960" imgH="3288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2650" y="1037863"/>
                        <a:ext cx="9577634" cy="5062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29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DBC2E7-F06E-4D57-A2C8-89F71AC51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" y="613459"/>
            <a:ext cx="10144125" cy="5106304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1217270" y="4548850"/>
            <a:ext cx="9757458" cy="213280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58FF55-A10E-41CA-BA6A-F085BBEC7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717514"/>
            <a:ext cx="11106150" cy="299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DA08E6-5561-4CFB-BE66-7A9B6B5A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42F9FE-5836-47E1-8A44-4D6154B8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F33CC3-220F-4CBB-9B92-20159637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16A85-7ADD-41B4-BB6A-196D4774D638}"/>
              </a:ext>
            </a:extLst>
          </p:cNvPr>
          <p:cNvSpPr txBox="1"/>
          <p:nvPr/>
        </p:nvSpPr>
        <p:spPr>
          <a:xfrm>
            <a:off x="381965" y="243068"/>
            <a:ext cx="112042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The Van der Waals interaction –</a:t>
            </a:r>
          </a:p>
          <a:p>
            <a:pPr algn="l"/>
            <a:r>
              <a:rPr lang="en-US" sz="2400" b="1" dirty="0"/>
              <a:t>      </a:t>
            </a:r>
            <a:r>
              <a:rPr lang="en-US" sz="2400" b="1" dirty="0">
                <a:sym typeface="Wingdings" panose="05000000000000000000" pitchFamily="2" charset="2"/>
              </a:rPr>
              <a:t>The dominant interaction between two neutral but polarizable systems</a:t>
            </a:r>
            <a:endParaRPr lang="en-US" sz="24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F8E93B3-65A9-42B3-B1EF-443DCB302E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891091"/>
              </p:ext>
            </p:extLst>
          </p:nvPr>
        </p:nvGraphicFramePr>
        <p:xfrm>
          <a:off x="381965" y="1091465"/>
          <a:ext cx="11540598" cy="105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Equation" r:id="rId3" imgW="4317840" imgH="393480" progId="Equation.DSMT4">
                  <p:embed/>
                </p:oleObj>
              </mc:Choice>
              <mc:Fallback>
                <p:oleObj name="Equation" r:id="rId3" imgW="4317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965" y="1091465"/>
                        <a:ext cx="11540598" cy="1052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E55E46A-DE2B-48EB-ACDC-45643795A9E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429" b="5416"/>
          <a:stretch/>
        </p:blipFill>
        <p:spPr>
          <a:xfrm>
            <a:off x="1992774" y="2143696"/>
            <a:ext cx="8607408" cy="273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4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668DB3-B5FB-48E7-8FA9-7292E166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3ADE65-7749-4F15-A730-0FA469A65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5D945-6100-4A08-97C6-AFAA8F39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FA3A83-1BE9-42B0-86F6-EF46D10E57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29" b="5416"/>
          <a:stretch/>
        </p:blipFill>
        <p:spPr>
          <a:xfrm>
            <a:off x="272487" y="2890851"/>
            <a:ext cx="6617826" cy="21002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1EA80B-D4F4-467F-8D52-D928A197DF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453" y="2354120"/>
            <a:ext cx="4689797" cy="36869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FE930A-7A2E-48EF-B19B-4CB624EECA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485" y="189781"/>
            <a:ext cx="10447297" cy="167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96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3362B9-1584-4B1D-B20A-58E5C0FED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17E6A5-E447-4F37-AB02-DCAE548D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6D45B-773F-4AC2-86AF-ED3D3C38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1DF68C-1F4C-435D-88C8-499067AE3A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485" y="189781"/>
            <a:ext cx="10447297" cy="16700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EED6B5-B4FD-4B2D-8170-0246035B5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705" y="2593993"/>
            <a:ext cx="4194010" cy="16700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C58973-A2F3-40C7-9555-0D985DA1FA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1756" y="2393211"/>
            <a:ext cx="5959435" cy="1472734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F09BCC8C-A5DA-4D9F-B2AC-48A915A435D2}"/>
              </a:ext>
            </a:extLst>
          </p:cNvPr>
          <p:cNvSpPr/>
          <p:nvPr/>
        </p:nvSpPr>
        <p:spPr>
          <a:xfrm>
            <a:off x="2685327" y="1859795"/>
            <a:ext cx="896073" cy="501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89A7DEF-43F8-480C-9469-DA133BCD643B}"/>
              </a:ext>
            </a:extLst>
          </p:cNvPr>
          <p:cNvSpPr/>
          <p:nvPr/>
        </p:nvSpPr>
        <p:spPr>
          <a:xfrm>
            <a:off x="7479175" y="1805844"/>
            <a:ext cx="896073" cy="501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FA26F9-88BD-4B09-A65F-25AC57EE5DD4}"/>
              </a:ext>
            </a:extLst>
          </p:cNvPr>
          <p:cNvSpPr txBox="1"/>
          <p:nvPr/>
        </p:nvSpPr>
        <p:spPr>
          <a:xfrm>
            <a:off x="838200" y="4264006"/>
            <a:ext cx="4335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Zero order Hamiltonian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D5905-C8C5-4F3E-BF04-696E3FA783FC}"/>
              </a:ext>
            </a:extLst>
          </p:cNvPr>
          <p:cNvSpPr txBox="1"/>
          <p:nvPr/>
        </p:nvSpPr>
        <p:spPr>
          <a:xfrm>
            <a:off x="6534873" y="4264005"/>
            <a:ext cx="4335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Perturbation Hamiltonian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49A382F-CF26-44B1-A058-E285F46D12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199944"/>
              </p:ext>
            </p:extLst>
          </p:nvPr>
        </p:nvGraphicFramePr>
        <p:xfrm>
          <a:off x="602485" y="4765446"/>
          <a:ext cx="4941570" cy="164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Equation" r:id="rId6" imgW="1981080" imgH="660240" progId="Equation.DSMT4">
                  <p:embed/>
                </p:oleObj>
              </mc:Choice>
              <mc:Fallback>
                <p:oleObj name="Equation" r:id="rId6" imgW="19810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2485" y="4765446"/>
                        <a:ext cx="4941570" cy="1647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509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484581-8943-49AA-A122-5BEA1B77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14C14-3930-4992-9AAC-AF4DA161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6F5A-6A3B-4165-8410-5769B228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D35D-46A6-4E28-B775-6F2417A6DE27}"/>
              </a:ext>
            </a:extLst>
          </p:cNvPr>
          <p:cNvSpPr txBox="1"/>
          <p:nvPr/>
        </p:nvSpPr>
        <p:spPr>
          <a:xfrm>
            <a:off x="509286" y="219919"/>
            <a:ext cx="10139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Leading contributions to perturbing Hamiltonian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ADE8A-79AB-41DD-8E4D-F560717BD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31" y="681584"/>
            <a:ext cx="5959435" cy="14727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66726F-0FC4-484A-90EB-0CBBCA40C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916" y="2390056"/>
            <a:ext cx="10054368" cy="11481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BF3D09-557E-4CAB-9ACD-B845F6795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01" y="3878745"/>
            <a:ext cx="11311162" cy="164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6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4CE458-0464-4CEF-97A8-42C93874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FEF05-D698-427E-8046-80D2609EF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6CCFE-6693-4CAE-879C-64D9D4FA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D5F0678-E994-4A90-96A8-BBC1EA7935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77115"/>
              </p:ext>
            </p:extLst>
          </p:nvPr>
        </p:nvGraphicFramePr>
        <p:xfrm>
          <a:off x="1189620" y="464133"/>
          <a:ext cx="9273894" cy="460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Equation" r:id="rId3" imgW="3682800" imgH="1828800" progId="Equation.DSMT4">
                  <p:embed/>
                </p:oleObj>
              </mc:Choice>
              <mc:Fallback>
                <p:oleObj name="Equation" r:id="rId3" imgW="368280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9620" y="464133"/>
                        <a:ext cx="9273894" cy="46049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8418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AA1E56-4A86-47AF-AFF9-3587987C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6648C-8CC9-4900-9EF1-8A2BAFE9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60627-D354-4FD6-8001-34A7CBBF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ED71E2-C86A-414D-A183-E1841B980DE8}"/>
              </a:ext>
            </a:extLst>
          </p:cNvPr>
          <p:cNvSpPr txBox="1"/>
          <p:nvPr/>
        </p:nvSpPr>
        <p:spPr>
          <a:xfrm>
            <a:off x="532435" y="300942"/>
            <a:ext cx="10150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Your textbook uses several approximations to estimate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7B07229-C846-4927-89A7-B4A0B75B22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85776"/>
              </p:ext>
            </p:extLst>
          </p:nvPr>
        </p:nvGraphicFramePr>
        <p:xfrm>
          <a:off x="1685804" y="1193880"/>
          <a:ext cx="5115954" cy="1190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3" imgW="2019240" imgH="469800" progId="Equation.DSMT4">
                  <p:embed/>
                </p:oleObj>
              </mc:Choice>
              <mc:Fallback>
                <p:oleObj name="Equation" r:id="rId3" imgW="20192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5804" y="1193880"/>
                        <a:ext cx="5115954" cy="1190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53F9531-7CA9-4480-8CCF-9C103CC0C4B8}"/>
              </a:ext>
            </a:extLst>
          </p:cNvPr>
          <p:cNvSpPr txBox="1"/>
          <p:nvPr/>
        </p:nvSpPr>
        <p:spPr>
          <a:xfrm>
            <a:off x="3581400" y="2720051"/>
            <a:ext cx="8201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HW #5  involves examining this result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ECFF80-AFBD-451D-AB73-48429E8B97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229299"/>
              </p:ext>
            </p:extLst>
          </p:nvPr>
        </p:nvGraphicFramePr>
        <p:xfrm>
          <a:off x="838200" y="3766796"/>
          <a:ext cx="11168062" cy="223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tion" r:id="rId5" imgW="4178160" imgH="838080" progId="Equation.DSMT4">
                  <p:embed/>
                </p:oleObj>
              </mc:Choice>
              <mc:Fallback>
                <p:oleObj name="Equation" r:id="rId5" imgW="4178160" imgH="838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F8E93B3-65A9-42B3-B1EF-443DCB302E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766796"/>
                        <a:ext cx="11168062" cy="223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676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313</Words>
  <Application>Microsoft Office PowerPoint</Application>
  <PresentationFormat>Widescreen</PresentationFormat>
  <Paragraphs>85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Office Theme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159</cp:revision>
  <dcterms:created xsi:type="dcterms:W3CDTF">2020-01-06T21:28:26Z</dcterms:created>
  <dcterms:modified xsi:type="dcterms:W3CDTF">2022-01-21T05:04:58Z</dcterms:modified>
</cp:coreProperties>
</file>