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58" r:id="rId4"/>
    <p:sldId id="273" r:id="rId5"/>
    <p:sldId id="274" r:id="rId6"/>
    <p:sldId id="276" r:id="rId7"/>
    <p:sldId id="277" r:id="rId8"/>
    <p:sldId id="278" r:id="rId9"/>
    <p:sldId id="279" r:id="rId10"/>
    <p:sldId id="280" r:id="rId11"/>
    <p:sldId id="281" r:id="rId12"/>
    <p:sldId id="269" r:id="rId13"/>
    <p:sldId id="270" r:id="rId14"/>
    <p:sldId id="271" r:id="rId15"/>
    <p:sldId id="272" r:id="rId16"/>
    <p:sldId id="286" r:id="rId17"/>
    <p:sldId id="287" r:id="rId18"/>
    <p:sldId id="290" r:id="rId19"/>
    <p:sldId id="275" r:id="rId20"/>
    <p:sldId id="291" r:id="rId21"/>
    <p:sldId id="292" r:id="rId22"/>
    <p:sldId id="293" r:id="rId23"/>
    <p:sldId id="294" r:id="rId24"/>
    <p:sldId id="295" r:id="rId25"/>
    <p:sldId id="296" r:id="rId26"/>
    <p:sldId id="297" r:id="rId27"/>
    <p:sldId id="298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66" d="100"/>
          <a:sy n="66" d="100"/>
        </p:scale>
        <p:origin x="7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4" Type="http://schemas.openxmlformats.org/officeDocument/2006/relationships/image" Target="../media/image39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image" Target="../media/image40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7.wmf"/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2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A23424-DEE1-474C-8CA6-8FF7DF8EAB4D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A7A49-0F1F-4A7C-AF9C-8903C40705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957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4F497-A5E9-4C61-8DD2-C675360628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46D2AD-FD3F-43BF-948D-3FA9898791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BA076A-EA06-4A71-94CC-203804D2E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20456-84EA-4916-948F-73ABC5ACB2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313371-8CAE-4B0B-92C7-900AD7639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991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42F82-780C-4CBB-83B1-349660859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CDEA14-E7D1-46B1-98BA-F527B011DA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9FCA7C-20A0-4DEA-8387-33C305D96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A1930C-54CC-4E2D-AD9A-1FC85887B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11DD32-0F83-4F7F-B0E2-FB45EBB52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817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4B64B19-F58C-45FB-9E9A-385B7805C9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8362D9-1E9E-442E-B047-AE1614678E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ABC61B-863C-44FC-9331-94BA55168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55744F-E4BA-459D-AE6B-2DB388032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B1BC9-9855-4C70-9B5C-BB8F4E0BC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096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DB4966-86B8-402E-9BA2-D33BBA94F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EFEC4-D09E-4544-A694-598E7A5746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C9B898-250C-4875-A787-14FF5F01E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C07F1-A9AF-4115-81A3-41F014A71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7EA63-35CE-409D-9D63-32B815442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81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D426A-932B-4595-B736-145AA31AC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CE67A1-6A7E-4ED6-A372-E099402FF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362875-98FD-4ABB-8AD4-DFEFF55CB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58357-845B-446B-8911-32E50D490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26E2F-E54B-44CF-848B-031A2CD0B5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316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DB750-F87B-4D5D-93E1-9BCF781A7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6538C5-2D6C-4EC4-AAF1-25E97921C0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C9D746-A70C-482F-ACB8-1C85222D11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29C9B4-5CD2-496E-AFD8-37C676DA3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9446BC-5FDD-46BB-B5D7-3AD40708B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6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7616E5-0507-413E-82EA-2076FA70C9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507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C33AF-C970-4ECB-989D-B542CE1B1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E7BCB3-987A-40D1-A6D5-A48316199C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2525F2-7FC0-4E85-8FC3-402AC58C7C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F0E247-922C-44FB-9CB7-51F25F74D1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408B50-67A0-4FAE-A622-70849C5320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9ABA142-702D-4CC2-8501-1E9277B0D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1/24/2022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8FB12D-80AB-4488-A8B7-BBB0385D3A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6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EC94D60-AA5A-4D8A-A333-D0FED73F6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226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62D50-2F3A-4587-8A19-DC4243C8F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EABA41-A056-42C9-A088-800CC1D39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1/24/2022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7E1D39-223B-4998-A81D-710C884F4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6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CADD9E-80D2-4757-8007-42751614F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3760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6B4EF3C-E48B-4AC6-B15D-22858F99D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0D0E2EB-58F1-4CF9-9B45-B064D84769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E4210C-D144-4FD2-BF0A-A7ECA5ACF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321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D235D-6259-4874-A199-79A2BD3F7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A14D0-11E6-4E4B-A212-F41E7331D8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4D400D-2F5C-4029-9008-8512F58633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C1C6CB-DFB1-409F-B80F-9407F13E4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6BE28C-1731-4E1D-89CC-D4A856D513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6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4FF162-F1B8-43E9-BD62-336C3F8D0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2604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1D9440-5B84-4CA3-902B-C99D5BAB73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D20380B-5F54-4F29-BA68-9613EA6231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2F114C-DEF1-43DA-A018-A61AF27A40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A97CDD-6591-467E-923D-293A51F6E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1/24/2022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5180B6-B6AF-4100-977C-AC48DA7DF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6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54C474-8B60-40C8-ACE4-281D5011C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577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F154E4-EDE7-4E73-B225-27E5C3F15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127A49-5253-483C-9D89-6D937A6A6E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1A01EE-0329-4A25-84CE-5D5DAADD62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1/24/2022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79FA77-9731-43EB-8CD9-E11E4ECB21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742 -- Lecture 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F8594-0A26-4B86-A475-59313F23E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FF32D-176F-4F5B-8878-5D48FB6FF26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840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7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9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hyperlink" Target="http://dlmf.nist.gov/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store.doverpublications.com/0486612724.html" TargetMode="External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6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28.wmf"/><Relationship Id="rId4" Type="http://schemas.openxmlformats.org/officeDocument/2006/relationships/oleObject" Target="../embeddings/oleObject20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oleObject" Target="../embeddings/oleObject21.bin"/><Relationship Id="rId7" Type="http://schemas.openxmlformats.org/officeDocument/2006/relationships/image" Target="../media/image3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33.wmf"/><Relationship Id="rId5" Type="http://schemas.openxmlformats.org/officeDocument/2006/relationships/image" Target="../media/image34.png"/><Relationship Id="rId10" Type="http://schemas.openxmlformats.org/officeDocument/2006/relationships/oleObject" Target="../embeddings/oleObject24.bin"/><Relationship Id="rId4" Type="http://schemas.openxmlformats.org/officeDocument/2006/relationships/image" Target="../media/image30.wmf"/><Relationship Id="rId9" Type="http://schemas.openxmlformats.org/officeDocument/2006/relationships/image" Target="../media/image32.wm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oleObject" Target="../embeddings/oleObject21.bin"/><Relationship Id="rId7" Type="http://schemas.openxmlformats.org/officeDocument/2006/relationships/image" Target="../media/image3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2.bin"/><Relationship Id="rId11" Type="http://schemas.openxmlformats.org/officeDocument/2006/relationships/image" Target="../media/image33.wmf"/><Relationship Id="rId5" Type="http://schemas.openxmlformats.org/officeDocument/2006/relationships/image" Target="../media/image34.png"/><Relationship Id="rId10" Type="http://schemas.openxmlformats.org/officeDocument/2006/relationships/oleObject" Target="../embeddings/oleObject24.bin"/><Relationship Id="rId4" Type="http://schemas.openxmlformats.org/officeDocument/2006/relationships/image" Target="../media/image30.wmf"/><Relationship Id="rId9" Type="http://schemas.openxmlformats.org/officeDocument/2006/relationships/image" Target="../media/image32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26.bin"/><Relationship Id="rId4" Type="http://schemas.openxmlformats.org/officeDocument/2006/relationships/image" Target="../media/image35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39.wmf"/><Relationship Id="rId4" Type="http://schemas.openxmlformats.org/officeDocument/2006/relationships/image" Target="../media/image36.wmf"/><Relationship Id="rId9" Type="http://schemas.openxmlformats.org/officeDocument/2006/relationships/oleObject" Target="../embeddings/oleObject29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7" Type="http://schemas.openxmlformats.org/officeDocument/2006/relationships/image" Target="../media/image4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31.bin"/><Relationship Id="rId5" Type="http://schemas.openxmlformats.org/officeDocument/2006/relationships/image" Target="../media/image40.wmf"/><Relationship Id="rId4" Type="http://schemas.openxmlformats.org/officeDocument/2006/relationships/oleObject" Target="../embeddings/oleObject30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43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44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image" Target="../media/image5.png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3.bin"/><Relationship Id="rId9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0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2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BDF17C-E82C-4B81-A5F8-25A920937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1/24/2022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94DB1-3467-40A8-BA89-DE9108A66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6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B6E637-08E0-4D49-9E0B-D8B5E5D03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ADFEB32-EBCA-4FF9-87C1-9C7CDFA7CAA0}"/>
              </a:ext>
            </a:extLst>
          </p:cNvPr>
          <p:cNvSpPr txBox="1"/>
          <p:nvPr/>
        </p:nvSpPr>
        <p:spPr>
          <a:xfrm>
            <a:off x="936702" y="189571"/>
            <a:ext cx="1022566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742 Quantum Mechanics II</a:t>
            </a:r>
          </a:p>
          <a:p>
            <a:pPr algn="ctr"/>
            <a:r>
              <a:rPr lang="en-US" sz="3200" b="1" dirty="0"/>
              <a:t>12-12:50 PM  MWF  Olin 103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EACAB1C-FE86-41A1-866F-CAF434231243}"/>
              </a:ext>
            </a:extLst>
          </p:cNvPr>
          <p:cNvSpPr txBox="1"/>
          <p:nvPr/>
        </p:nvSpPr>
        <p:spPr>
          <a:xfrm>
            <a:off x="936702" y="1759352"/>
            <a:ext cx="11117765" cy="44473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7030A0"/>
                </a:solidFill>
              </a:rPr>
              <a:t>Plan for Lecture 6</a:t>
            </a:r>
          </a:p>
          <a:p>
            <a:pPr algn="ctr"/>
            <a:r>
              <a:rPr lang="en-US" sz="3200" b="1" dirty="0">
                <a:solidFill>
                  <a:srgbClr val="7030A0"/>
                </a:solidFill>
              </a:rPr>
              <a:t>Approximate solutions for stationary states </a:t>
            </a:r>
          </a:p>
          <a:p>
            <a:pPr algn="ctr"/>
            <a:r>
              <a:rPr lang="en-US" sz="3200" b="1" dirty="0">
                <a:solidFill>
                  <a:srgbClr val="7030A0"/>
                </a:solidFill>
              </a:rPr>
              <a:t>Perturbation theory examples (Chap. 13 and 12 B) –</a:t>
            </a:r>
          </a:p>
          <a:p>
            <a:endParaRPr lang="en-US" sz="1100" b="1" dirty="0">
              <a:solidFill>
                <a:srgbClr val="7030A0"/>
              </a:solidFill>
            </a:endParaRPr>
          </a:p>
          <a:p>
            <a:pPr marL="457200" indent="-457200">
              <a:buAutoNum type="arabicPeriod"/>
            </a:pPr>
            <a:endParaRPr lang="en-US" sz="3200" b="1" dirty="0"/>
          </a:p>
          <a:p>
            <a:pPr marL="457200" indent="-457200">
              <a:buAutoNum type="arabicPeriod"/>
            </a:pPr>
            <a:r>
              <a:rPr lang="en-US" sz="3200" b="1" dirty="0"/>
              <a:t>The hyperfine interaction</a:t>
            </a:r>
          </a:p>
          <a:p>
            <a:pPr marL="457200" indent="-457200">
              <a:buAutoNum type="arabicPeriod"/>
            </a:pPr>
            <a:r>
              <a:rPr lang="en-US" sz="3200" b="1" dirty="0"/>
              <a:t>The WKB or “quasi-classical” approximation</a:t>
            </a:r>
          </a:p>
          <a:p>
            <a:endParaRPr lang="en-US" sz="3200" b="1" dirty="0"/>
          </a:p>
          <a:p>
            <a:endParaRPr lang="en-US" sz="2400" b="1" dirty="0"/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1782581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79CD21B-7F39-457C-B4EF-14F00AC86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C028FFF-444A-4B06-8A42-7023E1500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B8C8F5-8061-48F7-B458-B41C9337EF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EEE02368-A4BD-41C7-AB18-93669F5B8C3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7647008"/>
              </p:ext>
            </p:extLst>
          </p:nvPr>
        </p:nvGraphicFramePr>
        <p:xfrm>
          <a:off x="132547" y="452116"/>
          <a:ext cx="9956800" cy="240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04" name="Equation" r:id="rId3" imgW="3987720" imgH="965160" progId="Equation.DSMT4">
                  <p:embed/>
                </p:oleObj>
              </mc:Choice>
              <mc:Fallback>
                <p:oleObj name="Equation" r:id="rId3" imgW="3987720" imgH="96516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36E28C31-9E5A-4F38-AF64-920FBF1FCCE5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2547" y="452116"/>
                        <a:ext cx="9956800" cy="2409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E781BE9-7B15-42A8-96C3-86126631114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5615091"/>
              </p:ext>
            </p:extLst>
          </p:nvPr>
        </p:nvGraphicFramePr>
        <p:xfrm>
          <a:off x="6377650" y="2123209"/>
          <a:ext cx="4030714" cy="11298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05" name="Equation" r:id="rId5" imgW="1676160" imgH="469800" progId="Equation.DSMT4">
                  <p:embed/>
                </p:oleObj>
              </mc:Choice>
              <mc:Fallback>
                <p:oleObj name="Equation" r:id="rId5" imgW="1676160" imgH="469800" progId="Equation.DSMT4">
                  <p:embed/>
                  <p:pic>
                    <p:nvPicPr>
                      <p:cNvPr id="8" name="Object 7">
                        <a:extLst>
                          <a:ext uri="{FF2B5EF4-FFF2-40B4-BE49-F238E27FC236}">
                            <a16:creationId xmlns:a16="http://schemas.microsoft.com/office/drawing/2014/main" id="{0ABA161D-A655-41C5-ADD1-85B9592E59E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377650" y="2123209"/>
                        <a:ext cx="4030714" cy="11298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6A798A75-7F39-4E63-A81D-2F628C9C03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6741891"/>
              </p:ext>
            </p:extLst>
          </p:nvPr>
        </p:nvGraphicFramePr>
        <p:xfrm>
          <a:off x="282615" y="3005377"/>
          <a:ext cx="6365051" cy="34005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306" name="Equation" r:id="rId7" imgW="1854000" imgH="990360" progId="Equation.DSMT4">
                  <p:embed/>
                </p:oleObj>
              </mc:Choice>
              <mc:Fallback>
                <p:oleObj name="Equation" r:id="rId7" imgW="1854000" imgH="990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82615" y="3005377"/>
                        <a:ext cx="6365051" cy="34005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29B1A0C6-0322-4B9F-B89E-B51D36DE9D4D}"/>
              </a:ext>
            </a:extLst>
          </p:cNvPr>
          <p:cNvSpPr txBox="1"/>
          <p:nvPr/>
        </p:nvSpPr>
        <p:spPr>
          <a:xfrm>
            <a:off x="7581418" y="3773347"/>
            <a:ext cx="39469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Is this consistent with the results from your textbook?</a:t>
            </a:r>
          </a:p>
        </p:txBody>
      </p:sp>
    </p:spTree>
    <p:extLst>
      <p:ext uri="{BB962C8B-B14F-4D97-AF65-F5344CB8AC3E}">
        <p14:creationId xmlns:p14="http://schemas.microsoft.com/office/powerpoint/2010/main" val="2555790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48031-EA38-4C0D-8AFA-1E95AEEF18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482F5E-199F-4940-B19C-907F1791D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593D0A-EFF6-4281-93E0-A01B1F9504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EC755D4-4197-4FCF-BFFB-AC2F1D237B84}"/>
              </a:ext>
            </a:extLst>
          </p:cNvPr>
          <p:cNvSpPr txBox="1"/>
          <p:nvPr/>
        </p:nvSpPr>
        <p:spPr>
          <a:xfrm>
            <a:off x="224852" y="299803"/>
            <a:ext cx="112875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New topic --   WKB or “quasi-classical” approximation   </a:t>
            </a:r>
          </a:p>
          <a:p>
            <a:pPr algn="l"/>
            <a:endParaRPr lang="en-US" sz="2400" b="1" dirty="0"/>
          </a:p>
          <a:p>
            <a:pPr algn="l"/>
            <a:r>
              <a:rPr lang="en-US" sz="2400" b="1" dirty="0"/>
              <a:t>Developed by Wentzel, </a:t>
            </a:r>
            <a:r>
              <a:rPr lang="en-US" sz="2400" b="1" dirty="0" err="1"/>
              <a:t>Kramers</a:t>
            </a:r>
            <a:r>
              <a:rPr lang="en-US" sz="2400" b="1" dirty="0"/>
              <a:t>, and Brillouin  and several others</a:t>
            </a:r>
          </a:p>
          <a:p>
            <a:pPr algn="l"/>
            <a:endParaRPr lang="en-US" sz="2400" b="1" dirty="0"/>
          </a:p>
          <a:p>
            <a:pPr algn="l"/>
            <a:r>
              <a:rPr lang="en-US" sz="2400" b="1" dirty="0"/>
              <a:t>First consider exact solution to a convenient reference system --</a:t>
            </a:r>
          </a:p>
        </p:txBody>
      </p:sp>
    </p:spTree>
    <p:extLst>
      <p:ext uri="{BB962C8B-B14F-4D97-AF65-F5344CB8AC3E}">
        <p14:creationId xmlns:p14="http://schemas.microsoft.com/office/powerpoint/2010/main" val="3946038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1/15/2020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9434412"/>
              </p:ext>
            </p:extLst>
          </p:nvPr>
        </p:nvGraphicFramePr>
        <p:xfrm>
          <a:off x="935038" y="698500"/>
          <a:ext cx="8472487" cy="955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78" name="Equation" r:id="rId3" imgW="5511600" imgH="622080" progId="Equation.DSMT4">
                  <p:embed/>
                </p:oleObj>
              </mc:Choice>
              <mc:Fallback>
                <p:oleObj name="Equation" r:id="rId3" imgW="5511600" imgH="6220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35038" y="698500"/>
                        <a:ext cx="8472487" cy="955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44513" y="1931949"/>
          <a:ext cx="9045575" cy="141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79" name="Equation" r:id="rId5" imgW="6387840" imgH="1002960" progId="Equation.DSMT4">
                  <p:embed/>
                </p:oleObj>
              </mc:Choice>
              <mc:Fallback>
                <p:oleObj name="Equation" r:id="rId5" imgW="6387840" imgH="100296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44513" y="1931949"/>
                        <a:ext cx="9045575" cy="1419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Arrow Connector 8"/>
          <p:cNvCxnSpPr/>
          <p:nvPr/>
        </p:nvCxnSpPr>
        <p:spPr>
          <a:xfrm flipV="1">
            <a:off x="2743200" y="3657600"/>
            <a:ext cx="0" cy="25146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476501" y="5108084"/>
            <a:ext cx="5257800" cy="3175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 rot="16200000">
            <a:off x="1782721" y="4231433"/>
            <a:ext cx="1315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Energy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848600" y="4872336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x</a:t>
            </a:r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3103776" y="3909604"/>
            <a:ext cx="4135225" cy="1957796"/>
          </a:xfrm>
          <a:prstGeom prst="line">
            <a:avLst/>
          </a:prstGeom>
          <a:ln w="38100">
            <a:solidFill>
              <a:srgbClr val="DA32AA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495800" y="5105401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a</a:t>
            </a:r>
          </a:p>
        </p:txBody>
      </p:sp>
      <p:cxnSp>
        <p:nvCxnSpPr>
          <p:cNvPr id="18" name="Straight Connector 17"/>
          <p:cNvCxnSpPr/>
          <p:nvPr/>
        </p:nvCxnSpPr>
        <p:spPr>
          <a:xfrm>
            <a:off x="2743201" y="4350092"/>
            <a:ext cx="4991101" cy="2"/>
          </a:xfrm>
          <a:prstGeom prst="line">
            <a:avLst/>
          </a:prstGeom>
          <a:ln w="381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848601" y="4038600"/>
            <a:ext cx="78242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E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208362" y="3539125"/>
            <a:ext cx="78242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U(x)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4E0A959-0FBA-4D1A-AA2F-16F392FE9486}"/>
              </a:ext>
            </a:extLst>
          </p:cNvPr>
          <p:cNvSpPr txBox="1"/>
          <p:nvPr/>
        </p:nvSpPr>
        <p:spPr>
          <a:xfrm>
            <a:off x="256478" y="181129"/>
            <a:ext cx="10952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Example of particle interacting with an electromagnetic field </a:t>
            </a:r>
          </a:p>
        </p:txBody>
      </p:sp>
    </p:spTree>
    <p:extLst>
      <p:ext uri="{BB962C8B-B14F-4D97-AF65-F5344CB8AC3E}">
        <p14:creationId xmlns:p14="http://schemas.microsoft.com/office/powerpoint/2010/main" val="10237316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1/15/2020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8201" y="304801"/>
            <a:ext cx="113537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One dimensional Schrödinger equation for charged particle in an electrostatic field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905001" y="1035216"/>
          <a:ext cx="5000625" cy="989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98" name="Equation" r:id="rId3" imgW="3530520" imgH="698400" progId="Equation.DSMT4">
                  <p:embed/>
                </p:oleObj>
              </mc:Choice>
              <mc:Fallback>
                <p:oleObj name="Equation" r:id="rId3" imgW="3530520" imgH="69840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05001" y="1035216"/>
                        <a:ext cx="5000625" cy="989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7" name="Straight Arrow Connector 6"/>
          <p:cNvCxnSpPr/>
          <p:nvPr/>
        </p:nvCxnSpPr>
        <p:spPr>
          <a:xfrm flipV="1">
            <a:off x="2743200" y="1949108"/>
            <a:ext cx="0" cy="25146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476501" y="3399592"/>
            <a:ext cx="5257800" cy="3175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 rot="16200000">
            <a:off x="1782721" y="2522941"/>
            <a:ext cx="13158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Energy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48600" y="3163844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x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3103776" y="2201112"/>
            <a:ext cx="4135225" cy="1957796"/>
          </a:xfrm>
          <a:prstGeom prst="line">
            <a:avLst/>
          </a:prstGeom>
          <a:ln w="38100">
            <a:solidFill>
              <a:srgbClr val="DA32AA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495800" y="3396909"/>
            <a:ext cx="114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a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2743201" y="2641600"/>
            <a:ext cx="4991101" cy="2"/>
          </a:xfrm>
          <a:prstGeom prst="line">
            <a:avLst/>
          </a:prstGeom>
          <a:ln w="38100">
            <a:solidFill>
              <a:srgbClr val="0000FF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7848601" y="2330108"/>
            <a:ext cx="78242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208362" y="1830633"/>
            <a:ext cx="782425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U(x)</a:t>
            </a:r>
          </a:p>
        </p:txBody>
      </p: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3429000" y="4309531"/>
          <a:ext cx="6234718" cy="20468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99" name="Equation" r:id="rId5" imgW="5333760" imgH="1752480" progId="Equation.DSMT4">
                  <p:embed/>
                </p:oleObj>
              </mc:Choice>
              <mc:Fallback>
                <p:oleObj name="Equation" r:id="rId5" imgW="5333760" imgH="1752480" progId="Equation.DSMT4">
                  <p:embed/>
                  <p:pic>
                    <p:nvPicPr>
                      <p:cNvPr id="16" name="Object 1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29000" y="4309531"/>
                        <a:ext cx="6234718" cy="20468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984840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1/15/2020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05000" y="152401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Digression – library of solutions to differential equations</a:t>
            </a:r>
          </a:p>
          <a:p>
            <a:r>
              <a:rPr lang="en-US" sz="2400" dirty="0">
                <a:latin typeface="+mj-lt"/>
                <a:hlinkClick r:id="rId2"/>
              </a:rPr>
              <a:t>http://dlmf.nist.gov/</a:t>
            </a:r>
            <a:endParaRPr lang="en-US" sz="2400" dirty="0"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0313" y="1213536"/>
            <a:ext cx="7191375" cy="4912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4906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1/15/2020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4801" y="304800"/>
            <a:ext cx="3629025" cy="47625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590800" y="5486401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hlinkClick r:id="rId3"/>
              </a:rPr>
              <a:t>http://store.doverpublications.com/0486612724.html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33476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1/15/2020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81201" y="304801"/>
            <a:ext cx="8562975" cy="3971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36327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1/15/2020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371600"/>
            <a:ext cx="8738616" cy="35814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49110" t="25060" r="36652" b="55755"/>
          <a:stretch/>
        </p:blipFill>
        <p:spPr>
          <a:xfrm>
            <a:off x="2514600" y="252028"/>
            <a:ext cx="1981200" cy="123824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172200" y="2209801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  <a:latin typeface="+mj-lt"/>
              </a:rPr>
              <a:t>Ai(z)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458200" y="1828801"/>
            <a:ext cx="1066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0000FF"/>
                </a:solidFill>
                <a:latin typeface="+mj-lt"/>
              </a:rPr>
              <a:t>Bi(z)</a:t>
            </a:r>
          </a:p>
        </p:txBody>
      </p:sp>
    </p:spTree>
    <p:extLst>
      <p:ext uri="{BB962C8B-B14F-4D97-AF65-F5344CB8AC3E}">
        <p14:creationId xmlns:p14="http://schemas.microsoft.com/office/powerpoint/2010/main" val="16035409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B7BA2B-887F-4F92-91FD-D12136C33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1/15/2020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105543-71C6-4E95-A65F-3B2626441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8D4A8D-42E5-409B-925D-A4CD33544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18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01E5A5-8FCE-4833-9D20-125E9A6CC9DA}"/>
              </a:ext>
            </a:extLst>
          </p:cNvPr>
          <p:cNvSpPr txBox="1"/>
          <p:nvPr/>
        </p:nvSpPr>
        <p:spPr>
          <a:xfrm>
            <a:off x="579863" y="267629"/>
            <a:ext cx="98799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Example Maple input --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5F72CAC-FB4B-4E7C-B4CE-9C3F0EE48C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18986"/>
            <a:ext cx="12192000" cy="4620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9282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1/15/2020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002055" y="130493"/>
          <a:ext cx="6235700" cy="330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50" name="Equation" r:id="rId3" imgW="5333760" imgH="2831760" progId="Equation.DSMT4">
                  <p:embed/>
                </p:oleObj>
              </mc:Choice>
              <mc:Fallback>
                <p:oleObj name="Equation" r:id="rId3" imgW="5333760" imgH="283176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02055" y="130493"/>
                        <a:ext cx="6235700" cy="3306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098675" y="3608389"/>
          <a:ext cx="7158038" cy="270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51" name="Equation" r:id="rId5" imgW="6273720" imgH="2374560" progId="Equation.DSMT4">
                  <p:embed/>
                </p:oleObj>
              </mc:Choice>
              <mc:Fallback>
                <p:oleObj name="Equation" r:id="rId5" imgW="6273720" imgH="237456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098675" y="3608389"/>
                        <a:ext cx="7158038" cy="2708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 rot="19908408">
            <a:off x="5373967" y="4893226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  <a:sym typeface="Wingdings" panose="05000000000000000000" pitchFamily="2" charset="2"/>
              </a:rPr>
              <a:t></a:t>
            </a:r>
            <a:r>
              <a:rPr lang="en-US" sz="2400" dirty="0">
                <a:latin typeface="+mj-lt"/>
              </a:rPr>
              <a:t>normalization constant</a:t>
            </a:r>
          </a:p>
        </p:txBody>
      </p:sp>
    </p:spTree>
    <p:extLst>
      <p:ext uri="{BB962C8B-B14F-4D97-AF65-F5344CB8AC3E}">
        <p14:creationId xmlns:p14="http://schemas.microsoft.com/office/powerpoint/2010/main" val="6723511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61F3C362-1D64-46D4-968C-0B061568843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804" y="715298"/>
            <a:ext cx="11050390" cy="5216203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644520-2130-480F-B6CE-7BF16F45B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2D71AB-94A6-4281-8C38-037A71CE7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D3D93-F120-4D2E-A64A-9DE0D39C7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67792D-A0E6-4004-BFB3-A7B6071C9EF5}"/>
              </a:ext>
            </a:extLst>
          </p:cNvPr>
          <p:cNvSpPr/>
          <p:nvPr/>
        </p:nvSpPr>
        <p:spPr>
          <a:xfrm>
            <a:off x="838200" y="4942391"/>
            <a:ext cx="10609162" cy="497710"/>
          </a:xfrm>
          <a:prstGeom prst="rect">
            <a:avLst/>
          </a:prstGeom>
          <a:solidFill>
            <a:srgbClr val="FFFF00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0681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1/15/2020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8800" y="228601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Some properties of Airy functions – </a:t>
            </a:r>
          </a:p>
          <a:p>
            <a:r>
              <a:rPr lang="en-US" sz="2400" b="1" dirty="0"/>
              <a:t>            Integral form: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53001" y="685801"/>
            <a:ext cx="3952875" cy="1228725"/>
          </a:xfrm>
          <a:prstGeom prst="rect">
            <a:avLst/>
          </a:prstGeom>
        </p:spPr>
      </p:pic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887580" y="2063572"/>
          <a:ext cx="5189621" cy="343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57" name="Equation" r:id="rId4" imgW="3009600" imgH="1993680" progId="Equation.DSMT4">
                  <p:embed/>
                </p:oleObj>
              </mc:Choice>
              <mc:Fallback>
                <p:oleObj name="Equation" r:id="rId4" imgW="3009600" imgH="199368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887580" y="2063572"/>
                        <a:ext cx="5189621" cy="3437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864061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1/15/2020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932984" y="547688"/>
          <a:ext cx="6234113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22" name="Equation" r:id="rId3" imgW="5333760" imgH="2120760" progId="Equation.DSMT4">
                  <p:embed/>
                </p:oleObj>
              </mc:Choice>
              <mc:Fallback>
                <p:oleObj name="Equation" r:id="rId3" imgW="5333760" imgH="212076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32984" y="547688"/>
                        <a:ext cx="6234113" cy="2476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75783" y="152401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of results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8709" y="3144942"/>
            <a:ext cx="8143875" cy="3090655"/>
          </a:xfrm>
          <a:prstGeom prst="rect">
            <a:avLst/>
          </a:prstGeom>
        </p:spPr>
      </p:pic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209584" y="3128098"/>
          <a:ext cx="1275699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23" name="Equation" r:id="rId6" imgW="901440" imgH="279360" progId="Equation.DSMT4">
                  <p:embed/>
                </p:oleObj>
              </mc:Choice>
              <mc:Fallback>
                <p:oleObj name="Equation" r:id="rId6" imgW="901440" imgH="27936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209584" y="3128098"/>
                        <a:ext cx="1275699" cy="395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4504859" y="5624514"/>
          <a:ext cx="989013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24" name="Equation" r:id="rId8" imgW="698400" imgH="279360" progId="Equation.DSMT4">
                  <p:embed/>
                </p:oleObj>
              </mc:Choice>
              <mc:Fallback>
                <p:oleObj name="Equation" r:id="rId8" imgW="698400" imgH="27936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04859" y="5624514"/>
                        <a:ext cx="989013" cy="395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6644809" y="4689475"/>
          <a:ext cx="1044575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525" name="Equation" r:id="rId10" imgW="736560" imgH="279360" progId="Equation.DSMT4">
                  <p:embed/>
                </p:oleObj>
              </mc:Choice>
              <mc:Fallback>
                <p:oleObj name="Equation" r:id="rId10" imgW="736560" imgH="27936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644809" y="4689475"/>
                        <a:ext cx="1044575" cy="395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A89EA3D-F6BE-471F-AE91-A6A683A23AD3}"/>
              </a:ext>
            </a:extLst>
          </p:cNvPr>
          <p:cNvSpPr txBox="1"/>
          <p:nvPr/>
        </p:nvSpPr>
        <p:spPr>
          <a:xfrm>
            <a:off x="7404410" y="196901"/>
            <a:ext cx="460545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Note that in this case, physical solutions exist for all energies </a:t>
            </a:r>
            <a:r>
              <a:rPr lang="en-US" sz="2400" b="1" i="1" dirty="0"/>
              <a:t>E</a:t>
            </a:r>
            <a:r>
              <a:rPr lang="en-US" sz="2400" b="1" dirty="0"/>
              <a:t>;  the wavefunction oscillates for</a:t>
            </a:r>
          </a:p>
          <a:p>
            <a:r>
              <a:rPr lang="en-US" sz="2400" b="1" i="1" dirty="0"/>
              <a:t>x&lt;</a:t>
            </a:r>
            <a:r>
              <a:rPr lang="en-US" sz="2400" b="1" i="1" dirty="0" err="1"/>
              <a:t>a+E</a:t>
            </a:r>
            <a:r>
              <a:rPr lang="en-US" sz="2400" b="1" i="1" dirty="0"/>
              <a:t>/</a:t>
            </a:r>
            <a:r>
              <a:rPr lang="en-US" sz="2400" b="1" i="1" dirty="0" err="1"/>
              <a:t>qF</a:t>
            </a:r>
            <a:r>
              <a:rPr lang="en-US" sz="2400" b="1" i="1" dirty="0"/>
              <a:t>  </a:t>
            </a:r>
            <a:r>
              <a:rPr lang="en-US" sz="2400" b="1" dirty="0"/>
              <a:t>and decays for  </a:t>
            </a:r>
            <a:r>
              <a:rPr lang="en-US" sz="2400" b="1" i="1" dirty="0"/>
              <a:t>x&gt;</a:t>
            </a:r>
            <a:r>
              <a:rPr lang="en-US" sz="2400" b="1" i="1" dirty="0" err="1"/>
              <a:t>a+E</a:t>
            </a:r>
            <a:r>
              <a:rPr lang="en-US" sz="2400" b="1" i="1" dirty="0"/>
              <a:t>/</a:t>
            </a:r>
            <a:r>
              <a:rPr lang="en-US" sz="2400" b="1" i="1" dirty="0" err="1"/>
              <a:t>qF</a:t>
            </a:r>
            <a:r>
              <a:rPr lang="en-US" sz="2400" b="1" i="1" dirty="0"/>
              <a:t> .   </a:t>
            </a:r>
          </a:p>
          <a:p>
            <a:pPr algn="l"/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0698868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1/15/2020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932984" y="547688"/>
          <a:ext cx="6234113" cy="247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50" name="Equation" r:id="rId3" imgW="5333760" imgH="2120760" progId="Equation.DSMT4">
                  <p:embed/>
                </p:oleObj>
              </mc:Choice>
              <mc:Fallback>
                <p:oleObj name="Equation" r:id="rId3" imgW="5333760" imgH="212076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32984" y="547688"/>
                        <a:ext cx="6234113" cy="2476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75783" y="152401"/>
            <a:ext cx="746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Summary of results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8709" y="3144942"/>
            <a:ext cx="8143875" cy="3090655"/>
          </a:xfrm>
          <a:prstGeom prst="rect">
            <a:avLst/>
          </a:prstGeom>
        </p:spPr>
      </p:pic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4209584" y="3128098"/>
          <a:ext cx="1275699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51" name="Equation" r:id="rId6" imgW="901440" imgH="279360" progId="Equation.DSMT4">
                  <p:embed/>
                </p:oleObj>
              </mc:Choice>
              <mc:Fallback>
                <p:oleObj name="Equation" r:id="rId6" imgW="901440" imgH="27936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209584" y="3128098"/>
                        <a:ext cx="1275699" cy="395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4504859" y="5624514"/>
          <a:ext cx="989013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52" name="Equation" r:id="rId8" imgW="698400" imgH="279360" progId="Equation.DSMT4">
                  <p:embed/>
                </p:oleObj>
              </mc:Choice>
              <mc:Fallback>
                <p:oleObj name="Equation" r:id="rId8" imgW="698400" imgH="279360" progId="Equation.DSMT4">
                  <p:embed/>
                  <p:pic>
                    <p:nvPicPr>
                      <p:cNvPr id="10" name="Object 9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504859" y="5624514"/>
                        <a:ext cx="989013" cy="3952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6644809" y="4689475"/>
          <a:ext cx="1044575" cy="395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53" name="Equation" r:id="rId10" imgW="736560" imgH="279360" progId="Equation.DSMT4">
                  <p:embed/>
                </p:oleObj>
              </mc:Choice>
              <mc:Fallback>
                <p:oleObj name="Equation" r:id="rId10" imgW="736560" imgH="27936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6644809" y="4689475"/>
                        <a:ext cx="1044575" cy="3952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A89EA3D-F6BE-471F-AE91-A6A683A23AD3}"/>
              </a:ext>
            </a:extLst>
          </p:cNvPr>
          <p:cNvSpPr txBox="1"/>
          <p:nvPr/>
        </p:nvSpPr>
        <p:spPr>
          <a:xfrm>
            <a:off x="7404410" y="196901"/>
            <a:ext cx="460545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Note that in this case, physical solutions exist for a continuous range of energies </a:t>
            </a:r>
            <a:r>
              <a:rPr lang="en-US" sz="2400" b="1" i="1" dirty="0"/>
              <a:t>E</a:t>
            </a:r>
            <a:r>
              <a:rPr lang="en-US" sz="2400" b="1" dirty="0"/>
              <a:t>;  the wavefunction oscillates for</a:t>
            </a:r>
          </a:p>
          <a:p>
            <a:r>
              <a:rPr lang="en-US" sz="2400" b="1" i="1" dirty="0"/>
              <a:t>x&lt;</a:t>
            </a:r>
            <a:r>
              <a:rPr lang="en-US" sz="2400" b="1" i="1" dirty="0" err="1"/>
              <a:t>a+E</a:t>
            </a:r>
            <a:r>
              <a:rPr lang="en-US" sz="2400" b="1" i="1" dirty="0"/>
              <a:t>/</a:t>
            </a:r>
            <a:r>
              <a:rPr lang="en-US" sz="2400" b="1" i="1" dirty="0" err="1"/>
              <a:t>qF</a:t>
            </a:r>
            <a:r>
              <a:rPr lang="en-US" sz="2400" b="1" i="1" dirty="0"/>
              <a:t>  </a:t>
            </a:r>
            <a:r>
              <a:rPr lang="en-US" sz="2400" b="1" dirty="0"/>
              <a:t>and decays for  </a:t>
            </a:r>
            <a:r>
              <a:rPr lang="en-US" sz="2400" b="1" i="1" dirty="0"/>
              <a:t>x&gt;</a:t>
            </a:r>
            <a:r>
              <a:rPr lang="en-US" sz="2400" b="1" i="1" dirty="0" err="1"/>
              <a:t>a+E</a:t>
            </a:r>
            <a:r>
              <a:rPr lang="en-US" sz="2400" b="1" i="1" dirty="0"/>
              <a:t>/</a:t>
            </a:r>
            <a:r>
              <a:rPr lang="en-US" sz="2400" b="1" i="1" dirty="0" err="1"/>
              <a:t>qF</a:t>
            </a:r>
            <a:r>
              <a:rPr lang="en-US" sz="2400" b="1" i="1" dirty="0"/>
              <a:t> .   </a:t>
            </a:r>
          </a:p>
          <a:p>
            <a:pPr algn="l"/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4413418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A464DB-BFB2-4D8F-B604-9F3C35AD2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1/15/2020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30FEB2F-C07F-4C3D-ABD5-76F6058C67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9FC639-5E3D-43FC-BBC3-5870F6118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DA72B7-938B-408F-8F7A-41282E96259D}"/>
              </a:ext>
            </a:extLst>
          </p:cNvPr>
          <p:cNvSpPr txBox="1"/>
          <p:nvPr/>
        </p:nvSpPr>
        <p:spPr>
          <a:xfrm>
            <a:off x="301083" y="289932"/>
            <a:ext cx="100472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Related example with bound stationary state solutions --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B2DA3F6B-21B5-4B5A-AF9B-A06CAF762AE9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36600" y="741363"/>
          <a:ext cx="9175750" cy="153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44" name="Equation" r:id="rId3" imgW="5968800" imgH="1002960" progId="Equation.DSMT4">
                  <p:embed/>
                </p:oleObj>
              </mc:Choice>
              <mc:Fallback>
                <p:oleObj name="Equation" r:id="rId3" imgW="5968800" imgH="100296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B2DA3F6B-21B5-4B5A-AF9B-A06CAF762AE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36600" y="741363"/>
                        <a:ext cx="9175750" cy="1539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C0A1DEA-5964-4789-985C-1DF473D48C86}"/>
              </a:ext>
            </a:extLst>
          </p:cNvPr>
          <p:cNvCxnSpPr/>
          <p:nvPr/>
        </p:nvCxnSpPr>
        <p:spPr>
          <a:xfrm flipV="1">
            <a:off x="3914078" y="2609385"/>
            <a:ext cx="0" cy="306658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723DEA6-2035-499B-A14D-7C358A33F570}"/>
              </a:ext>
            </a:extLst>
          </p:cNvPr>
          <p:cNvCxnSpPr>
            <a:cxnSpLocks/>
          </p:cNvCxnSpPr>
          <p:nvPr/>
        </p:nvCxnSpPr>
        <p:spPr>
          <a:xfrm>
            <a:off x="3882702" y="5675971"/>
            <a:ext cx="4727898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1EEA379-C56F-4CD6-BE7B-D8EDD2677B5C}"/>
              </a:ext>
            </a:extLst>
          </p:cNvPr>
          <p:cNvSpPr txBox="1"/>
          <p:nvPr/>
        </p:nvSpPr>
        <p:spPr>
          <a:xfrm rot="15992566">
            <a:off x="3071400" y="3911845"/>
            <a:ext cx="76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i="1" dirty="0"/>
              <a:t>U(x)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50B4ECB-FFD2-42CF-B998-380839C6DDFD}"/>
              </a:ext>
            </a:extLst>
          </p:cNvPr>
          <p:cNvSpPr txBox="1"/>
          <p:nvPr/>
        </p:nvSpPr>
        <p:spPr>
          <a:xfrm>
            <a:off x="8760761" y="5445138"/>
            <a:ext cx="76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i="1" dirty="0"/>
              <a:t>x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FAABDC8-8691-4C8A-8679-ABFCC32AD136}"/>
              </a:ext>
            </a:extLst>
          </p:cNvPr>
          <p:cNvCxnSpPr/>
          <p:nvPr/>
        </p:nvCxnSpPr>
        <p:spPr>
          <a:xfrm flipV="1">
            <a:off x="3882702" y="3157511"/>
            <a:ext cx="3661098" cy="2518460"/>
          </a:xfrm>
          <a:prstGeom prst="line">
            <a:avLst/>
          </a:prstGeom>
          <a:ln w="698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49CFA83-A7CB-46BB-A9FA-815BCFE48B24}"/>
              </a:ext>
            </a:extLst>
          </p:cNvPr>
          <p:cNvCxnSpPr>
            <a:cxnSpLocks/>
          </p:cNvCxnSpPr>
          <p:nvPr/>
        </p:nvCxnSpPr>
        <p:spPr>
          <a:xfrm flipH="1" flipV="1">
            <a:off x="3898392" y="2829365"/>
            <a:ext cx="15686" cy="2846606"/>
          </a:xfrm>
          <a:prstGeom prst="line">
            <a:avLst/>
          </a:prstGeom>
          <a:ln w="698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DF39210-DEE8-428A-BBCB-9D762CB6D380}"/>
              </a:ext>
            </a:extLst>
          </p:cNvPr>
          <p:cNvCxnSpPr/>
          <p:nvPr/>
        </p:nvCxnSpPr>
        <p:spPr>
          <a:xfrm>
            <a:off x="3949090" y="4988859"/>
            <a:ext cx="838063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455EA4A-65E6-4968-9D69-16E15C9219F6}"/>
              </a:ext>
            </a:extLst>
          </p:cNvPr>
          <p:cNvCxnSpPr>
            <a:cxnSpLocks/>
          </p:cNvCxnSpPr>
          <p:nvPr/>
        </p:nvCxnSpPr>
        <p:spPr>
          <a:xfrm>
            <a:off x="3949089" y="4416741"/>
            <a:ext cx="1764162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43632D02-F08D-41AE-AF90-5A3D148BA12E}"/>
              </a:ext>
            </a:extLst>
          </p:cNvPr>
          <p:cNvCxnSpPr>
            <a:cxnSpLocks/>
          </p:cNvCxnSpPr>
          <p:nvPr/>
        </p:nvCxnSpPr>
        <p:spPr>
          <a:xfrm>
            <a:off x="3882702" y="3716462"/>
            <a:ext cx="2948404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E3701D14-C10D-4B51-82B2-335695A49D64}"/>
              </a:ext>
            </a:extLst>
          </p:cNvPr>
          <p:cNvSpPr txBox="1"/>
          <p:nvPr/>
        </p:nvSpPr>
        <p:spPr>
          <a:xfrm>
            <a:off x="7019365" y="3746215"/>
            <a:ext cx="41013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Discrete energy levels</a:t>
            </a:r>
          </a:p>
        </p:txBody>
      </p:sp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1EC6B483-5782-49D3-B4BA-D170DA96FB43}"/>
              </a:ext>
            </a:extLst>
          </p:cNvPr>
          <p:cNvGraphicFramePr>
            <a:graphicFrameLocks noChangeAspect="1"/>
          </p:cNvGraphicFramePr>
          <p:nvPr/>
        </p:nvGraphicFramePr>
        <p:xfrm>
          <a:off x="7191716" y="4230306"/>
          <a:ext cx="4671045" cy="8538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45" name="Equation" r:id="rId5" imgW="2361960" imgH="431640" progId="Equation.DSMT4">
                  <p:embed/>
                </p:oleObj>
              </mc:Choice>
              <mc:Fallback>
                <p:oleObj name="Equation" r:id="rId5" imgW="2361960" imgH="431640" progId="Equation.DSMT4">
                  <p:embed/>
                  <p:pic>
                    <p:nvPicPr>
                      <p:cNvPr id="25" name="Object 24">
                        <a:extLst>
                          <a:ext uri="{FF2B5EF4-FFF2-40B4-BE49-F238E27FC236}">
                            <a16:creationId xmlns:a16="http://schemas.microsoft.com/office/drawing/2014/main" id="{1EC6B483-5782-49D3-B4BA-D170DA96FB4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191716" y="4230306"/>
                        <a:ext cx="4671045" cy="8538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661944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D6AD9B-4546-4D83-BA55-AA2458550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5A6518-3F67-48F5-80AA-DD5D24584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DA57D8-E3A2-4399-AB46-20085740D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24</a:t>
            </a:fld>
            <a:endParaRPr lang="en-US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133D3293-67F1-4E86-B72A-BB04451C753A}"/>
              </a:ext>
            </a:extLst>
          </p:cNvPr>
          <p:cNvCxnSpPr/>
          <p:nvPr/>
        </p:nvCxnSpPr>
        <p:spPr>
          <a:xfrm flipV="1">
            <a:off x="571280" y="31083"/>
            <a:ext cx="0" cy="3066586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A7D901C-E126-4DFC-B143-426D579BADB5}"/>
              </a:ext>
            </a:extLst>
          </p:cNvPr>
          <p:cNvCxnSpPr>
            <a:cxnSpLocks/>
          </p:cNvCxnSpPr>
          <p:nvPr/>
        </p:nvCxnSpPr>
        <p:spPr>
          <a:xfrm>
            <a:off x="539904" y="3097669"/>
            <a:ext cx="4727898" cy="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FD1132DA-8A94-444B-86F6-24FBEB81932B}"/>
              </a:ext>
            </a:extLst>
          </p:cNvPr>
          <p:cNvSpPr txBox="1"/>
          <p:nvPr/>
        </p:nvSpPr>
        <p:spPr>
          <a:xfrm rot="15992566">
            <a:off x="-271398" y="1333543"/>
            <a:ext cx="76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i="1" dirty="0"/>
              <a:t>U(x)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609A37-3A71-4AD5-ADBD-61F386D5F02F}"/>
              </a:ext>
            </a:extLst>
          </p:cNvPr>
          <p:cNvSpPr txBox="1"/>
          <p:nvPr/>
        </p:nvSpPr>
        <p:spPr>
          <a:xfrm>
            <a:off x="4946227" y="2636004"/>
            <a:ext cx="7664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i="1" dirty="0"/>
              <a:t>x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01671FDB-A9DF-4A5C-B1F1-6BD5C88F86D4}"/>
              </a:ext>
            </a:extLst>
          </p:cNvPr>
          <p:cNvCxnSpPr/>
          <p:nvPr/>
        </p:nvCxnSpPr>
        <p:spPr>
          <a:xfrm flipV="1">
            <a:off x="539904" y="579209"/>
            <a:ext cx="3661098" cy="2518460"/>
          </a:xfrm>
          <a:prstGeom prst="line">
            <a:avLst/>
          </a:prstGeom>
          <a:ln w="698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AD12165-317B-4246-85BB-71CE5C5BC177}"/>
              </a:ext>
            </a:extLst>
          </p:cNvPr>
          <p:cNvCxnSpPr>
            <a:cxnSpLocks/>
          </p:cNvCxnSpPr>
          <p:nvPr/>
        </p:nvCxnSpPr>
        <p:spPr>
          <a:xfrm flipH="1" flipV="1">
            <a:off x="555594" y="251063"/>
            <a:ext cx="15686" cy="2846606"/>
          </a:xfrm>
          <a:prstGeom prst="line">
            <a:avLst/>
          </a:prstGeom>
          <a:ln w="698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3756499-62CD-41C0-B8DC-1DB4ED19B450}"/>
              </a:ext>
            </a:extLst>
          </p:cNvPr>
          <p:cNvCxnSpPr/>
          <p:nvPr/>
        </p:nvCxnSpPr>
        <p:spPr>
          <a:xfrm>
            <a:off x="606292" y="2410557"/>
            <a:ext cx="838063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8D61050-4557-45B6-B7A0-404856C56DDA}"/>
              </a:ext>
            </a:extLst>
          </p:cNvPr>
          <p:cNvCxnSpPr>
            <a:cxnSpLocks/>
          </p:cNvCxnSpPr>
          <p:nvPr/>
        </p:nvCxnSpPr>
        <p:spPr>
          <a:xfrm>
            <a:off x="606291" y="1838439"/>
            <a:ext cx="1764162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4DE63F6-4D82-4C87-8DF6-8B9F929503BE}"/>
              </a:ext>
            </a:extLst>
          </p:cNvPr>
          <p:cNvCxnSpPr>
            <a:cxnSpLocks/>
          </p:cNvCxnSpPr>
          <p:nvPr/>
        </p:nvCxnSpPr>
        <p:spPr>
          <a:xfrm>
            <a:off x="539904" y="1138160"/>
            <a:ext cx="2948404" cy="0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5B901B72-0F57-4B36-970C-A074A53F4A7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9373907"/>
              </p:ext>
            </p:extLst>
          </p:nvPr>
        </p:nvGraphicFramePr>
        <p:xfrm>
          <a:off x="5078109" y="387640"/>
          <a:ext cx="4671045" cy="8538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97" name="Equation" r:id="rId3" imgW="2361960" imgH="431640" progId="Equation.DSMT4">
                  <p:embed/>
                </p:oleObj>
              </mc:Choice>
              <mc:Fallback>
                <p:oleObj name="Equation" r:id="rId3" imgW="2361960" imgH="431640" progId="Equation.DSMT4">
                  <p:embed/>
                  <p:pic>
                    <p:nvPicPr>
                      <p:cNvPr id="25" name="Object 24">
                        <a:extLst>
                          <a:ext uri="{FF2B5EF4-FFF2-40B4-BE49-F238E27FC236}">
                            <a16:creationId xmlns:a16="http://schemas.microsoft.com/office/drawing/2014/main" id="{1EC6B483-5782-49D3-B4BA-D170DA96FB4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78109" y="387640"/>
                        <a:ext cx="4671045" cy="8538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36EB46EB-585B-4D7D-A98E-4D9793C277A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1883782"/>
              </p:ext>
            </p:extLst>
          </p:nvPr>
        </p:nvGraphicFramePr>
        <p:xfrm>
          <a:off x="5300668" y="1266087"/>
          <a:ext cx="4225925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98" name="Equation" r:id="rId5" imgW="2984400" imgH="672840" progId="Equation.DSMT4">
                  <p:embed/>
                </p:oleObj>
              </mc:Choice>
              <mc:Fallback>
                <p:oleObj name="Equation" r:id="rId5" imgW="2984400" imgH="67284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300668" y="1266087"/>
                        <a:ext cx="4225925" cy="952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A4B19245-3978-47FB-A659-5B3B9D62690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79828545"/>
              </p:ext>
            </p:extLst>
          </p:nvPr>
        </p:nvGraphicFramePr>
        <p:xfrm>
          <a:off x="365365" y="3375875"/>
          <a:ext cx="5776913" cy="2919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99" name="Equation" r:id="rId7" imgW="4940280" imgH="2501640" progId="Equation.DSMT4">
                  <p:embed/>
                </p:oleObj>
              </mc:Choice>
              <mc:Fallback>
                <p:oleObj name="Equation" r:id="rId7" imgW="4940280" imgH="250164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65365" y="3375875"/>
                        <a:ext cx="5776913" cy="2919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>
            <a:extLst>
              <a:ext uri="{FF2B5EF4-FFF2-40B4-BE49-F238E27FC236}">
                <a16:creationId xmlns:a16="http://schemas.microsoft.com/office/drawing/2014/main" id="{22C5F5B0-1C26-41B7-91A8-804A42182CF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9781743"/>
              </p:ext>
            </p:extLst>
          </p:nvPr>
        </p:nvGraphicFramePr>
        <p:xfrm>
          <a:off x="6225148" y="4292721"/>
          <a:ext cx="5753195" cy="21730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600" name="Equation" r:id="rId9" imgW="3860640" imgH="1460160" progId="Equation.DSMT4">
                  <p:embed/>
                </p:oleObj>
              </mc:Choice>
              <mc:Fallback>
                <p:oleObj name="Equation" r:id="rId9" imgW="3860640" imgH="146016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225148" y="4292721"/>
                        <a:ext cx="5753195" cy="217305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3672418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EACD940-AA5B-4E81-A649-2A295769E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7A2E374-DA54-4E87-AF77-BB177071A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802E78-7A36-43B3-A958-330B539DA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25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89BC14D-4AA3-41BC-AEFD-DA8C93EFE0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6300" y="1057275"/>
            <a:ext cx="10439400" cy="4743450"/>
          </a:xfrm>
          <a:prstGeom prst="rect">
            <a:avLst/>
          </a:prstGeom>
        </p:spPr>
      </p:pic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8193D560-F897-406C-8EEC-1870CDF2095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979672"/>
              </p:ext>
            </p:extLst>
          </p:nvPr>
        </p:nvGraphicFramePr>
        <p:xfrm>
          <a:off x="4142282" y="260350"/>
          <a:ext cx="3860800" cy="1038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88" name="Equation" r:id="rId4" imgW="2590560" imgH="698400" progId="Equation.DSMT4">
                  <p:embed/>
                </p:oleObj>
              </mc:Choice>
              <mc:Fallback>
                <p:oleObj name="Equation" r:id="rId4" imgW="2590560" imgH="698400" progId="Equation.DSMT4">
                  <p:embed/>
                  <p:pic>
                    <p:nvPicPr>
                      <p:cNvPr id="18" name="Object 17">
                        <a:extLst>
                          <a:ext uri="{FF2B5EF4-FFF2-40B4-BE49-F238E27FC236}">
                            <a16:creationId xmlns:a16="http://schemas.microsoft.com/office/drawing/2014/main" id="{22C5F5B0-1C26-41B7-91A8-804A42182CF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142282" y="260350"/>
                        <a:ext cx="3860800" cy="1038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9134F272-BD05-4FE3-83F8-58AA0E3E289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9281676"/>
              </p:ext>
            </p:extLst>
          </p:nvPr>
        </p:nvGraphicFramePr>
        <p:xfrm>
          <a:off x="9080500" y="3719512"/>
          <a:ext cx="1803400" cy="9547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89" name="Equation" r:id="rId6" imgW="863280" imgH="457200" progId="Equation.DSMT4">
                  <p:embed/>
                </p:oleObj>
              </mc:Choice>
              <mc:Fallback>
                <p:oleObj name="Equation" r:id="rId6" imgW="86328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080500" y="3719512"/>
                        <a:ext cx="1803400" cy="9547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650A8A5-F0C6-4245-A9C2-9DD14434E121}"/>
              </a:ext>
            </a:extLst>
          </p:cNvPr>
          <p:cNvCxnSpPr/>
          <p:nvPr/>
        </p:nvCxnSpPr>
        <p:spPr>
          <a:xfrm>
            <a:off x="10955936" y="4211872"/>
            <a:ext cx="749508" cy="0"/>
          </a:xfrm>
          <a:prstGeom prst="straightConnector1">
            <a:avLst/>
          </a:prstGeom>
          <a:ln w="57150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>
            <a:extLst>
              <a:ext uri="{FF2B5EF4-FFF2-40B4-BE49-F238E27FC236}">
                <a16:creationId xmlns:a16="http://schemas.microsoft.com/office/drawing/2014/main" id="{6D10A615-94D5-41CF-AD20-4BC08D268E99}"/>
              </a:ext>
            </a:extLst>
          </p:cNvPr>
          <p:cNvSpPr>
            <a:spLocks noChangeAspect="1"/>
          </p:cNvSpPr>
          <p:nvPr/>
        </p:nvSpPr>
        <p:spPr>
          <a:xfrm>
            <a:off x="1696262" y="3170872"/>
            <a:ext cx="548640" cy="548640"/>
          </a:xfrm>
          <a:prstGeom prst="ellipse">
            <a:avLst/>
          </a:prstGeom>
          <a:noFill/>
          <a:ln w="793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895D2726-0D18-4522-B102-4F323E264455}"/>
              </a:ext>
            </a:extLst>
          </p:cNvPr>
          <p:cNvSpPr>
            <a:spLocks noChangeAspect="1"/>
          </p:cNvSpPr>
          <p:nvPr/>
        </p:nvSpPr>
        <p:spPr>
          <a:xfrm>
            <a:off x="4294453" y="3170872"/>
            <a:ext cx="548640" cy="548640"/>
          </a:xfrm>
          <a:prstGeom prst="ellipse">
            <a:avLst/>
          </a:prstGeom>
          <a:noFill/>
          <a:ln w="793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274AF14A-DDCD-4F7C-889A-9B3ABA8F5105}"/>
              </a:ext>
            </a:extLst>
          </p:cNvPr>
          <p:cNvSpPr>
            <a:spLocks noChangeAspect="1"/>
          </p:cNvSpPr>
          <p:nvPr/>
        </p:nvSpPr>
        <p:spPr>
          <a:xfrm>
            <a:off x="6072682" y="3237703"/>
            <a:ext cx="548640" cy="548640"/>
          </a:xfrm>
          <a:prstGeom prst="ellipse">
            <a:avLst/>
          </a:prstGeom>
          <a:noFill/>
          <a:ln w="793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Up 12">
            <a:extLst>
              <a:ext uri="{FF2B5EF4-FFF2-40B4-BE49-F238E27FC236}">
                <a16:creationId xmlns:a16="http://schemas.microsoft.com/office/drawing/2014/main" id="{37E09466-88D1-4948-B595-9B72A2AEBF6D}"/>
              </a:ext>
            </a:extLst>
          </p:cNvPr>
          <p:cNvSpPr/>
          <p:nvPr/>
        </p:nvSpPr>
        <p:spPr>
          <a:xfrm>
            <a:off x="4228892" y="3980681"/>
            <a:ext cx="749508" cy="462381"/>
          </a:xfrm>
          <a:prstGeom prst="up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Up 13">
            <a:extLst>
              <a:ext uri="{FF2B5EF4-FFF2-40B4-BE49-F238E27FC236}">
                <a16:creationId xmlns:a16="http://schemas.microsoft.com/office/drawing/2014/main" id="{5A593FBD-CEA0-431C-A1A7-71B96746E4D5}"/>
              </a:ext>
            </a:extLst>
          </p:cNvPr>
          <p:cNvSpPr/>
          <p:nvPr/>
        </p:nvSpPr>
        <p:spPr>
          <a:xfrm>
            <a:off x="6096000" y="3980681"/>
            <a:ext cx="749508" cy="462381"/>
          </a:xfrm>
          <a:prstGeom prst="up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Up 14">
            <a:extLst>
              <a:ext uri="{FF2B5EF4-FFF2-40B4-BE49-F238E27FC236}">
                <a16:creationId xmlns:a16="http://schemas.microsoft.com/office/drawing/2014/main" id="{9D688DDF-B0CF-43DB-BE69-FEA7E82121A0}"/>
              </a:ext>
            </a:extLst>
          </p:cNvPr>
          <p:cNvSpPr/>
          <p:nvPr/>
        </p:nvSpPr>
        <p:spPr>
          <a:xfrm>
            <a:off x="1656934" y="3917358"/>
            <a:ext cx="749508" cy="462381"/>
          </a:xfrm>
          <a:prstGeom prst="up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A49248B-D530-4B65-B004-BC13ECA2F894}"/>
              </a:ext>
            </a:extLst>
          </p:cNvPr>
          <p:cNvSpPr txBox="1"/>
          <p:nvPr/>
        </p:nvSpPr>
        <p:spPr>
          <a:xfrm>
            <a:off x="4351728" y="4858952"/>
            <a:ext cx="35181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Possible discrete energies</a:t>
            </a:r>
          </a:p>
        </p:txBody>
      </p:sp>
    </p:spTree>
    <p:extLst>
      <p:ext uri="{BB962C8B-B14F-4D97-AF65-F5344CB8AC3E}">
        <p14:creationId xmlns:p14="http://schemas.microsoft.com/office/powerpoint/2010/main" val="384592759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D8020A-4B0E-4222-86E4-CA90542A6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9BD140-973F-49E4-9BFC-DAAF5D5F6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D5BA83-7FD9-42D1-BD2F-6C06E758F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26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D062927C-5280-470C-AD3B-6BC8A24CC4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2258867"/>
              </p:ext>
            </p:extLst>
          </p:nvPr>
        </p:nvGraphicFramePr>
        <p:xfrm>
          <a:off x="1402933" y="458141"/>
          <a:ext cx="9734758" cy="60382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8" name="Equation" r:id="rId3" imgW="6387840" imgH="3962160" progId="Equation.DSMT4">
                  <p:embed/>
                </p:oleObj>
              </mc:Choice>
              <mc:Fallback>
                <p:oleObj name="Equation" r:id="rId3" imgW="6387840" imgH="3962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02933" y="458141"/>
                        <a:ext cx="9734758" cy="603825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15F5EB85-589A-45E3-B1A8-60D928193FAB}"/>
              </a:ext>
            </a:extLst>
          </p:cNvPr>
          <p:cNvSpPr txBox="1"/>
          <p:nvPr/>
        </p:nvSpPr>
        <p:spPr>
          <a:xfrm>
            <a:off x="134911" y="136525"/>
            <a:ext cx="11707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Back to the WKB or quasi classical approximation</a:t>
            </a:r>
          </a:p>
        </p:txBody>
      </p:sp>
    </p:spTree>
    <p:extLst>
      <p:ext uri="{BB962C8B-B14F-4D97-AF65-F5344CB8AC3E}">
        <p14:creationId xmlns:p14="http://schemas.microsoft.com/office/powerpoint/2010/main" val="352328570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5FA14E-67C5-474A-8FA5-E39FA0BD24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B96EFB-C5D5-4958-9C3D-5E8CC34F9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2E1509-CED3-4AAD-B33C-912CD0940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27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13E2A64A-DAA9-45D8-B440-D34AAC0B2CE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6359671"/>
              </p:ext>
            </p:extLst>
          </p:nvPr>
        </p:nvGraphicFramePr>
        <p:xfrm>
          <a:off x="297902" y="251372"/>
          <a:ext cx="7855498" cy="21516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21" name="Equation" r:id="rId3" imgW="4914720" imgH="1346040" progId="Equation.DSMT4">
                  <p:embed/>
                </p:oleObj>
              </mc:Choice>
              <mc:Fallback>
                <p:oleObj name="Equation" r:id="rId3" imgW="4914720" imgH="1346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7902" y="251372"/>
                        <a:ext cx="7855498" cy="21516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9A043054-EA19-43BD-BE53-F9B6A9E7C16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7902" y="2788872"/>
            <a:ext cx="5566204" cy="128025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5CB7AE9-4FFC-41B0-8756-0C64A12B9D4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65464" y="1758429"/>
            <a:ext cx="3893070" cy="428237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858F0F4-F527-4592-89C9-904EBC55CFF7}"/>
              </a:ext>
            </a:extLst>
          </p:cNvPr>
          <p:cNvSpPr txBox="1"/>
          <p:nvPr/>
        </p:nvSpPr>
        <p:spPr>
          <a:xfrm>
            <a:off x="297902" y="4454994"/>
            <a:ext cx="67174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Your textbook shows that when </a:t>
            </a:r>
            <a:r>
              <a:rPr lang="en-US" sz="2400" b="1" i="1" dirty="0"/>
              <a:t>V(x)</a:t>
            </a:r>
            <a:r>
              <a:rPr lang="en-US" sz="2400" b="1" dirty="0"/>
              <a:t> is a harmonic oscillator potential, this formula gives the exact energy eigenvalues.</a:t>
            </a:r>
          </a:p>
        </p:txBody>
      </p:sp>
      <p:sp>
        <p:nvSpPr>
          <p:cNvPr id="9" name="Arrow: Down 8">
            <a:extLst>
              <a:ext uri="{FF2B5EF4-FFF2-40B4-BE49-F238E27FC236}">
                <a16:creationId xmlns:a16="http://schemas.microsoft.com/office/drawing/2014/main" id="{20559D07-66E9-4D44-B95C-D27528C58AFD}"/>
              </a:ext>
            </a:extLst>
          </p:cNvPr>
          <p:cNvSpPr/>
          <p:nvPr/>
        </p:nvSpPr>
        <p:spPr>
          <a:xfrm rot="1219187">
            <a:off x="9106158" y="1829522"/>
            <a:ext cx="554636" cy="8101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4B3D5D3A-7894-4AF5-9A4E-8695DC0ACDE8}"/>
              </a:ext>
            </a:extLst>
          </p:cNvPr>
          <p:cNvSpPr/>
          <p:nvPr/>
        </p:nvSpPr>
        <p:spPr>
          <a:xfrm rot="19191082">
            <a:off x="10356954" y="1841789"/>
            <a:ext cx="554636" cy="81017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3C1AEB4-365B-4C7E-8CCB-E494081F3619}"/>
              </a:ext>
            </a:extLst>
          </p:cNvPr>
          <p:cNvSpPr txBox="1"/>
          <p:nvPr/>
        </p:nvSpPr>
        <p:spPr>
          <a:xfrm>
            <a:off x="8610600" y="1342178"/>
            <a:ext cx="32834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Classical turning points</a:t>
            </a:r>
          </a:p>
        </p:txBody>
      </p:sp>
    </p:spTree>
    <p:extLst>
      <p:ext uri="{BB962C8B-B14F-4D97-AF65-F5344CB8AC3E}">
        <p14:creationId xmlns:p14="http://schemas.microsoft.com/office/powerpoint/2010/main" val="10238695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8626427-1204-47B9-86FE-6CC980AAD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A82D6D3-AB52-4A87-AD51-9447CEB71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8F0000-D89E-4B38-92A4-DB4DAD259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FE11A7F-8867-45E7-98F2-2EB5E3F6B02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456"/>
          <a:stretch/>
        </p:blipFill>
        <p:spPr>
          <a:xfrm>
            <a:off x="423079" y="1293350"/>
            <a:ext cx="11068050" cy="3556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818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DDE77D-1AC1-4AD6-B388-2854401BE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9A6F5D-F52F-4EB1-8CBE-97CB1C336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014203-6480-4E57-B769-924A6FFC5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9AB0A78-5383-45A9-B147-11CF11FE2B2E}"/>
              </a:ext>
            </a:extLst>
          </p:cNvPr>
          <p:cNvSpPr txBox="1"/>
          <p:nvPr/>
        </p:nvSpPr>
        <p:spPr>
          <a:xfrm>
            <a:off x="752355" y="1099595"/>
            <a:ext cx="9965803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Now consider internal magnetic fields within an atom –</a:t>
            </a:r>
          </a:p>
          <a:p>
            <a:pPr lvl="1"/>
            <a:r>
              <a:rPr lang="en-US" sz="2400" b="1" dirty="0"/>
              <a:t>These are produced by: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2400" b="1" dirty="0"/>
              <a:t>The magnetic dipole moment of the electron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2400" b="1" dirty="0"/>
              <a:t>The magnetic field produced by the charge of the electron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sz="2400" b="1" dirty="0"/>
              <a:t>The magnetic dipole moment of the nucleus</a:t>
            </a:r>
          </a:p>
          <a:p>
            <a:pPr algn="l"/>
            <a:endParaRPr lang="en-US" sz="2400" b="1" dirty="0"/>
          </a:p>
          <a:p>
            <a:pPr algn="l"/>
            <a:r>
              <a:rPr lang="en-US" sz="2400" b="1" dirty="0"/>
              <a:t>In PHY 712 we will derive the famous hyperfine interaction potential which arises from the interactions of the magnetic fields and moments</a:t>
            </a:r>
          </a:p>
        </p:txBody>
      </p:sp>
    </p:spTree>
    <p:extLst>
      <p:ext uri="{BB962C8B-B14F-4D97-AF65-F5344CB8AC3E}">
        <p14:creationId xmlns:p14="http://schemas.microsoft.com/office/powerpoint/2010/main" val="2157522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DDE77D-1AC1-4AD6-B388-2854401BE6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9A6F5D-F52F-4EB1-8CBE-97CB1C336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D014203-6480-4E57-B769-924A6FFC5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A2B2E2A3-98A2-4834-A613-A603E81A4F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731246"/>
              </p:ext>
            </p:extLst>
          </p:nvPr>
        </p:nvGraphicFramePr>
        <p:xfrm>
          <a:off x="1105483" y="239712"/>
          <a:ext cx="10515600" cy="6481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69" name="Equation" r:id="rId3" imgW="6489360" imgH="4000320" progId="Equation.DSMT4">
                  <p:embed/>
                </p:oleObj>
              </mc:Choice>
              <mc:Fallback>
                <p:oleObj name="Equation" r:id="rId3" imgW="6489360" imgH="400032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05483" y="239712"/>
                        <a:ext cx="10515600" cy="64817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84298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F0D24B62-C33E-4B1D-895B-E9B0D9ACF2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997" y="4937325"/>
            <a:ext cx="10967081" cy="1724981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3540120-F1EF-4F8E-91AE-3725B2C6D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294127-0624-4890-83FA-53EBAC91A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67E0FA7-0CC9-45EF-B755-D0C3CF92C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06836E0-B01A-47CA-A384-1A068E1CECF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99654" y="934594"/>
            <a:ext cx="1944487" cy="105941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C5E58EF-A5EF-414B-B914-4E8EDDA95483}"/>
              </a:ext>
            </a:extLst>
          </p:cNvPr>
          <p:cNvSpPr txBox="1"/>
          <p:nvPr/>
        </p:nvSpPr>
        <p:spPr>
          <a:xfrm>
            <a:off x="393539" y="136525"/>
            <a:ext cx="6458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Notation in your textbook: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B718FC-8D77-48D7-AE9B-FC15AAA61E33}"/>
              </a:ext>
            </a:extLst>
          </p:cNvPr>
          <p:cNvSpPr txBox="1"/>
          <p:nvPr/>
        </p:nvSpPr>
        <p:spPr>
          <a:xfrm>
            <a:off x="3622876" y="1122744"/>
            <a:ext cx="19445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>
                <a:sym typeface="Wingdings" panose="05000000000000000000" pitchFamily="2" charset="2"/>
              </a:rPr>
              <a:t>   </a:t>
            </a:r>
            <a:r>
              <a:rPr lang="en-US" sz="3200" b="1" i="1" dirty="0" err="1">
                <a:latin typeface="Symbol" panose="05050102010706020507" pitchFamily="18" charset="2"/>
                <a:sym typeface="Wingdings" panose="05000000000000000000" pitchFamily="2" charset="2"/>
              </a:rPr>
              <a:t>m</a:t>
            </a:r>
            <a:r>
              <a:rPr lang="en-US" sz="3200" b="1" i="1" baseline="-25000" dirty="0" err="1">
                <a:sym typeface="Wingdings" panose="05000000000000000000" pitchFamily="2" charset="2"/>
              </a:rPr>
              <a:t>N</a:t>
            </a:r>
            <a:endParaRPr lang="en-US" sz="3200" b="1" i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92A604D-049D-41BB-80E9-B3B9F06ED6FA}"/>
              </a:ext>
            </a:extLst>
          </p:cNvPr>
          <p:cNvSpPr txBox="1"/>
          <p:nvPr/>
        </p:nvSpPr>
        <p:spPr>
          <a:xfrm>
            <a:off x="2569580" y="2164466"/>
            <a:ext cx="781291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Here  the quantum operator I references the nuclear spin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942C46B-BCE0-42D6-B352-EE5F4AEA2122}"/>
              </a:ext>
            </a:extLst>
          </p:cNvPr>
          <p:cNvSpPr txBox="1"/>
          <p:nvPr/>
        </p:nvSpPr>
        <p:spPr>
          <a:xfrm>
            <a:off x="254644" y="4931943"/>
            <a:ext cx="10012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Hyperfine Hamiltonian discussed in your textbook  (approximating  </a:t>
            </a:r>
            <a:r>
              <a:rPr lang="en-US" sz="2400" b="1" i="1" dirty="0"/>
              <a:t>g</a:t>
            </a:r>
            <a:r>
              <a:rPr lang="en-US" sz="2400" b="1" dirty="0"/>
              <a:t>=2)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790ACD1-E3ED-40DC-8844-FE8275426AF2}"/>
              </a:ext>
            </a:extLst>
          </p:cNvPr>
          <p:cNvSpPr txBox="1"/>
          <p:nvPr/>
        </p:nvSpPr>
        <p:spPr>
          <a:xfrm>
            <a:off x="6088284" y="663563"/>
            <a:ext cx="57063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Here </a:t>
            </a:r>
            <a:r>
              <a:rPr lang="en-US" sz="2400" b="1" i="1" dirty="0" err="1"/>
              <a:t>g</a:t>
            </a:r>
            <a:r>
              <a:rPr lang="en-US" sz="2400" b="1" i="1" baseline="-25000" dirty="0" err="1"/>
              <a:t>p</a:t>
            </a:r>
            <a:r>
              <a:rPr lang="en-US" sz="2400" b="1" dirty="0"/>
              <a:t> denotes the g-factor for a proton</a:t>
            </a:r>
          </a:p>
          <a:p>
            <a:pPr algn="l"/>
            <a:r>
              <a:rPr lang="en-US" sz="2400" b="1" dirty="0"/>
              <a:t>          </a:t>
            </a:r>
            <a:r>
              <a:rPr lang="en-US" sz="2400" b="1" i="1" dirty="0" err="1"/>
              <a:t>m</a:t>
            </a:r>
            <a:r>
              <a:rPr lang="en-US" sz="2400" b="1" i="1" baseline="-25000" dirty="0" err="1"/>
              <a:t>p</a:t>
            </a:r>
            <a:r>
              <a:rPr lang="en-US" sz="2400" b="1" baseline="-25000" dirty="0"/>
              <a:t> </a:t>
            </a:r>
            <a:r>
              <a:rPr lang="en-US" sz="2400" b="1" dirty="0"/>
              <a:t>denotes the proton mass;  other </a:t>
            </a:r>
          </a:p>
          <a:p>
            <a:pPr algn="l"/>
            <a:r>
              <a:rPr lang="en-US" sz="2400" b="1" dirty="0"/>
              <a:t>          nuclei can be similarly analyzed  </a:t>
            </a:r>
          </a:p>
        </p:txBody>
      </p:sp>
      <p:graphicFrame>
        <p:nvGraphicFramePr>
          <p:cNvPr id="13" name="Object 12">
            <a:extLst>
              <a:ext uri="{FF2B5EF4-FFF2-40B4-BE49-F238E27FC236}">
                <a16:creationId xmlns:a16="http://schemas.microsoft.com/office/drawing/2014/main" id="{5FEBEB1D-002B-4AC3-A318-F4CCC047920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681216"/>
              </p:ext>
            </p:extLst>
          </p:nvPr>
        </p:nvGraphicFramePr>
        <p:xfrm>
          <a:off x="948158" y="3056844"/>
          <a:ext cx="8551807" cy="14040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78" name="Equation" r:id="rId5" imgW="5105160" imgH="838080" progId="Equation.DSMT4">
                  <p:embed/>
                </p:oleObj>
              </mc:Choice>
              <mc:Fallback>
                <p:oleObj name="Equation" r:id="rId5" imgW="5105160" imgH="838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48158" y="3056844"/>
                        <a:ext cx="8551807" cy="14040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235B9D71-0E68-4DED-A8A2-559178998A11}"/>
              </a:ext>
            </a:extLst>
          </p:cNvPr>
          <p:cNvSpPr txBox="1"/>
          <p:nvPr/>
        </p:nvSpPr>
        <p:spPr>
          <a:xfrm>
            <a:off x="9627277" y="3602033"/>
            <a:ext cx="194454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3200" b="1" dirty="0">
                <a:sym typeface="Wingdings" panose="05000000000000000000" pitchFamily="2" charset="2"/>
              </a:rPr>
              <a:t>m </a:t>
            </a:r>
            <a:r>
              <a:rPr lang="en-US" sz="2400" b="1" dirty="0">
                <a:sym typeface="Wingdings" panose="05000000000000000000" pitchFamily="2" charset="2"/>
              </a:rPr>
              <a:t>   </a:t>
            </a:r>
            <a:r>
              <a:rPr lang="en-US" sz="3200" b="1" i="1" dirty="0">
                <a:latin typeface="Symbol" panose="05050102010706020507" pitchFamily="18" charset="2"/>
                <a:sym typeface="Wingdings" panose="05000000000000000000" pitchFamily="2" charset="2"/>
              </a:rPr>
              <a:t>m</a:t>
            </a:r>
            <a:r>
              <a:rPr lang="en-US" sz="3200" b="1" i="1" baseline="-25000" dirty="0">
                <a:sym typeface="Wingdings" panose="05000000000000000000" pitchFamily="2" charset="2"/>
              </a:rPr>
              <a:t>e</a:t>
            </a:r>
            <a:endParaRPr lang="en-US" sz="3200" b="1" i="1" dirty="0"/>
          </a:p>
        </p:txBody>
      </p:sp>
    </p:spTree>
    <p:extLst>
      <p:ext uri="{BB962C8B-B14F-4D97-AF65-F5344CB8AC3E}">
        <p14:creationId xmlns:p14="http://schemas.microsoft.com/office/powerpoint/2010/main" val="454132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7EB2F4-F36A-47C5-8FEB-A67117935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3B6F94-AC00-4689-A9FF-560B674DC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FF9F75-BD49-4CAB-8FFC-5D254B440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F94B465-155E-43F5-91BA-32A789A634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8997" y="238001"/>
            <a:ext cx="10967081" cy="172498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687CE4C-7B2A-4200-BB5C-8413FBB884C3}"/>
              </a:ext>
            </a:extLst>
          </p:cNvPr>
          <p:cNvSpPr txBox="1"/>
          <p:nvPr/>
        </p:nvSpPr>
        <p:spPr>
          <a:xfrm>
            <a:off x="254644" y="232619"/>
            <a:ext cx="10012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Hyperfine Hamiltonian discussed in your textbook  (approximating  </a:t>
            </a:r>
            <a:r>
              <a:rPr lang="en-US" sz="2400" b="1" i="1" dirty="0"/>
              <a:t>g</a:t>
            </a:r>
            <a:r>
              <a:rPr lang="en-US" sz="2400" b="1" dirty="0"/>
              <a:t>=2)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E838962-1DD0-4588-9D78-4433DC37ECCF}"/>
              </a:ext>
            </a:extLst>
          </p:cNvPr>
          <p:cNvSpPr txBox="1"/>
          <p:nvPr/>
        </p:nvSpPr>
        <p:spPr>
          <a:xfrm>
            <a:off x="435980" y="1964366"/>
            <a:ext cx="1132004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Here,  </a:t>
            </a:r>
            <a:r>
              <a:rPr lang="en-US" sz="2400" b="1" i="1" dirty="0"/>
              <a:t>R</a:t>
            </a:r>
            <a:r>
              <a:rPr lang="en-US" sz="2400" b="1" dirty="0"/>
              <a:t> denotes the distance of the electron from the nucleus.</a:t>
            </a:r>
          </a:p>
          <a:p>
            <a:pPr algn="l"/>
            <a:endParaRPr lang="en-US" sz="2400" b="1" dirty="0"/>
          </a:p>
          <a:p>
            <a:pPr algn="l"/>
            <a:r>
              <a:rPr lang="en-US" sz="2400" b="1" dirty="0"/>
              <a:t>Now, consider the effects of this perturbation on the </a:t>
            </a:r>
          </a:p>
          <a:p>
            <a:pPr algn="l"/>
            <a:r>
              <a:rPr lang="en-US" sz="2400" b="1" dirty="0"/>
              <a:t>ground state of a hydrogen atom where the </a:t>
            </a:r>
            <a:r>
              <a:rPr lang="en-US" sz="2400" b="1" dirty="0" err="1"/>
              <a:t>spacial</a:t>
            </a:r>
            <a:r>
              <a:rPr lang="en-US" sz="2400" b="1" dirty="0"/>
              <a:t> </a:t>
            </a:r>
          </a:p>
          <a:p>
            <a:pPr algn="l"/>
            <a:r>
              <a:rPr lang="en-US" sz="2400" b="1" dirty="0"/>
              <a:t>part of the electron wave function is</a:t>
            </a:r>
          </a:p>
          <a:p>
            <a:pPr algn="l"/>
            <a:r>
              <a:rPr lang="en-US" sz="2400" b="1" dirty="0"/>
              <a:t> 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0ABA161D-A655-41C5-ADD1-85B9592E59E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9839829"/>
              </p:ext>
            </p:extLst>
          </p:nvPr>
        </p:nvGraphicFramePr>
        <p:xfrm>
          <a:off x="7940232" y="2916820"/>
          <a:ext cx="4030714" cy="11298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49" name="Equation" r:id="rId4" imgW="1676160" imgH="469800" progId="Equation.DSMT4">
                  <p:embed/>
                </p:oleObj>
              </mc:Choice>
              <mc:Fallback>
                <p:oleObj name="Equation" r:id="rId4" imgW="167616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940232" y="2916820"/>
                        <a:ext cx="4030714" cy="11298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0307BE93-3A2A-478B-A424-5A3AA071EC9E}"/>
              </a:ext>
            </a:extLst>
          </p:cNvPr>
          <p:cNvSpPr txBox="1"/>
          <p:nvPr/>
        </p:nvSpPr>
        <p:spPr>
          <a:xfrm>
            <a:off x="488997" y="4339082"/>
            <a:ext cx="112477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For this case, the first two terms of W</a:t>
            </a:r>
            <a:r>
              <a:rPr lang="en-US" sz="2400" b="1" baseline="-25000" dirty="0"/>
              <a:t>HF</a:t>
            </a:r>
            <a:r>
              <a:rPr lang="en-US" sz="2400" b="1" dirty="0"/>
              <a:t> do not contribute and the zero order wavefunction must include multiplicative contributions from eigenstates  of electron and nuclear spin </a:t>
            </a:r>
          </a:p>
        </p:txBody>
      </p:sp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FB5FD868-E1DE-4042-A50D-E4FE9541EE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7453931"/>
              </p:ext>
            </p:extLst>
          </p:nvPr>
        </p:nvGraphicFramePr>
        <p:xfrm>
          <a:off x="488997" y="5539411"/>
          <a:ext cx="6661150" cy="935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50" name="Equation" r:id="rId6" imgW="3619440" imgH="507960" progId="Equation.DSMT4">
                  <p:embed/>
                </p:oleObj>
              </mc:Choice>
              <mc:Fallback>
                <p:oleObj name="Equation" r:id="rId6" imgW="3619440" imgH="507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88997" y="5539411"/>
                        <a:ext cx="6661150" cy="9350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0B2B4E16-8F79-46C4-A616-6EB608C3549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8632566"/>
              </p:ext>
            </p:extLst>
          </p:nvPr>
        </p:nvGraphicFramePr>
        <p:xfrm>
          <a:off x="7593016" y="5782576"/>
          <a:ext cx="4163004" cy="4487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51" name="Equation" r:id="rId8" imgW="2120760" imgH="228600" progId="Equation.DSMT4">
                  <p:embed/>
                </p:oleObj>
              </mc:Choice>
              <mc:Fallback>
                <p:oleObj name="Equation" r:id="rId8" imgW="21207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7593016" y="5782576"/>
                        <a:ext cx="4163004" cy="4487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9798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DB419EC-5C8D-48BF-B010-6A479B968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624F5F-3316-47F7-8B2B-0471C7976C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EB11B2-64E3-4955-8B81-F4E69F14B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8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36E28C31-9E5A-4F38-AF64-920FBF1FCCE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3265266"/>
              </p:ext>
            </p:extLst>
          </p:nvPr>
        </p:nvGraphicFramePr>
        <p:xfrm>
          <a:off x="452758" y="550138"/>
          <a:ext cx="11286484" cy="29801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3" name="Equation" r:id="rId3" imgW="4520880" imgH="1193760" progId="Equation.DSMT4">
                  <p:embed/>
                </p:oleObj>
              </mc:Choice>
              <mc:Fallback>
                <p:oleObj name="Equation" r:id="rId3" imgW="4520880" imgH="1193760" progId="Equation.DSMT4">
                  <p:embed/>
                  <p:pic>
                    <p:nvPicPr>
                      <p:cNvPr id="12" name="Object 11">
                        <a:extLst>
                          <a:ext uri="{FF2B5EF4-FFF2-40B4-BE49-F238E27FC236}">
                            <a16:creationId xmlns:a16="http://schemas.microsoft.com/office/drawing/2014/main" id="{6C329F1A-6876-47F6-8226-C23B35F9296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2758" y="550138"/>
                        <a:ext cx="11286484" cy="29801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7E54BE43-4852-4330-986A-BCE43652AFEE}"/>
              </a:ext>
            </a:extLst>
          </p:cNvPr>
          <p:cNvSpPr txBox="1"/>
          <p:nvPr/>
        </p:nvSpPr>
        <p:spPr>
          <a:xfrm>
            <a:off x="430192" y="3558206"/>
            <a:ext cx="113316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1" dirty="0"/>
              <a:t>Since </a:t>
            </a:r>
            <a:r>
              <a:rPr lang="en-US" sz="2400" b="1" i="1" dirty="0"/>
              <a:t>s=1/2 </a:t>
            </a:r>
            <a:r>
              <a:rPr lang="en-US" sz="2400" b="1" dirty="0"/>
              <a:t>and </a:t>
            </a:r>
            <a:r>
              <a:rPr lang="en-US" sz="2400" b="1" i="1" dirty="0"/>
              <a:t>I=1/2</a:t>
            </a:r>
            <a:r>
              <a:rPr lang="en-US" sz="2400" b="1" dirty="0"/>
              <a:t>,  then there are 4  combinations of </a:t>
            </a:r>
            <a:r>
              <a:rPr lang="en-US" sz="2400" b="1" i="1" dirty="0" err="1"/>
              <a:t>m</a:t>
            </a:r>
            <a:r>
              <a:rPr lang="en-US" sz="2400" b="1" i="1" baseline="-25000" dirty="0" err="1"/>
              <a:t>s</a:t>
            </a:r>
            <a:r>
              <a:rPr lang="en-US" sz="2400" b="1" dirty="0"/>
              <a:t> and </a:t>
            </a:r>
            <a:r>
              <a:rPr lang="en-US" sz="2400" b="1" i="1" dirty="0" err="1"/>
              <a:t>m</a:t>
            </a:r>
            <a:r>
              <a:rPr lang="en-US" sz="2400" b="1" i="1" baseline="-25000" dirty="0" err="1"/>
              <a:t>I</a:t>
            </a:r>
            <a:r>
              <a:rPr lang="en-US" sz="2400" b="1" i="1" dirty="0"/>
              <a:t> 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4EC80736-8709-46C1-8692-830BBA59E3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4037139"/>
              </p:ext>
            </p:extLst>
          </p:nvPr>
        </p:nvGraphicFramePr>
        <p:xfrm>
          <a:off x="1233547" y="4244030"/>
          <a:ext cx="5404042" cy="17516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4" name="Equation" r:id="rId5" imgW="3682800" imgH="1193760" progId="Equation.DSMT4">
                  <p:embed/>
                </p:oleObj>
              </mc:Choice>
              <mc:Fallback>
                <p:oleObj name="Equation" r:id="rId5" imgW="3682800" imgH="1193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33547" y="4244030"/>
                        <a:ext cx="5404042" cy="17516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16824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C984E75-8749-4826-9C41-B893023FD4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1/24/2022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993C88-49DE-4714-BA71-3D040CCA8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742 -- Lecture 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6114E7-E001-401A-93A0-FEC9499C5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FF32D-176F-4F5B-8878-5D48FB6FF26A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379CF64C-A788-4245-8C75-823EA548A98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5501170"/>
              </p:ext>
            </p:extLst>
          </p:nvPr>
        </p:nvGraphicFramePr>
        <p:xfrm>
          <a:off x="111125" y="796925"/>
          <a:ext cx="10739438" cy="3746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83" name="Equation" r:id="rId3" imgW="4076640" imgH="1422360" progId="Equation.DSMT4">
                  <p:embed/>
                </p:oleObj>
              </mc:Choice>
              <mc:Fallback>
                <p:oleObj name="Equation" r:id="rId3" imgW="4076640" imgH="1422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11125" y="796925"/>
                        <a:ext cx="10739438" cy="3746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EBFC0454-B282-4735-A9E8-AA76947CF25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7893473"/>
              </p:ext>
            </p:extLst>
          </p:nvPr>
        </p:nvGraphicFramePr>
        <p:xfrm>
          <a:off x="1299961" y="2110760"/>
          <a:ext cx="3862348" cy="26364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84" name="Equation" r:id="rId5" imgW="1130040" imgH="939600" progId="Equation.DSMT4">
                  <p:embed/>
                </p:oleObj>
              </mc:Choice>
              <mc:Fallback>
                <p:oleObj name="Equation" r:id="rId5" imgW="1130040" imgH="939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299961" y="2110760"/>
                        <a:ext cx="3862348" cy="26364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DC8A8235-0681-41DB-84C5-42959DD723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7257377"/>
              </p:ext>
            </p:extLst>
          </p:nvPr>
        </p:nvGraphicFramePr>
        <p:xfrm>
          <a:off x="5982609" y="1754096"/>
          <a:ext cx="5626372" cy="33498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85" name="Equation" r:id="rId7" imgW="2197080" imgH="1307880" progId="Equation.DSMT4">
                  <p:embed/>
                </p:oleObj>
              </mc:Choice>
              <mc:Fallback>
                <p:oleObj name="Equation" r:id="rId7" imgW="2197080" imgH="13078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982609" y="1754096"/>
                        <a:ext cx="5626372" cy="33498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174594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2400" b="1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3168</TotalTime>
  <Words>708</Words>
  <Application>Microsoft Office PowerPoint</Application>
  <PresentationFormat>Widescreen</PresentationFormat>
  <Paragraphs>158</Paragraphs>
  <Slides>27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Symbol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Holzwarth, Natalie</dc:creator>
  <cp:lastModifiedBy>Holzwarth, Natalie</cp:lastModifiedBy>
  <cp:revision>202</cp:revision>
  <dcterms:created xsi:type="dcterms:W3CDTF">2020-01-06T21:28:26Z</dcterms:created>
  <dcterms:modified xsi:type="dcterms:W3CDTF">2022-01-24T19:57:11Z</dcterms:modified>
</cp:coreProperties>
</file>