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73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69" r:id="rId13"/>
    <p:sldId id="270" r:id="rId14"/>
    <p:sldId id="271" r:id="rId15"/>
    <p:sldId id="272" r:id="rId16"/>
    <p:sldId id="286" r:id="rId17"/>
    <p:sldId id="287" r:id="rId18"/>
    <p:sldId id="290" r:id="rId19"/>
    <p:sldId id="27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7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23424-DEE1-474C-8CA6-8FF7DF8EAB4D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dlmf.nist.gov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.doverpublications.com/0486612724.html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3.wmf"/><Relationship Id="rId5" Type="http://schemas.openxmlformats.org/officeDocument/2006/relationships/image" Target="../media/image34.png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30.wmf"/><Relationship Id="rId9" Type="http://schemas.openxmlformats.org/officeDocument/2006/relationships/image" Target="../media/image3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1.bin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3.wmf"/><Relationship Id="rId5" Type="http://schemas.openxmlformats.org/officeDocument/2006/relationships/image" Target="../media/image34.png"/><Relationship Id="rId10" Type="http://schemas.openxmlformats.org/officeDocument/2006/relationships/oleObject" Target="../embeddings/oleObject24.bin"/><Relationship Id="rId4" Type="http://schemas.openxmlformats.org/officeDocument/2006/relationships/image" Target="../media/image30.wmf"/><Relationship Id="rId9" Type="http://schemas.openxmlformats.org/officeDocument/2006/relationships/image" Target="../media/image3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3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PM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936702" y="1759352"/>
            <a:ext cx="11117765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6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Approximate solutions for stationary states 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Perturbation theory examples (Chap. 13 and 12 B) –</a:t>
            </a:r>
          </a:p>
          <a:p>
            <a:endParaRPr lang="en-US" sz="1100" b="1" dirty="0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endParaRPr lang="en-US" sz="3200" b="1" dirty="0"/>
          </a:p>
          <a:p>
            <a:pPr marL="457200" indent="-457200">
              <a:buAutoNum type="arabicPeriod"/>
            </a:pPr>
            <a:r>
              <a:rPr lang="en-US" sz="3200" b="1" dirty="0"/>
              <a:t>The hyperfine interaction</a:t>
            </a:r>
          </a:p>
          <a:p>
            <a:pPr marL="457200" indent="-457200">
              <a:buAutoNum type="arabicPeriod"/>
            </a:pPr>
            <a:r>
              <a:rPr lang="en-US" sz="3200" b="1" dirty="0"/>
              <a:t>The WKB or “quasi-classical” approximation</a:t>
            </a:r>
          </a:p>
          <a:p>
            <a:endParaRPr lang="en-US" sz="32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9CD21B-7F39-457C-B4EF-14F00AC8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028FFF-444A-4B06-8A42-7023E1500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8C8F5-8061-48F7-B458-B41C9337E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EE02368-A4BD-41C7-AB18-93669F5B8C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647008"/>
              </p:ext>
            </p:extLst>
          </p:nvPr>
        </p:nvGraphicFramePr>
        <p:xfrm>
          <a:off x="132547" y="452116"/>
          <a:ext cx="99568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4" name="Equation" r:id="rId3" imgW="3987720" imgH="965160" progId="Equation.DSMT4">
                  <p:embed/>
                </p:oleObj>
              </mc:Choice>
              <mc:Fallback>
                <p:oleObj name="Equation" r:id="rId3" imgW="3987720" imgH="9651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36E28C31-9E5A-4F38-AF64-920FBF1FCC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47" y="452116"/>
                        <a:ext cx="9956800" cy="240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3E781BE9-7B15-42A8-96C3-8612663111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615091"/>
              </p:ext>
            </p:extLst>
          </p:nvPr>
        </p:nvGraphicFramePr>
        <p:xfrm>
          <a:off x="6377650" y="2123209"/>
          <a:ext cx="4030714" cy="112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5" name="Equation" r:id="rId5" imgW="1676160" imgH="469800" progId="Equation.DSMT4">
                  <p:embed/>
                </p:oleObj>
              </mc:Choice>
              <mc:Fallback>
                <p:oleObj name="Equation" r:id="rId5" imgW="167616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ABA161D-A655-41C5-ADD1-85B9592E59E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7650" y="2123209"/>
                        <a:ext cx="4030714" cy="1129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798A75-7F39-4E63-A81D-2F628C9C0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741891"/>
              </p:ext>
            </p:extLst>
          </p:nvPr>
        </p:nvGraphicFramePr>
        <p:xfrm>
          <a:off x="282615" y="3005377"/>
          <a:ext cx="6365051" cy="3400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6" name="Equation" r:id="rId7" imgW="1854000" imgH="990360" progId="Equation.DSMT4">
                  <p:embed/>
                </p:oleObj>
              </mc:Choice>
              <mc:Fallback>
                <p:oleObj name="Equation" r:id="rId7" imgW="185400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615" y="3005377"/>
                        <a:ext cx="6365051" cy="3400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9B1A0C6-0322-4B9F-B89E-B51D36DE9D4D}"/>
              </a:ext>
            </a:extLst>
          </p:cNvPr>
          <p:cNvSpPr txBox="1"/>
          <p:nvPr/>
        </p:nvSpPr>
        <p:spPr>
          <a:xfrm>
            <a:off x="7581418" y="3773347"/>
            <a:ext cx="39469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Is this consistent with the results from your textbook?</a:t>
            </a:r>
          </a:p>
        </p:txBody>
      </p:sp>
    </p:spTree>
    <p:extLst>
      <p:ext uri="{BB962C8B-B14F-4D97-AF65-F5344CB8AC3E}">
        <p14:creationId xmlns:p14="http://schemas.microsoft.com/office/powerpoint/2010/main" val="2555790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48031-EA38-4C0D-8AFA-1E95AEEF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82F5E-199F-4940-B19C-907F1791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93D0A-EFF6-4281-93E0-A01B1F950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C755D4-4197-4FCF-BFFB-AC2F1D237B84}"/>
              </a:ext>
            </a:extLst>
          </p:cNvPr>
          <p:cNvSpPr txBox="1"/>
          <p:nvPr/>
        </p:nvSpPr>
        <p:spPr>
          <a:xfrm>
            <a:off x="224852" y="299803"/>
            <a:ext cx="112875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New topic --   WKB or “quasi-classical” approximation   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Developed by Wentzel, </a:t>
            </a:r>
            <a:r>
              <a:rPr lang="en-US" sz="2400" b="1" dirty="0" err="1"/>
              <a:t>Kramers</a:t>
            </a:r>
            <a:r>
              <a:rPr lang="en-US" sz="2400" b="1" dirty="0"/>
              <a:t>, and Brillouin  and several others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First consider exact solution to a convenient reference system --</a:t>
            </a:r>
          </a:p>
        </p:txBody>
      </p:sp>
    </p:spTree>
    <p:extLst>
      <p:ext uri="{BB962C8B-B14F-4D97-AF65-F5344CB8AC3E}">
        <p14:creationId xmlns:p14="http://schemas.microsoft.com/office/powerpoint/2010/main" val="3946038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434412"/>
              </p:ext>
            </p:extLst>
          </p:nvPr>
        </p:nvGraphicFramePr>
        <p:xfrm>
          <a:off x="935038" y="698500"/>
          <a:ext cx="84724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8" name="Equation" r:id="rId3" imgW="5511600" imgH="622080" progId="Equation.DSMT4">
                  <p:embed/>
                </p:oleObj>
              </mc:Choice>
              <mc:Fallback>
                <p:oleObj name="Equation" r:id="rId3" imgW="551160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5038" y="698500"/>
                        <a:ext cx="8472487" cy="95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44513" y="1931949"/>
          <a:ext cx="90455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79" name="Equation" r:id="rId5" imgW="6387840" imgH="1002960" progId="Equation.DSMT4">
                  <p:embed/>
                </p:oleObj>
              </mc:Choice>
              <mc:Fallback>
                <p:oleObj name="Equation" r:id="rId5" imgW="6387840" imgH="1002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513" y="1931949"/>
                        <a:ext cx="904557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743200" y="3657600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76501" y="5108084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6200000">
            <a:off x="1782721" y="4231433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Energy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48600" y="4872336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103776" y="3909604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95800" y="51054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743201" y="4350092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48601" y="4038600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208362" y="3539125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U(x)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E0A959-0FBA-4D1A-AA2F-16F392FE9486}"/>
              </a:ext>
            </a:extLst>
          </p:cNvPr>
          <p:cNvSpPr txBox="1"/>
          <p:nvPr/>
        </p:nvSpPr>
        <p:spPr>
          <a:xfrm>
            <a:off x="256478" y="181129"/>
            <a:ext cx="10952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of particle interacting with an electromagnetic field </a:t>
            </a:r>
          </a:p>
        </p:txBody>
      </p:sp>
    </p:spTree>
    <p:extLst>
      <p:ext uri="{BB962C8B-B14F-4D97-AF65-F5344CB8AC3E}">
        <p14:creationId xmlns:p14="http://schemas.microsoft.com/office/powerpoint/2010/main" val="1023731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1" y="304801"/>
            <a:ext cx="11353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One dimensional Schrödinger equation for charged particle in an electrostatic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1" y="1035216"/>
          <a:ext cx="5000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3" imgW="3530520" imgH="698400" progId="Equation.DSMT4">
                  <p:embed/>
                </p:oleObj>
              </mc:Choice>
              <mc:Fallback>
                <p:oleObj name="Equation" r:id="rId3" imgW="3530520" imgH="698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1" y="1035216"/>
                        <a:ext cx="5000625" cy="98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2743200" y="1949108"/>
            <a:ext cx="0" cy="25146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76501" y="3399592"/>
            <a:ext cx="5257800" cy="317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1782721" y="2522941"/>
            <a:ext cx="1315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Energy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48600" y="3163844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103776" y="2201112"/>
            <a:ext cx="4135225" cy="1957796"/>
          </a:xfrm>
          <a:prstGeom prst="line">
            <a:avLst/>
          </a:prstGeom>
          <a:ln w="38100">
            <a:solidFill>
              <a:srgbClr val="DA32A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95800" y="339690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743201" y="2641600"/>
            <a:ext cx="4991101" cy="2"/>
          </a:xfrm>
          <a:prstGeom prst="line">
            <a:avLst/>
          </a:prstGeom>
          <a:ln w="3810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1" y="2330108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08362" y="1830633"/>
            <a:ext cx="782425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U(x)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29000" y="4309531"/>
          <a:ext cx="6234718" cy="2046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Equation" r:id="rId5" imgW="5333760" imgH="1752480" progId="Equation.DSMT4">
                  <p:embed/>
                </p:oleObj>
              </mc:Choice>
              <mc:Fallback>
                <p:oleObj name="Equation" r:id="rId5" imgW="5333760" imgH="1752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4309531"/>
                        <a:ext cx="6234718" cy="2046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48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152401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 – library of solutions to differential equations</a:t>
            </a:r>
          </a:p>
          <a:p>
            <a:r>
              <a:rPr lang="en-US" sz="2400" dirty="0">
                <a:latin typeface="+mj-lt"/>
                <a:hlinkClick r:id="rId2"/>
              </a:rPr>
              <a:t>http://dlmf.nist.gov/</a:t>
            </a:r>
            <a:endParaRPr lang="en-US" sz="24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313" y="1213536"/>
            <a:ext cx="7191375" cy="491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90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1" y="304800"/>
            <a:ext cx="3629025" cy="476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90800" y="548640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http://store.doverpublications.com/0486612724.html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347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1" y="304801"/>
            <a:ext cx="85629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36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371600"/>
            <a:ext cx="8738616" cy="3581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9110" t="25060" r="36652" b="55755"/>
          <a:stretch/>
        </p:blipFill>
        <p:spPr>
          <a:xfrm>
            <a:off x="2514600" y="252028"/>
            <a:ext cx="1981200" cy="1238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72200" y="2209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Ai(z)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58200" y="1828801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0000FF"/>
                </a:solidFill>
                <a:latin typeface="+mj-lt"/>
              </a:rPr>
              <a:t>Bi(z)</a:t>
            </a:r>
          </a:p>
        </p:txBody>
      </p:sp>
    </p:spTree>
    <p:extLst>
      <p:ext uri="{BB962C8B-B14F-4D97-AF65-F5344CB8AC3E}">
        <p14:creationId xmlns:p14="http://schemas.microsoft.com/office/powerpoint/2010/main" val="1603540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B7BA2B-887F-4F92-91FD-D12136C33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05543-71C6-4E95-A65F-3B262644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D4A8D-42E5-409B-925D-A4CD3354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01E5A5-8FCE-4833-9D20-125E9A6CC9DA}"/>
              </a:ext>
            </a:extLst>
          </p:cNvPr>
          <p:cNvSpPr txBox="1"/>
          <p:nvPr/>
        </p:nvSpPr>
        <p:spPr>
          <a:xfrm>
            <a:off x="579863" y="267629"/>
            <a:ext cx="9879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Maple input --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F72CAC-FB4B-4E7C-B4CE-9C3F0EE48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8986"/>
            <a:ext cx="12192000" cy="462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92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02055" y="130493"/>
          <a:ext cx="6235700" cy="330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0" name="Equation" r:id="rId3" imgW="5333760" imgH="2831760" progId="Equation.DSMT4">
                  <p:embed/>
                </p:oleObj>
              </mc:Choice>
              <mc:Fallback>
                <p:oleObj name="Equation" r:id="rId3" imgW="5333760" imgH="2831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02055" y="130493"/>
                        <a:ext cx="6235700" cy="330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98675" y="3608389"/>
          <a:ext cx="7158038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1" name="Equation" r:id="rId5" imgW="6273720" imgH="2374560" progId="Equation.DSMT4">
                  <p:embed/>
                </p:oleObj>
              </mc:Choice>
              <mc:Fallback>
                <p:oleObj name="Equation" r:id="rId5" imgW="6273720" imgH="23745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8675" y="3608389"/>
                        <a:ext cx="7158038" cy="2708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 rot="19908408">
            <a:off x="5373967" y="489322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</a:t>
            </a:r>
            <a:r>
              <a:rPr lang="en-US" sz="2400" dirty="0">
                <a:latin typeface="+mj-lt"/>
              </a:rPr>
              <a:t>normalization constant</a:t>
            </a:r>
          </a:p>
        </p:txBody>
      </p:sp>
    </p:spTree>
    <p:extLst>
      <p:ext uri="{BB962C8B-B14F-4D97-AF65-F5344CB8AC3E}">
        <p14:creationId xmlns:p14="http://schemas.microsoft.com/office/powerpoint/2010/main" val="6723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1F3C362-1D64-46D4-968C-0B06156884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04" y="715298"/>
            <a:ext cx="11050390" cy="521620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644520-2130-480F-B6CE-7BF16F45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2D71AB-94A6-4281-8C38-037A71CE7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D3D93-F120-4D2E-A64A-9DE0D39C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67792D-A0E6-4004-BFB3-A7B6071C9EF5}"/>
              </a:ext>
            </a:extLst>
          </p:cNvPr>
          <p:cNvSpPr/>
          <p:nvPr/>
        </p:nvSpPr>
        <p:spPr>
          <a:xfrm>
            <a:off x="838200" y="4942391"/>
            <a:ext cx="10609162" cy="497710"/>
          </a:xfrm>
          <a:prstGeom prst="rect">
            <a:avLst/>
          </a:prstGeom>
          <a:solidFill>
            <a:srgbClr val="FFFF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68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8800" y="228601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properties of Airy functions – </a:t>
            </a:r>
          </a:p>
          <a:p>
            <a:r>
              <a:rPr lang="en-US" sz="2400" b="1" dirty="0"/>
              <a:t>            Integral form: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1" y="685801"/>
            <a:ext cx="3952875" cy="12287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887580" y="2063572"/>
          <a:ext cx="5189621" cy="343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7" name="Equation" r:id="rId4" imgW="3009600" imgH="1993680" progId="Equation.DSMT4">
                  <p:embed/>
                </p:oleObj>
              </mc:Choice>
              <mc:Fallback>
                <p:oleObj name="Equation" r:id="rId4" imgW="3009600" imgH="1993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87580" y="2063572"/>
                        <a:ext cx="5189621" cy="343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406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2984" y="547688"/>
          <a:ext cx="62341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2" name="Equation" r:id="rId3" imgW="5333760" imgH="2120760" progId="Equation.DSMT4">
                  <p:embed/>
                </p:oleObj>
              </mc:Choice>
              <mc:Fallback>
                <p:oleObj name="Equation" r:id="rId3" imgW="5333760" imgH="2120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984" y="547688"/>
                        <a:ext cx="6234113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783" y="15240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8709" y="3144942"/>
            <a:ext cx="8143875" cy="309065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09584" y="3128098"/>
          <a:ext cx="1275699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3" name="Equation" r:id="rId6" imgW="901440" imgH="279360" progId="Equation.DSMT4">
                  <p:embed/>
                </p:oleObj>
              </mc:Choice>
              <mc:Fallback>
                <p:oleObj name="Equation" r:id="rId6" imgW="90144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9584" y="3128098"/>
                        <a:ext cx="1275699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04859" y="5624514"/>
          <a:ext cx="9890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4" name="Equation" r:id="rId8" imgW="698400" imgH="279360" progId="Equation.DSMT4">
                  <p:embed/>
                </p:oleObj>
              </mc:Choice>
              <mc:Fallback>
                <p:oleObj name="Equation" r:id="rId8" imgW="69840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4859" y="5624514"/>
                        <a:ext cx="98901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644809" y="4689475"/>
          <a:ext cx="10445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5" name="Equation" r:id="rId10" imgW="736560" imgH="279360" progId="Equation.DSMT4">
                  <p:embed/>
                </p:oleObj>
              </mc:Choice>
              <mc:Fallback>
                <p:oleObj name="Equation" r:id="rId10" imgW="73656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44809" y="4689475"/>
                        <a:ext cx="1044575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A89EA3D-F6BE-471F-AE91-A6A683A23AD3}"/>
              </a:ext>
            </a:extLst>
          </p:cNvPr>
          <p:cNvSpPr txBox="1"/>
          <p:nvPr/>
        </p:nvSpPr>
        <p:spPr>
          <a:xfrm>
            <a:off x="7404410" y="196901"/>
            <a:ext cx="46054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in this case, physical solutions exist for all energies </a:t>
            </a:r>
            <a:r>
              <a:rPr lang="en-US" sz="2400" b="1" i="1" dirty="0"/>
              <a:t>E</a:t>
            </a:r>
            <a:r>
              <a:rPr lang="en-US" sz="2400" b="1" dirty="0"/>
              <a:t>;  the wavefunction oscillates for</a:t>
            </a:r>
          </a:p>
          <a:p>
            <a:r>
              <a:rPr lang="en-US" sz="2400" b="1" i="1" dirty="0"/>
              <a:t>x&lt;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 </a:t>
            </a:r>
            <a:r>
              <a:rPr lang="en-US" sz="2400" b="1" dirty="0"/>
              <a:t>and decays for  </a:t>
            </a:r>
            <a:r>
              <a:rPr lang="en-US" sz="2400" b="1" i="1" dirty="0"/>
              <a:t>x&gt;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.   </a:t>
            </a:r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988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32984" y="547688"/>
          <a:ext cx="623411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Equation" r:id="rId3" imgW="5333760" imgH="2120760" progId="Equation.DSMT4">
                  <p:embed/>
                </p:oleObj>
              </mc:Choice>
              <mc:Fallback>
                <p:oleObj name="Equation" r:id="rId3" imgW="5333760" imgH="21207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2984" y="547688"/>
                        <a:ext cx="6234113" cy="247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5783" y="152401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8709" y="3144942"/>
            <a:ext cx="8143875" cy="3090655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09584" y="3128098"/>
          <a:ext cx="1275699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1" name="Equation" r:id="rId6" imgW="901440" imgH="279360" progId="Equation.DSMT4">
                  <p:embed/>
                </p:oleObj>
              </mc:Choice>
              <mc:Fallback>
                <p:oleObj name="Equation" r:id="rId6" imgW="901440" imgH="2793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09584" y="3128098"/>
                        <a:ext cx="1275699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04859" y="5624514"/>
          <a:ext cx="9890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2" name="Equation" r:id="rId8" imgW="698400" imgH="279360" progId="Equation.DSMT4">
                  <p:embed/>
                </p:oleObj>
              </mc:Choice>
              <mc:Fallback>
                <p:oleObj name="Equation" r:id="rId8" imgW="698400" imgH="2793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4859" y="5624514"/>
                        <a:ext cx="989013" cy="39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644809" y="4689475"/>
          <a:ext cx="104457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3" name="Equation" r:id="rId10" imgW="736560" imgH="279360" progId="Equation.DSMT4">
                  <p:embed/>
                </p:oleObj>
              </mc:Choice>
              <mc:Fallback>
                <p:oleObj name="Equation" r:id="rId10" imgW="736560" imgH="2793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44809" y="4689475"/>
                        <a:ext cx="1044575" cy="395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A89EA3D-F6BE-471F-AE91-A6A683A23AD3}"/>
              </a:ext>
            </a:extLst>
          </p:cNvPr>
          <p:cNvSpPr txBox="1"/>
          <p:nvPr/>
        </p:nvSpPr>
        <p:spPr>
          <a:xfrm>
            <a:off x="7404410" y="196901"/>
            <a:ext cx="46054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 that in this case, physical solutions exist for a continuous range of energies </a:t>
            </a:r>
            <a:r>
              <a:rPr lang="en-US" sz="2400" b="1" i="1" dirty="0"/>
              <a:t>E</a:t>
            </a:r>
            <a:r>
              <a:rPr lang="en-US" sz="2400" b="1" dirty="0"/>
              <a:t>;  the wavefunction oscillates for</a:t>
            </a:r>
          </a:p>
          <a:p>
            <a:r>
              <a:rPr lang="en-US" sz="2400" b="1" i="1" dirty="0"/>
              <a:t>x&lt;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 </a:t>
            </a:r>
            <a:r>
              <a:rPr lang="en-US" sz="2400" b="1" dirty="0"/>
              <a:t>and decays for  </a:t>
            </a:r>
            <a:r>
              <a:rPr lang="en-US" sz="2400" b="1" i="1" dirty="0"/>
              <a:t>x&gt;</a:t>
            </a:r>
            <a:r>
              <a:rPr lang="en-US" sz="2400" b="1" i="1" dirty="0" err="1"/>
              <a:t>a+E</a:t>
            </a:r>
            <a:r>
              <a:rPr lang="en-US" sz="2400" b="1" i="1" dirty="0"/>
              <a:t>/</a:t>
            </a:r>
            <a:r>
              <a:rPr lang="en-US" sz="2400" b="1" i="1" dirty="0" err="1"/>
              <a:t>qF</a:t>
            </a:r>
            <a:r>
              <a:rPr lang="en-US" sz="2400" b="1" i="1" dirty="0"/>
              <a:t> .   </a:t>
            </a:r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1341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A464DB-BFB2-4D8F-B604-9F3C35AD2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0FEB2F-C07F-4C3D-ABD5-76F6058C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9FC639-5E3D-43FC-BBC3-5870F611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A72B7-938B-408F-8F7A-41282E96259D}"/>
              </a:ext>
            </a:extLst>
          </p:cNvPr>
          <p:cNvSpPr txBox="1"/>
          <p:nvPr/>
        </p:nvSpPr>
        <p:spPr>
          <a:xfrm>
            <a:off x="301083" y="289932"/>
            <a:ext cx="10047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Related example with bound stationary state solutions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2DA3F6B-21B5-4B5A-AF9B-A06CAF762A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6600" y="741363"/>
          <a:ext cx="9175750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4" name="Equation" r:id="rId3" imgW="5968800" imgH="1002960" progId="Equation.DSMT4">
                  <p:embed/>
                </p:oleObj>
              </mc:Choice>
              <mc:Fallback>
                <p:oleObj name="Equation" r:id="rId3" imgW="5968800" imgH="1002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2DA3F6B-21B5-4B5A-AF9B-A06CAF762A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741363"/>
                        <a:ext cx="9175750" cy="1539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C0A1DEA-5964-4789-985C-1DF473D48C86}"/>
              </a:ext>
            </a:extLst>
          </p:cNvPr>
          <p:cNvCxnSpPr/>
          <p:nvPr/>
        </p:nvCxnSpPr>
        <p:spPr>
          <a:xfrm flipV="1">
            <a:off x="3914078" y="2609385"/>
            <a:ext cx="0" cy="30665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723DEA6-2035-499B-A14D-7C358A33F570}"/>
              </a:ext>
            </a:extLst>
          </p:cNvPr>
          <p:cNvCxnSpPr>
            <a:cxnSpLocks/>
          </p:cNvCxnSpPr>
          <p:nvPr/>
        </p:nvCxnSpPr>
        <p:spPr>
          <a:xfrm>
            <a:off x="3882702" y="5675971"/>
            <a:ext cx="472789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EEA379-C56F-4CD6-BE7B-D8EDD2677B5C}"/>
              </a:ext>
            </a:extLst>
          </p:cNvPr>
          <p:cNvSpPr txBox="1"/>
          <p:nvPr/>
        </p:nvSpPr>
        <p:spPr>
          <a:xfrm rot="15992566">
            <a:off x="3071400" y="3911845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U(x)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0B4ECB-FFD2-42CF-B998-380839C6DDFD}"/>
              </a:ext>
            </a:extLst>
          </p:cNvPr>
          <p:cNvSpPr txBox="1"/>
          <p:nvPr/>
        </p:nvSpPr>
        <p:spPr>
          <a:xfrm>
            <a:off x="8760761" y="5445138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AABDC8-8691-4C8A-8679-ABFCC32AD136}"/>
              </a:ext>
            </a:extLst>
          </p:cNvPr>
          <p:cNvCxnSpPr/>
          <p:nvPr/>
        </p:nvCxnSpPr>
        <p:spPr>
          <a:xfrm flipV="1">
            <a:off x="3882702" y="3157511"/>
            <a:ext cx="3661098" cy="251846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49CFA83-A7CB-46BB-A9FA-815BCFE48B24}"/>
              </a:ext>
            </a:extLst>
          </p:cNvPr>
          <p:cNvCxnSpPr>
            <a:cxnSpLocks/>
          </p:cNvCxnSpPr>
          <p:nvPr/>
        </p:nvCxnSpPr>
        <p:spPr>
          <a:xfrm flipH="1" flipV="1">
            <a:off x="3898392" y="2829365"/>
            <a:ext cx="15686" cy="2846606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F39210-DEE8-428A-BBCB-9D762CB6D380}"/>
              </a:ext>
            </a:extLst>
          </p:cNvPr>
          <p:cNvCxnSpPr/>
          <p:nvPr/>
        </p:nvCxnSpPr>
        <p:spPr>
          <a:xfrm>
            <a:off x="3949090" y="4988859"/>
            <a:ext cx="83806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55EA4A-65E6-4968-9D69-16E15C9219F6}"/>
              </a:ext>
            </a:extLst>
          </p:cNvPr>
          <p:cNvCxnSpPr>
            <a:cxnSpLocks/>
          </p:cNvCxnSpPr>
          <p:nvPr/>
        </p:nvCxnSpPr>
        <p:spPr>
          <a:xfrm>
            <a:off x="3949089" y="4416741"/>
            <a:ext cx="176416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3632D02-F08D-41AE-AF90-5A3D148BA12E}"/>
              </a:ext>
            </a:extLst>
          </p:cNvPr>
          <p:cNvCxnSpPr>
            <a:cxnSpLocks/>
          </p:cNvCxnSpPr>
          <p:nvPr/>
        </p:nvCxnSpPr>
        <p:spPr>
          <a:xfrm>
            <a:off x="3882702" y="3716462"/>
            <a:ext cx="29484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3701D14-C10D-4B51-82B2-335695A49D64}"/>
              </a:ext>
            </a:extLst>
          </p:cNvPr>
          <p:cNvSpPr txBox="1"/>
          <p:nvPr/>
        </p:nvSpPr>
        <p:spPr>
          <a:xfrm>
            <a:off x="7019365" y="3746215"/>
            <a:ext cx="4101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Discrete energy levels</a:t>
            </a:r>
          </a:p>
        </p:txBody>
      </p:sp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1EC6B483-5782-49D3-B4BA-D170DA96FB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91716" y="4230306"/>
          <a:ext cx="4671045" cy="85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5" name="Equation" r:id="rId5" imgW="2361960" imgH="431640" progId="Equation.DSMT4">
                  <p:embed/>
                </p:oleObj>
              </mc:Choice>
              <mc:Fallback>
                <p:oleObj name="Equation" r:id="rId5" imgW="2361960" imgH="4316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EC6B483-5782-49D3-B4BA-D170DA96FB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91716" y="4230306"/>
                        <a:ext cx="4671045" cy="85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194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6AD9B-4546-4D83-BA55-AA2458550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A6518-3F67-48F5-80AA-DD5D24584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A57D8-E3A2-4399-AB46-20085740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24</a:t>
            </a:fld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33D3293-67F1-4E86-B72A-BB04451C753A}"/>
              </a:ext>
            </a:extLst>
          </p:cNvPr>
          <p:cNvCxnSpPr/>
          <p:nvPr/>
        </p:nvCxnSpPr>
        <p:spPr>
          <a:xfrm flipV="1">
            <a:off x="571280" y="31083"/>
            <a:ext cx="0" cy="306658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A7D901C-E126-4DFC-B143-426D579BADB5}"/>
              </a:ext>
            </a:extLst>
          </p:cNvPr>
          <p:cNvCxnSpPr>
            <a:cxnSpLocks/>
          </p:cNvCxnSpPr>
          <p:nvPr/>
        </p:nvCxnSpPr>
        <p:spPr>
          <a:xfrm>
            <a:off x="539904" y="3097669"/>
            <a:ext cx="4727898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D1132DA-8A94-444B-86F6-24FBEB81932B}"/>
              </a:ext>
            </a:extLst>
          </p:cNvPr>
          <p:cNvSpPr txBox="1"/>
          <p:nvPr/>
        </p:nvSpPr>
        <p:spPr>
          <a:xfrm rot="15992566">
            <a:off x="-271398" y="1333543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U(x)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609A37-3A71-4AD5-ADBD-61F386D5F02F}"/>
              </a:ext>
            </a:extLst>
          </p:cNvPr>
          <p:cNvSpPr txBox="1"/>
          <p:nvPr/>
        </p:nvSpPr>
        <p:spPr>
          <a:xfrm>
            <a:off x="4946227" y="2636004"/>
            <a:ext cx="766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x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671FDB-A9DF-4A5C-B1F1-6BD5C88F86D4}"/>
              </a:ext>
            </a:extLst>
          </p:cNvPr>
          <p:cNvCxnSpPr/>
          <p:nvPr/>
        </p:nvCxnSpPr>
        <p:spPr>
          <a:xfrm flipV="1">
            <a:off x="539904" y="579209"/>
            <a:ext cx="3661098" cy="251846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D12165-317B-4246-85BB-71CE5C5BC177}"/>
              </a:ext>
            </a:extLst>
          </p:cNvPr>
          <p:cNvCxnSpPr>
            <a:cxnSpLocks/>
          </p:cNvCxnSpPr>
          <p:nvPr/>
        </p:nvCxnSpPr>
        <p:spPr>
          <a:xfrm flipH="1" flipV="1">
            <a:off x="555594" y="251063"/>
            <a:ext cx="15686" cy="2846606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3756499-62CD-41C0-B8DC-1DB4ED19B450}"/>
              </a:ext>
            </a:extLst>
          </p:cNvPr>
          <p:cNvCxnSpPr/>
          <p:nvPr/>
        </p:nvCxnSpPr>
        <p:spPr>
          <a:xfrm>
            <a:off x="606292" y="2410557"/>
            <a:ext cx="83806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D61050-4557-45B6-B7A0-404856C56DDA}"/>
              </a:ext>
            </a:extLst>
          </p:cNvPr>
          <p:cNvCxnSpPr>
            <a:cxnSpLocks/>
          </p:cNvCxnSpPr>
          <p:nvPr/>
        </p:nvCxnSpPr>
        <p:spPr>
          <a:xfrm>
            <a:off x="606291" y="1838439"/>
            <a:ext cx="176416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DE63F6-4D82-4C87-8DF6-8B9F929503BE}"/>
              </a:ext>
            </a:extLst>
          </p:cNvPr>
          <p:cNvCxnSpPr>
            <a:cxnSpLocks/>
          </p:cNvCxnSpPr>
          <p:nvPr/>
        </p:nvCxnSpPr>
        <p:spPr>
          <a:xfrm>
            <a:off x="539904" y="1138160"/>
            <a:ext cx="2948404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5B901B72-0F57-4B36-970C-A074A53F4A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373907"/>
              </p:ext>
            </p:extLst>
          </p:nvPr>
        </p:nvGraphicFramePr>
        <p:xfrm>
          <a:off x="5078109" y="387640"/>
          <a:ext cx="4671045" cy="85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7" name="Equation" r:id="rId3" imgW="2361960" imgH="431640" progId="Equation.DSMT4">
                  <p:embed/>
                </p:oleObj>
              </mc:Choice>
              <mc:Fallback>
                <p:oleObj name="Equation" r:id="rId3" imgW="2361960" imgH="43164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1EC6B483-5782-49D3-B4BA-D170DA96FB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78109" y="387640"/>
                        <a:ext cx="4671045" cy="85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36EB46EB-585B-4D7D-A98E-4D9793C277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883782"/>
              </p:ext>
            </p:extLst>
          </p:nvPr>
        </p:nvGraphicFramePr>
        <p:xfrm>
          <a:off x="5300668" y="1266087"/>
          <a:ext cx="422592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8" name="Equation" r:id="rId5" imgW="2984400" imgH="672840" progId="Equation.DSMT4">
                  <p:embed/>
                </p:oleObj>
              </mc:Choice>
              <mc:Fallback>
                <p:oleObj name="Equation" r:id="rId5" imgW="2984400" imgH="6728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00668" y="1266087"/>
                        <a:ext cx="4225925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A4B19245-3978-47FB-A659-5B3B9D6269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828545"/>
              </p:ext>
            </p:extLst>
          </p:nvPr>
        </p:nvGraphicFramePr>
        <p:xfrm>
          <a:off x="365365" y="3375875"/>
          <a:ext cx="5776913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9" name="Equation" r:id="rId7" imgW="4940280" imgH="2501640" progId="Equation.DSMT4">
                  <p:embed/>
                </p:oleObj>
              </mc:Choice>
              <mc:Fallback>
                <p:oleObj name="Equation" r:id="rId7" imgW="4940280" imgH="250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5365" y="3375875"/>
                        <a:ext cx="5776913" cy="291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2C5F5B0-1C26-41B7-91A8-804A42182C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81743"/>
              </p:ext>
            </p:extLst>
          </p:nvPr>
        </p:nvGraphicFramePr>
        <p:xfrm>
          <a:off x="6225148" y="4292721"/>
          <a:ext cx="5753195" cy="2173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0" name="Equation" r:id="rId9" imgW="3860640" imgH="1460160" progId="Equation.DSMT4">
                  <p:embed/>
                </p:oleObj>
              </mc:Choice>
              <mc:Fallback>
                <p:oleObj name="Equation" r:id="rId9" imgW="3860640" imgH="1460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25148" y="4292721"/>
                        <a:ext cx="5753195" cy="2173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72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ACD940-AA5B-4E81-A649-2A295769E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A2E374-DA54-4E87-AF77-BB177071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02E78-7A36-43B3-A958-330B539DA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9BC14D-4AA3-41BC-AEFD-DA8C93EFE0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1057275"/>
            <a:ext cx="10439400" cy="4743450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193D560-F897-406C-8EEC-1870CDF209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79672"/>
              </p:ext>
            </p:extLst>
          </p:nvPr>
        </p:nvGraphicFramePr>
        <p:xfrm>
          <a:off x="4142282" y="260350"/>
          <a:ext cx="3860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Equation" r:id="rId4" imgW="2590560" imgH="698400" progId="Equation.DSMT4">
                  <p:embed/>
                </p:oleObj>
              </mc:Choice>
              <mc:Fallback>
                <p:oleObj name="Equation" r:id="rId4" imgW="2590560" imgH="69840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22C5F5B0-1C26-41B7-91A8-804A42182C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2282" y="260350"/>
                        <a:ext cx="3860800" cy="103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134F272-BD05-4FE3-83F8-58AA0E3E2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9281676"/>
              </p:ext>
            </p:extLst>
          </p:nvPr>
        </p:nvGraphicFramePr>
        <p:xfrm>
          <a:off x="9080500" y="3719512"/>
          <a:ext cx="1803400" cy="95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9" name="Equation" r:id="rId6" imgW="863280" imgH="457200" progId="Equation.DSMT4">
                  <p:embed/>
                </p:oleObj>
              </mc:Choice>
              <mc:Fallback>
                <p:oleObj name="Equation" r:id="rId6" imgW="863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080500" y="3719512"/>
                        <a:ext cx="1803400" cy="954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650A8A5-F0C6-4245-A9C2-9DD14434E121}"/>
              </a:ext>
            </a:extLst>
          </p:cNvPr>
          <p:cNvCxnSpPr/>
          <p:nvPr/>
        </p:nvCxnSpPr>
        <p:spPr>
          <a:xfrm>
            <a:off x="10955936" y="4211872"/>
            <a:ext cx="749508" cy="0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6D10A615-94D5-41CF-AD20-4BC08D268E99}"/>
              </a:ext>
            </a:extLst>
          </p:cNvPr>
          <p:cNvSpPr>
            <a:spLocks noChangeAspect="1"/>
          </p:cNvSpPr>
          <p:nvPr/>
        </p:nvSpPr>
        <p:spPr>
          <a:xfrm>
            <a:off x="1696262" y="3170872"/>
            <a:ext cx="548640" cy="548640"/>
          </a:xfrm>
          <a:prstGeom prst="ellipse">
            <a:avLst/>
          </a:prstGeom>
          <a:noFill/>
          <a:ln w="793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95D2726-0D18-4522-B102-4F323E264455}"/>
              </a:ext>
            </a:extLst>
          </p:cNvPr>
          <p:cNvSpPr>
            <a:spLocks noChangeAspect="1"/>
          </p:cNvSpPr>
          <p:nvPr/>
        </p:nvSpPr>
        <p:spPr>
          <a:xfrm>
            <a:off x="4294453" y="3170872"/>
            <a:ext cx="548640" cy="548640"/>
          </a:xfrm>
          <a:prstGeom prst="ellipse">
            <a:avLst/>
          </a:prstGeom>
          <a:noFill/>
          <a:ln w="793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74AF14A-DDCD-4F7C-889A-9B3ABA8F5105}"/>
              </a:ext>
            </a:extLst>
          </p:cNvPr>
          <p:cNvSpPr>
            <a:spLocks noChangeAspect="1"/>
          </p:cNvSpPr>
          <p:nvPr/>
        </p:nvSpPr>
        <p:spPr>
          <a:xfrm>
            <a:off x="6072682" y="3237703"/>
            <a:ext cx="548640" cy="548640"/>
          </a:xfrm>
          <a:prstGeom prst="ellipse">
            <a:avLst/>
          </a:prstGeom>
          <a:noFill/>
          <a:ln w="793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37E09466-88D1-4948-B595-9B72A2AEBF6D}"/>
              </a:ext>
            </a:extLst>
          </p:cNvPr>
          <p:cNvSpPr/>
          <p:nvPr/>
        </p:nvSpPr>
        <p:spPr>
          <a:xfrm>
            <a:off x="4228892" y="3980681"/>
            <a:ext cx="749508" cy="462381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5A593FBD-CEA0-431C-A1A7-71B96746E4D5}"/>
              </a:ext>
            </a:extLst>
          </p:cNvPr>
          <p:cNvSpPr/>
          <p:nvPr/>
        </p:nvSpPr>
        <p:spPr>
          <a:xfrm>
            <a:off x="6096000" y="3980681"/>
            <a:ext cx="749508" cy="462381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 14">
            <a:extLst>
              <a:ext uri="{FF2B5EF4-FFF2-40B4-BE49-F238E27FC236}">
                <a16:creationId xmlns:a16="http://schemas.microsoft.com/office/drawing/2014/main" id="{9D688DDF-B0CF-43DB-BE69-FEA7E82121A0}"/>
              </a:ext>
            </a:extLst>
          </p:cNvPr>
          <p:cNvSpPr/>
          <p:nvPr/>
        </p:nvSpPr>
        <p:spPr>
          <a:xfrm>
            <a:off x="1656934" y="3917358"/>
            <a:ext cx="749508" cy="462381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49248B-D530-4B65-B004-BC13ECA2F894}"/>
              </a:ext>
            </a:extLst>
          </p:cNvPr>
          <p:cNvSpPr txBox="1"/>
          <p:nvPr/>
        </p:nvSpPr>
        <p:spPr>
          <a:xfrm>
            <a:off x="4351728" y="4858952"/>
            <a:ext cx="3518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Possible discrete energies</a:t>
            </a:r>
          </a:p>
        </p:txBody>
      </p:sp>
    </p:spTree>
    <p:extLst>
      <p:ext uri="{BB962C8B-B14F-4D97-AF65-F5344CB8AC3E}">
        <p14:creationId xmlns:p14="http://schemas.microsoft.com/office/powerpoint/2010/main" val="3845927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8020A-4B0E-4222-86E4-CA90542A6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9BD140-973F-49E4-9BFC-DAAF5D5F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5BA83-7FD9-42D1-BD2F-6C06E758F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062927C-5280-470C-AD3B-6BC8A24CC4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258867"/>
              </p:ext>
            </p:extLst>
          </p:nvPr>
        </p:nvGraphicFramePr>
        <p:xfrm>
          <a:off x="1402933" y="458141"/>
          <a:ext cx="9734758" cy="6038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3" imgW="6387840" imgH="3962160" progId="Equation.DSMT4">
                  <p:embed/>
                </p:oleObj>
              </mc:Choice>
              <mc:Fallback>
                <p:oleObj name="Equation" r:id="rId3" imgW="6387840" imgH="396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2933" y="458141"/>
                        <a:ext cx="9734758" cy="6038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F5EB85-589A-45E3-B1A8-60D928193FAB}"/>
              </a:ext>
            </a:extLst>
          </p:cNvPr>
          <p:cNvSpPr txBox="1"/>
          <p:nvPr/>
        </p:nvSpPr>
        <p:spPr>
          <a:xfrm>
            <a:off x="134911" y="136525"/>
            <a:ext cx="11707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Back to the WKB or quasi classical approximation</a:t>
            </a:r>
          </a:p>
        </p:txBody>
      </p:sp>
    </p:spTree>
    <p:extLst>
      <p:ext uri="{BB962C8B-B14F-4D97-AF65-F5344CB8AC3E}">
        <p14:creationId xmlns:p14="http://schemas.microsoft.com/office/powerpoint/2010/main" val="3523285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5FA14E-67C5-474A-8FA5-E39FA0BD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B96EFB-C5D5-4958-9C3D-5E8CC34F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E1509-CED3-4AAD-B33C-912CD094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3E2A64A-DAA9-45D8-B440-D34AAC0B2C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359671"/>
              </p:ext>
            </p:extLst>
          </p:nvPr>
        </p:nvGraphicFramePr>
        <p:xfrm>
          <a:off x="297902" y="251372"/>
          <a:ext cx="7855498" cy="2151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3" imgW="4914720" imgH="1346040" progId="Equation.DSMT4">
                  <p:embed/>
                </p:oleObj>
              </mc:Choice>
              <mc:Fallback>
                <p:oleObj name="Equation" r:id="rId3" imgW="491472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902" y="251372"/>
                        <a:ext cx="7855498" cy="21516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A043054-EA19-43BD-BE53-F9B6A9E7C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902" y="2788872"/>
            <a:ext cx="5566204" cy="128025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5CB7AE9-4FFC-41B0-8756-0C64A12B9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5464" y="1758429"/>
            <a:ext cx="3893070" cy="4282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858F0F4-F527-4592-89C9-904EBC55CFF7}"/>
              </a:ext>
            </a:extLst>
          </p:cNvPr>
          <p:cNvSpPr txBox="1"/>
          <p:nvPr/>
        </p:nvSpPr>
        <p:spPr>
          <a:xfrm>
            <a:off x="297902" y="4454994"/>
            <a:ext cx="6717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Your textbook shows that when </a:t>
            </a:r>
            <a:r>
              <a:rPr lang="en-US" sz="2400" b="1" i="1" dirty="0"/>
              <a:t>V(x)</a:t>
            </a:r>
            <a:r>
              <a:rPr lang="en-US" sz="2400" b="1" dirty="0"/>
              <a:t> is a harmonic oscillator potential, this formula gives the exact energy eigenvalues.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20559D07-66E9-4D44-B95C-D27528C58AFD}"/>
              </a:ext>
            </a:extLst>
          </p:cNvPr>
          <p:cNvSpPr/>
          <p:nvPr/>
        </p:nvSpPr>
        <p:spPr>
          <a:xfrm rot="1219187">
            <a:off x="9106158" y="1829522"/>
            <a:ext cx="554636" cy="8101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4B3D5D3A-7894-4AF5-9A4E-8695DC0ACDE8}"/>
              </a:ext>
            </a:extLst>
          </p:cNvPr>
          <p:cNvSpPr/>
          <p:nvPr/>
        </p:nvSpPr>
        <p:spPr>
          <a:xfrm rot="19191082">
            <a:off x="10356954" y="1841789"/>
            <a:ext cx="554636" cy="8101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C1AEB4-365B-4C7E-8CCB-E494081F3619}"/>
              </a:ext>
            </a:extLst>
          </p:cNvPr>
          <p:cNvSpPr txBox="1"/>
          <p:nvPr/>
        </p:nvSpPr>
        <p:spPr>
          <a:xfrm>
            <a:off x="8610600" y="1342178"/>
            <a:ext cx="3283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Classical turning points</a:t>
            </a:r>
          </a:p>
        </p:txBody>
      </p:sp>
    </p:spTree>
    <p:extLst>
      <p:ext uri="{BB962C8B-B14F-4D97-AF65-F5344CB8AC3E}">
        <p14:creationId xmlns:p14="http://schemas.microsoft.com/office/powerpoint/2010/main" val="102386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26427-1204-47B9-86FE-6CC980AAD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82D6D3-AB52-4A87-AD51-9447CEB7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F0000-D89E-4B38-92A4-DB4DAD259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E11A7F-8867-45E7-98F2-2EB5E3F6B0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56"/>
          <a:stretch/>
        </p:blipFill>
        <p:spPr>
          <a:xfrm>
            <a:off x="423079" y="1293350"/>
            <a:ext cx="11068050" cy="355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81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AB0A78-5383-45A9-B147-11CF11FE2B2E}"/>
              </a:ext>
            </a:extLst>
          </p:cNvPr>
          <p:cNvSpPr txBox="1"/>
          <p:nvPr/>
        </p:nvSpPr>
        <p:spPr>
          <a:xfrm>
            <a:off x="752355" y="1099595"/>
            <a:ext cx="996580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internal magnetic fields within an atom –</a:t>
            </a:r>
          </a:p>
          <a:p>
            <a:pPr lvl="1"/>
            <a:r>
              <a:rPr lang="en-US" sz="2400" b="1" dirty="0"/>
              <a:t>These are produced by: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/>
              <a:t>The magnetic dipole moment of the electron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/>
              <a:t>The magnetic field produced by the charge of the electron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/>
              <a:t>The magnetic dipole moment of the nucleus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In PHY 712 we will derive the famous hyperfine interaction potential which arises from the interactions of the magnetic fields and moments</a:t>
            </a:r>
          </a:p>
        </p:txBody>
      </p:sp>
    </p:spTree>
    <p:extLst>
      <p:ext uri="{BB962C8B-B14F-4D97-AF65-F5344CB8AC3E}">
        <p14:creationId xmlns:p14="http://schemas.microsoft.com/office/powerpoint/2010/main" val="215752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DDE77D-1AC1-4AD6-B388-2854401B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A6F5D-F52F-4EB1-8CBE-97CB1C336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14203-6480-4E57-B769-924A6FFC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2B2E2A3-98A2-4834-A613-A603E81A4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731246"/>
              </p:ext>
            </p:extLst>
          </p:nvPr>
        </p:nvGraphicFramePr>
        <p:xfrm>
          <a:off x="1105483" y="239712"/>
          <a:ext cx="10515600" cy="648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9" name="Equation" r:id="rId3" imgW="6489360" imgH="4000320" progId="Equation.DSMT4">
                  <p:embed/>
                </p:oleObj>
              </mc:Choice>
              <mc:Fallback>
                <p:oleObj name="Equation" r:id="rId3" imgW="6489360" imgH="40003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5483" y="239712"/>
                        <a:ext cx="10515600" cy="6481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29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0D24B62-C33E-4B1D-895B-E9B0D9ACF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97" y="4937325"/>
            <a:ext cx="10967081" cy="172498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540120-F1EF-4F8E-91AE-3725B2C6D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94127-0624-4890-83FA-53EBAC91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E0FA7-0CC9-45EF-B755-D0C3CF92C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6836E0-B01A-47CA-A384-1A068E1CEC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654" y="934594"/>
            <a:ext cx="1944487" cy="105941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E58EF-A5EF-414B-B914-4E8EDDA95483}"/>
              </a:ext>
            </a:extLst>
          </p:cNvPr>
          <p:cNvSpPr txBox="1"/>
          <p:nvPr/>
        </p:nvSpPr>
        <p:spPr>
          <a:xfrm>
            <a:off x="393539" y="136525"/>
            <a:ext cx="6458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Notation in your textbook: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B718FC-8D77-48D7-AE9B-FC15AAA61E33}"/>
              </a:ext>
            </a:extLst>
          </p:cNvPr>
          <p:cNvSpPr txBox="1"/>
          <p:nvPr/>
        </p:nvSpPr>
        <p:spPr>
          <a:xfrm>
            <a:off x="3622876" y="1122744"/>
            <a:ext cx="194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ym typeface="Wingdings" panose="05000000000000000000" pitchFamily="2" charset="2"/>
              </a:rPr>
              <a:t>   </a:t>
            </a:r>
            <a:r>
              <a:rPr lang="en-US" sz="3200" b="1" i="1" dirty="0" err="1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sz="3200" b="1" i="1" baseline="-25000" dirty="0" err="1">
                <a:sym typeface="Wingdings" panose="05000000000000000000" pitchFamily="2" charset="2"/>
              </a:rPr>
              <a:t>N</a:t>
            </a:r>
            <a:endParaRPr lang="en-US" sz="3200" b="1" i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2A604D-049D-41BB-80E9-B3B9F06ED6FA}"/>
              </a:ext>
            </a:extLst>
          </p:cNvPr>
          <p:cNvSpPr txBox="1"/>
          <p:nvPr/>
        </p:nvSpPr>
        <p:spPr>
          <a:xfrm>
            <a:off x="2569580" y="2164466"/>
            <a:ext cx="7812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 the quantum operator I references the nuclear spin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42C46B-BCE0-42D6-B352-EE5F4AEA2122}"/>
              </a:ext>
            </a:extLst>
          </p:cNvPr>
          <p:cNvSpPr txBox="1"/>
          <p:nvPr/>
        </p:nvSpPr>
        <p:spPr>
          <a:xfrm>
            <a:off x="254644" y="4931943"/>
            <a:ext cx="100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Hyperfine Hamiltonian discussed in your textbook  (approximating  </a:t>
            </a:r>
            <a:r>
              <a:rPr lang="en-US" sz="2400" b="1" i="1" dirty="0"/>
              <a:t>g</a:t>
            </a:r>
            <a:r>
              <a:rPr lang="en-US" sz="2400" b="1" dirty="0"/>
              <a:t>=2)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90ACD1-E3ED-40DC-8844-FE8275426AF2}"/>
              </a:ext>
            </a:extLst>
          </p:cNvPr>
          <p:cNvSpPr txBox="1"/>
          <p:nvPr/>
        </p:nvSpPr>
        <p:spPr>
          <a:xfrm>
            <a:off x="6088284" y="663563"/>
            <a:ext cx="57063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 </a:t>
            </a:r>
            <a:r>
              <a:rPr lang="en-US" sz="2400" b="1" i="1" dirty="0" err="1"/>
              <a:t>g</a:t>
            </a:r>
            <a:r>
              <a:rPr lang="en-US" sz="2400" b="1" i="1" baseline="-25000" dirty="0" err="1"/>
              <a:t>p</a:t>
            </a:r>
            <a:r>
              <a:rPr lang="en-US" sz="2400" b="1" dirty="0"/>
              <a:t> denotes the g-factor for a proton</a:t>
            </a:r>
          </a:p>
          <a:p>
            <a:pPr algn="l"/>
            <a:r>
              <a:rPr lang="en-US" sz="2400" b="1" dirty="0"/>
              <a:t>          </a:t>
            </a:r>
            <a:r>
              <a:rPr lang="en-US" sz="2400" b="1" i="1" dirty="0" err="1"/>
              <a:t>m</a:t>
            </a:r>
            <a:r>
              <a:rPr lang="en-US" sz="2400" b="1" i="1" baseline="-25000" dirty="0" err="1"/>
              <a:t>p</a:t>
            </a:r>
            <a:r>
              <a:rPr lang="en-US" sz="2400" b="1" baseline="-25000" dirty="0"/>
              <a:t> </a:t>
            </a:r>
            <a:r>
              <a:rPr lang="en-US" sz="2400" b="1" dirty="0"/>
              <a:t>denotes the proton mass;  other </a:t>
            </a:r>
          </a:p>
          <a:p>
            <a:pPr algn="l"/>
            <a:r>
              <a:rPr lang="en-US" sz="2400" b="1" dirty="0"/>
              <a:t>          nuclei can be similarly analyzed  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5FEBEB1D-002B-4AC3-A318-F4CCC04792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81216"/>
              </p:ext>
            </p:extLst>
          </p:nvPr>
        </p:nvGraphicFramePr>
        <p:xfrm>
          <a:off x="948158" y="3056844"/>
          <a:ext cx="8551807" cy="1404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8" name="Equation" r:id="rId5" imgW="5105160" imgH="838080" progId="Equation.DSMT4">
                  <p:embed/>
                </p:oleObj>
              </mc:Choice>
              <mc:Fallback>
                <p:oleObj name="Equation" r:id="rId5" imgW="510516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8158" y="3056844"/>
                        <a:ext cx="8551807" cy="1404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35B9D71-0E68-4DED-A8A2-559178998A11}"/>
              </a:ext>
            </a:extLst>
          </p:cNvPr>
          <p:cNvSpPr txBox="1"/>
          <p:nvPr/>
        </p:nvSpPr>
        <p:spPr>
          <a:xfrm>
            <a:off x="9627277" y="3602033"/>
            <a:ext cx="1944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dirty="0">
                <a:sym typeface="Wingdings" panose="05000000000000000000" pitchFamily="2" charset="2"/>
              </a:rPr>
              <a:t>m </a:t>
            </a:r>
            <a:r>
              <a:rPr lang="en-US" sz="2400" b="1" dirty="0">
                <a:sym typeface="Wingdings" panose="05000000000000000000" pitchFamily="2" charset="2"/>
              </a:rPr>
              <a:t>   </a:t>
            </a:r>
            <a:r>
              <a:rPr lang="en-US" sz="3200" b="1" i="1" dirty="0">
                <a:latin typeface="Symbol" panose="05050102010706020507" pitchFamily="18" charset="2"/>
                <a:sym typeface="Wingdings" panose="05000000000000000000" pitchFamily="2" charset="2"/>
              </a:rPr>
              <a:t>m</a:t>
            </a:r>
            <a:r>
              <a:rPr lang="en-US" sz="3200" b="1" i="1" baseline="-25000" dirty="0">
                <a:sym typeface="Wingdings" panose="05000000000000000000" pitchFamily="2" charset="2"/>
              </a:rPr>
              <a:t>e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5413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7EB2F4-F36A-47C5-8FEB-A67117935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3B6F94-AC00-4689-A9FF-560B674D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F9F75-BD49-4CAB-8FFC-5D254B440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94B465-155E-43F5-91BA-32A789A634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997" y="238001"/>
            <a:ext cx="10967081" cy="17249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87CE4C-7B2A-4200-BB5C-8413FBB884C3}"/>
              </a:ext>
            </a:extLst>
          </p:cNvPr>
          <p:cNvSpPr txBox="1"/>
          <p:nvPr/>
        </p:nvSpPr>
        <p:spPr>
          <a:xfrm>
            <a:off x="254644" y="232619"/>
            <a:ext cx="10012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Hyperfine Hamiltonian discussed in your textbook  (approximating  </a:t>
            </a:r>
            <a:r>
              <a:rPr lang="en-US" sz="2400" b="1" i="1" dirty="0"/>
              <a:t>g</a:t>
            </a:r>
            <a:r>
              <a:rPr lang="en-US" sz="2400" b="1" dirty="0"/>
              <a:t>=2)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38962-1DD0-4588-9D78-4433DC37ECCF}"/>
              </a:ext>
            </a:extLst>
          </p:cNvPr>
          <p:cNvSpPr txBox="1"/>
          <p:nvPr/>
        </p:nvSpPr>
        <p:spPr>
          <a:xfrm>
            <a:off x="435980" y="1964366"/>
            <a:ext cx="11320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Here,  </a:t>
            </a:r>
            <a:r>
              <a:rPr lang="en-US" sz="2400" b="1" i="1" dirty="0"/>
              <a:t>R</a:t>
            </a:r>
            <a:r>
              <a:rPr lang="en-US" sz="2400" b="1" dirty="0"/>
              <a:t> denotes the distance of the electron from the nucleus.</a:t>
            </a:r>
          </a:p>
          <a:p>
            <a:pPr algn="l"/>
            <a:endParaRPr lang="en-US" sz="2400" b="1" dirty="0"/>
          </a:p>
          <a:p>
            <a:pPr algn="l"/>
            <a:r>
              <a:rPr lang="en-US" sz="2400" b="1" dirty="0"/>
              <a:t>Now, consider the effects of this perturbation on the </a:t>
            </a:r>
          </a:p>
          <a:p>
            <a:pPr algn="l"/>
            <a:r>
              <a:rPr lang="en-US" sz="2400" b="1" dirty="0"/>
              <a:t>ground state of a hydrogen atom where the </a:t>
            </a:r>
            <a:r>
              <a:rPr lang="en-US" sz="2400" b="1" dirty="0" err="1"/>
              <a:t>spacial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/>
              <a:t>part of the electron wave function is</a:t>
            </a:r>
          </a:p>
          <a:p>
            <a:pPr algn="l"/>
            <a:r>
              <a:rPr lang="en-US" sz="2400" b="1" dirty="0"/>
              <a:t>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ABA161D-A655-41C5-ADD1-85B9592E5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839829"/>
              </p:ext>
            </p:extLst>
          </p:nvPr>
        </p:nvGraphicFramePr>
        <p:xfrm>
          <a:off x="7940232" y="2916820"/>
          <a:ext cx="4030714" cy="112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9" name="Equation" r:id="rId4" imgW="1676160" imgH="469800" progId="Equation.DSMT4">
                  <p:embed/>
                </p:oleObj>
              </mc:Choice>
              <mc:Fallback>
                <p:oleObj name="Equation" r:id="rId4" imgW="167616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940232" y="2916820"/>
                        <a:ext cx="4030714" cy="11298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0307BE93-3A2A-478B-A424-5A3AA071EC9E}"/>
              </a:ext>
            </a:extLst>
          </p:cNvPr>
          <p:cNvSpPr txBox="1"/>
          <p:nvPr/>
        </p:nvSpPr>
        <p:spPr>
          <a:xfrm>
            <a:off x="488997" y="4339082"/>
            <a:ext cx="11247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For this case, the first two terms of W</a:t>
            </a:r>
            <a:r>
              <a:rPr lang="en-US" sz="2400" b="1" baseline="-25000" dirty="0"/>
              <a:t>HF</a:t>
            </a:r>
            <a:r>
              <a:rPr lang="en-US" sz="2400" b="1" dirty="0"/>
              <a:t> do not contribute and the zero order wavefunction must include multiplicative contributions from eigenstates  of electron and nuclear spin 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B5FD868-E1DE-4042-A50D-E4FE9541EE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453931"/>
              </p:ext>
            </p:extLst>
          </p:nvPr>
        </p:nvGraphicFramePr>
        <p:xfrm>
          <a:off x="488997" y="5539411"/>
          <a:ext cx="66611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0" name="Equation" r:id="rId6" imgW="3619440" imgH="507960" progId="Equation.DSMT4">
                  <p:embed/>
                </p:oleObj>
              </mc:Choice>
              <mc:Fallback>
                <p:oleObj name="Equation" r:id="rId6" imgW="36194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8997" y="5539411"/>
                        <a:ext cx="6661150" cy="93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B2B4E16-8F79-46C4-A616-6EB608C354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632566"/>
              </p:ext>
            </p:extLst>
          </p:nvPr>
        </p:nvGraphicFramePr>
        <p:xfrm>
          <a:off x="7593016" y="5782576"/>
          <a:ext cx="4163004" cy="448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1" name="Equation" r:id="rId8" imgW="2120760" imgH="228600" progId="Equation.DSMT4">
                  <p:embed/>
                </p:oleObj>
              </mc:Choice>
              <mc:Fallback>
                <p:oleObj name="Equation" r:id="rId8" imgW="2120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93016" y="5782576"/>
                        <a:ext cx="4163004" cy="448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798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419EC-5C8D-48BF-B010-6A479B968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624F5F-3316-47F7-8B2B-0471C797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EB11B2-64E3-4955-8B81-F4E69F14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6E28C31-9E5A-4F38-AF64-920FBF1FCC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3265266"/>
              </p:ext>
            </p:extLst>
          </p:nvPr>
        </p:nvGraphicFramePr>
        <p:xfrm>
          <a:off x="452758" y="550138"/>
          <a:ext cx="11286484" cy="2980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3" name="Equation" r:id="rId3" imgW="4520880" imgH="1193760" progId="Equation.DSMT4">
                  <p:embed/>
                </p:oleObj>
              </mc:Choice>
              <mc:Fallback>
                <p:oleObj name="Equation" r:id="rId3" imgW="4520880" imgH="119376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6C329F1A-6876-47F6-8226-C23B35F929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2758" y="550138"/>
                        <a:ext cx="11286484" cy="29801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54BE43-4852-4330-986A-BCE43652AFEE}"/>
              </a:ext>
            </a:extLst>
          </p:cNvPr>
          <p:cNvSpPr txBox="1"/>
          <p:nvPr/>
        </p:nvSpPr>
        <p:spPr>
          <a:xfrm>
            <a:off x="430192" y="3558206"/>
            <a:ext cx="11331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Since </a:t>
            </a:r>
            <a:r>
              <a:rPr lang="en-US" sz="2400" b="1" i="1" dirty="0"/>
              <a:t>s=1/2 </a:t>
            </a:r>
            <a:r>
              <a:rPr lang="en-US" sz="2400" b="1" dirty="0"/>
              <a:t>and </a:t>
            </a:r>
            <a:r>
              <a:rPr lang="en-US" sz="2400" b="1" i="1" dirty="0"/>
              <a:t>I=1/2</a:t>
            </a:r>
            <a:r>
              <a:rPr lang="en-US" sz="2400" b="1" dirty="0"/>
              <a:t>,  then there are 4  combinations of </a:t>
            </a:r>
            <a:r>
              <a:rPr lang="en-US" sz="2400" b="1" i="1" dirty="0" err="1"/>
              <a:t>m</a:t>
            </a:r>
            <a:r>
              <a:rPr lang="en-US" sz="2400" b="1" i="1" baseline="-25000" dirty="0" err="1"/>
              <a:t>s</a:t>
            </a:r>
            <a:r>
              <a:rPr lang="en-US" sz="2400" b="1" dirty="0"/>
              <a:t> and </a:t>
            </a:r>
            <a:r>
              <a:rPr lang="en-US" sz="2400" b="1" i="1" dirty="0" err="1"/>
              <a:t>m</a:t>
            </a:r>
            <a:r>
              <a:rPr lang="en-US" sz="2400" b="1" i="1" baseline="-25000" dirty="0" err="1"/>
              <a:t>I</a:t>
            </a:r>
            <a:r>
              <a:rPr lang="en-US" sz="2400" b="1" i="1" dirty="0"/>
              <a:t> 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EC80736-8709-46C1-8692-830BBA59E3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037139"/>
              </p:ext>
            </p:extLst>
          </p:nvPr>
        </p:nvGraphicFramePr>
        <p:xfrm>
          <a:off x="1233547" y="4244030"/>
          <a:ext cx="5404042" cy="1751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4" name="Equation" r:id="rId5" imgW="3682800" imgH="1193760" progId="Equation.DSMT4">
                  <p:embed/>
                </p:oleObj>
              </mc:Choice>
              <mc:Fallback>
                <p:oleObj name="Equation" r:id="rId5" imgW="36828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33547" y="4244030"/>
                        <a:ext cx="5404042" cy="1751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682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84E75-8749-4826-9C41-B893023FD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993C88-49DE-4714-BA71-3D040CCA8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6114E7-E001-401A-93A0-FEC9499C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79CF64C-A788-4245-8C75-823EA548A9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501170"/>
              </p:ext>
            </p:extLst>
          </p:nvPr>
        </p:nvGraphicFramePr>
        <p:xfrm>
          <a:off x="111125" y="796925"/>
          <a:ext cx="10739438" cy="374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3" name="Equation" r:id="rId3" imgW="4076640" imgH="1422360" progId="Equation.DSMT4">
                  <p:embed/>
                </p:oleObj>
              </mc:Choice>
              <mc:Fallback>
                <p:oleObj name="Equation" r:id="rId3" imgW="4076640" imgH="1422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25" y="796925"/>
                        <a:ext cx="10739438" cy="374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BFC0454-B282-4735-A9E8-AA76947CF2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893473"/>
              </p:ext>
            </p:extLst>
          </p:nvPr>
        </p:nvGraphicFramePr>
        <p:xfrm>
          <a:off x="1299961" y="2110760"/>
          <a:ext cx="3862348" cy="263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4" name="Equation" r:id="rId5" imgW="1130040" imgH="939600" progId="Equation.DSMT4">
                  <p:embed/>
                </p:oleObj>
              </mc:Choice>
              <mc:Fallback>
                <p:oleObj name="Equation" r:id="rId5" imgW="1130040" imgH="939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99961" y="2110760"/>
                        <a:ext cx="3862348" cy="2636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C8A8235-0681-41DB-84C5-42959DD723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257377"/>
              </p:ext>
            </p:extLst>
          </p:nvPr>
        </p:nvGraphicFramePr>
        <p:xfrm>
          <a:off x="5982609" y="1754096"/>
          <a:ext cx="5626372" cy="3349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85" name="Equation" r:id="rId7" imgW="2197080" imgH="1307880" progId="Equation.DSMT4">
                  <p:embed/>
                </p:oleObj>
              </mc:Choice>
              <mc:Fallback>
                <p:oleObj name="Equation" r:id="rId7" imgW="219708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2609" y="1754096"/>
                        <a:ext cx="5626372" cy="3349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745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3168</TotalTime>
  <Words>708</Words>
  <Application>Microsoft Office PowerPoint</Application>
  <PresentationFormat>Widescreen</PresentationFormat>
  <Paragraphs>158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202</cp:revision>
  <dcterms:created xsi:type="dcterms:W3CDTF">2020-01-06T21:28:26Z</dcterms:created>
  <dcterms:modified xsi:type="dcterms:W3CDTF">2022-01-24T19:57:11Z</dcterms:modified>
</cp:coreProperties>
</file>