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25" r:id="rId3"/>
    <p:sldId id="257" r:id="rId4"/>
    <p:sldId id="323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20" r:id="rId18"/>
    <p:sldId id="321" r:id="rId19"/>
    <p:sldId id="322" r:id="rId20"/>
    <p:sldId id="324" r:id="rId21"/>
    <p:sldId id="31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56" d="100"/>
          <a:sy n="56" d="100"/>
        </p:scale>
        <p:origin x="45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23424-DEE1-474C-8CA6-8FF7DF8EAB4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A7A49-0F1F-4A7C-AF9C-8903C407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5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F497-A5E9-4C61-8DD2-C67536062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6D2AD-FD3F-43BF-948D-3FA989879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A076A-EA06-4A71-94CC-203804D2E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20456-84EA-4916-948F-73ABC5ACB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13371-8CAE-4B0B-92C7-900AD763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9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42F82-780C-4CBB-83B1-34966085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DEA14-E7D1-46B1-98BA-F527B011D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FCA7C-20A0-4DEA-8387-33C305D96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1930C-54CC-4E2D-AD9A-1FC85887B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1DD32-0F83-4F7F-B0E2-FB45EBB5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1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B64B19-F58C-45FB-9E9A-385B7805C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362D9-1E9E-442E-B047-AE1614678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BC61B-863C-44FC-9331-94BA5516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5744F-E4BA-459D-AE6B-2DB38803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B1BC9-9855-4C70-9B5C-BB8F4E0B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9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4966-86B8-402E-9BA2-D33BBA94F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EFEC4-D09E-4544-A694-598E7A574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9B898-250C-4875-A787-14FF5F01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C07F1-A9AF-4115-81A3-41F014A7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7EA63-35CE-409D-9D63-32B81544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1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426A-932B-4595-B736-145AA31A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E67A1-6A7E-4ED6-A372-E099402FF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62875-98FD-4ABB-8AD4-DFEFF55CB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58357-845B-446B-8911-32E50D49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26E2F-E54B-44CF-848B-031A2CD0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1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B750-F87B-4D5D-93E1-9BCF781A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538C5-2D6C-4EC4-AAF1-25E97921C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9D746-A70C-482F-ACB8-1C85222D1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9C9B4-5CD2-496E-AFD8-37C676DA3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446BC-5FDD-46BB-B5D7-3AD40708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616E5-0507-413E-82EA-2076FA70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0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33AF-C970-4ECB-989D-B542CE1B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7BCB3-987A-40D1-A6D5-A48316199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525F2-7FC0-4E85-8FC3-402AC58C7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F0E247-922C-44FB-9CB7-51F25F74D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408B50-67A0-4FAE-A622-70849C532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BA142-702D-4CC2-8501-1E9277B0D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8FB12D-80AB-4488-A8B7-BBB0385D3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94D60-AA5A-4D8A-A333-D0FED73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2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2D50-2F3A-4587-8A19-DC4243C8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EABA41-A056-42C9-A088-800CC1D39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7E1D39-223B-4998-A81D-710C884F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ADD9E-80D2-4757-8007-42751614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6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B4EF3C-E48B-4AC6-B15D-22858F99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0E2EB-58F1-4CF9-9B45-B064D847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4210C-D144-4FD2-BF0A-A7ECA5AC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2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D235D-6259-4874-A199-79A2BD3F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14D0-11E6-4E4B-A212-F41E7331D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D400D-2F5C-4029-9008-8512F5863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1C6CB-DFB1-409F-B80F-9407F13E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BE28C-1731-4E1D-89CC-D4A856D5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FF162-F1B8-43E9-BD62-336C3F8D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6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D9440-5B84-4CA3-902B-C99D5BAB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0380B-5F54-4F29-BA68-9613EA62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F114C-DEF1-43DA-A018-A61AF27A4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97CDD-6591-467E-923D-293A51F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180B6-B6AF-4100-977C-AC48DA7D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4C474-8B60-40C8-ACE4-281D5011C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7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154E4-EDE7-4E73-B225-27E5C3F1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27A49-5253-483C-9D89-6D937A6A6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A01EE-0329-4A25-84CE-5D5DAADD6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9FA77-9731-43EB-8CD9-E11E4ECB2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742 -- Lecture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F8594-0A26-4B86-A475-59313F23E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4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lmf.nist.gov/10.47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DF17C-E82C-4B81-A5F8-25A920937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94DB1-3467-40A8-BA89-DE9108A6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6E637-08E0-4D49-9E0B-D8B5E5D0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DFEB32-EBCA-4FF9-87C1-9C7CDFA7CAA0}"/>
              </a:ext>
            </a:extLst>
          </p:cNvPr>
          <p:cNvSpPr txBox="1"/>
          <p:nvPr/>
        </p:nvSpPr>
        <p:spPr>
          <a:xfrm>
            <a:off x="936702" y="189571"/>
            <a:ext cx="10225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742 Quantum Mechanics II</a:t>
            </a:r>
          </a:p>
          <a:p>
            <a:pPr algn="ctr"/>
            <a:r>
              <a:rPr lang="en-US" sz="3200" b="1" dirty="0"/>
              <a:t>12-12:50 PM  MWF  Olin 103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ACAB1C-FE86-41A1-866F-CAF434231243}"/>
              </a:ext>
            </a:extLst>
          </p:cNvPr>
          <p:cNvSpPr txBox="1"/>
          <p:nvPr/>
        </p:nvSpPr>
        <p:spPr>
          <a:xfrm>
            <a:off x="936702" y="1759352"/>
            <a:ext cx="11117765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Plan for Lecture 7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Scattering theory (Chap. 14) –</a:t>
            </a:r>
          </a:p>
          <a:p>
            <a:endParaRPr lang="en-US" sz="1100" b="1" dirty="0">
              <a:solidFill>
                <a:srgbClr val="7030A0"/>
              </a:solidFill>
            </a:endParaRPr>
          </a:p>
          <a:p>
            <a:pPr marL="457200" indent="-457200">
              <a:buAutoNum type="arabicPeriod"/>
            </a:pPr>
            <a:endParaRPr lang="en-US" sz="3200" b="1" dirty="0"/>
          </a:p>
          <a:p>
            <a:pPr marL="914400" lvl="1" indent="-457200">
              <a:buAutoNum type="arabicPeriod"/>
            </a:pPr>
            <a:r>
              <a:rPr lang="en-US" sz="3200" b="1" dirty="0"/>
              <a:t>Introduction and geometry</a:t>
            </a:r>
          </a:p>
          <a:p>
            <a:pPr marL="914400" lvl="1" indent="-457200">
              <a:buAutoNum type="arabicPeriod"/>
            </a:pPr>
            <a:r>
              <a:rPr lang="en-US" sz="3200" b="1" dirty="0"/>
              <a:t>Scattering from spherically symmetric target</a:t>
            </a:r>
          </a:p>
          <a:p>
            <a:pPr marL="914400" lvl="1" indent="-457200">
              <a:buAutoNum type="arabicPeriod"/>
            </a:pPr>
            <a:r>
              <a:rPr lang="en-US" sz="3200" b="1" dirty="0"/>
              <a:t>Scattering phase shifts</a:t>
            </a:r>
          </a:p>
          <a:p>
            <a:endParaRPr lang="en-US" sz="3200" b="1" dirty="0"/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78258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304801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Properties of spherical Bessel functions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50" y="1580208"/>
            <a:ext cx="10374721" cy="4724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1066801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http://dlmf.nist.gov/10.47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6286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070"/>
          <a:stretch/>
        </p:blipFill>
        <p:spPr>
          <a:xfrm>
            <a:off x="2895600" y="1066800"/>
            <a:ext cx="4813139" cy="44353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228601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Spherical Bessel functions of order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203743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Cylindrical Bessel functions of order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n+1/2</a:t>
            </a:r>
          </a:p>
          <a:p>
            <a:endParaRPr lang="en-US" sz="2400" i="1" dirty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355975" y="5410201"/>
          <a:ext cx="3994150" cy="649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1" name="Equation" r:id="rId4" imgW="2031840" imgH="330120" progId="Equation.DSMT4">
                  <p:embed/>
                </p:oleObj>
              </mc:Choice>
              <mc:Fallback>
                <p:oleObj name="Equation" r:id="rId4" imgW="2031840" imgH="3301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5975" y="5410201"/>
                        <a:ext cx="3994150" cy="649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47C4873-AACA-4487-A965-F36DEEABD2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180176"/>
              </p:ext>
            </p:extLst>
          </p:nvPr>
        </p:nvGraphicFramePr>
        <p:xfrm>
          <a:off x="179647" y="4854881"/>
          <a:ext cx="2840493" cy="1204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2" name="Equation" r:id="rId6" imgW="1587240" imgH="672840" progId="Equation.DSMT4">
                  <p:embed/>
                </p:oleObj>
              </mc:Choice>
              <mc:Fallback>
                <p:oleObj name="Equation" r:id="rId6" imgW="158724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9647" y="4854881"/>
                        <a:ext cx="2840493" cy="1204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467FA207-BE4C-437B-A103-EDD7D84BFAC3}"/>
              </a:ext>
            </a:extLst>
          </p:cNvPr>
          <p:cNvSpPr/>
          <p:nvPr/>
        </p:nvSpPr>
        <p:spPr>
          <a:xfrm rot="14782045" flipH="1">
            <a:off x="1806710" y="752191"/>
            <a:ext cx="937550" cy="94352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ircular 10">
            <a:extLst>
              <a:ext uri="{FF2B5EF4-FFF2-40B4-BE49-F238E27FC236}">
                <a16:creationId xmlns:a16="http://schemas.microsoft.com/office/drawing/2014/main" id="{D7C425AE-F830-40AA-963D-A20FD6F58B53}"/>
              </a:ext>
            </a:extLst>
          </p:cNvPr>
          <p:cNvSpPr/>
          <p:nvPr/>
        </p:nvSpPr>
        <p:spPr>
          <a:xfrm rot="18242646" flipH="1" flipV="1">
            <a:off x="7684625" y="650860"/>
            <a:ext cx="937550" cy="1506425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23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36525"/>
            <a:ext cx="11140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Forms of spherical Bessel and Hankel functions:     (also see Jackson </a:t>
            </a:r>
            <a:r>
              <a:rPr lang="en-US" sz="3200" dirty="0"/>
              <a:t>≥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426)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28801" y="764232"/>
          <a:ext cx="8655051" cy="304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8" name="数式" r:id="rId3" imgW="3797280" imgH="1333440" progId="Equation.3">
                  <p:embed/>
                </p:oleObj>
              </mc:Choice>
              <mc:Fallback>
                <p:oleObj name="数式" r:id="rId3" imgW="3797280" imgH="13334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764232"/>
                        <a:ext cx="8655051" cy="304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352801" y="3810000"/>
          <a:ext cx="4256087" cy="252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9" name="数式" r:id="rId5" imgW="1866600" imgH="1104840" progId="Equation.3">
                  <p:embed/>
                </p:oleObj>
              </mc:Choice>
              <mc:Fallback>
                <p:oleObj name="数式" r:id="rId5" imgW="1866600" imgH="11048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1" y="3810000"/>
                        <a:ext cx="4256087" cy="252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4369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11621"/>
            <a:ext cx="9144000" cy="56347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C16E26-4DCE-4585-A69B-2EF17D087AF0}"/>
              </a:ext>
            </a:extLst>
          </p:cNvPr>
          <p:cNvSpPr txBox="1"/>
          <p:nvPr/>
        </p:nvSpPr>
        <p:spPr>
          <a:xfrm>
            <a:off x="5878286" y="424543"/>
            <a:ext cx="4441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All </a:t>
            </a:r>
            <a:r>
              <a:rPr lang="en-US" sz="2400" b="1" dirty="0" err="1"/>
              <a:t>j</a:t>
            </a:r>
            <a:r>
              <a:rPr lang="en-US" sz="2400" b="1" baseline="-25000" dirty="0" err="1"/>
              <a:t>l</a:t>
            </a:r>
            <a:r>
              <a:rPr lang="en-US" sz="2400" b="1" dirty="0"/>
              <a:t>(x) are well behaved for x=0</a:t>
            </a:r>
          </a:p>
        </p:txBody>
      </p:sp>
    </p:spTree>
    <p:extLst>
      <p:ext uri="{BB962C8B-B14F-4D97-AF65-F5344CB8AC3E}">
        <p14:creationId xmlns:p14="http://schemas.microsoft.com/office/powerpoint/2010/main" val="2414766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66676"/>
            <a:ext cx="9144000" cy="5524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3F80BA-7558-4FA0-8C15-D2ED27ED375B}"/>
              </a:ext>
            </a:extLst>
          </p:cNvPr>
          <p:cNvSpPr txBox="1"/>
          <p:nvPr/>
        </p:nvSpPr>
        <p:spPr>
          <a:xfrm>
            <a:off x="5878286" y="424543"/>
            <a:ext cx="4441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All </a:t>
            </a:r>
            <a:r>
              <a:rPr lang="en-US" sz="2400" b="1" dirty="0" err="1"/>
              <a:t>y</a:t>
            </a:r>
            <a:r>
              <a:rPr lang="en-US" sz="2400" b="1" baseline="-25000" dirty="0" err="1"/>
              <a:t>l</a:t>
            </a:r>
            <a:r>
              <a:rPr lang="en-US" sz="2400" b="1" dirty="0"/>
              <a:t>(x) diverge for x=0</a:t>
            </a:r>
          </a:p>
        </p:txBody>
      </p:sp>
    </p:spTree>
    <p:extLst>
      <p:ext uri="{BB962C8B-B14F-4D97-AF65-F5344CB8AC3E}">
        <p14:creationId xmlns:p14="http://schemas.microsoft.com/office/powerpoint/2010/main" val="3552599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885843"/>
              </p:ext>
            </p:extLst>
          </p:nvPr>
        </p:nvGraphicFramePr>
        <p:xfrm>
          <a:off x="1676400" y="1"/>
          <a:ext cx="8534400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0" name="Equation" r:id="rId3" imgW="5384520" imgH="1015920" progId="Equation.DSMT4">
                  <p:embed/>
                </p:oleObj>
              </mc:Choice>
              <mc:Fallback>
                <p:oleObj name="Equation" r:id="rId3" imgW="5384520" imgH="10159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1"/>
                        <a:ext cx="8534400" cy="160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76400" y="1654567"/>
          <a:ext cx="7283450" cy="48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1" name="Equation" r:id="rId5" imgW="4711680" imgH="3162240" progId="Equation.DSMT4">
                  <p:embed/>
                </p:oleObj>
              </mc:Choice>
              <mc:Fallback>
                <p:oleObj name="Equation" r:id="rId5" imgW="4711680" imgH="31622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6400" y="1654567"/>
                        <a:ext cx="7283450" cy="488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6622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28801" y="30164"/>
          <a:ext cx="6694487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2" name="Equation" r:id="rId3" imgW="4330440" imgH="1346040" progId="Equation.DSMT4">
                  <p:embed/>
                </p:oleObj>
              </mc:Choice>
              <mc:Fallback>
                <p:oleObj name="Equation" r:id="rId3" imgW="4330440" imgH="1346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1" y="30164"/>
                        <a:ext cx="6694487" cy="207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16827" y="2109789"/>
          <a:ext cx="5253037" cy="453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3" name="Equation" r:id="rId5" imgW="3225600" imgH="2781000" progId="Equation.DSMT4">
                  <p:embed/>
                </p:oleObj>
              </mc:Choice>
              <mc:Fallback>
                <p:oleObj name="Equation" r:id="rId5" imgW="3225600" imgH="27810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827" y="2109789"/>
                        <a:ext cx="5253037" cy="4532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9163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8D32DA-388C-4C88-9BEE-FF18991C8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BD00E7-2954-4E25-84AE-B409FA9BC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C2783-19DA-4E0C-BA5A-7225E4656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F21474-2316-4840-9ACE-5370BB2437F5}"/>
              </a:ext>
            </a:extLst>
          </p:cNvPr>
          <p:cNvSpPr txBox="1"/>
          <p:nvPr/>
        </p:nvSpPr>
        <p:spPr>
          <a:xfrm>
            <a:off x="273269" y="199697"/>
            <a:ext cx="11592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Why use term “phase shift”?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246A970-7FB1-4D5B-9EEE-9069BB7197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655582"/>
              </p:ext>
            </p:extLst>
          </p:nvPr>
        </p:nvGraphicFramePr>
        <p:xfrm>
          <a:off x="1323835" y="983773"/>
          <a:ext cx="8097958" cy="4890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3" name="Equation" r:id="rId3" imgW="5194080" imgH="3136680" progId="Equation.DSMT4">
                  <p:embed/>
                </p:oleObj>
              </mc:Choice>
              <mc:Fallback>
                <p:oleObj name="Equation" r:id="rId3" imgW="5194080" imgH="313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3835" y="983773"/>
                        <a:ext cx="8097958" cy="4890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8450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D99A38-A2B8-464E-B090-23DBD7B65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A331B0-673F-4D3C-A241-3A5381A3F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B9ECC-FF5D-42CC-95DE-A8E058F3F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A06EE1-993D-4040-B197-53CF52C3D77F}"/>
              </a:ext>
            </a:extLst>
          </p:cNvPr>
          <p:cNvSpPr txBox="1"/>
          <p:nvPr/>
        </p:nvSpPr>
        <p:spPr>
          <a:xfrm>
            <a:off x="509286" y="219919"/>
            <a:ext cx="1084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For hard sphere potential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AE43F0E-8962-4B30-A957-B24592BD75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499030"/>
              </p:ext>
            </p:extLst>
          </p:nvPr>
        </p:nvGraphicFramePr>
        <p:xfrm>
          <a:off x="838200" y="1072828"/>
          <a:ext cx="9504241" cy="4421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7" name="Equation" r:id="rId3" imgW="6032160" imgH="2806560" progId="Equation.DSMT4">
                  <p:embed/>
                </p:oleObj>
              </mc:Choice>
              <mc:Fallback>
                <p:oleObj name="Equation" r:id="rId3" imgW="6032160" imgH="280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072828"/>
                        <a:ext cx="9504241" cy="4421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793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66FE0-9058-498B-A4A9-CE13943CF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45CC4C-AC21-436E-9917-84D506460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143BD-05C6-4449-91D6-E4A8DC12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97D433-1CA1-4131-8878-9BBBD7BD5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057275"/>
            <a:ext cx="10058400" cy="4743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412DC9-5FC8-445B-B7AF-C9B547DE5878}"/>
              </a:ext>
            </a:extLst>
          </p:cNvPr>
          <p:cNvSpPr txBox="1"/>
          <p:nvPr/>
        </p:nvSpPr>
        <p:spPr>
          <a:xfrm>
            <a:off x="613458" y="219919"/>
            <a:ext cx="10740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Illustration of phase shift for </a:t>
            </a:r>
            <a:r>
              <a:rPr lang="en-US" sz="2400" b="1" i="1" dirty="0"/>
              <a:t>l</a:t>
            </a:r>
            <a:r>
              <a:rPr lang="en-US" sz="2400" b="1" dirty="0"/>
              <a:t>=0 and infinite wall potential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FBCF188-C50F-40E5-8C1D-D32BC249EB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03753"/>
              </p:ext>
            </p:extLst>
          </p:nvPr>
        </p:nvGraphicFramePr>
        <p:xfrm>
          <a:off x="3235166" y="1721846"/>
          <a:ext cx="2949530" cy="767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2" name="Equation" r:id="rId4" imgW="927000" imgH="241200" progId="Equation.DSMT4">
                  <p:embed/>
                </p:oleObj>
              </mc:Choice>
              <mc:Fallback>
                <p:oleObj name="Equation" r:id="rId4" imgW="9270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166" y="1721846"/>
                        <a:ext cx="2949530" cy="767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B576842-3A91-40BE-B216-8993F1AAEF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553427"/>
              </p:ext>
            </p:extLst>
          </p:nvPr>
        </p:nvGraphicFramePr>
        <p:xfrm>
          <a:off x="4279097" y="3045157"/>
          <a:ext cx="6626334" cy="767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3" name="Equation" r:id="rId6" imgW="2082600" imgH="241200" progId="Equation.DSMT4">
                  <p:embed/>
                </p:oleObj>
              </mc:Choice>
              <mc:Fallback>
                <p:oleObj name="Equation" r:id="rId6" imgW="2082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79097" y="3045157"/>
                        <a:ext cx="6626334" cy="767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E4D65AE-4BF9-4D18-A9D2-7CB3BBF8856B}"/>
              </a:ext>
            </a:extLst>
          </p:cNvPr>
          <p:cNvSpPr/>
          <p:nvPr/>
        </p:nvSpPr>
        <p:spPr>
          <a:xfrm>
            <a:off x="2013995" y="681584"/>
            <a:ext cx="879676" cy="4202932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8DDF7D-60D2-4E52-A1BA-61D0F46CEDCE}"/>
              </a:ext>
            </a:extLst>
          </p:cNvPr>
          <p:cNvSpPr txBox="1"/>
          <p:nvPr/>
        </p:nvSpPr>
        <p:spPr>
          <a:xfrm>
            <a:off x="5750724" y="5991385"/>
            <a:ext cx="6626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ym typeface="Wingdings" panose="05000000000000000000" pitchFamily="2" charset="2"/>
              </a:rPr>
              <a:t></a:t>
            </a:r>
            <a:r>
              <a:rPr lang="en-US" sz="2400" b="1" dirty="0"/>
              <a:t>Phase shift is a measure of scattering strength</a:t>
            </a:r>
          </a:p>
        </p:txBody>
      </p:sp>
    </p:spTree>
    <p:extLst>
      <p:ext uri="{BB962C8B-B14F-4D97-AF65-F5344CB8AC3E}">
        <p14:creationId xmlns:p14="http://schemas.microsoft.com/office/powerpoint/2010/main" val="16227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3774E9-2FC1-4932-A41E-1B416FCC4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5881C-7162-489C-82F6-29E93F931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377BB-2706-44CA-B7BC-2FEC400D2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B2821-DDD7-4072-BB04-B1F5F1548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6525"/>
            <a:ext cx="10099543" cy="609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72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66FE0-9058-498B-A4A9-CE13943CF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45CC4C-AC21-436E-9917-84D506460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143BD-05C6-4449-91D6-E4A8DC12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97D433-1CA1-4131-8878-9BBBD7BD5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057275"/>
            <a:ext cx="10058400" cy="4743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412DC9-5FC8-445B-B7AF-C9B547DE5878}"/>
              </a:ext>
            </a:extLst>
          </p:cNvPr>
          <p:cNvSpPr txBox="1"/>
          <p:nvPr/>
        </p:nvSpPr>
        <p:spPr>
          <a:xfrm>
            <a:off x="613458" y="219919"/>
            <a:ext cx="10740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Illustration of phase shift for </a:t>
            </a:r>
            <a:r>
              <a:rPr lang="en-US" sz="2400" b="1" i="1" dirty="0"/>
              <a:t>l</a:t>
            </a:r>
            <a:r>
              <a:rPr lang="en-US" sz="2400" b="1" dirty="0"/>
              <a:t>=0 and infinite wall potential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FBCF188-C50F-40E5-8C1D-D32BC249EB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853755"/>
              </p:ext>
            </p:extLst>
          </p:nvPr>
        </p:nvGraphicFramePr>
        <p:xfrm>
          <a:off x="2893671" y="1237208"/>
          <a:ext cx="3689421" cy="951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6" name="Equation" r:id="rId4" imgW="1523880" imgH="393480" progId="Equation.DSMT4">
                  <p:embed/>
                </p:oleObj>
              </mc:Choice>
              <mc:Fallback>
                <p:oleObj name="Equation" r:id="rId4" imgW="152388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FBCF188-C50F-40E5-8C1D-D32BC249EB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93671" y="1237208"/>
                        <a:ext cx="3689421" cy="951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B576842-3A91-40BE-B216-8993F1AAEF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106222"/>
              </p:ext>
            </p:extLst>
          </p:nvPr>
        </p:nvGraphicFramePr>
        <p:xfrm>
          <a:off x="4679890" y="2610742"/>
          <a:ext cx="5024307" cy="2273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7" name="Equation" r:id="rId6" imgW="2323800" imgH="1054080" progId="Equation.DSMT4">
                  <p:embed/>
                </p:oleObj>
              </mc:Choice>
              <mc:Fallback>
                <p:oleObj name="Equation" r:id="rId6" imgW="2323800" imgH="10540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B576842-3A91-40BE-B216-8993F1AAEF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9890" y="2610742"/>
                        <a:ext cx="5024307" cy="2273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E4D65AE-4BF9-4D18-A9D2-7CB3BBF8856B}"/>
              </a:ext>
            </a:extLst>
          </p:cNvPr>
          <p:cNvSpPr/>
          <p:nvPr/>
        </p:nvSpPr>
        <p:spPr>
          <a:xfrm>
            <a:off x="2013995" y="681584"/>
            <a:ext cx="879676" cy="4202932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8DDF7D-60D2-4E52-A1BA-61D0F46CEDCE}"/>
              </a:ext>
            </a:extLst>
          </p:cNvPr>
          <p:cNvSpPr txBox="1"/>
          <p:nvPr/>
        </p:nvSpPr>
        <p:spPr>
          <a:xfrm>
            <a:off x="838200" y="5976318"/>
            <a:ext cx="6626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ym typeface="Wingdings" panose="05000000000000000000" pitchFamily="2" charset="2"/>
              </a:rPr>
              <a:t>For </a:t>
            </a:r>
            <a:r>
              <a:rPr lang="en-US" sz="2400" b="1" i="1" dirty="0">
                <a:sym typeface="Wingdings" panose="05000000000000000000" pitchFamily="2" charset="2"/>
              </a:rPr>
              <a:t>l&gt;0</a:t>
            </a:r>
            <a:r>
              <a:rPr lang="en-US" sz="2400" b="1" dirty="0">
                <a:sym typeface="Wingdings" panose="05000000000000000000" pitchFamily="2" charset="2"/>
              </a:rPr>
              <a:t>,  the relationships are similar when </a:t>
            </a:r>
            <a:r>
              <a:rPr lang="en-US" sz="2400" b="1" i="1" dirty="0" err="1">
                <a:sym typeface="Wingdings" panose="05000000000000000000" pitchFamily="2" charset="2"/>
              </a:rPr>
              <a:t>kr</a:t>
            </a:r>
            <a:r>
              <a:rPr lang="en-US" sz="2400" b="1" i="1" dirty="0">
                <a:sym typeface="Wingdings" panose="05000000000000000000" pitchFamily="2" charset="2"/>
              </a:rPr>
              <a:t></a:t>
            </a:r>
            <a:r>
              <a:rPr lang="en-US" sz="3200" b="1" i="1" dirty="0"/>
              <a:t>ꝏ</a:t>
            </a:r>
          </a:p>
        </p:txBody>
      </p:sp>
    </p:spTree>
    <p:extLst>
      <p:ext uri="{BB962C8B-B14F-4D97-AF65-F5344CB8AC3E}">
        <p14:creationId xmlns:p14="http://schemas.microsoft.com/office/powerpoint/2010/main" val="2046602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996376"/>
              </p:ext>
            </p:extLst>
          </p:nvPr>
        </p:nvGraphicFramePr>
        <p:xfrm>
          <a:off x="348916" y="1206005"/>
          <a:ext cx="7650079" cy="4008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2" name="Equation" r:id="rId3" imgW="4241520" imgH="2222280" progId="Equation.DSMT4">
                  <p:embed/>
                </p:oleObj>
              </mc:Choice>
              <mc:Fallback>
                <p:oleObj name="Equation" r:id="rId3" imgW="4241520" imgH="22222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916" y="1206005"/>
                        <a:ext cx="7650079" cy="4008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C7074A1-E661-4392-89B9-8558FDD347A6}"/>
              </a:ext>
            </a:extLst>
          </p:cNvPr>
          <p:cNvSpPr txBox="1"/>
          <p:nvPr/>
        </p:nvSpPr>
        <p:spPr>
          <a:xfrm>
            <a:off x="348916" y="385011"/>
            <a:ext cx="11603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We can show that the scattering phase shift  is a measure of the quantum mechanical scattering cross section: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2D3CD-3244-4174-82F6-BB277C7B8A54}"/>
              </a:ext>
            </a:extLst>
          </p:cNvPr>
          <p:cNvSpPr txBox="1"/>
          <p:nvPr/>
        </p:nvSpPr>
        <p:spPr>
          <a:xfrm>
            <a:off x="1796143" y="5780314"/>
            <a:ext cx="9846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ym typeface="Wingdings" panose="05000000000000000000" pitchFamily="2" charset="2"/>
              </a:rPr>
              <a:t>More details on Friday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02223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DA9093-D883-4B7B-82D9-65A182D8F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5302"/>
            <a:ext cx="11675962" cy="58600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644520-2130-480F-B6CE-7BF16F45B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2D71AB-94A6-4281-8C38-037A71CE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D3D93-F120-4D2E-A64A-9DE0D39C7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7792D-A0E6-4004-BFB3-A7B6071C9EF5}"/>
              </a:ext>
            </a:extLst>
          </p:cNvPr>
          <p:cNvSpPr/>
          <p:nvPr/>
        </p:nvSpPr>
        <p:spPr>
          <a:xfrm>
            <a:off x="538845" y="5355770"/>
            <a:ext cx="11201398" cy="261259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68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7CF44F-9981-4F7B-A2F1-E450E2D40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365745-987F-4B40-916E-17A0A01B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72D35-775F-46BA-8D15-15C19451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A0AFE6-4D37-4D29-99CB-36A7B761644C}"/>
              </a:ext>
            </a:extLst>
          </p:cNvPr>
          <p:cNvSpPr txBox="1"/>
          <p:nvPr/>
        </p:nvSpPr>
        <p:spPr>
          <a:xfrm>
            <a:off x="150471" y="196770"/>
            <a:ext cx="1170200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Your questions –</a:t>
            </a:r>
          </a:p>
          <a:p>
            <a:r>
              <a:rPr lang="en-US" sz="2400" b="1" dirty="0"/>
              <a:t>From Can:  </a:t>
            </a:r>
            <a:r>
              <a:rPr lang="en-US" dirty="0"/>
              <a:t>On page 13， the first equation is R (r)= A j (</a:t>
            </a:r>
            <a:r>
              <a:rPr lang="en-US" dirty="0" err="1"/>
              <a:t>kr</a:t>
            </a:r>
            <a:r>
              <a:rPr lang="en-US" dirty="0"/>
              <a:t>)+ B y (</a:t>
            </a:r>
            <a:r>
              <a:rPr lang="en-US" dirty="0" err="1"/>
              <a:t>kr</a:t>
            </a:r>
            <a:r>
              <a:rPr lang="en-US" dirty="0"/>
              <a:t>)，can any function be written into</a:t>
            </a:r>
            <a:br>
              <a:rPr lang="en-US" dirty="0"/>
            </a:br>
            <a:r>
              <a:rPr lang="en-US" dirty="0"/>
              <a:t>A j (</a:t>
            </a:r>
            <a:r>
              <a:rPr lang="en-US" dirty="0" err="1"/>
              <a:t>kr</a:t>
            </a:r>
            <a:r>
              <a:rPr lang="en-US" dirty="0"/>
              <a:t>)+ B y (</a:t>
            </a:r>
            <a:r>
              <a:rPr lang="en-US" dirty="0" err="1"/>
              <a:t>kr</a:t>
            </a:r>
            <a:r>
              <a:rPr lang="en-US" dirty="0"/>
              <a:t>)？ Or just some special aspects in this problem so that we can write in this way.</a:t>
            </a:r>
          </a:p>
          <a:p>
            <a:pPr algn="l"/>
            <a:endParaRPr lang="en-US" sz="2400" b="1" dirty="0"/>
          </a:p>
          <a:p>
            <a:pPr algn="l"/>
            <a:endParaRPr lang="en-US" sz="2400" b="1" dirty="0"/>
          </a:p>
          <a:p>
            <a:pPr algn="l"/>
            <a:r>
              <a:rPr lang="en-US" sz="2400" b="1" dirty="0"/>
              <a:t>Comment:    When solving a second order differential equation, there are two independent solutions and a linear combination of the two is also a solution.   In this case (outside the range of the potential V(x))   the two independent solutions are </a:t>
            </a:r>
            <a:r>
              <a:rPr lang="en-US" sz="2400" b="1" dirty="0" err="1"/>
              <a:t>j</a:t>
            </a:r>
            <a:r>
              <a:rPr lang="en-US" sz="2400" b="1" baseline="-25000" dirty="0" err="1"/>
              <a:t>l</a:t>
            </a:r>
            <a:r>
              <a:rPr lang="en-US" sz="2400" b="1" dirty="0"/>
              <a:t>(</a:t>
            </a:r>
            <a:r>
              <a:rPr lang="en-US" sz="2400" b="1" dirty="0" err="1"/>
              <a:t>kr</a:t>
            </a:r>
            <a:r>
              <a:rPr lang="en-US" sz="2400" b="1" dirty="0"/>
              <a:t>) and </a:t>
            </a:r>
            <a:r>
              <a:rPr lang="en-US" sz="2400" b="1" dirty="0" err="1"/>
              <a:t>y</a:t>
            </a:r>
            <a:r>
              <a:rPr lang="en-US" sz="2400" b="1" baseline="-25000" dirty="0" err="1"/>
              <a:t>l</a:t>
            </a:r>
            <a:r>
              <a:rPr lang="en-US" sz="2400" b="1" dirty="0"/>
              <a:t>(</a:t>
            </a:r>
            <a:r>
              <a:rPr lang="en-US" sz="2400" b="1" dirty="0" err="1"/>
              <a:t>kr</a:t>
            </a:r>
            <a:r>
              <a:rPr lang="en-US" sz="24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72245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C47A77-C770-46FD-AA38-59F8D0060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9" t="56558" r="33771" b="7628"/>
          <a:stretch/>
        </p:blipFill>
        <p:spPr bwMode="auto">
          <a:xfrm>
            <a:off x="4051730" y="854067"/>
            <a:ext cx="7404596" cy="586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7E2E1E-3530-4755-AC15-83122B9EB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DB9E5D-8C65-441E-8278-DA9C86D09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4FE3D-FA26-4C39-9335-7F60896A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2C02F-44AB-4A9A-853F-7FBAFC62D116}"/>
              </a:ext>
            </a:extLst>
          </p:cNvPr>
          <p:cNvSpPr txBox="1"/>
          <p:nvPr/>
        </p:nvSpPr>
        <p:spPr>
          <a:xfrm>
            <a:off x="577516" y="312821"/>
            <a:ext cx="10776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Introduction to scattering theory for quantum particles  -- Chap. 14 of textbook; also see other quantum textbooks </a:t>
            </a:r>
          </a:p>
        </p:txBody>
      </p:sp>
      <p:sp>
        <p:nvSpPr>
          <p:cNvPr id="8" name="Can 5">
            <a:extLst>
              <a:ext uri="{FF2B5EF4-FFF2-40B4-BE49-F238E27FC236}">
                <a16:creationId xmlns:a16="http://schemas.microsoft.com/office/drawing/2014/main" id="{1E2D5F4A-B195-46DE-BA61-159BD477F74E}"/>
              </a:ext>
            </a:extLst>
          </p:cNvPr>
          <p:cNvSpPr/>
          <p:nvPr/>
        </p:nvSpPr>
        <p:spPr>
          <a:xfrm rot="13584771">
            <a:off x="9539484" y="855696"/>
            <a:ext cx="615696" cy="846582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069229F5-B8F4-4B23-B808-3BCD535920CC}"/>
              </a:ext>
            </a:extLst>
          </p:cNvPr>
          <p:cNvSpPr txBox="1"/>
          <p:nvPr/>
        </p:nvSpPr>
        <p:spPr>
          <a:xfrm>
            <a:off x="10234349" y="952492"/>
            <a:ext cx="1324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detector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E0EDB9-A5BA-4E06-8BB5-CA0121BDD8F6}"/>
              </a:ext>
            </a:extLst>
          </p:cNvPr>
          <p:cNvSpPr txBox="1"/>
          <p:nvPr/>
        </p:nvSpPr>
        <p:spPr>
          <a:xfrm>
            <a:off x="577516" y="2060754"/>
            <a:ext cx="3585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Geometry of ideal scattering measurement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795ECB-77B6-4A3A-968C-5E6C26EECFB9}"/>
              </a:ext>
            </a:extLst>
          </p:cNvPr>
          <p:cNvSpPr txBox="1"/>
          <p:nvPr/>
        </p:nvSpPr>
        <p:spPr>
          <a:xfrm>
            <a:off x="199697" y="4708634"/>
            <a:ext cx="6201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This geometry can also be used for quantum systems ..</a:t>
            </a:r>
          </a:p>
        </p:txBody>
      </p:sp>
    </p:spTree>
    <p:extLst>
      <p:ext uri="{BB962C8B-B14F-4D97-AF65-F5344CB8AC3E}">
        <p14:creationId xmlns:p14="http://schemas.microsoft.com/office/powerpoint/2010/main" val="3795845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82BB6E-C80F-40C7-8644-D2C18B7F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8D81F-F35D-46E5-B284-420535EF4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5974C-2C36-476F-9D3B-3D4E6A20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DCCC5E-E62E-4705-BE20-6B04495A0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169" y="565849"/>
            <a:ext cx="7647475" cy="2297666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F9087A8-BE5E-439C-8474-C15537D596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0442" y="3854617"/>
          <a:ext cx="3987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0" name="数式" r:id="rId4" imgW="1993680" imgH="634680" progId="Equation.3">
                  <p:embed/>
                </p:oleObj>
              </mc:Choice>
              <mc:Fallback>
                <p:oleObj name="数式" r:id="rId4" imgW="1993680" imgH="634680" progId="Equation.3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F9087A8-BE5E-439C-8474-C15537D596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442" y="3854617"/>
                        <a:ext cx="39878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21BE5C7-BBCF-467F-8761-162A32C0F183}"/>
              </a:ext>
            </a:extLst>
          </p:cNvPr>
          <p:cNvSpPr txBox="1"/>
          <p:nvPr/>
        </p:nvSpPr>
        <p:spPr>
          <a:xfrm>
            <a:off x="838200" y="2883068"/>
            <a:ext cx="10700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In classical mechanics, for an isotropic target, it is possible to calculate the cross section in terms of the impact parameter b: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8FCE11-7EA4-4742-B175-92BE9939B7E8}"/>
              </a:ext>
            </a:extLst>
          </p:cNvPr>
          <p:cNvSpPr txBox="1"/>
          <p:nvPr/>
        </p:nvSpPr>
        <p:spPr>
          <a:xfrm>
            <a:off x="838200" y="4945798"/>
            <a:ext cx="10700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In quantum mechanics, the same phenomenon is formulated in terms of the probability amplitudes.   We will specifically focus on free particles scattering from a spherically symmetric target.   The same parameters are still relevant except for the notion of impact parameter </a:t>
            </a:r>
            <a:r>
              <a:rPr lang="en-US" sz="2400" b="1" i="1" dirty="0"/>
              <a:t>b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293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519" y="448554"/>
            <a:ext cx="11214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Continuum solutions of the time independent Schrödinger equation.</a:t>
            </a:r>
          </a:p>
        </p:txBody>
      </p:sp>
      <p:sp>
        <p:nvSpPr>
          <p:cNvPr id="6" name="Oval 5"/>
          <p:cNvSpPr/>
          <p:nvPr/>
        </p:nvSpPr>
        <p:spPr>
          <a:xfrm>
            <a:off x="4754088" y="1905000"/>
            <a:ext cx="2819400" cy="2895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96000" y="3429000"/>
            <a:ext cx="35814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942753" y="3244334"/>
            <a:ext cx="306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ö</a:t>
            </a:r>
            <a:endParaRPr lang="en-US" sz="18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096000" y="948899"/>
            <a:ext cx="0" cy="253047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96000" y="3450676"/>
            <a:ext cx="1295400" cy="119752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095154" y="1688584"/>
            <a:ext cx="2134447" cy="17404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24008" y="154906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r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209801" y="4683615"/>
          <a:ext cx="6774791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5" name="Equation" r:id="rId3" imgW="3213000" imgH="672840" progId="Equation.DSMT4">
                  <p:embed/>
                </p:oleObj>
              </mc:Choice>
              <mc:Fallback>
                <p:oleObj name="Equation" r:id="rId3" imgW="3213000" imgH="67284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801" y="4683615"/>
                        <a:ext cx="6774791" cy="141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24008" y="4495801"/>
            <a:ext cx="24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63788" y="907129"/>
            <a:ext cx="24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z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33808" y="3200401"/>
            <a:ext cx="24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C05EF2-EFAA-42C8-B1AA-10555C525CCA}"/>
              </a:ext>
            </a:extLst>
          </p:cNvPr>
          <p:cNvSpPr txBox="1"/>
          <p:nvPr/>
        </p:nvSpPr>
        <p:spPr>
          <a:xfrm>
            <a:off x="82839" y="32267"/>
            <a:ext cx="1052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Representation of a free particle in quantum mechanics --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A9951B8E-2E08-4BC6-A167-345017D7547C}"/>
              </a:ext>
            </a:extLst>
          </p:cNvPr>
          <p:cNvSpPr/>
          <p:nvPr/>
        </p:nvSpPr>
        <p:spPr>
          <a:xfrm>
            <a:off x="5428534" y="2108479"/>
            <a:ext cx="1454315" cy="1333571"/>
          </a:xfrm>
          <a:prstGeom prst="arc">
            <a:avLst/>
          </a:prstGeom>
          <a:ln w="666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426F41-F6C4-497D-80F7-1E40DA689259}"/>
              </a:ext>
            </a:extLst>
          </p:cNvPr>
          <p:cNvSpPr txBox="1"/>
          <p:nvPr/>
        </p:nvSpPr>
        <p:spPr>
          <a:xfrm>
            <a:off x="6576355" y="1638208"/>
            <a:ext cx="815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BA1E39-FF88-40E3-B551-ED867C5CA53E}"/>
              </a:ext>
            </a:extLst>
          </p:cNvPr>
          <p:cNvCxnSpPr>
            <a:stCxn id="21" idx="3"/>
          </p:cNvCxnSpPr>
          <p:nvPr/>
        </p:nvCxnSpPr>
        <p:spPr>
          <a:xfrm>
            <a:off x="8133608" y="1779897"/>
            <a:ext cx="19792" cy="2183502"/>
          </a:xfrm>
          <a:prstGeom prst="line">
            <a:avLst/>
          </a:prstGeom>
          <a:ln w="412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B873A1-1981-4859-BD1C-1845023C9DDF}"/>
              </a:ext>
            </a:extLst>
          </p:cNvPr>
          <p:cNvCxnSpPr>
            <a:cxnSpLocks/>
            <a:stCxn id="9" idx="1"/>
          </p:cNvCxnSpPr>
          <p:nvPr/>
        </p:nvCxnSpPr>
        <p:spPr>
          <a:xfrm>
            <a:off x="5942753" y="3429000"/>
            <a:ext cx="2190855" cy="534399"/>
          </a:xfrm>
          <a:prstGeom prst="line">
            <a:avLst/>
          </a:prstGeom>
          <a:ln w="412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>
            <a:extLst>
              <a:ext uri="{FF2B5EF4-FFF2-40B4-BE49-F238E27FC236}">
                <a16:creationId xmlns:a16="http://schemas.microsoft.com/office/drawing/2014/main" id="{53D3B756-8D96-4B1D-8991-17277840B3AA}"/>
              </a:ext>
            </a:extLst>
          </p:cNvPr>
          <p:cNvSpPr/>
          <p:nvPr/>
        </p:nvSpPr>
        <p:spPr>
          <a:xfrm rot="4869828">
            <a:off x="6368202" y="3315359"/>
            <a:ext cx="714952" cy="936028"/>
          </a:xfrm>
          <a:prstGeom prst="arc">
            <a:avLst/>
          </a:prstGeom>
          <a:ln w="66675">
            <a:solidFill>
              <a:srgbClr val="FF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2FED72-A03C-4DB9-A632-94D44E1C1262}"/>
              </a:ext>
            </a:extLst>
          </p:cNvPr>
          <p:cNvSpPr txBox="1"/>
          <p:nvPr/>
        </p:nvSpPr>
        <p:spPr>
          <a:xfrm>
            <a:off x="7087983" y="3782702"/>
            <a:ext cx="815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821281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57026" y="55564"/>
          <a:ext cx="8325174" cy="231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2" name="Equation" r:id="rId3" imgW="5333760" imgH="1485720" progId="Equation.DSMT4">
                  <p:embed/>
                </p:oleObj>
              </mc:Choice>
              <mc:Fallback>
                <p:oleObj name="Equation" r:id="rId3" imgW="5333760" imgH="14857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7026" y="55564"/>
                        <a:ext cx="8325174" cy="2319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76400" y="2133601"/>
          <a:ext cx="7478712" cy="486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3" name="Equation" r:id="rId5" imgW="4838400" imgH="3149280" progId="Equation.DSMT4">
                  <p:embed/>
                </p:oleObj>
              </mc:Choice>
              <mc:Fallback>
                <p:oleObj name="Equation" r:id="rId5" imgW="4838400" imgH="31492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6400" y="2133601"/>
                        <a:ext cx="7478712" cy="486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821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1/26/2022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28601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Free particle partial waves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09722" y="838201"/>
          <a:ext cx="7478713" cy="3746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2" name="Equation" r:id="rId3" imgW="4838400" imgH="2425680" progId="Equation.DSMT4">
                  <p:embed/>
                </p:oleObj>
              </mc:Choice>
              <mc:Fallback>
                <p:oleObj name="Equation" r:id="rId3" imgW="4838400" imgH="24256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9722" y="838201"/>
                        <a:ext cx="7478713" cy="3746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ECD1A88-7C53-4CD2-B9D0-1C1FFCF94FCD}"/>
              </a:ext>
            </a:extLst>
          </p:cNvPr>
          <p:cNvSpPr/>
          <p:nvPr/>
        </p:nvSpPr>
        <p:spPr>
          <a:xfrm>
            <a:off x="5945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≥</a:t>
            </a:r>
          </a:p>
        </p:txBody>
      </p:sp>
    </p:spTree>
    <p:extLst>
      <p:ext uri="{BB962C8B-B14F-4D97-AF65-F5344CB8AC3E}">
        <p14:creationId xmlns:p14="http://schemas.microsoft.com/office/powerpoint/2010/main" val="349266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3540</TotalTime>
  <Words>497</Words>
  <Application>Microsoft Office PowerPoint</Application>
  <PresentationFormat>Widescreen</PresentationFormat>
  <Paragraphs>110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Holzwarth, Natalie</dc:creator>
  <cp:lastModifiedBy>Holzwarth, Natalie</cp:lastModifiedBy>
  <cp:revision>226</cp:revision>
  <dcterms:created xsi:type="dcterms:W3CDTF">2020-01-06T21:28:26Z</dcterms:created>
  <dcterms:modified xsi:type="dcterms:W3CDTF">2022-01-26T17:43:39Z</dcterms:modified>
</cp:coreProperties>
</file>