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6" r:id="rId3"/>
    <p:sldId id="348" r:id="rId4"/>
    <p:sldId id="307" r:id="rId5"/>
    <p:sldId id="346" r:id="rId6"/>
    <p:sldId id="347" r:id="rId7"/>
    <p:sldId id="320" r:id="rId8"/>
    <p:sldId id="335" r:id="rId9"/>
    <p:sldId id="309" r:id="rId10"/>
    <p:sldId id="310" r:id="rId11"/>
    <p:sldId id="317" r:id="rId12"/>
    <p:sldId id="318" r:id="rId13"/>
    <p:sldId id="319" r:id="rId14"/>
    <p:sldId id="321" r:id="rId15"/>
    <p:sldId id="337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9" r:id="rId2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1/248/2022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e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8</a:t>
            </a:r>
          </a:p>
          <a:p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Continue reading Chapter 14 – Analysis of scattering phenomena</a:t>
            </a:r>
          </a:p>
          <a:p>
            <a:endParaRPr lang="en-US" sz="3200" b="1" dirty="0"/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Notion of scattering phase shifts 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Relationship of scattering phase shifts to differential and total scattering cross sections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Examples    </a:t>
            </a:r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629256"/>
              </p:ext>
            </p:extLst>
          </p:nvPr>
        </p:nvGraphicFramePr>
        <p:xfrm>
          <a:off x="1657026" y="55564"/>
          <a:ext cx="8325174" cy="2319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5" name="Equation" r:id="rId3" imgW="5333760" imgH="1485720" progId="Equation.DSMT4">
                  <p:embed/>
                </p:oleObj>
              </mc:Choice>
              <mc:Fallback>
                <p:oleObj name="Equation" r:id="rId3" imgW="5333760" imgH="14857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7026" y="55564"/>
                        <a:ext cx="8325174" cy="2319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534108"/>
              </p:ext>
            </p:extLst>
          </p:nvPr>
        </p:nvGraphicFramePr>
        <p:xfrm>
          <a:off x="1799063" y="2245113"/>
          <a:ext cx="7478712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6" name="Equation" r:id="rId5" imgW="4838400" imgH="3149280" progId="Equation.DSMT4">
                  <p:embed/>
                </p:oleObj>
              </mc:Choice>
              <mc:Fallback>
                <p:oleObj name="Equation" r:id="rId5" imgW="4838400" imgH="3149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9063" y="2245113"/>
                        <a:ext cx="7478712" cy="486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4984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900343"/>
              </p:ext>
            </p:extLst>
          </p:nvPr>
        </p:nvGraphicFramePr>
        <p:xfrm>
          <a:off x="322162" y="44842"/>
          <a:ext cx="85344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5" name="Equation" r:id="rId3" imgW="5384520" imgH="1015920" progId="Equation.DSMT4">
                  <p:embed/>
                </p:oleObj>
              </mc:Choice>
              <mc:Fallback>
                <p:oleObj name="Equation" r:id="rId3" imgW="5384520" imgH="10159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162" y="44842"/>
                        <a:ext cx="8534400" cy="160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237912"/>
              </p:ext>
            </p:extLst>
          </p:nvPr>
        </p:nvGraphicFramePr>
        <p:xfrm>
          <a:off x="322162" y="1654567"/>
          <a:ext cx="7283450" cy="488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6" name="Equation" r:id="rId5" imgW="4711680" imgH="3162240" progId="Equation.DSMT4">
                  <p:embed/>
                </p:oleObj>
              </mc:Choice>
              <mc:Fallback>
                <p:oleObj name="Equation" r:id="rId5" imgW="4711680" imgH="31622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2162" y="1654567"/>
                        <a:ext cx="7283450" cy="488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5B74C1-A8F4-484E-BA62-7D59821816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361972"/>
              </p:ext>
            </p:extLst>
          </p:nvPr>
        </p:nvGraphicFramePr>
        <p:xfrm>
          <a:off x="6867091" y="4570922"/>
          <a:ext cx="5162386" cy="980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7" name="Equation" r:id="rId7" imgW="2273040" imgH="431640" progId="Equation.DSMT4">
                  <p:embed/>
                </p:oleObj>
              </mc:Choice>
              <mc:Fallback>
                <p:oleObj name="Equation" r:id="rId7" imgW="22730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67091" y="4570922"/>
                        <a:ext cx="5162386" cy="980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8010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465394"/>
              </p:ext>
            </p:extLst>
          </p:nvPr>
        </p:nvGraphicFramePr>
        <p:xfrm>
          <a:off x="1828801" y="30164"/>
          <a:ext cx="6694487" cy="207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3" name="Equation" r:id="rId3" imgW="4330440" imgH="1346040" progId="Equation.DSMT4">
                  <p:embed/>
                </p:oleObj>
              </mc:Choice>
              <mc:Fallback>
                <p:oleObj name="Equation" r:id="rId3" imgW="4330440" imgH="1346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1" y="30164"/>
                        <a:ext cx="6694487" cy="207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836843"/>
              </p:ext>
            </p:extLst>
          </p:nvPr>
        </p:nvGraphicFramePr>
        <p:xfrm>
          <a:off x="2016827" y="2109789"/>
          <a:ext cx="5253037" cy="453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4" name="Equation" r:id="rId5" imgW="3225600" imgH="2781000" progId="Equation.DSMT4">
                  <p:embed/>
                </p:oleObj>
              </mc:Choice>
              <mc:Fallback>
                <p:oleObj name="Equation" r:id="rId5" imgW="3225600" imgH="2781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16827" y="2109789"/>
                        <a:ext cx="5253037" cy="453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8948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767000"/>
              </p:ext>
            </p:extLst>
          </p:nvPr>
        </p:nvGraphicFramePr>
        <p:xfrm>
          <a:off x="1253288" y="1557632"/>
          <a:ext cx="7650079" cy="4008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1" name="Equation" r:id="rId3" imgW="4241520" imgH="2222280" progId="Equation.DSMT4">
                  <p:embed/>
                </p:oleObj>
              </mc:Choice>
              <mc:Fallback>
                <p:oleObj name="Equation" r:id="rId3" imgW="4241520" imgH="22222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3288" y="1557632"/>
                        <a:ext cx="7650079" cy="4008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C7074A1-E661-4392-89B9-8558FDD347A6}"/>
              </a:ext>
            </a:extLst>
          </p:cNvPr>
          <p:cNvSpPr txBox="1"/>
          <p:nvPr/>
        </p:nvSpPr>
        <p:spPr>
          <a:xfrm>
            <a:off x="348916" y="385011"/>
            <a:ext cx="10816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What we want to show, is that the scattering phase shift  is a measure of the quantum mechanical scattering cross section:</a:t>
            </a:r>
          </a:p>
        </p:txBody>
      </p:sp>
    </p:spTree>
    <p:extLst>
      <p:ext uri="{BB962C8B-B14F-4D97-AF65-F5344CB8AC3E}">
        <p14:creationId xmlns:p14="http://schemas.microsoft.com/office/powerpoint/2010/main" val="1622247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142745"/>
              </p:ext>
            </p:extLst>
          </p:nvPr>
        </p:nvGraphicFramePr>
        <p:xfrm>
          <a:off x="158528" y="777704"/>
          <a:ext cx="11195272" cy="753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8" name="Equation" r:id="rId3" imgW="7543800" imgH="507960" progId="Equation.DSMT4">
                  <p:embed/>
                </p:oleObj>
              </mc:Choice>
              <mc:Fallback>
                <p:oleObj name="Equation" r:id="rId3" imgW="7543800" imgH="5079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528" y="777704"/>
                        <a:ext cx="11195272" cy="7534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59035"/>
            <a:ext cx="1181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Some details:   Note that this is also covered in Jackson in Sec. 10.3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A79FEF2-4CF1-4312-AF1B-98AB8F4555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173660"/>
              </p:ext>
            </p:extLst>
          </p:nvPr>
        </p:nvGraphicFramePr>
        <p:xfrm>
          <a:off x="553594" y="1486131"/>
          <a:ext cx="9259313" cy="342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9" name="Equation" r:id="rId5" imgW="4457520" imgH="1650960" progId="Equation.DSMT4">
                  <p:embed/>
                </p:oleObj>
              </mc:Choice>
              <mc:Fallback>
                <p:oleObj name="Equation" r:id="rId5" imgW="4457520" imgH="1650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3594" y="1486131"/>
                        <a:ext cx="9259313" cy="342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6935117-0C6D-434C-8A0C-301BF83FB4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030620"/>
              </p:ext>
            </p:extLst>
          </p:nvPr>
        </p:nvGraphicFramePr>
        <p:xfrm>
          <a:off x="865957" y="5074842"/>
          <a:ext cx="6719263" cy="1499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0" name="Equation" r:id="rId7" imgW="2958840" imgH="660240" progId="Equation.DSMT4">
                  <p:embed/>
                </p:oleObj>
              </mc:Choice>
              <mc:Fallback>
                <p:oleObj name="Equation" r:id="rId7" imgW="295884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5957" y="5074842"/>
                        <a:ext cx="6719263" cy="14995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87EF5ED-DB70-44FD-AAB0-3AFFC5F7B9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451439"/>
              </p:ext>
            </p:extLst>
          </p:nvPr>
        </p:nvGraphicFramePr>
        <p:xfrm>
          <a:off x="8839094" y="2606651"/>
          <a:ext cx="2799312" cy="951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1" name="Equation" r:id="rId9" imgW="1269720" imgH="431640" progId="Equation.DSMT4">
                  <p:embed/>
                </p:oleObj>
              </mc:Choice>
              <mc:Fallback>
                <p:oleObj name="Equation" r:id="rId9" imgW="12697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839094" y="2606651"/>
                        <a:ext cx="2799312" cy="951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0221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7836"/>
              </p:ext>
            </p:extLst>
          </p:nvPr>
        </p:nvGraphicFramePr>
        <p:xfrm>
          <a:off x="639165" y="110813"/>
          <a:ext cx="11088688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8" name="Equation" r:id="rId3" imgW="7035480" imgH="1688760" progId="Equation.DSMT4">
                  <p:embed/>
                </p:oleObj>
              </mc:Choice>
              <mc:Fallback>
                <p:oleObj name="Equation" r:id="rId3" imgW="7035480" imgH="16887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9165" y="110813"/>
                        <a:ext cx="11088688" cy="2659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493" y="-8441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More details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029899"/>
              </p:ext>
            </p:extLst>
          </p:nvPr>
        </p:nvGraphicFramePr>
        <p:xfrm>
          <a:off x="427292" y="2769876"/>
          <a:ext cx="10099675" cy="226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9" name="Equation" r:id="rId5" imgW="7010280" imgH="1574640" progId="Equation.DSMT4">
                  <p:embed/>
                </p:oleObj>
              </mc:Choice>
              <mc:Fallback>
                <p:oleObj name="Equation" r:id="rId5" imgW="7010280" imgH="1574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7292" y="2769876"/>
                        <a:ext cx="10099675" cy="226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705940"/>
              </p:ext>
            </p:extLst>
          </p:nvPr>
        </p:nvGraphicFramePr>
        <p:xfrm>
          <a:off x="574116" y="5315262"/>
          <a:ext cx="916940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0" name="Equation" r:id="rId7" imgW="5930640" imgH="927000" progId="Equation.DSMT4">
                  <p:embed/>
                </p:oleObj>
              </mc:Choice>
              <mc:Fallback>
                <p:oleObj name="Equation" r:id="rId7" imgW="5930640" imgH="9270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4116" y="5315262"/>
                        <a:ext cx="9169400" cy="1431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2789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493" y="-8441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More details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062855"/>
              </p:ext>
            </p:extLst>
          </p:nvPr>
        </p:nvGraphicFramePr>
        <p:xfrm>
          <a:off x="559419" y="526248"/>
          <a:ext cx="8415338" cy="1151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8" name="Equation" r:id="rId3" imgW="5841720" imgH="799920" progId="Equation.DSMT4">
                  <p:embed/>
                </p:oleObj>
              </mc:Choice>
              <mc:Fallback>
                <p:oleObj name="Equation" r:id="rId3" imgW="5841720" imgH="7999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9419" y="526248"/>
                        <a:ext cx="8415338" cy="11517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076567"/>
              </p:ext>
            </p:extLst>
          </p:nvPr>
        </p:nvGraphicFramePr>
        <p:xfrm>
          <a:off x="704118" y="1751014"/>
          <a:ext cx="7262813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9" name="Equation" r:id="rId5" imgW="4698720" imgH="1054080" progId="Equation.DSMT4">
                  <p:embed/>
                </p:oleObj>
              </mc:Choice>
              <mc:Fallback>
                <p:oleObj name="Equation" r:id="rId5" imgW="4698720" imgH="10540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4118" y="1751014"/>
                        <a:ext cx="7262813" cy="162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972367"/>
              </p:ext>
            </p:extLst>
          </p:nvPr>
        </p:nvGraphicFramePr>
        <p:xfrm>
          <a:off x="559419" y="3000164"/>
          <a:ext cx="8594725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0" name="Equation" r:id="rId7" imgW="5422680" imgH="672840" progId="Equation.DSMT4">
                  <p:embed/>
                </p:oleObj>
              </mc:Choice>
              <mc:Fallback>
                <p:oleObj name="Equation" r:id="rId7" imgW="5422680" imgH="6728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9419" y="3000164"/>
                        <a:ext cx="8594725" cy="1065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8AACE8C-2DE6-48EC-B9CF-F6EDF062FC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658715"/>
              </p:ext>
            </p:extLst>
          </p:nvPr>
        </p:nvGraphicFramePr>
        <p:xfrm>
          <a:off x="779512" y="4478683"/>
          <a:ext cx="8839049" cy="2131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1" name="Equation" r:id="rId9" imgW="3581280" imgH="863280" progId="Equation.DSMT4">
                  <p:embed/>
                </p:oleObj>
              </mc:Choice>
              <mc:Fallback>
                <p:oleObj name="Equation" r:id="rId9" imgW="358128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9512" y="4478683"/>
                        <a:ext cx="8839049" cy="21316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290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2132C6-EC34-4772-98D7-F8415377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1A67F3-68D4-4989-AC9A-015BE8E30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D4896-5CD7-427B-A730-1C1F7F932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ABFF04-68CE-4601-9056-55B69FDBBACC}"/>
              </a:ext>
            </a:extLst>
          </p:cNvPr>
          <p:cNvSpPr txBox="1"/>
          <p:nvPr/>
        </p:nvSpPr>
        <p:spPr>
          <a:xfrm>
            <a:off x="85493" y="-8441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More details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46B1FC1-67DD-4514-809C-E870C9853C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019259"/>
              </p:ext>
            </p:extLst>
          </p:nvPr>
        </p:nvGraphicFramePr>
        <p:xfrm>
          <a:off x="626327" y="795337"/>
          <a:ext cx="8594725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0" name="Equation" r:id="rId3" imgW="5422680" imgH="1663560" progId="Equation.DSMT4">
                  <p:embed/>
                </p:oleObj>
              </mc:Choice>
              <mc:Fallback>
                <p:oleObj name="Equation" r:id="rId3" imgW="5422680" imgH="16635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6327" y="795337"/>
                        <a:ext cx="8594725" cy="2633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AAD85EE-5425-4CFE-8AC6-7F5C871625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281315"/>
              </p:ext>
            </p:extLst>
          </p:nvPr>
        </p:nvGraphicFramePr>
        <p:xfrm>
          <a:off x="994742" y="3525786"/>
          <a:ext cx="8796338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1" name="Equation" r:id="rId5" imgW="4838400" imgH="571320" progId="Equation.DSMT4">
                  <p:embed/>
                </p:oleObj>
              </mc:Choice>
              <mc:Fallback>
                <p:oleObj name="Equation" r:id="rId5" imgW="48384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4742" y="3525786"/>
                        <a:ext cx="8796338" cy="1039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8FD3013-7431-415F-9155-81924EB932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829912"/>
              </p:ext>
            </p:extLst>
          </p:nvPr>
        </p:nvGraphicFramePr>
        <p:xfrm>
          <a:off x="1117600" y="4414888"/>
          <a:ext cx="88646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2" name="Equation" r:id="rId7" imgW="5663880" imgH="1028520" progId="Equation.DSMT4">
                  <p:embed/>
                </p:oleObj>
              </mc:Choice>
              <mc:Fallback>
                <p:oleObj name="Equation" r:id="rId7" imgW="566388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17600" y="4414888"/>
                        <a:ext cx="8864600" cy="160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6192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248338-A7BE-4006-A996-087DBED24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75C522-530C-448A-9AAA-48722DC2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0DDF5-DCB7-4376-A2B1-B6D33A2E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49FB21-DED9-427C-9209-C5A65F984AA3}"/>
              </a:ext>
            </a:extLst>
          </p:cNvPr>
          <p:cNvSpPr txBox="1"/>
          <p:nvPr/>
        </p:nvSpPr>
        <p:spPr>
          <a:xfrm>
            <a:off x="85493" y="-8441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More details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EEC0000-A6F7-4C60-BDB1-D61CCA32AC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197325"/>
              </p:ext>
            </p:extLst>
          </p:nvPr>
        </p:nvGraphicFramePr>
        <p:xfrm>
          <a:off x="1018827" y="420687"/>
          <a:ext cx="9475787" cy="593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7" name="Equation" r:id="rId3" imgW="5537160" imgH="3466800" progId="Equation.DSMT4">
                  <p:embed/>
                </p:oleObj>
              </mc:Choice>
              <mc:Fallback>
                <p:oleObj name="Equation" r:id="rId3" imgW="5537160" imgH="346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8827" y="420687"/>
                        <a:ext cx="9475787" cy="5935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4521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C2FCCA-F79A-4B0C-82B2-3467F28B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A4720A-633E-44A5-86FF-19895DBC6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90F37-A7A7-48AF-B8BC-9B275FB2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B38FF6-EC48-4375-A23C-9B506AE5C899}"/>
              </a:ext>
            </a:extLst>
          </p:cNvPr>
          <p:cNvSpPr txBox="1"/>
          <p:nvPr/>
        </p:nvSpPr>
        <p:spPr>
          <a:xfrm>
            <a:off x="85493" y="-8441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When the dust clears: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C5DD819-D7A1-4A9A-AB6C-A4DC347359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542180"/>
              </p:ext>
            </p:extLst>
          </p:nvPr>
        </p:nvGraphicFramePr>
        <p:xfrm>
          <a:off x="1135451" y="580332"/>
          <a:ext cx="7191375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5" name="Equation" r:id="rId3" imgW="3987720" imgH="609480" progId="Equation.DSMT4">
                  <p:embed/>
                </p:oleObj>
              </mc:Choice>
              <mc:Fallback>
                <p:oleObj name="Equation" r:id="rId3" imgW="3987720" imgH="609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5451" y="580332"/>
                        <a:ext cx="7191375" cy="110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9B3B657-012F-431C-9BE2-E356F6FED8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802878"/>
              </p:ext>
            </p:extLst>
          </p:nvPr>
        </p:nvGraphicFramePr>
        <p:xfrm>
          <a:off x="4454525" y="4185097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6" name="Equation" r:id="rId5" imgW="139680" imgH="228600" progId="Equation.DSMT4">
                  <p:embed/>
                </p:oleObj>
              </mc:Choice>
              <mc:Fallback>
                <p:oleObj name="Equation" r:id="rId5" imgW="139680" imgH="2286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54525" y="4185097"/>
                        <a:ext cx="139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A868C0C-8EAB-4824-AF16-7A6A12021E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168952"/>
              </p:ext>
            </p:extLst>
          </p:nvPr>
        </p:nvGraphicFramePr>
        <p:xfrm>
          <a:off x="715265" y="1804651"/>
          <a:ext cx="103330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7" name="Equation" r:id="rId7" imgW="5841720" imgH="1206360" progId="Equation.DSMT4">
                  <p:embed/>
                </p:oleObj>
              </mc:Choice>
              <mc:Fallback>
                <p:oleObj name="Equation" r:id="rId7" imgW="5841720" imgH="12063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5265" y="1804651"/>
                        <a:ext cx="10333038" cy="21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4E5D6305-0FE5-4475-982B-909662101E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476932"/>
              </p:ext>
            </p:extLst>
          </p:nvPr>
        </p:nvGraphicFramePr>
        <p:xfrm>
          <a:off x="885907" y="7035384"/>
          <a:ext cx="4114800" cy="1659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8" name="Equation" r:id="rId9" imgW="2234880" imgH="901440" progId="Equation.DSMT4">
                  <p:embed/>
                </p:oleObj>
              </mc:Choice>
              <mc:Fallback>
                <p:oleObj name="Equation" r:id="rId9" imgW="2234880" imgH="901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85907" y="7035384"/>
                        <a:ext cx="4114800" cy="1659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B887EC1-D261-4326-B5B1-21B80410B7F7}"/>
              </a:ext>
            </a:extLst>
          </p:cNvPr>
          <p:cNvSpPr txBox="1"/>
          <p:nvPr/>
        </p:nvSpPr>
        <p:spPr>
          <a:xfrm>
            <a:off x="5794375" y="7021530"/>
            <a:ext cx="36856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Imaginary part of forward scattering is proportional to the total scattering cross section.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DDB470F-D216-4F1C-989B-DBD048863C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925018"/>
              </p:ext>
            </p:extLst>
          </p:nvPr>
        </p:nvGraphicFramePr>
        <p:xfrm>
          <a:off x="1202281" y="4459704"/>
          <a:ext cx="4114800" cy="1659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9" name="Equation" r:id="rId11" imgW="2234880" imgH="901440" progId="Equation.DSMT4">
                  <p:embed/>
                </p:oleObj>
              </mc:Choice>
              <mc:Fallback>
                <p:oleObj name="Equation" r:id="rId11" imgW="2234880" imgH="901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02281" y="4459704"/>
                        <a:ext cx="4114800" cy="1659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358EA5-15CA-4422-9440-1E00E5A5BB37}"/>
              </a:ext>
            </a:extLst>
          </p:cNvPr>
          <p:cNvSpPr txBox="1"/>
          <p:nvPr/>
        </p:nvSpPr>
        <p:spPr>
          <a:xfrm>
            <a:off x="6474830" y="4842112"/>
            <a:ext cx="4878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Imaginary part of forward scattering is proportional to the total scattering cross section.</a:t>
            </a:r>
          </a:p>
        </p:txBody>
      </p:sp>
    </p:spTree>
    <p:extLst>
      <p:ext uri="{BB962C8B-B14F-4D97-AF65-F5344CB8AC3E}">
        <p14:creationId xmlns:p14="http://schemas.microsoft.com/office/powerpoint/2010/main" val="284971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E75D183-F8AB-4276-8BEF-ACE1BA96E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7" y="324091"/>
            <a:ext cx="10144125" cy="569570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16CAD-C222-43DA-8CED-556A7D76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68D1E6-B886-4B66-AB0A-6D622C29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D3A07-4E68-47D0-A9A8-716F184C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FF3CE-9ADF-4A2A-903A-BC9CADD2E9CF}"/>
              </a:ext>
            </a:extLst>
          </p:cNvPr>
          <p:cNvSpPr/>
          <p:nvPr/>
        </p:nvSpPr>
        <p:spPr>
          <a:xfrm>
            <a:off x="1206189" y="5322943"/>
            <a:ext cx="9779620" cy="267629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7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830D1-4E34-4FF2-AA13-67F6629B2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939665-60B1-46DD-AAA5-49C04A7BC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D4F60-30AC-407C-8729-5E41DE46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9BB700-998C-4116-8CFD-E42BA433B919}"/>
              </a:ext>
            </a:extLst>
          </p:cNvPr>
          <p:cNvSpPr txBox="1"/>
          <p:nvPr/>
        </p:nvSpPr>
        <p:spPr>
          <a:xfrm>
            <a:off x="367990" y="278780"/>
            <a:ext cx="10772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scattering from an impenetrable spherical hard wall of radius </a:t>
            </a:r>
            <a:r>
              <a:rPr lang="en-US" sz="2400" b="1" i="1" dirty="0"/>
              <a:t>a</a:t>
            </a:r>
            <a:endParaRPr lang="en-US" sz="2400" b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3E91845-C1CD-42D7-A934-5F070E82F4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299833"/>
              </p:ext>
            </p:extLst>
          </p:nvPr>
        </p:nvGraphicFramePr>
        <p:xfrm>
          <a:off x="838200" y="1030267"/>
          <a:ext cx="7349428" cy="5036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9" name="Equation" r:id="rId3" imgW="3187440" imgH="2184120" progId="Equation.DSMT4">
                  <p:embed/>
                </p:oleObj>
              </mc:Choice>
              <mc:Fallback>
                <p:oleObj name="Equation" r:id="rId3" imgW="3187440" imgH="2184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030267"/>
                        <a:ext cx="7349428" cy="50362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C90C268-E15D-47E6-ADAE-B163B0ADE9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082912"/>
              </p:ext>
            </p:extLst>
          </p:nvPr>
        </p:nvGraphicFramePr>
        <p:xfrm>
          <a:off x="5457825" y="5449888"/>
          <a:ext cx="59721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0" name="Equation" r:id="rId5" imgW="2628720" imgH="228600" progId="Equation.DSMT4">
                  <p:embed/>
                </p:oleObj>
              </mc:Choice>
              <mc:Fallback>
                <p:oleObj name="Equation" r:id="rId5" imgW="2628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57825" y="5449888"/>
                        <a:ext cx="5972175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1090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7FED3-B795-4B10-ACB9-A46761B7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11BDB9-E461-4FA4-A75D-220A7311B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8524D-7D8C-4239-A723-40B6EA1D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56F6B-629D-412C-81BD-ED7AE2771CD0}"/>
              </a:ext>
            </a:extLst>
          </p:cNvPr>
          <p:cNvSpPr txBox="1"/>
          <p:nvPr/>
        </p:nvSpPr>
        <p:spPr>
          <a:xfrm>
            <a:off x="367990" y="278780"/>
            <a:ext cx="10772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scattering from an impenetrable spherical hard wall of radius </a:t>
            </a:r>
            <a:r>
              <a:rPr lang="en-US" sz="2400" b="1" i="1" dirty="0"/>
              <a:t>a</a:t>
            </a:r>
            <a:endParaRPr lang="en-US" sz="2400" b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8F197C3-A1DB-49AE-838A-464BBE85B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853807"/>
              </p:ext>
            </p:extLst>
          </p:nvPr>
        </p:nvGraphicFramePr>
        <p:xfrm>
          <a:off x="654669" y="2120048"/>
          <a:ext cx="10325100" cy="212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67" name="Equation" r:id="rId3" imgW="10324882" imgH="2126229" progId="Equation.DSMT4">
                  <p:embed/>
                </p:oleObj>
              </mc:Choice>
              <mc:Fallback>
                <p:oleObj name="Equation" r:id="rId3" imgW="10324882" imgH="21262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4669" y="2120048"/>
                        <a:ext cx="10325100" cy="2125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64FCED3-05AF-459C-AB04-C3FC0DDB5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489718"/>
              </p:ext>
            </p:extLst>
          </p:nvPr>
        </p:nvGraphicFramePr>
        <p:xfrm>
          <a:off x="654669" y="1147438"/>
          <a:ext cx="2245010" cy="838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68" name="Equation" r:id="rId5" imgW="1155600" imgH="431640" progId="Equation.DSMT4">
                  <p:embed/>
                </p:oleObj>
              </mc:Choice>
              <mc:Fallback>
                <p:oleObj name="Equation" r:id="rId5" imgW="1155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4669" y="1147438"/>
                        <a:ext cx="2245010" cy="838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0282C04-4505-4978-B79C-62D054B1DC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016470"/>
              </p:ext>
            </p:extLst>
          </p:nvPr>
        </p:nvGraphicFramePr>
        <p:xfrm>
          <a:off x="919743" y="4583914"/>
          <a:ext cx="597217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69" name="Equation" r:id="rId7" imgW="2628720" imgH="457200" progId="Equation.DSMT4">
                  <p:embed/>
                </p:oleObj>
              </mc:Choice>
              <mc:Fallback>
                <p:oleObj name="Equation" r:id="rId7" imgW="2628720" imgH="457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C90C268-E15D-47E6-ADAE-B163B0ADE9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9743" y="4583914"/>
                        <a:ext cx="5972175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807604B-0866-4FA5-9A9E-4B1822869A76}"/>
              </a:ext>
            </a:extLst>
          </p:cNvPr>
          <p:cNvSpPr txBox="1"/>
          <p:nvPr/>
        </p:nvSpPr>
        <p:spPr>
          <a:xfrm>
            <a:off x="6612673" y="5218771"/>
            <a:ext cx="4527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</a:rPr>
              <a:t>Different from classical case!</a:t>
            </a:r>
          </a:p>
        </p:txBody>
      </p:sp>
    </p:spTree>
    <p:extLst>
      <p:ext uri="{BB962C8B-B14F-4D97-AF65-F5344CB8AC3E}">
        <p14:creationId xmlns:p14="http://schemas.microsoft.com/office/powerpoint/2010/main" val="3825613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186BAA1-98E0-42B5-954F-CAB0EA42B8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358"/>
          <a:stretch/>
        </p:blipFill>
        <p:spPr>
          <a:xfrm>
            <a:off x="395175" y="1931542"/>
            <a:ext cx="11182350" cy="448929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7FED3-B795-4B10-ACB9-A46761B7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11BDB9-E461-4FA4-A75D-220A7311B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8524D-7D8C-4239-A723-40B6EA1D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56F6B-629D-412C-81BD-ED7AE2771CD0}"/>
              </a:ext>
            </a:extLst>
          </p:cNvPr>
          <p:cNvSpPr txBox="1"/>
          <p:nvPr/>
        </p:nvSpPr>
        <p:spPr>
          <a:xfrm>
            <a:off x="367990" y="278780"/>
            <a:ext cx="10772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scattering from an impenetrable spherical hard wall of radius </a:t>
            </a:r>
            <a:r>
              <a:rPr lang="en-US" sz="2400" b="1" i="1" dirty="0"/>
              <a:t>a</a:t>
            </a:r>
            <a:endParaRPr lang="en-US" sz="2400" b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8F197C3-A1DB-49AE-838A-464BBE85B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546664"/>
              </p:ext>
            </p:extLst>
          </p:nvPr>
        </p:nvGraphicFramePr>
        <p:xfrm>
          <a:off x="4098900" y="904457"/>
          <a:ext cx="4718532" cy="947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3" name="Equation" r:id="rId4" imgW="3035160" imgH="609480" progId="Equation.DSMT4">
                  <p:embed/>
                </p:oleObj>
              </mc:Choice>
              <mc:Fallback>
                <p:oleObj name="Equation" r:id="rId4" imgW="3035160" imgH="609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8F197C3-A1DB-49AE-838A-464BBE85BE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98900" y="904457"/>
                        <a:ext cx="4718532" cy="9476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64FCED3-05AF-459C-AB04-C3FC0DDB5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981013"/>
              </p:ext>
            </p:extLst>
          </p:nvPr>
        </p:nvGraphicFramePr>
        <p:xfrm>
          <a:off x="838199" y="892296"/>
          <a:ext cx="2536371" cy="947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4" name="Equation" r:id="rId6" imgW="1155600" imgH="431640" progId="Equation.DSMT4">
                  <p:embed/>
                </p:oleObj>
              </mc:Choice>
              <mc:Fallback>
                <p:oleObj name="Equation" r:id="rId6" imgW="1155600" imgH="4316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64FCED3-05AF-459C-AB04-C3FC0DDB5A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8199" y="892296"/>
                        <a:ext cx="2536371" cy="9476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DE6D9BB-A049-4947-920C-AFF0F7A8C20C}"/>
              </a:ext>
            </a:extLst>
          </p:cNvPr>
          <p:cNvSpPr txBox="1"/>
          <p:nvPr/>
        </p:nvSpPr>
        <p:spPr>
          <a:xfrm>
            <a:off x="2798960" y="2382051"/>
            <a:ext cx="1564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l=0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B743CB-CEA3-4E45-92CC-39BCEBBF3397}"/>
              </a:ext>
            </a:extLst>
          </p:cNvPr>
          <p:cNvSpPr txBox="1"/>
          <p:nvPr/>
        </p:nvSpPr>
        <p:spPr>
          <a:xfrm>
            <a:off x="9982200" y="4404534"/>
            <a:ext cx="1564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l=3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938822-2F25-4C72-9670-45563DE50823}"/>
              </a:ext>
            </a:extLst>
          </p:cNvPr>
          <p:cNvSpPr txBox="1"/>
          <p:nvPr/>
        </p:nvSpPr>
        <p:spPr>
          <a:xfrm>
            <a:off x="7828160" y="4040681"/>
            <a:ext cx="1564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l=2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B9CF74-44A4-4F3A-81D6-2D6812DEDB02}"/>
              </a:ext>
            </a:extLst>
          </p:cNvPr>
          <p:cNvSpPr txBox="1"/>
          <p:nvPr/>
        </p:nvSpPr>
        <p:spPr>
          <a:xfrm>
            <a:off x="5203910" y="3475283"/>
            <a:ext cx="1564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l=1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918C39-53B1-4DDF-AF07-82415A67D41A}"/>
              </a:ext>
            </a:extLst>
          </p:cNvPr>
          <p:cNvSpPr txBox="1"/>
          <p:nvPr/>
        </p:nvSpPr>
        <p:spPr>
          <a:xfrm>
            <a:off x="4895384" y="1991802"/>
            <a:ext cx="5529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Partial wave contributions to cross section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269043-120D-42DF-AFBF-13FCDCC8A9F4}"/>
              </a:ext>
            </a:extLst>
          </p:cNvPr>
          <p:cNvSpPr txBox="1"/>
          <p:nvPr/>
        </p:nvSpPr>
        <p:spPr>
          <a:xfrm>
            <a:off x="7925498" y="6125517"/>
            <a:ext cx="581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ka</a:t>
            </a:r>
          </a:p>
        </p:txBody>
      </p:sp>
    </p:spTree>
    <p:extLst>
      <p:ext uri="{BB962C8B-B14F-4D97-AF65-F5344CB8AC3E}">
        <p14:creationId xmlns:p14="http://schemas.microsoft.com/office/powerpoint/2010/main" val="594720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28D23-31A9-4D10-A8BE-8AEAC0768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0DF123-FB1F-4927-BA04-177D41C75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2D8B6-7DAD-4771-874E-E99EA6DBD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E4DF45-EF31-49C3-9463-FC3CE7741111}"/>
              </a:ext>
            </a:extLst>
          </p:cNvPr>
          <p:cNvSpPr txBox="1"/>
          <p:nvPr/>
        </p:nvSpPr>
        <p:spPr>
          <a:xfrm>
            <a:off x="838200" y="335666"/>
            <a:ext cx="9208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Total cross section as a function of </a:t>
            </a:r>
            <a:r>
              <a:rPr lang="en-US" sz="2400" b="1" i="1" dirty="0"/>
              <a:t>ka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6607F5-213E-45B0-8880-0915763D79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187"/>
          <a:stretch/>
        </p:blipFill>
        <p:spPr>
          <a:xfrm>
            <a:off x="670246" y="1612900"/>
            <a:ext cx="11106150" cy="45448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F322AA-3818-435A-BB08-8E3F0BD70202}"/>
              </a:ext>
            </a:extLst>
          </p:cNvPr>
          <p:cNvSpPr txBox="1"/>
          <p:nvPr/>
        </p:nvSpPr>
        <p:spPr>
          <a:xfrm>
            <a:off x="7925498" y="6125517"/>
            <a:ext cx="581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ka</a:t>
            </a:r>
          </a:p>
        </p:txBody>
      </p:sp>
    </p:spTree>
    <p:extLst>
      <p:ext uri="{BB962C8B-B14F-4D97-AF65-F5344CB8AC3E}">
        <p14:creationId xmlns:p14="http://schemas.microsoft.com/office/powerpoint/2010/main" val="267284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814107-FD9F-4F82-907F-2DBD7D32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682E6-3A25-4E01-8AAC-825091F87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B73CC-EC46-4D4A-B5AE-D2864FCB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E97B3-19CF-4A69-9A48-14A89CBD64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2"/>
          <a:stretch/>
        </p:blipFill>
        <p:spPr>
          <a:xfrm>
            <a:off x="506031" y="1183933"/>
            <a:ext cx="11392744" cy="404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8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FC47A77-C770-46FD-AA38-59F8D00603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9" t="56558" r="33771" b="7628"/>
          <a:stretch/>
        </p:blipFill>
        <p:spPr bwMode="auto">
          <a:xfrm>
            <a:off x="4051730" y="854067"/>
            <a:ext cx="7404596" cy="586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E2E1E-3530-4755-AC15-83122B9EB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DB9E5D-8C65-441E-8278-DA9C86D09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4FE3D-FA26-4C39-9335-7F60896A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02C02F-44AB-4A9A-853F-7FBAFC62D116}"/>
              </a:ext>
            </a:extLst>
          </p:cNvPr>
          <p:cNvSpPr txBox="1"/>
          <p:nvPr/>
        </p:nvSpPr>
        <p:spPr>
          <a:xfrm>
            <a:off x="577516" y="312821"/>
            <a:ext cx="10776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Introduction to scattering theory for quantum particles  -- Chap. 14 of textbook; </a:t>
            </a:r>
          </a:p>
        </p:txBody>
      </p:sp>
      <p:sp>
        <p:nvSpPr>
          <p:cNvPr id="8" name="Can 5">
            <a:extLst>
              <a:ext uri="{FF2B5EF4-FFF2-40B4-BE49-F238E27FC236}">
                <a16:creationId xmlns:a16="http://schemas.microsoft.com/office/drawing/2014/main" id="{1E2D5F4A-B195-46DE-BA61-159BD477F74E}"/>
              </a:ext>
            </a:extLst>
          </p:cNvPr>
          <p:cNvSpPr/>
          <p:nvPr/>
        </p:nvSpPr>
        <p:spPr>
          <a:xfrm rot="13584771">
            <a:off x="9539484" y="855696"/>
            <a:ext cx="615696" cy="846582"/>
          </a:xfrm>
          <a:prstGeom prst="ca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069229F5-B8F4-4B23-B808-3BCD535920CC}"/>
              </a:ext>
            </a:extLst>
          </p:cNvPr>
          <p:cNvSpPr txBox="1"/>
          <p:nvPr/>
        </p:nvSpPr>
        <p:spPr>
          <a:xfrm>
            <a:off x="10234349" y="952492"/>
            <a:ext cx="156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detector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E0EDB9-A5BA-4E06-8BB5-CA0121BDD8F6}"/>
              </a:ext>
            </a:extLst>
          </p:cNvPr>
          <p:cNvSpPr txBox="1"/>
          <p:nvPr/>
        </p:nvSpPr>
        <p:spPr>
          <a:xfrm>
            <a:off x="577516" y="2060754"/>
            <a:ext cx="3585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Geometry of ideal scattering measurement</a:t>
            </a:r>
          </a:p>
        </p:txBody>
      </p:sp>
    </p:spTree>
    <p:extLst>
      <p:ext uri="{BB962C8B-B14F-4D97-AF65-F5344CB8AC3E}">
        <p14:creationId xmlns:p14="http://schemas.microsoft.com/office/powerpoint/2010/main" val="1641220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489F86-E8FA-4C3C-802B-8B2B5C40D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F4DC0E-102F-46B7-837A-1F5C37F4E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76162-FD8E-43D9-8C91-8355A226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5B7726-E6A0-4D7F-B6F2-3DEF2F2690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9" t="57774" r="38985" b="14319"/>
          <a:stretch/>
        </p:blipFill>
        <p:spPr bwMode="auto">
          <a:xfrm>
            <a:off x="2674343" y="1238491"/>
            <a:ext cx="626131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098F75-A44F-4FBF-93BD-EF521F706C42}"/>
              </a:ext>
            </a:extLst>
          </p:cNvPr>
          <p:cNvSpPr txBox="1"/>
          <p:nvPr/>
        </p:nvSpPr>
        <p:spPr>
          <a:xfrm>
            <a:off x="335666" y="266218"/>
            <a:ext cx="1113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Basic idea of scattering theory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3CD604-9F3F-42B6-9B61-CF1A0745F6F0}"/>
              </a:ext>
            </a:extLst>
          </p:cNvPr>
          <p:cNvSpPr txBox="1"/>
          <p:nvPr/>
        </p:nvSpPr>
        <p:spPr>
          <a:xfrm>
            <a:off x="335666" y="2835797"/>
            <a:ext cx="25117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 Well defined input;  beam of independent particles of energy </a:t>
            </a:r>
            <a:r>
              <a:rPr lang="en-US" sz="2400" b="1" i="1" dirty="0">
                <a:sym typeface="Wingdings" panose="05000000000000000000" pitchFamily="2" charset="2"/>
              </a:rPr>
              <a:t>E</a:t>
            </a:r>
            <a:r>
              <a:rPr lang="en-US" sz="2400" b="1" dirty="0">
                <a:sym typeface="Wingdings" panose="05000000000000000000" pitchFamily="2" charset="2"/>
              </a:rPr>
              <a:t> moving toward target</a:t>
            </a:r>
            <a:endParaRPr lang="en-US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82094-3CF9-4BE5-AE0B-AD241F9AE554}"/>
              </a:ext>
            </a:extLst>
          </p:cNvPr>
          <p:cNvSpPr txBox="1"/>
          <p:nvPr/>
        </p:nvSpPr>
        <p:spPr>
          <a:xfrm rot="19560909">
            <a:off x="8451455" y="405248"/>
            <a:ext cx="25117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 Output measured at angle </a:t>
            </a:r>
            <a:r>
              <a:rPr lang="en-US" sz="2400" b="1" i="1" dirty="0">
                <a:latin typeface="Symbol" panose="05050102010706020507" pitchFamily="18" charset="2"/>
                <a:sym typeface="Wingdings" panose="05000000000000000000" pitchFamily="2" charset="2"/>
              </a:rPr>
              <a:t>q</a:t>
            </a:r>
            <a:endParaRPr lang="en-US" sz="2400" b="1" i="1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65290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4D1789-5C4A-4A99-8F5B-B449C9533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8105B-5895-4D1D-AF08-D3185BCD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F6CF8-7A87-45E0-B2EE-3E15859E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2E21F4-5B2A-4E0B-BE19-A2F439E76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525" y="943648"/>
            <a:ext cx="7647475" cy="22976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007401-1E9E-44D2-8D5A-92413D993A3E}"/>
              </a:ext>
            </a:extLst>
          </p:cNvPr>
          <p:cNvSpPr txBox="1"/>
          <p:nvPr/>
        </p:nvSpPr>
        <p:spPr>
          <a:xfrm>
            <a:off x="428263" y="136525"/>
            <a:ext cx="105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Quantitative measure – assumed to give information about the interaction between particle and target systems.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F6CA6D-F925-4D7D-A2E6-B1D6CE187C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3135" y="3808655"/>
            <a:ext cx="6572250" cy="1104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986F7F-F2E5-4A87-A565-92BB37D15474}"/>
              </a:ext>
            </a:extLst>
          </p:cNvPr>
          <p:cNvSpPr txBox="1"/>
          <p:nvPr/>
        </p:nvSpPr>
        <p:spPr>
          <a:xfrm>
            <a:off x="532436" y="3108323"/>
            <a:ext cx="10717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In quantum mechanics, the beam of incident particles can be characterized in terms of its probability current: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0286356-93D1-4E2E-BCB2-5E62EAAF3E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820767"/>
              </p:ext>
            </p:extLst>
          </p:nvPr>
        </p:nvGraphicFramePr>
        <p:xfrm>
          <a:off x="733425" y="4714875"/>
          <a:ext cx="5216525" cy="153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6" name="Equation" r:id="rId5" imgW="2158920" imgH="634680" progId="Equation.DSMT4">
                  <p:embed/>
                </p:oleObj>
              </mc:Choice>
              <mc:Fallback>
                <p:oleObj name="Equation" r:id="rId5" imgW="215892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3425" y="4714875"/>
                        <a:ext cx="5216525" cy="1531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74E1C2C-C1FE-40A0-872E-C3E95F444E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949336"/>
              </p:ext>
            </p:extLst>
          </p:nvPr>
        </p:nvGraphicFramePr>
        <p:xfrm>
          <a:off x="6842125" y="5133975"/>
          <a:ext cx="2446338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7" name="Equation" r:id="rId7" imgW="888840" imgH="393480" progId="Equation.DSMT4">
                  <p:embed/>
                </p:oleObj>
              </mc:Choice>
              <mc:Fallback>
                <p:oleObj name="Equation" r:id="rId7" imgW="888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42125" y="5133975"/>
                        <a:ext cx="2446338" cy="108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178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1506033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Scattering geometry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38401" y="1470103"/>
            <a:ext cx="7178674" cy="2298700"/>
            <a:chOff x="914400" y="1295400"/>
            <a:chExt cx="7178674" cy="22987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914400" y="22098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914400" y="23622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5146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6670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3429000" y="2209800"/>
              <a:ext cx="533400" cy="533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4114800" y="1295400"/>
              <a:ext cx="914400" cy="762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229100" y="1984802"/>
              <a:ext cx="1257300" cy="429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267200" y="2674203"/>
              <a:ext cx="1295400" cy="3089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191000" y="2857500"/>
              <a:ext cx="990600" cy="64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964680"/>
                </p:ext>
              </p:extLst>
            </p:nvPr>
          </p:nvGraphicFramePr>
          <p:xfrm>
            <a:off x="1066800" y="2857500"/>
            <a:ext cx="970973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290" name="Equation" r:id="rId3" imgW="368280" imgH="279360" progId="Equation.DSMT4">
                    <p:embed/>
                  </p:oleObj>
                </mc:Choice>
                <mc:Fallback>
                  <p:oleObj name="Equation" r:id="rId3" imgW="368280" imgH="279360" progId="Equation.DSMT4">
                    <p:embed/>
                    <p:pic>
                      <p:nvPicPr>
                        <p:cNvPr id="20" name="Object 1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66800" y="2857500"/>
                          <a:ext cx="970973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2817010"/>
                </p:ext>
              </p:extLst>
            </p:nvPr>
          </p:nvGraphicFramePr>
          <p:xfrm>
            <a:off x="5378449" y="2028747"/>
            <a:ext cx="2714625" cy="153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291" name="Equation" r:id="rId5" imgW="1028520" imgH="583920" progId="Equation.DSMT4">
                    <p:embed/>
                  </p:oleObj>
                </mc:Choice>
                <mc:Fallback>
                  <p:oleObj name="Equation" r:id="rId5" imgW="1028520" imgH="583920" progId="Equation.DSMT4">
                    <p:embed/>
                    <p:pic>
                      <p:nvPicPr>
                        <p:cNvPr id="21" name="Object 2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378449" y="2028747"/>
                          <a:ext cx="2714625" cy="15398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923B031-0E23-469B-83A6-ABC41F0E701F}"/>
              </a:ext>
            </a:extLst>
          </p:cNvPr>
          <p:cNvSpPr txBox="1"/>
          <p:nvPr/>
        </p:nvSpPr>
        <p:spPr>
          <a:xfrm>
            <a:off x="367990" y="234176"/>
            <a:ext cx="1028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Representation of scattering in terms of probability amplitude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D9D54BFC-A421-47FE-B90C-3AC75AFC2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736169"/>
              </p:ext>
            </p:extLst>
          </p:nvPr>
        </p:nvGraphicFramePr>
        <p:xfrm>
          <a:off x="1074738" y="4078288"/>
          <a:ext cx="4122737" cy="119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92" name="Equation" r:id="rId7" imgW="2184120" imgH="634680" progId="Equation.DSMT4">
                  <p:embed/>
                </p:oleObj>
              </mc:Choice>
              <mc:Fallback>
                <p:oleObj name="Equation" r:id="rId7" imgW="218412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4738" y="4078288"/>
                        <a:ext cx="4122737" cy="119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9A81EB0F-C6DC-4C31-A393-5183170E43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024177"/>
              </p:ext>
            </p:extLst>
          </p:nvPr>
        </p:nvGraphicFramePr>
        <p:xfrm>
          <a:off x="7153276" y="4172388"/>
          <a:ext cx="3974501" cy="960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93" name="Equation" r:id="rId9" imgW="1892160" imgH="457200" progId="Equation.DSMT4">
                  <p:embed/>
                </p:oleObj>
              </mc:Choice>
              <mc:Fallback>
                <p:oleObj name="Equation" r:id="rId9" imgW="18921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53276" y="4172388"/>
                        <a:ext cx="3974501" cy="9602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6F913C41-2D27-404A-BC43-1356E50787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016550"/>
              </p:ext>
            </p:extLst>
          </p:nvPr>
        </p:nvGraphicFramePr>
        <p:xfrm>
          <a:off x="7133836" y="1653404"/>
          <a:ext cx="304026" cy="472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94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33836" y="1653404"/>
                        <a:ext cx="304026" cy="472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0529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3226" y="6667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Scattering geometry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38401" y="76200"/>
            <a:ext cx="7178674" cy="2298700"/>
            <a:chOff x="914400" y="1295400"/>
            <a:chExt cx="7178674" cy="22987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914400" y="22098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914400" y="23622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5146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667000"/>
              <a:ext cx="1371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3429000" y="2209800"/>
              <a:ext cx="533400" cy="533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4114800" y="1295400"/>
              <a:ext cx="914400" cy="762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229100" y="1984802"/>
              <a:ext cx="1257300" cy="429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267200" y="2674203"/>
              <a:ext cx="1295400" cy="3089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191000" y="2857500"/>
              <a:ext cx="990600" cy="64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1066800" y="2857500"/>
            <a:ext cx="970973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505" name="Equation" r:id="rId3" imgW="368280" imgH="279360" progId="Equation.DSMT4">
                    <p:embed/>
                  </p:oleObj>
                </mc:Choice>
                <mc:Fallback>
                  <p:oleObj name="Equation" r:id="rId3" imgW="368280" imgH="279360" progId="Equation.DSMT4">
                    <p:embed/>
                    <p:pic>
                      <p:nvPicPr>
                        <p:cNvPr id="20" name="Object 1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66800" y="2857500"/>
                          <a:ext cx="970973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1806636"/>
                </p:ext>
              </p:extLst>
            </p:nvPr>
          </p:nvGraphicFramePr>
          <p:xfrm>
            <a:off x="5378449" y="2028825"/>
            <a:ext cx="2714625" cy="153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506" name="Equation" r:id="rId5" imgW="1028520" imgH="583920" progId="Equation.DSMT4">
                    <p:embed/>
                  </p:oleObj>
                </mc:Choice>
                <mc:Fallback>
                  <p:oleObj name="Equation" r:id="rId5" imgW="1028520" imgH="583920" progId="Equation.DSMT4">
                    <p:embed/>
                    <p:pic>
                      <p:nvPicPr>
                        <p:cNvPr id="21" name="Object 2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378449" y="2028825"/>
                          <a:ext cx="2714625" cy="15398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186939"/>
              </p:ext>
            </p:extLst>
          </p:nvPr>
        </p:nvGraphicFramePr>
        <p:xfrm>
          <a:off x="2219325" y="2867025"/>
          <a:ext cx="6989763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07" name="Equation" r:id="rId7" imgW="4228920" imgH="2222280" progId="Equation.DSMT4">
                  <p:embed/>
                </p:oleObj>
              </mc:Choice>
              <mc:Fallback>
                <p:oleObj name="Equation" r:id="rId7" imgW="4228920" imgH="22222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19325" y="2867025"/>
                        <a:ext cx="6989763" cy="367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rrow: Left 12">
            <a:extLst>
              <a:ext uri="{FF2B5EF4-FFF2-40B4-BE49-F238E27FC236}">
                <a16:creationId xmlns:a16="http://schemas.microsoft.com/office/drawing/2014/main" id="{30C3C996-CB7F-4532-B8E2-0490ECBEB0D3}"/>
              </a:ext>
            </a:extLst>
          </p:cNvPr>
          <p:cNvSpPr/>
          <p:nvPr/>
        </p:nvSpPr>
        <p:spPr>
          <a:xfrm>
            <a:off x="9450426" y="5649281"/>
            <a:ext cx="557561" cy="4616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3AB82F-5803-4FD7-99FB-83012B906FAD}"/>
              </a:ext>
            </a:extLst>
          </p:cNvPr>
          <p:cNvSpPr txBox="1"/>
          <p:nvPr/>
        </p:nvSpPr>
        <p:spPr>
          <a:xfrm>
            <a:off x="10169913" y="5129561"/>
            <a:ext cx="20220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What we will show for spherical target</a:t>
            </a:r>
          </a:p>
        </p:txBody>
      </p:sp>
    </p:spTree>
    <p:extLst>
      <p:ext uri="{BB962C8B-B14F-4D97-AF65-F5344CB8AC3E}">
        <p14:creationId xmlns:p14="http://schemas.microsoft.com/office/powerpoint/2010/main" val="2316743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4376" y="589454"/>
            <a:ext cx="980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Continuum solutions of the time independent Schrödinger equation.</a:t>
            </a:r>
          </a:p>
        </p:txBody>
      </p:sp>
      <p:sp>
        <p:nvSpPr>
          <p:cNvPr id="6" name="Oval 5"/>
          <p:cNvSpPr/>
          <p:nvPr/>
        </p:nvSpPr>
        <p:spPr>
          <a:xfrm>
            <a:off x="4754088" y="1905000"/>
            <a:ext cx="2819400" cy="2895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96000" y="3429000"/>
            <a:ext cx="35814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942753" y="3244334"/>
            <a:ext cx="306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</a:rPr>
              <a:t>ö</a:t>
            </a:r>
            <a:endParaRPr lang="en-US" sz="18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096000" y="948899"/>
            <a:ext cx="0" cy="253047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096000" y="3450676"/>
            <a:ext cx="1295400" cy="119752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095154" y="1688584"/>
            <a:ext cx="2134447" cy="174041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24008" y="154906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r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584045"/>
              </p:ext>
            </p:extLst>
          </p:nvPr>
        </p:nvGraphicFramePr>
        <p:xfrm>
          <a:off x="2209801" y="4683615"/>
          <a:ext cx="6774791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9" name="Equation" r:id="rId3" imgW="3213000" imgH="672840" progId="Equation.DSMT4">
                  <p:embed/>
                </p:oleObj>
              </mc:Choice>
              <mc:Fallback>
                <p:oleObj name="Equation" r:id="rId3" imgW="3213000" imgH="6728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1" y="4683615"/>
                        <a:ext cx="6774791" cy="1419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24008" y="4495801"/>
            <a:ext cx="24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63788" y="907129"/>
            <a:ext cx="24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33808" y="3200401"/>
            <a:ext cx="24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C05EF2-EFAA-42C8-B1AA-10555C525CCA}"/>
              </a:ext>
            </a:extLst>
          </p:cNvPr>
          <p:cNvSpPr txBox="1"/>
          <p:nvPr/>
        </p:nvSpPr>
        <p:spPr>
          <a:xfrm>
            <a:off x="156411" y="168442"/>
            <a:ext cx="10527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Representation of a free particle in quantum mechanics --</a:t>
            </a: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95DAFF04-6776-4580-9C1D-111F976712AD}"/>
              </a:ext>
            </a:extLst>
          </p:cNvPr>
          <p:cNvSpPr/>
          <p:nvPr/>
        </p:nvSpPr>
        <p:spPr>
          <a:xfrm rot="2718298">
            <a:off x="4794346" y="5597769"/>
            <a:ext cx="691376" cy="6021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CEEB07-CD47-4064-AA23-9A4281233CA4}"/>
              </a:ext>
            </a:extLst>
          </p:cNvPr>
          <p:cNvSpPr txBox="1"/>
          <p:nvPr/>
        </p:nvSpPr>
        <p:spPr>
          <a:xfrm>
            <a:off x="5709424" y="5654481"/>
            <a:ext cx="5397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Potential interaction due to spherical target for 0 </a:t>
            </a:r>
            <a:r>
              <a:rPr lang="en-US" sz="2400" b="1" dirty="0">
                <a:latin typeface="Symbol" panose="05050102010706020507" pitchFamily="18" charset="2"/>
              </a:rPr>
              <a:t>£</a:t>
            </a:r>
            <a:r>
              <a:rPr lang="en-US" sz="2400" b="1" dirty="0"/>
              <a:t> </a:t>
            </a:r>
            <a:r>
              <a:rPr lang="en-US" sz="2400" b="1" i="1" dirty="0"/>
              <a:t>r</a:t>
            </a:r>
            <a:r>
              <a:rPr lang="en-US" sz="2400" b="1" dirty="0"/>
              <a:t> </a:t>
            </a:r>
            <a:r>
              <a:rPr lang="en-US" sz="2400" b="1" dirty="0">
                <a:latin typeface="Symbol" panose="05050102010706020507" pitchFamily="18" charset="2"/>
              </a:rPr>
              <a:t>£ </a:t>
            </a:r>
            <a:r>
              <a:rPr lang="en-US" sz="2400" b="1" i="1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6936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2395</TotalTime>
  <Words>489</Words>
  <Application>Microsoft Office PowerPoint</Application>
  <PresentationFormat>Widescreen</PresentationFormat>
  <Paragraphs>119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163</cp:revision>
  <cp:lastPrinted>2020-01-24T15:37:52Z</cp:lastPrinted>
  <dcterms:created xsi:type="dcterms:W3CDTF">2020-01-06T21:28:26Z</dcterms:created>
  <dcterms:modified xsi:type="dcterms:W3CDTF">2022-01-28T17:56:16Z</dcterms:modified>
</cp:coreProperties>
</file>