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66" r:id="rId3"/>
    <p:sldId id="348" r:id="rId4"/>
    <p:sldId id="307" r:id="rId5"/>
    <p:sldId id="346" r:id="rId6"/>
    <p:sldId id="347" r:id="rId7"/>
    <p:sldId id="320" r:id="rId8"/>
    <p:sldId id="335" r:id="rId9"/>
    <p:sldId id="309" r:id="rId10"/>
    <p:sldId id="310" r:id="rId11"/>
    <p:sldId id="317" r:id="rId12"/>
    <p:sldId id="318" r:id="rId13"/>
    <p:sldId id="319" r:id="rId14"/>
    <p:sldId id="321" r:id="rId15"/>
    <p:sldId id="337" r:id="rId16"/>
    <p:sldId id="339" r:id="rId17"/>
    <p:sldId id="340" r:id="rId18"/>
    <p:sldId id="341" r:id="rId19"/>
    <p:sldId id="342" r:id="rId20"/>
    <p:sldId id="343" r:id="rId21"/>
    <p:sldId id="344" r:id="rId22"/>
    <p:sldId id="345" r:id="rId23"/>
    <p:sldId id="349" r:id="rId24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6" d="100"/>
          <a:sy n="66" d="100"/>
        </p:scale>
        <p:origin x="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2" d="100"/>
        <a:sy n="42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4" Type="http://schemas.openxmlformats.org/officeDocument/2006/relationships/image" Target="../media/image42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e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0A23424-DEE1-474C-8CA6-8FF7DF8EAB4D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38AA7A49-0F1F-4A7C-AF9C-8903C4070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957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4F497-A5E9-4C61-8DD2-C675360628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46D2AD-FD3F-43BF-948D-3FA9898791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BA076A-EA06-4A71-94CC-203804D2E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1/248/2022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20456-84EA-4916-948F-73ABC5ACB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313371-8CAE-4B0B-92C7-900AD7639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991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42F82-780C-4CBB-83B1-349660859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CDEA14-E7D1-46B1-98BA-F527B011DA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9FCA7C-20A0-4DEA-8387-33C305D96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1/248/2022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A1930C-54CC-4E2D-AD9A-1FC85887B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11DD32-0F83-4F7F-B0E2-FB45EBB52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817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B64B19-F58C-45FB-9E9A-385B7805C9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8362D9-1E9E-442E-B047-AE1614678E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ABC61B-863C-44FC-9331-94BA55168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1/248/2022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55744F-E4BA-459D-AE6B-2DB388032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B1BC9-9855-4C70-9B5C-BB8F4E0BC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096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B4966-86B8-402E-9BA2-D33BBA94F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EFEC4-D09E-4544-A694-598E7A574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C9B898-250C-4875-A787-14FF5F01E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1/248/2022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C07F1-A9AF-4115-81A3-41F014A71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67EA63-35CE-409D-9D63-32B815442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818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D426A-932B-4595-B736-145AA31AC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CE67A1-6A7E-4ED6-A372-E099402FF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362875-98FD-4ABB-8AD4-DFEFF55CB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1/248/2022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58357-845B-446B-8911-32E50D490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326E2F-E54B-44CF-848B-031A2CD0B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316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DB750-F87B-4D5D-93E1-9BCF781A7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538C5-2D6C-4EC4-AAF1-25E97921C0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C9D746-A70C-482F-ACB8-1C85222D11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29C9B4-5CD2-496E-AFD8-37C676DA3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1/248/2022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446BC-5FDD-46BB-B5D7-3AD40708B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8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7616E5-0507-413E-82EA-2076FA70C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50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C33AF-C970-4ECB-989D-B542CE1B1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E7BCB3-987A-40D1-A6D5-A48316199C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2525F2-7FC0-4E85-8FC3-402AC58C7C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F0E247-922C-44FB-9CB7-51F25F74D1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408B50-67A0-4FAE-A622-70849C5320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ABA142-702D-4CC2-8501-1E9277B0D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1/248/2022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8FB12D-80AB-4488-A8B7-BBB0385D3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8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C94D60-AA5A-4D8A-A333-D0FED73F6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226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62D50-2F3A-4587-8A19-DC4243C8F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EABA41-A056-42C9-A088-800CC1D39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1/248/2022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7E1D39-223B-4998-A81D-710C884F4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CADD9E-80D2-4757-8007-42751614F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60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B4EF3C-E48B-4AC6-B15D-22858F99D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1/248/2022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D0E2EB-58F1-4CF9-9B45-B064D8476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E4210C-D144-4FD2-BF0A-A7ECA5ACF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321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D235D-6259-4874-A199-79A2BD3F7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A14D0-11E6-4E4B-A212-F41E7331D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4D400D-2F5C-4029-9008-8512F58633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C1C6CB-DFB1-409F-B80F-9407F13E4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1/248/2022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6BE28C-1731-4E1D-89CC-D4A856D51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8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4FF162-F1B8-43E9-BD62-336C3F8D0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260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D9440-5B84-4CA3-902B-C99D5BAB7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20380B-5F54-4F29-BA68-9613EA6231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2F114C-DEF1-43DA-A018-A61AF27A40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A97CDD-6591-467E-923D-293A51F6E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1/248/2022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5180B6-B6AF-4100-977C-AC48DA7DF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8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54C474-8B60-40C8-ACE4-281D5011C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577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F154E4-EDE7-4E73-B225-27E5C3F15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127A49-5253-483C-9D89-6D937A6A6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A01EE-0329-4A25-84CE-5D5DAADD62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1/248/2022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79FA77-9731-43EB-8CD9-E11E4ECB21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742 -- Lecture 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EF8594-0A26-4B86-A475-59313F23E6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40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6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3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2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8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34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29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5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38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0.wmf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5.bin"/><Relationship Id="rId10" Type="http://schemas.openxmlformats.org/officeDocument/2006/relationships/image" Target="../media/image42.wmf"/><Relationship Id="rId4" Type="http://schemas.openxmlformats.org/officeDocument/2006/relationships/image" Target="../media/image39.wmf"/><Relationship Id="rId9" Type="http://schemas.openxmlformats.org/officeDocument/2006/relationships/oleObject" Target="../embeddings/oleObject37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43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45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7" Type="http://schemas.openxmlformats.org/officeDocument/2006/relationships/image" Target="../media/image4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45.bin"/><Relationship Id="rId5" Type="http://schemas.openxmlformats.org/officeDocument/2006/relationships/image" Target="../media/image48.wmf"/><Relationship Id="rId4" Type="http://schemas.openxmlformats.org/officeDocument/2006/relationships/oleObject" Target="../embeddings/oleObject44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image" Target="../media/image6.emf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DF17C-E82C-4B81-A5F8-25A920937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1/248/2022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D94DB1-3467-40A8-BA89-DE9108A66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B6E637-08E0-4D49-9E0B-D8B5E5D03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DFEB32-EBCA-4FF9-87C1-9C7CDFA7CAA0}"/>
              </a:ext>
            </a:extLst>
          </p:cNvPr>
          <p:cNvSpPr txBox="1"/>
          <p:nvPr/>
        </p:nvSpPr>
        <p:spPr>
          <a:xfrm>
            <a:off x="936702" y="189571"/>
            <a:ext cx="102256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742 Quantum Mechanics II</a:t>
            </a:r>
          </a:p>
          <a:p>
            <a:pPr algn="ctr"/>
            <a:r>
              <a:rPr lang="en-US" sz="3200" b="1" dirty="0"/>
              <a:t>12-12:50 PM  MWF  Olin 103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ACAB1C-FE86-41A1-866F-CAF434231243}"/>
              </a:ext>
            </a:extLst>
          </p:cNvPr>
          <p:cNvSpPr txBox="1"/>
          <p:nvPr/>
        </p:nvSpPr>
        <p:spPr>
          <a:xfrm>
            <a:off x="356838" y="1590910"/>
            <a:ext cx="1169762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7030A0"/>
                </a:solidFill>
              </a:rPr>
              <a:t>Plan for Lecture 8</a:t>
            </a:r>
          </a:p>
          <a:p>
            <a:endParaRPr lang="en-US" sz="3200" b="1" dirty="0"/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Continue reading Chapter 14 – Analysis of scattering phenomena</a:t>
            </a:r>
          </a:p>
          <a:p>
            <a:endParaRPr lang="en-US" sz="3200" b="1" dirty="0"/>
          </a:p>
          <a:p>
            <a:pPr marL="971550" lvl="1" indent="-514350">
              <a:buFont typeface="+mj-lt"/>
              <a:buAutoNum type="alphaLcPeriod"/>
            </a:pPr>
            <a:r>
              <a:rPr lang="en-US" sz="3200" b="1" dirty="0"/>
              <a:t>Notion of scattering phase shifts  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3200" b="1" dirty="0"/>
              <a:t>Relationship of scattering phase shifts to differential and total scattering cross sections 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3200" b="1" dirty="0"/>
              <a:t>Examples    </a:t>
            </a:r>
          </a:p>
          <a:p>
            <a:pPr lvl="1"/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178258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1/248/2022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4629256"/>
              </p:ext>
            </p:extLst>
          </p:nvPr>
        </p:nvGraphicFramePr>
        <p:xfrm>
          <a:off x="1657026" y="55564"/>
          <a:ext cx="8325174" cy="23191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95" name="Equation" r:id="rId3" imgW="5333760" imgH="1485720" progId="Equation.DSMT4">
                  <p:embed/>
                </p:oleObj>
              </mc:Choice>
              <mc:Fallback>
                <p:oleObj name="Equation" r:id="rId3" imgW="5333760" imgH="148572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57026" y="55564"/>
                        <a:ext cx="8325174" cy="23191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8534108"/>
              </p:ext>
            </p:extLst>
          </p:nvPr>
        </p:nvGraphicFramePr>
        <p:xfrm>
          <a:off x="1799063" y="2245113"/>
          <a:ext cx="7478712" cy="486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96" name="Equation" r:id="rId5" imgW="4838400" imgH="3149280" progId="Equation.DSMT4">
                  <p:embed/>
                </p:oleObj>
              </mc:Choice>
              <mc:Fallback>
                <p:oleObj name="Equation" r:id="rId5" imgW="4838400" imgH="31492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99063" y="2245113"/>
                        <a:ext cx="7478712" cy="4867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649842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1/248/2022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6900343"/>
              </p:ext>
            </p:extLst>
          </p:nvPr>
        </p:nvGraphicFramePr>
        <p:xfrm>
          <a:off x="322162" y="44842"/>
          <a:ext cx="8534400" cy="160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35" name="Equation" r:id="rId3" imgW="5384520" imgH="1015920" progId="Equation.DSMT4">
                  <p:embed/>
                </p:oleObj>
              </mc:Choice>
              <mc:Fallback>
                <p:oleObj name="Equation" r:id="rId3" imgW="5384520" imgH="101592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2162" y="44842"/>
                        <a:ext cx="8534400" cy="1609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8237912"/>
              </p:ext>
            </p:extLst>
          </p:nvPr>
        </p:nvGraphicFramePr>
        <p:xfrm>
          <a:off x="322162" y="1654567"/>
          <a:ext cx="7283450" cy="488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36" name="Equation" r:id="rId5" imgW="4711680" imgH="3162240" progId="Equation.DSMT4">
                  <p:embed/>
                </p:oleObj>
              </mc:Choice>
              <mc:Fallback>
                <p:oleObj name="Equation" r:id="rId5" imgW="4711680" imgH="31622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2162" y="1654567"/>
                        <a:ext cx="7283450" cy="4886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4C5B74C1-A8F4-484E-BA62-7D59821816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9361972"/>
              </p:ext>
            </p:extLst>
          </p:nvPr>
        </p:nvGraphicFramePr>
        <p:xfrm>
          <a:off x="6867091" y="4570922"/>
          <a:ext cx="5162386" cy="9805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37" name="Equation" r:id="rId7" imgW="2273040" imgH="431640" progId="Equation.DSMT4">
                  <p:embed/>
                </p:oleObj>
              </mc:Choice>
              <mc:Fallback>
                <p:oleObj name="Equation" r:id="rId7" imgW="227304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867091" y="4570922"/>
                        <a:ext cx="5162386" cy="9805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680102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1/248/2022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4465394"/>
              </p:ext>
            </p:extLst>
          </p:nvPr>
        </p:nvGraphicFramePr>
        <p:xfrm>
          <a:off x="1828801" y="30164"/>
          <a:ext cx="6694487" cy="207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13" name="Equation" r:id="rId3" imgW="4330440" imgH="1346040" progId="Equation.DSMT4">
                  <p:embed/>
                </p:oleObj>
              </mc:Choice>
              <mc:Fallback>
                <p:oleObj name="Equation" r:id="rId3" imgW="4330440" imgH="1346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28801" y="30164"/>
                        <a:ext cx="6694487" cy="2079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1836843"/>
              </p:ext>
            </p:extLst>
          </p:nvPr>
        </p:nvGraphicFramePr>
        <p:xfrm>
          <a:off x="2016827" y="2109789"/>
          <a:ext cx="5253037" cy="453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14" name="Equation" r:id="rId5" imgW="3225600" imgH="2781000" progId="Equation.DSMT4">
                  <p:embed/>
                </p:oleObj>
              </mc:Choice>
              <mc:Fallback>
                <p:oleObj name="Equation" r:id="rId5" imgW="3225600" imgH="27810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16827" y="2109789"/>
                        <a:ext cx="5253037" cy="4532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789489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1/248/2022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4767000"/>
              </p:ext>
            </p:extLst>
          </p:nvPr>
        </p:nvGraphicFramePr>
        <p:xfrm>
          <a:off x="1253288" y="1557632"/>
          <a:ext cx="7650079" cy="40082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91" name="Equation" r:id="rId3" imgW="4241520" imgH="2222280" progId="Equation.DSMT4">
                  <p:embed/>
                </p:oleObj>
              </mc:Choice>
              <mc:Fallback>
                <p:oleObj name="Equation" r:id="rId3" imgW="4241520" imgH="22222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53288" y="1557632"/>
                        <a:ext cx="7650079" cy="40082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3C7074A1-E661-4392-89B9-8558FDD347A6}"/>
              </a:ext>
            </a:extLst>
          </p:cNvPr>
          <p:cNvSpPr txBox="1"/>
          <p:nvPr/>
        </p:nvSpPr>
        <p:spPr>
          <a:xfrm>
            <a:off x="348916" y="385011"/>
            <a:ext cx="108163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What we want to show, is that the scattering phase shift  is a measure of the quantum mechanical scattering cross section:</a:t>
            </a:r>
          </a:p>
        </p:txBody>
      </p:sp>
    </p:spTree>
    <p:extLst>
      <p:ext uri="{BB962C8B-B14F-4D97-AF65-F5344CB8AC3E}">
        <p14:creationId xmlns:p14="http://schemas.microsoft.com/office/powerpoint/2010/main" val="16222472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1/248/2022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4142745"/>
              </p:ext>
            </p:extLst>
          </p:nvPr>
        </p:nvGraphicFramePr>
        <p:xfrm>
          <a:off x="158528" y="777704"/>
          <a:ext cx="11195272" cy="7534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48" name="Equation" r:id="rId3" imgW="7543800" imgH="507960" progId="Equation.DSMT4">
                  <p:embed/>
                </p:oleObj>
              </mc:Choice>
              <mc:Fallback>
                <p:oleObj name="Equation" r:id="rId3" imgW="7543800" imgH="50796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528" y="777704"/>
                        <a:ext cx="11195272" cy="7534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59035"/>
            <a:ext cx="1181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Some details:   Note that this is also covered in Jackson in Sec. 10.3</a:t>
            </a:r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EA79FEF2-4CF1-4312-AF1B-98AB8F4555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0173660"/>
              </p:ext>
            </p:extLst>
          </p:nvPr>
        </p:nvGraphicFramePr>
        <p:xfrm>
          <a:off x="553594" y="1486131"/>
          <a:ext cx="9259313" cy="342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49" name="Equation" r:id="rId5" imgW="4457520" imgH="1650960" progId="Equation.DSMT4">
                  <p:embed/>
                </p:oleObj>
              </mc:Choice>
              <mc:Fallback>
                <p:oleObj name="Equation" r:id="rId5" imgW="4457520" imgH="1650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53594" y="1486131"/>
                        <a:ext cx="9259313" cy="3429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16935117-0C6D-434C-8A0C-301BF83FB4B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1030620"/>
              </p:ext>
            </p:extLst>
          </p:nvPr>
        </p:nvGraphicFramePr>
        <p:xfrm>
          <a:off x="865957" y="5074842"/>
          <a:ext cx="6719263" cy="14995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50" name="Equation" r:id="rId7" imgW="2958840" imgH="660240" progId="Equation.DSMT4">
                  <p:embed/>
                </p:oleObj>
              </mc:Choice>
              <mc:Fallback>
                <p:oleObj name="Equation" r:id="rId7" imgW="2958840" imgH="660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65957" y="5074842"/>
                        <a:ext cx="6719263" cy="14995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C87EF5ED-DB70-44FD-AAB0-3AFFC5F7B91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9451439"/>
              </p:ext>
            </p:extLst>
          </p:nvPr>
        </p:nvGraphicFramePr>
        <p:xfrm>
          <a:off x="8839094" y="2606651"/>
          <a:ext cx="2799312" cy="9517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51" name="Equation" r:id="rId9" imgW="1269720" imgH="431640" progId="Equation.DSMT4">
                  <p:embed/>
                </p:oleObj>
              </mc:Choice>
              <mc:Fallback>
                <p:oleObj name="Equation" r:id="rId9" imgW="126972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839094" y="2606651"/>
                        <a:ext cx="2799312" cy="9517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902210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1/248/2022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37836"/>
              </p:ext>
            </p:extLst>
          </p:nvPr>
        </p:nvGraphicFramePr>
        <p:xfrm>
          <a:off x="639165" y="110813"/>
          <a:ext cx="11088688" cy="265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48" name="Equation" r:id="rId3" imgW="7035480" imgH="1688760" progId="Equation.DSMT4">
                  <p:embed/>
                </p:oleObj>
              </mc:Choice>
              <mc:Fallback>
                <p:oleObj name="Equation" r:id="rId3" imgW="7035480" imgH="168876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39165" y="110813"/>
                        <a:ext cx="11088688" cy="2659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5493" y="-8441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More details</a:t>
            </a:r>
            <a:r>
              <a:rPr lang="en-US" sz="2400" dirty="0">
                <a:latin typeface="+mj-lt"/>
              </a:rPr>
              <a:t>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5029899"/>
              </p:ext>
            </p:extLst>
          </p:nvPr>
        </p:nvGraphicFramePr>
        <p:xfrm>
          <a:off x="427292" y="2769876"/>
          <a:ext cx="10099675" cy="226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49" name="Equation" r:id="rId5" imgW="7010280" imgH="1574640" progId="Equation.DSMT4">
                  <p:embed/>
                </p:oleObj>
              </mc:Choice>
              <mc:Fallback>
                <p:oleObj name="Equation" r:id="rId5" imgW="7010280" imgH="15746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27292" y="2769876"/>
                        <a:ext cx="10099675" cy="2265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4705940"/>
              </p:ext>
            </p:extLst>
          </p:nvPr>
        </p:nvGraphicFramePr>
        <p:xfrm>
          <a:off x="574116" y="5315262"/>
          <a:ext cx="9169400" cy="143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50" name="Equation" r:id="rId7" imgW="5930640" imgH="927000" progId="Equation.DSMT4">
                  <p:embed/>
                </p:oleObj>
              </mc:Choice>
              <mc:Fallback>
                <p:oleObj name="Equation" r:id="rId7" imgW="5930640" imgH="92700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74116" y="5315262"/>
                        <a:ext cx="9169400" cy="1431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27890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1/248/2022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5493" y="-8441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More details</a:t>
            </a:r>
            <a:r>
              <a:rPr lang="en-US" sz="2400" dirty="0">
                <a:latin typeface="+mj-lt"/>
              </a:rPr>
              <a:t>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3062855"/>
              </p:ext>
            </p:extLst>
          </p:nvPr>
        </p:nvGraphicFramePr>
        <p:xfrm>
          <a:off x="559419" y="526248"/>
          <a:ext cx="8415338" cy="11517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18" name="Equation" r:id="rId3" imgW="5841720" imgH="799920" progId="Equation.DSMT4">
                  <p:embed/>
                </p:oleObj>
              </mc:Choice>
              <mc:Fallback>
                <p:oleObj name="Equation" r:id="rId3" imgW="5841720" imgH="79992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9419" y="526248"/>
                        <a:ext cx="8415338" cy="11517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1076567"/>
              </p:ext>
            </p:extLst>
          </p:nvPr>
        </p:nvGraphicFramePr>
        <p:xfrm>
          <a:off x="704118" y="1751014"/>
          <a:ext cx="7262813" cy="162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19" name="Equation" r:id="rId5" imgW="4698720" imgH="1054080" progId="Equation.DSMT4">
                  <p:embed/>
                </p:oleObj>
              </mc:Choice>
              <mc:Fallback>
                <p:oleObj name="Equation" r:id="rId5" imgW="4698720" imgH="10540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04118" y="1751014"/>
                        <a:ext cx="7262813" cy="1628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0972367"/>
              </p:ext>
            </p:extLst>
          </p:nvPr>
        </p:nvGraphicFramePr>
        <p:xfrm>
          <a:off x="559419" y="3000164"/>
          <a:ext cx="8594725" cy="1065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20" name="Equation" r:id="rId7" imgW="5422680" imgH="672840" progId="Equation.DSMT4">
                  <p:embed/>
                </p:oleObj>
              </mc:Choice>
              <mc:Fallback>
                <p:oleObj name="Equation" r:id="rId7" imgW="5422680" imgH="6728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59419" y="3000164"/>
                        <a:ext cx="8594725" cy="1065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88AACE8C-2DE6-48EC-B9CF-F6EDF062FC9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2658715"/>
              </p:ext>
            </p:extLst>
          </p:nvPr>
        </p:nvGraphicFramePr>
        <p:xfrm>
          <a:off x="779512" y="4478683"/>
          <a:ext cx="8839049" cy="21316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21" name="Equation" r:id="rId9" imgW="3581280" imgH="863280" progId="Equation.DSMT4">
                  <p:embed/>
                </p:oleObj>
              </mc:Choice>
              <mc:Fallback>
                <p:oleObj name="Equation" r:id="rId9" imgW="3581280" imgH="863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79512" y="4478683"/>
                        <a:ext cx="8839049" cy="21316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12908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2132C6-EC34-4772-98D7-F8415377B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1/248/2022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1A67F3-68D4-4989-AC9A-015BE8E30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2D4896-5CD7-427B-A730-1C1F7F932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EABFF04-68CE-4601-9056-55B69FDBBACC}"/>
              </a:ext>
            </a:extLst>
          </p:cNvPr>
          <p:cNvSpPr txBox="1"/>
          <p:nvPr/>
        </p:nvSpPr>
        <p:spPr>
          <a:xfrm>
            <a:off x="85493" y="-8441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More details</a:t>
            </a:r>
            <a:r>
              <a:rPr lang="en-US" sz="2400" dirty="0">
                <a:latin typeface="+mj-lt"/>
              </a:rPr>
              <a:t>: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46B1FC1-67DD-4514-809C-E870C9853C0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4019259"/>
              </p:ext>
            </p:extLst>
          </p:nvPr>
        </p:nvGraphicFramePr>
        <p:xfrm>
          <a:off x="626327" y="795337"/>
          <a:ext cx="8594725" cy="2633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00" name="Equation" r:id="rId3" imgW="5422680" imgH="1663560" progId="Equation.DSMT4">
                  <p:embed/>
                </p:oleObj>
              </mc:Choice>
              <mc:Fallback>
                <p:oleObj name="Equation" r:id="rId3" imgW="5422680" imgH="166356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26327" y="795337"/>
                        <a:ext cx="8594725" cy="2633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EAAD85EE-5425-4CFE-8AC6-7F5C8716250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9281315"/>
              </p:ext>
            </p:extLst>
          </p:nvPr>
        </p:nvGraphicFramePr>
        <p:xfrm>
          <a:off x="994742" y="3525786"/>
          <a:ext cx="8796338" cy="1039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01" name="Equation" r:id="rId5" imgW="4838400" imgH="571320" progId="Equation.DSMT4">
                  <p:embed/>
                </p:oleObj>
              </mc:Choice>
              <mc:Fallback>
                <p:oleObj name="Equation" r:id="rId5" imgW="4838400" imgH="57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94742" y="3525786"/>
                        <a:ext cx="8796338" cy="1039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38FD3013-7431-415F-9155-81924EB9325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5829912"/>
              </p:ext>
            </p:extLst>
          </p:nvPr>
        </p:nvGraphicFramePr>
        <p:xfrm>
          <a:off x="1117600" y="4414888"/>
          <a:ext cx="8864600" cy="160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02" name="Equation" r:id="rId7" imgW="5663880" imgH="1028520" progId="Equation.DSMT4">
                  <p:embed/>
                </p:oleObj>
              </mc:Choice>
              <mc:Fallback>
                <p:oleObj name="Equation" r:id="rId7" imgW="5663880" imgH="1028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117600" y="4414888"/>
                        <a:ext cx="8864600" cy="1609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961928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248338-A7BE-4006-A996-087DBED24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1/248/2022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75C522-530C-448A-9AAA-48722DC22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F0DDF5-DCB7-4376-A2B1-B6D33A2EE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449FB21-DED9-427C-9209-C5A65F984AA3}"/>
              </a:ext>
            </a:extLst>
          </p:cNvPr>
          <p:cNvSpPr txBox="1"/>
          <p:nvPr/>
        </p:nvSpPr>
        <p:spPr>
          <a:xfrm>
            <a:off x="85493" y="-8441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More details</a:t>
            </a:r>
            <a:r>
              <a:rPr lang="en-US" sz="2400" dirty="0">
                <a:latin typeface="+mj-lt"/>
              </a:rPr>
              <a:t>: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EEEC0000-A6F7-4C60-BDB1-D61CCA32AC3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9197325"/>
              </p:ext>
            </p:extLst>
          </p:nvPr>
        </p:nvGraphicFramePr>
        <p:xfrm>
          <a:off x="1018827" y="420687"/>
          <a:ext cx="9475787" cy="593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47" name="Equation" r:id="rId3" imgW="5537160" imgH="3466800" progId="Equation.DSMT4">
                  <p:embed/>
                </p:oleObj>
              </mc:Choice>
              <mc:Fallback>
                <p:oleObj name="Equation" r:id="rId3" imgW="5537160" imgH="3466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18827" y="420687"/>
                        <a:ext cx="9475787" cy="5935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45218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C2FCCA-F79A-4B0C-82B2-3467F28B4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1/248/2022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A4720A-633E-44A5-86FF-19895DBC6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290F37-A7A7-48AF-B8BC-9B275FB22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19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2B38FF6-EC48-4375-A23C-9B506AE5C899}"/>
              </a:ext>
            </a:extLst>
          </p:cNvPr>
          <p:cNvSpPr txBox="1"/>
          <p:nvPr/>
        </p:nvSpPr>
        <p:spPr>
          <a:xfrm>
            <a:off x="85493" y="-8441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When the dust clears: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1C5DD819-D7A1-4A9A-AB6C-A4DC347359B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4542180"/>
              </p:ext>
            </p:extLst>
          </p:nvPr>
        </p:nvGraphicFramePr>
        <p:xfrm>
          <a:off x="1135451" y="580332"/>
          <a:ext cx="7191375" cy="1100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95" name="Equation" r:id="rId3" imgW="3987720" imgH="609480" progId="Equation.DSMT4">
                  <p:embed/>
                </p:oleObj>
              </mc:Choice>
              <mc:Fallback>
                <p:oleObj name="Equation" r:id="rId3" imgW="3987720" imgH="6094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35451" y="580332"/>
                        <a:ext cx="7191375" cy="1100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39B3B657-012F-431C-9BE2-E356F6FED8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8802878"/>
              </p:ext>
            </p:extLst>
          </p:nvPr>
        </p:nvGraphicFramePr>
        <p:xfrm>
          <a:off x="4454525" y="4185097"/>
          <a:ext cx="1397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96" name="Equation" r:id="rId5" imgW="139680" imgH="228600" progId="Equation.DSMT4">
                  <p:embed/>
                </p:oleObj>
              </mc:Choice>
              <mc:Fallback>
                <p:oleObj name="Equation" r:id="rId5" imgW="139680" imgH="2286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454525" y="4185097"/>
                        <a:ext cx="139700" cy="22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5A868C0C-8EAB-4824-AF16-7A6A12021EA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8168952"/>
              </p:ext>
            </p:extLst>
          </p:nvPr>
        </p:nvGraphicFramePr>
        <p:xfrm>
          <a:off x="715265" y="1804651"/>
          <a:ext cx="10333038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97" name="Equation" r:id="rId7" imgW="5841720" imgH="1206360" progId="Equation.DSMT4">
                  <p:embed/>
                </p:oleObj>
              </mc:Choice>
              <mc:Fallback>
                <p:oleObj name="Equation" r:id="rId7" imgW="5841720" imgH="120636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15265" y="1804651"/>
                        <a:ext cx="10333038" cy="213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4E5D6305-0FE5-4475-982B-909662101E7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1476932"/>
              </p:ext>
            </p:extLst>
          </p:nvPr>
        </p:nvGraphicFramePr>
        <p:xfrm>
          <a:off x="885907" y="7035384"/>
          <a:ext cx="4114800" cy="16599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98" name="Equation" r:id="rId9" imgW="2234880" imgH="901440" progId="Equation.DSMT4">
                  <p:embed/>
                </p:oleObj>
              </mc:Choice>
              <mc:Fallback>
                <p:oleObj name="Equation" r:id="rId9" imgW="2234880" imgH="9014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85907" y="7035384"/>
                        <a:ext cx="4114800" cy="16599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1B887EC1-D261-4326-B5B1-21B80410B7F7}"/>
              </a:ext>
            </a:extLst>
          </p:cNvPr>
          <p:cNvSpPr txBox="1"/>
          <p:nvPr/>
        </p:nvSpPr>
        <p:spPr>
          <a:xfrm>
            <a:off x="5794375" y="7021530"/>
            <a:ext cx="36856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Imaginary part of forward scattering is proportional to the total scattering cross section.</a:t>
            </a:r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BDDB470F-D216-4F1C-989B-DBD048863C3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6925018"/>
              </p:ext>
            </p:extLst>
          </p:nvPr>
        </p:nvGraphicFramePr>
        <p:xfrm>
          <a:off x="1202281" y="4459704"/>
          <a:ext cx="4114800" cy="16599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99" name="Equation" r:id="rId11" imgW="2234880" imgH="901440" progId="Equation.DSMT4">
                  <p:embed/>
                </p:oleObj>
              </mc:Choice>
              <mc:Fallback>
                <p:oleObj name="Equation" r:id="rId11" imgW="2234880" imgH="9014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202281" y="4459704"/>
                        <a:ext cx="4114800" cy="16599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B1358EA5-15CA-4422-9440-1E00E5A5BB37}"/>
              </a:ext>
            </a:extLst>
          </p:cNvPr>
          <p:cNvSpPr txBox="1"/>
          <p:nvPr/>
        </p:nvSpPr>
        <p:spPr>
          <a:xfrm>
            <a:off x="6474830" y="4842112"/>
            <a:ext cx="48789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Imaginary part of forward scattering is proportional to the total scattering cross section.</a:t>
            </a:r>
          </a:p>
        </p:txBody>
      </p:sp>
    </p:spTree>
    <p:extLst>
      <p:ext uri="{BB962C8B-B14F-4D97-AF65-F5344CB8AC3E}">
        <p14:creationId xmlns:p14="http://schemas.microsoft.com/office/powerpoint/2010/main" val="2849716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E75D183-F8AB-4276-8BEF-ACE1BA96E5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937" y="324091"/>
            <a:ext cx="10144125" cy="5695709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D16CAD-C222-43DA-8CED-556A7D76C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1/248/2022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68D1E6-B886-4B66-AB0A-6D622C297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DD3A07-4E68-47D0-A9A8-716F184CD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2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3FFF3CE-9ADF-4A2A-903A-BC9CADD2E9CF}"/>
              </a:ext>
            </a:extLst>
          </p:cNvPr>
          <p:cNvSpPr/>
          <p:nvPr/>
        </p:nvSpPr>
        <p:spPr>
          <a:xfrm>
            <a:off x="1206189" y="5322943"/>
            <a:ext cx="9779620" cy="267629"/>
          </a:xfrm>
          <a:prstGeom prst="rect">
            <a:avLst/>
          </a:prstGeom>
          <a:solidFill>
            <a:srgbClr val="FFFF0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172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C830D1-4E34-4FF2-AA13-67F6629B2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1/248/2022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939665-60B1-46DD-AAA5-49C04A7BC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CD4F60-30AC-407C-8729-5E41DE468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20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9BB700-998C-4116-8CFD-E42BA433B919}"/>
              </a:ext>
            </a:extLst>
          </p:cNvPr>
          <p:cNvSpPr txBox="1"/>
          <p:nvPr/>
        </p:nvSpPr>
        <p:spPr>
          <a:xfrm>
            <a:off x="367990" y="278780"/>
            <a:ext cx="10772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Example – scattering from an impenetrable spherical hard wall of radius </a:t>
            </a:r>
            <a:r>
              <a:rPr lang="en-US" sz="2400" b="1" i="1" dirty="0"/>
              <a:t>a</a:t>
            </a:r>
            <a:endParaRPr lang="en-US" sz="2400" b="1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03E91845-C1CD-42D7-A934-5F070E82F4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4299833"/>
              </p:ext>
            </p:extLst>
          </p:nvPr>
        </p:nvGraphicFramePr>
        <p:xfrm>
          <a:off x="838200" y="1030267"/>
          <a:ext cx="7349428" cy="50362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19" name="Equation" r:id="rId3" imgW="3187440" imgH="2184120" progId="Equation.DSMT4">
                  <p:embed/>
                </p:oleObj>
              </mc:Choice>
              <mc:Fallback>
                <p:oleObj name="Equation" r:id="rId3" imgW="3187440" imgH="2184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1030267"/>
                        <a:ext cx="7349428" cy="50362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BC90C268-E15D-47E6-ADAE-B163B0ADE9B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5082912"/>
              </p:ext>
            </p:extLst>
          </p:nvPr>
        </p:nvGraphicFramePr>
        <p:xfrm>
          <a:off x="5457825" y="5449888"/>
          <a:ext cx="5972175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20" name="Equation" r:id="rId5" imgW="2628720" imgH="228600" progId="Equation.DSMT4">
                  <p:embed/>
                </p:oleObj>
              </mc:Choice>
              <mc:Fallback>
                <p:oleObj name="Equation" r:id="rId5" imgW="26287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57825" y="5449888"/>
                        <a:ext cx="5972175" cy="52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10904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17FED3-B795-4B10-ACB9-A46761B78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1/248/2022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11BDB9-E461-4FA4-A75D-220A7311B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78524D-7D8C-4239-A723-40B6EA1D9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21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A56F6B-629D-412C-81BD-ED7AE2771CD0}"/>
              </a:ext>
            </a:extLst>
          </p:cNvPr>
          <p:cNvSpPr txBox="1"/>
          <p:nvPr/>
        </p:nvSpPr>
        <p:spPr>
          <a:xfrm>
            <a:off x="367990" y="278780"/>
            <a:ext cx="10772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Example – scattering from an impenetrable spherical hard wall of radius </a:t>
            </a:r>
            <a:r>
              <a:rPr lang="en-US" sz="2400" b="1" i="1" dirty="0"/>
              <a:t>a</a:t>
            </a:r>
            <a:endParaRPr lang="en-US" sz="2400" b="1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E8F197C3-A1DB-49AE-838A-464BBE85BE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5853807"/>
              </p:ext>
            </p:extLst>
          </p:nvPr>
        </p:nvGraphicFramePr>
        <p:xfrm>
          <a:off x="654669" y="2120048"/>
          <a:ext cx="10325100" cy="212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67" name="Equation" r:id="rId3" imgW="10324882" imgH="2126229" progId="Equation.DSMT4">
                  <p:embed/>
                </p:oleObj>
              </mc:Choice>
              <mc:Fallback>
                <p:oleObj name="Equation" r:id="rId3" imgW="10324882" imgH="2126229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54669" y="2120048"/>
                        <a:ext cx="10325100" cy="2125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864FCED3-05AF-459C-AB04-C3FC0DDB5A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6489718"/>
              </p:ext>
            </p:extLst>
          </p:nvPr>
        </p:nvGraphicFramePr>
        <p:xfrm>
          <a:off x="654669" y="1147438"/>
          <a:ext cx="2245010" cy="8387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68" name="Equation" r:id="rId5" imgW="1155600" imgH="431640" progId="Equation.DSMT4">
                  <p:embed/>
                </p:oleObj>
              </mc:Choice>
              <mc:Fallback>
                <p:oleObj name="Equation" r:id="rId5" imgW="115560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54669" y="1147438"/>
                        <a:ext cx="2245010" cy="8387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70282C04-4505-4978-B79C-62D054B1DC7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6016470"/>
              </p:ext>
            </p:extLst>
          </p:nvPr>
        </p:nvGraphicFramePr>
        <p:xfrm>
          <a:off x="919743" y="4583914"/>
          <a:ext cx="5972175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69" name="Equation" r:id="rId7" imgW="2628720" imgH="457200" progId="Equation.DSMT4">
                  <p:embed/>
                </p:oleObj>
              </mc:Choice>
              <mc:Fallback>
                <p:oleObj name="Equation" r:id="rId7" imgW="2628720" imgH="4572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BC90C268-E15D-47E6-ADAE-B163B0ADE9B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19743" y="4583914"/>
                        <a:ext cx="5972175" cy="1041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3807604B-0866-4FA5-9A9E-4B1822869A76}"/>
              </a:ext>
            </a:extLst>
          </p:cNvPr>
          <p:cNvSpPr txBox="1"/>
          <p:nvPr/>
        </p:nvSpPr>
        <p:spPr>
          <a:xfrm>
            <a:off x="6612673" y="5218771"/>
            <a:ext cx="45273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solidFill>
                  <a:srgbClr val="FF0000"/>
                </a:solidFill>
              </a:rPr>
              <a:t>Different from classical case!</a:t>
            </a:r>
          </a:p>
        </p:txBody>
      </p:sp>
    </p:spTree>
    <p:extLst>
      <p:ext uri="{BB962C8B-B14F-4D97-AF65-F5344CB8AC3E}">
        <p14:creationId xmlns:p14="http://schemas.microsoft.com/office/powerpoint/2010/main" val="38256131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B186BAA1-98E0-42B5-954F-CAB0EA42B87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5358"/>
          <a:stretch/>
        </p:blipFill>
        <p:spPr>
          <a:xfrm>
            <a:off x="395175" y="1931542"/>
            <a:ext cx="11182350" cy="4489291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17FED3-B795-4B10-ACB9-A46761B78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1/248/2022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11BDB9-E461-4FA4-A75D-220A7311B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78524D-7D8C-4239-A723-40B6EA1D9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22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A56F6B-629D-412C-81BD-ED7AE2771CD0}"/>
              </a:ext>
            </a:extLst>
          </p:cNvPr>
          <p:cNvSpPr txBox="1"/>
          <p:nvPr/>
        </p:nvSpPr>
        <p:spPr>
          <a:xfrm>
            <a:off x="367990" y="278780"/>
            <a:ext cx="10772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Example – scattering from an impenetrable spherical hard wall of radius </a:t>
            </a:r>
            <a:r>
              <a:rPr lang="en-US" sz="2400" b="1" i="1" dirty="0"/>
              <a:t>a</a:t>
            </a:r>
            <a:endParaRPr lang="en-US" sz="2400" b="1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E8F197C3-A1DB-49AE-838A-464BBE85BE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8546664"/>
              </p:ext>
            </p:extLst>
          </p:nvPr>
        </p:nvGraphicFramePr>
        <p:xfrm>
          <a:off x="4098900" y="904457"/>
          <a:ext cx="4718532" cy="9476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63" name="Equation" r:id="rId4" imgW="3035160" imgH="609480" progId="Equation.DSMT4">
                  <p:embed/>
                </p:oleObj>
              </mc:Choice>
              <mc:Fallback>
                <p:oleObj name="Equation" r:id="rId4" imgW="3035160" imgH="6094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E8F197C3-A1DB-49AE-838A-464BBE85BE3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098900" y="904457"/>
                        <a:ext cx="4718532" cy="9476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864FCED3-05AF-459C-AB04-C3FC0DDB5A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7981013"/>
              </p:ext>
            </p:extLst>
          </p:nvPr>
        </p:nvGraphicFramePr>
        <p:xfrm>
          <a:off x="838199" y="892296"/>
          <a:ext cx="2536371" cy="9476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64" name="Equation" r:id="rId6" imgW="1155600" imgH="431640" progId="Equation.DSMT4">
                  <p:embed/>
                </p:oleObj>
              </mc:Choice>
              <mc:Fallback>
                <p:oleObj name="Equation" r:id="rId6" imgW="1155600" imgH="43164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864FCED3-05AF-459C-AB04-C3FC0DDB5A4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38199" y="892296"/>
                        <a:ext cx="2536371" cy="9476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DDE6D9BB-A049-4947-920C-AFF0F7A8C20C}"/>
              </a:ext>
            </a:extLst>
          </p:cNvPr>
          <p:cNvSpPr txBox="1"/>
          <p:nvPr/>
        </p:nvSpPr>
        <p:spPr>
          <a:xfrm>
            <a:off x="2798960" y="2382051"/>
            <a:ext cx="1564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1" dirty="0"/>
              <a:t>l=0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AB743CB-CEA3-4E45-92CC-39BCEBBF3397}"/>
              </a:ext>
            </a:extLst>
          </p:cNvPr>
          <p:cNvSpPr txBox="1"/>
          <p:nvPr/>
        </p:nvSpPr>
        <p:spPr>
          <a:xfrm>
            <a:off x="9982200" y="4404534"/>
            <a:ext cx="1564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1" dirty="0"/>
              <a:t>l=3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5938822-2F25-4C72-9670-45563DE50823}"/>
              </a:ext>
            </a:extLst>
          </p:cNvPr>
          <p:cNvSpPr txBox="1"/>
          <p:nvPr/>
        </p:nvSpPr>
        <p:spPr>
          <a:xfrm>
            <a:off x="7828160" y="4040681"/>
            <a:ext cx="1564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1" dirty="0"/>
              <a:t>l=2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4B9CF74-44A4-4F3A-81D6-2D6812DEDB02}"/>
              </a:ext>
            </a:extLst>
          </p:cNvPr>
          <p:cNvSpPr txBox="1"/>
          <p:nvPr/>
        </p:nvSpPr>
        <p:spPr>
          <a:xfrm>
            <a:off x="5203910" y="3475283"/>
            <a:ext cx="1564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1" dirty="0"/>
              <a:t>l=1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F918C39-53B1-4DDF-AF07-82415A67D41A}"/>
              </a:ext>
            </a:extLst>
          </p:cNvPr>
          <p:cNvSpPr txBox="1"/>
          <p:nvPr/>
        </p:nvSpPr>
        <p:spPr>
          <a:xfrm>
            <a:off x="4895384" y="1991802"/>
            <a:ext cx="55291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Partial wave contributions to cross section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D269043-120D-42DF-AFBF-13FCDCC8A9F4}"/>
              </a:ext>
            </a:extLst>
          </p:cNvPr>
          <p:cNvSpPr txBox="1"/>
          <p:nvPr/>
        </p:nvSpPr>
        <p:spPr>
          <a:xfrm>
            <a:off x="7925498" y="6125517"/>
            <a:ext cx="581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1" dirty="0"/>
              <a:t>ka</a:t>
            </a:r>
          </a:p>
        </p:txBody>
      </p:sp>
    </p:spTree>
    <p:extLst>
      <p:ext uri="{BB962C8B-B14F-4D97-AF65-F5344CB8AC3E}">
        <p14:creationId xmlns:p14="http://schemas.microsoft.com/office/powerpoint/2010/main" val="5947205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828D23-31A9-4D10-A8BE-8AEAC0768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1/248/2022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0DF123-FB1F-4927-BA04-177D41C75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02D8B6-7DAD-4771-874E-E99EA6DBD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23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E4DF45-EF31-49C3-9463-FC3CE7741111}"/>
              </a:ext>
            </a:extLst>
          </p:cNvPr>
          <p:cNvSpPr txBox="1"/>
          <p:nvPr/>
        </p:nvSpPr>
        <p:spPr>
          <a:xfrm>
            <a:off x="838200" y="335666"/>
            <a:ext cx="92086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Total cross section as a function of </a:t>
            </a:r>
            <a:r>
              <a:rPr lang="en-US" sz="2400" b="1" i="1" dirty="0"/>
              <a:t>ka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26607F5-213E-45B0-8880-0915763D791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187"/>
          <a:stretch/>
        </p:blipFill>
        <p:spPr>
          <a:xfrm>
            <a:off x="670246" y="1612900"/>
            <a:ext cx="11106150" cy="454483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DF322AA-3818-435A-BB08-8E3F0BD70202}"/>
              </a:ext>
            </a:extLst>
          </p:cNvPr>
          <p:cNvSpPr txBox="1"/>
          <p:nvPr/>
        </p:nvSpPr>
        <p:spPr>
          <a:xfrm>
            <a:off x="7925498" y="6125517"/>
            <a:ext cx="581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1" dirty="0"/>
              <a:t>ka</a:t>
            </a:r>
          </a:p>
        </p:txBody>
      </p:sp>
    </p:spTree>
    <p:extLst>
      <p:ext uri="{BB962C8B-B14F-4D97-AF65-F5344CB8AC3E}">
        <p14:creationId xmlns:p14="http://schemas.microsoft.com/office/powerpoint/2010/main" val="2672841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814107-FD9F-4F82-907F-2DBD7D32E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1/248/2022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2682E6-3A25-4E01-8AAC-825091F87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7B73CC-EC46-4D4A-B5AE-D2864FCB2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3AE97B3-19CF-4A69-9A48-14A89CBD640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22"/>
          <a:stretch/>
        </p:blipFill>
        <p:spPr>
          <a:xfrm>
            <a:off x="506031" y="1183933"/>
            <a:ext cx="11392744" cy="4047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380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FC47A77-C770-46FD-AA38-59F8D006032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59" t="56558" r="33771" b="7628"/>
          <a:stretch/>
        </p:blipFill>
        <p:spPr bwMode="auto">
          <a:xfrm>
            <a:off x="4051730" y="854067"/>
            <a:ext cx="7404596" cy="5867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7E2E1E-3530-4755-AC15-83122B9EB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1/248/2022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DB9E5D-8C65-441E-8278-DA9C86D09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E4FE3D-FA26-4C39-9335-7F60896A0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02C02F-44AB-4A9A-853F-7FBAFC62D116}"/>
              </a:ext>
            </a:extLst>
          </p:cNvPr>
          <p:cNvSpPr txBox="1"/>
          <p:nvPr/>
        </p:nvSpPr>
        <p:spPr>
          <a:xfrm>
            <a:off x="577516" y="312821"/>
            <a:ext cx="107762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Introduction to scattering theory for quantum particles  -- Chap. 14 of textbook; </a:t>
            </a:r>
          </a:p>
        </p:txBody>
      </p:sp>
      <p:sp>
        <p:nvSpPr>
          <p:cNvPr id="8" name="Can 5">
            <a:extLst>
              <a:ext uri="{FF2B5EF4-FFF2-40B4-BE49-F238E27FC236}">
                <a16:creationId xmlns:a16="http://schemas.microsoft.com/office/drawing/2014/main" id="{1E2D5F4A-B195-46DE-BA61-159BD477F74E}"/>
              </a:ext>
            </a:extLst>
          </p:cNvPr>
          <p:cNvSpPr/>
          <p:nvPr/>
        </p:nvSpPr>
        <p:spPr>
          <a:xfrm rot="13584771">
            <a:off x="9539484" y="855696"/>
            <a:ext cx="615696" cy="846582"/>
          </a:xfrm>
          <a:prstGeom prst="can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" name="TextBox 6">
            <a:extLst>
              <a:ext uri="{FF2B5EF4-FFF2-40B4-BE49-F238E27FC236}">
                <a16:creationId xmlns:a16="http://schemas.microsoft.com/office/drawing/2014/main" id="{069229F5-B8F4-4B23-B808-3BCD535920CC}"/>
              </a:ext>
            </a:extLst>
          </p:cNvPr>
          <p:cNvSpPr txBox="1"/>
          <p:nvPr/>
        </p:nvSpPr>
        <p:spPr>
          <a:xfrm>
            <a:off x="10234349" y="952492"/>
            <a:ext cx="1560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detector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5E0EDB9-A5BA-4E06-8BB5-CA0121BDD8F6}"/>
              </a:ext>
            </a:extLst>
          </p:cNvPr>
          <p:cNvSpPr txBox="1"/>
          <p:nvPr/>
        </p:nvSpPr>
        <p:spPr>
          <a:xfrm>
            <a:off x="577516" y="2060754"/>
            <a:ext cx="35854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Geometry of ideal scattering measurement</a:t>
            </a:r>
          </a:p>
        </p:txBody>
      </p:sp>
    </p:spTree>
    <p:extLst>
      <p:ext uri="{BB962C8B-B14F-4D97-AF65-F5344CB8AC3E}">
        <p14:creationId xmlns:p14="http://schemas.microsoft.com/office/powerpoint/2010/main" val="1641220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489F86-E8FA-4C3C-802B-8B2B5C40D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1/248/2022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F4DC0E-102F-46B7-837A-1F5C37F4E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C76162-FD8E-43D9-8C91-8355A2261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E5B7726-E6A0-4D7F-B6F2-3DEF2F2690A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59" t="57774" r="38985" b="14319"/>
          <a:stretch/>
        </p:blipFill>
        <p:spPr bwMode="auto">
          <a:xfrm>
            <a:off x="2674343" y="1238491"/>
            <a:ext cx="6261313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6098F75-A44F-4FBF-93BD-EF521F706C42}"/>
              </a:ext>
            </a:extLst>
          </p:cNvPr>
          <p:cNvSpPr txBox="1"/>
          <p:nvPr/>
        </p:nvSpPr>
        <p:spPr>
          <a:xfrm>
            <a:off x="335666" y="266218"/>
            <a:ext cx="111348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Basic idea of scattering theory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D3CD604-9F3F-42B6-9B61-CF1A0745F6F0}"/>
              </a:ext>
            </a:extLst>
          </p:cNvPr>
          <p:cNvSpPr txBox="1"/>
          <p:nvPr/>
        </p:nvSpPr>
        <p:spPr>
          <a:xfrm>
            <a:off x="335666" y="2835797"/>
            <a:ext cx="251170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sym typeface="Wingdings" panose="05000000000000000000" pitchFamily="2" charset="2"/>
              </a:rPr>
              <a:t> Well defined input;  beam of independent particles of energy </a:t>
            </a:r>
            <a:r>
              <a:rPr lang="en-US" sz="2400" b="1" i="1" dirty="0">
                <a:sym typeface="Wingdings" panose="05000000000000000000" pitchFamily="2" charset="2"/>
              </a:rPr>
              <a:t>E</a:t>
            </a:r>
            <a:r>
              <a:rPr lang="en-US" sz="2400" b="1" dirty="0">
                <a:sym typeface="Wingdings" panose="05000000000000000000" pitchFamily="2" charset="2"/>
              </a:rPr>
              <a:t> moving toward target</a:t>
            </a:r>
            <a:endParaRPr lang="en-US" sz="24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B982094-3CF9-4BE5-AE0B-AD241F9AE554}"/>
              </a:ext>
            </a:extLst>
          </p:cNvPr>
          <p:cNvSpPr txBox="1"/>
          <p:nvPr/>
        </p:nvSpPr>
        <p:spPr>
          <a:xfrm rot="19560909">
            <a:off x="8451455" y="405248"/>
            <a:ext cx="25117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sym typeface="Wingdings" panose="05000000000000000000" pitchFamily="2" charset="2"/>
              </a:rPr>
              <a:t> Output measured at angle </a:t>
            </a:r>
            <a:r>
              <a:rPr lang="en-US" sz="2400" b="1" i="1" dirty="0">
                <a:latin typeface="Symbol" panose="05050102010706020507" pitchFamily="18" charset="2"/>
                <a:sym typeface="Wingdings" panose="05000000000000000000" pitchFamily="2" charset="2"/>
              </a:rPr>
              <a:t>q</a:t>
            </a:r>
            <a:endParaRPr lang="en-US" sz="2400" b="1" i="1" dirty="0">
              <a:latin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65290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4D1789-5C4A-4A99-8F5B-B449C9533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1/248/2022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B8105B-5895-4D1D-AF08-D3185BCD1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3F6CF8-7A87-45E0-B2EE-3E15859E4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6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02E21F4-5B2A-4E0B-BE19-A2F439E766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525" y="943648"/>
            <a:ext cx="7647475" cy="229766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E007401-1E9E-44D2-8D5A-92413D993A3E}"/>
              </a:ext>
            </a:extLst>
          </p:cNvPr>
          <p:cNvSpPr txBox="1"/>
          <p:nvPr/>
        </p:nvSpPr>
        <p:spPr>
          <a:xfrm>
            <a:off x="428263" y="136525"/>
            <a:ext cx="105213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Quantitative measure – assumed to give information about the interaction between particle and target systems.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5F6CA6D-F925-4D7D-A2E6-B1D6CE187C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93135" y="3808655"/>
            <a:ext cx="6572250" cy="11049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A986F7F-F2E5-4A87-A565-92BB37D15474}"/>
              </a:ext>
            </a:extLst>
          </p:cNvPr>
          <p:cNvSpPr txBox="1"/>
          <p:nvPr/>
        </p:nvSpPr>
        <p:spPr>
          <a:xfrm>
            <a:off x="532436" y="3108323"/>
            <a:ext cx="10717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In quantum mechanics, the beam of incident particles can be characterized in terms of its probability current: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70286356-93D1-4E2E-BCB2-5E62EAAF3E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3820767"/>
              </p:ext>
            </p:extLst>
          </p:nvPr>
        </p:nvGraphicFramePr>
        <p:xfrm>
          <a:off x="733425" y="4714875"/>
          <a:ext cx="5216525" cy="1531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66" name="Equation" r:id="rId5" imgW="2158920" imgH="634680" progId="Equation.DSMT4">
                  <p:embed/>
                </p:oleObj>
              </mc:Choice>
              <mc:Fallback>
                <p:oleObj name="Equation" r:id="rId5" imgW="215892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33425" y="4714875"/>
                        <a:ext cx="5216525" cy="1531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274E1C2C-C1FE-40A0-872E-C3E95F444E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4949336"/>
              </p:ext>
            </p:extLst>
          </p:nvPr>
        </p:nvGraphicFramePr>
        <p:xfrm>
          <a:off x="6842125" y="5133975"/>
          <a:ext cx="2446338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67" name="Equation" r:id="rId7" imgW="888840" imgH="393480" progId="Equation.DSMT4">
                  <p:embed/>
                </p:oleObj>
              </mc:Choice>
              <mc:Fallback>
                <p:oleObj name="Equation" r:id="rId7" imgW="8888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842125" y="5133975"/>
                        <a:ext cx="2446338" cy="1082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1785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1/248/2022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00200" y="1506033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Scattering geometry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438401" y="1470103"/>
            <a:ext cx="7178674" cy="2298700"/>
            <a:chOff x="914400" y="1295400"/>
            <a:chExt cx="7178674" cy="229870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914400" y="2209800"/>
              <a:ext cx="13716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914400" y="2362200"/>
              <a:ext cx="13716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914400" y="2514600"/>
              <a:ext cx="13716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914400" y="2667000"/>
              <a:ext cx="13716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10"/>
            <p:cNvSpPr/>
            <p:nvPr/>
          </p:nvSpPr>
          <p:spPr>
            <a:xfrm>
              <a:off x="3429000" y="2209800"/>
              <a:ext cx="533400" cy="533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flipV="1">
              <a:off x="4114800" y="1295400"/>
              <a:ext cx="914400" cy="762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4229100" y="1984802"/>
              <a:ext cx="1257300" cy="4296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4267200" y="2674203"/>
              <a:ext cx="1295400" cy="30897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4191000" y="2857500"/>
              <a:ext cx="990600" cy="6477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0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59964680"/>
                </p:ext>
              </p:extLst>
            </p:nvPr>
          </p:nvGraphicFramePr>
          <p:xfrm>
            <a:off x="1066800" y="2857500"/>
            <a:ext cx="970973" cy="736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290" name="Equation" r:id="rId3" imgW="368280" imgH="279360" progId="Equation.DSMT4">
                    <p:embed/>
                  </p:oleObj>
                </mc:Choice>
                <mc:Fallback>
                  <p:oleObj name="Equation" r:id="rId3" imgW="368280" imgH="279360" progId="Equation.DSMT4">
                    <p:embed/>
                    <p:pic>
                      <p:nvPicPr>
                        <p:cNvPr id="20" name="Object 19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066800" y="2857500"/>
                          <a:ext cx="970973" cy="736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22817010"/>
                </p:ext>
              </p:extLst>
            </p:nvPr>
          </p:nvGraphicFramePr>
          <p:xfrm>
            <a:off x="5378449" y="2028747"/>
            <a:ext cx="2714625" cy="1539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291" name="Equation" r:id="rId5" imgW="1028520" imgH="583920" progId="Equation.DSMT4">
                    <p:embed/>
                  </p:oleObj>
                </mc:Choice>
                <mc:Fallback>
                  <p:oleObj name="Equation" r:id="rId5" imgW="1028520" imgH="583920" progId="Equation.DSMT4">
                    <p:embed/>
                    <p:pic>
                      <p:nvPicPr>
                        <p:cNvPr id="21" name="Object 20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5378449" y="2028747"/>
                          <a:ext cx="2714625" cy="15398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C923B031-0E23-469B-83A6-ABC41F0E701F}"/>
              </a:ext>
            </a:extLst>
          </p:cNvPr>
          <p:cNvSpPr txBox="1"/>
          <p:nvPr/>
        </p:nvSpPr>
        <p:spPr>
          <a:xfrm>
            <a:off x="367990" y="234176"/>
            <a:ext cx="10281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Representation of scattering in terms of probability amplitude</a:t>
            </a:r>
          </a:p>
        </p:txBody>
      </p:sp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D9D54BFC-A421-47FE-B90C-3AC75AFC268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5736169"/>
              </p:ext>
            </p:extLst>
          </p:nvPr>
        </p:nvGraphicFramePr>
        <p:xfrm>
          <a:off x="1074738" y="4078288"/>
          <a:ext cx="4122737" cy="119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92" name="Equation" r:id="rId7" imgW="2184120" imgH="634680" progId="Equation.DSMT4">
                  <p:embed/>
                </p:oleObj>
              </mc:Choice>
              <mc:Fallback>
                <p:oleObj name="Equation" r:id="rId7" imgW="218412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74738" y="4078288"/>
                        <a:ext cx="4122737" cy="1198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9A81EB0F-C6DC-4C31-A393-5183170E432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2024177"/>
              </p:ext>
            </p:extLst>
          </p:nvPr>
        </p:nvGraphicFramePr>
        <p:xfrm>
          <a:off x="7153276" y="4172388"/>
          <a:ext cx="3974501" cy="9602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93" name="Equation" r:id="rId9" imgW="1892160" imgH="457200" progId="Equation.DSMT4">
                  <p:embed/>
                </p:oleObj>
              </mc:Choice>
              <mc:Fallback>
                <p:oleObj name="Equation" r:id="rId9" imgW="189216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153276" y="4172388"/>
                        <a:ext cx="3974501" cy="9602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>
            <a:extLst>
              <a:ext uri="{FF2B5EF4-FFF2-40B4-BE49-F238E27FC236}">
                <a16:creationId xmlns:a16="http://schemas.microsoft.com/office/drawing/2014/main" id="{6F913C41-2D27-404A-BC43-1356E50787D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7016550"/>
              </p:ext>
            </p:extLst>
          </p:nvPr>
        </p:nvGraphicFramePr>
        <p:xfrm>
          <a:off x="7133836" y="1653404"/>
          <a:ext cx="304026" cy="4729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94" name="Equation" r:id="rId11" imgW="114120" imgH="177480" progId="Equation.DSMT4">
                  <p:embed/>
                </p:oleObj>
              </mc:Choice>
              <mc:Fallback>
                <p:oleObj name="Equation" r:id="rId11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133836" y="1653404"/>
                        <a:ext cx="304026" cy="4729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0529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1/248/2022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73226" y="66675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Scattering geometry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438401" y="76200"/>
            <a:ext cx="7178674" cy="2298700"/>
            <a:chOff x="914400" y="1295400"/>
            <a:chExt cx="7178674" cy="229870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914400" y="2209800"/>
              <a:ext cx="13716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914400" y="2362200"/>
              <a:ext cx="13716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914400" y="2514600"/>
              <a:ext cx="13716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914400" y="2667000"/>
              <a:ext cx="13716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10"/>
            <p:cNvSpPr/>
            <p:nvPr/>
          </p:nvSpPr>
          <p:spPr>
            <a:xfrm>
              <a:off x="3429000" y="2209800"/>
              <a:ext cx="533400" cy="533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flipV="1">
              <a:off x="4114800" y="1295400"/>
              <a:ext cx="914400" cy="762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4229100" y="1984802"/>
              <a:ext cx="1257300" cy="4296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4267200" y="2674203"/>
              <a:ext cx="1295400" cy="30897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4191000" y="2857500"/>
              <a:ext cx="990600" cy="6477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0" name="Object 19"/>
            <p:cNvGraphicFramePr>
              <a:graphicFrameLocks noChangeAspect="1"/>
            </p:cNvGraphicFramePr>
            <p:nvPr/>
          </p:nvGraphicFramePr>
          <p:xfrm>
            <a:off x="1066800" y="2857500"/>
            <a:ext cx="970973" cy="736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8505" name="Equation" r:id="rId3" imgW="368280" imgH="279360" progId="Equation.DSMT4">
                    <p:embed/>
                  </p:oleObj>
                </mc:Choice>
                <mc:Fallback>
                  <p:oleObj name="Equation" r:id="rId3" imgW="368280" imgH="279360" progId="Equation.DSMT4">
                    <p:embed/>
                    <p:pic>
                      <p:nvPicPr>
                        <p:cNvPr id="20" name="Object 19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066800" y="2857500"/>
                          <a:ext cx="970973" cy="736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11806636"/>
                </p:ext>
              </p:extLst>
            </p:nvPr>
          </p:nvGraphicFramePr>
          <p:xfrm>
            <a:off x="5378449" y="2028825"/>
            <a:ext cx="2714625" cy="1539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8506" name="Equation" r:id="rId5" imgW="1028520" imgH="583920" progId="Equation.DSMT4">
                    <p:embed/>
                  </p:oleObj>
                </mc:Choice>
                <mc:Fallback>
                  <p:oleObj name="Equation" r:id="rId5" imgW="1028520" imgH="583920" progId="Equation.DSMT4">
                    <p:embed/>
                    <p:pic>
                      <p:nvPicPr>
                        <p:cNvPr id="21" name="Object 20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5378449" y="2028825"/>
                          <a:ext cx="2714625" cy="15398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3186939"/>
              </p:ext>
            </p:extLst>
          </p:nvPr>
        </p:nvGraphicFramePr>
        <p:xfrm>
          <a:off x="2219325" y="2867025"/>
          <a:ext cx="6989763" cy="367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07" name="Equation" r:id="rId7" imgW="4228920" imgH="2222280" progId="Equation.DSMT4">
                  <p:embed/>
                </p:oleObj>
              </mc:Choice>
              <mc:Fallback>
                <p:oleObj name="Equation" r:id="rId7" imgW="4228920" imgH="222228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219325" y="2867025"/>
                        <a:ext cx="6989763" cy="3673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Arrow: Left 12">
            <a:extLst>
              <a:ext uri="{FF2B5EF4-FFF2-40B4-BE49-F238E27FC236}">
                <a16:creationId xmlns:a16="http://schemas.microsoft.com/office/drawing/2014/main" id="{30C3C996-CB7F-4532-B8E2-0490ECBEB0D3}"/>
              </a:ext>
            </a:extLst>
          </p:cNvPr>
          <p:cNvSpPr/>
          <p:nvPr/>
        </p:nvSpPr>
        <p:spPr>
          <a:xfrm>
            <a:off x="9450426" y="5649281"/>
            <a:ext cx="557561" cy="46166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93AB82F-5803-4FD7-99FB-83012B906FAD}"/>
              </a:ext>
            </a:extLst>
          </p:cNvPr>
          <p:cNvSpPr txBox="1"/>
          <p:nvPr/>
        </p:nvSpPr>
        <p:spPr>
          <a:xfrm>
            <a:off x="10169913" y="5129561"/>
            <a:ext cx="20220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What we will show for spherical target</a:t>
            </a:r>
          </a:p>
        </p:txBody>
      </p:sp>
    </p:spTree>
    <p:extLst>
      <p:ext uri="{BB962C8B-B14F-4D97-AF65-F5344CB8AC3E}">
        <p14:creationId xmlns:p14="http://schemas.microsoft.com/office/powerpoint/2010/main" val="2316743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1/248/2022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94376" y="589454"/>
            <a:ext cx="98056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Continuum solutions of the time independent Schrödinger equation.</a:t>
            </a:r>
          </a:p>
        </p:txBody>
      </p:sp>
      <p:sp>
        <p:nvSpPr>
          <p:cNvPr id="6" name="Oval 5"/>
          <p:cNvSpPr/>
          <p:nvPr/>
        </p:nvSpPr>
        <p:spPr>
          <a:xfrm>
            <a:off x="4754088" y="1905000"/>
            <a:ext cx="2819400" cy="2895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096000" y="3429000"/>
            <a:ext cx="3581400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942753" y="3244334"/>
            <a:ext cx="3064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</a:rPr>
              <a:t>ö</a:t>
            </a:r>
            <a:endParaRPr lang="en-US" sz="1800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6096000" y="948899"/>
            <a:ext cx="0" cy="2530477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096000" y="3450676"/>
            <a:ext cx="1295400" cy="1197524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6095154" y="1688584"/>
            <a:ext cx="2134447" cy="1740416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524008" y="1549064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+mj-lt"/>
              </a:rPr>
              <a:t>r</a:t>
            </a:r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9584045"/>
              </p:ext>
            </p:extLst>
          </p:nvPr>
        </p:nvGraphicFramePr>
        <p:xfrm>
          <a:off x="2209801" y="4683615"/>
          <a:ext cx="6774791" cy="141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19" name="Equation" r:id="rId3" imgW="3213000" imgH="672840" progId="Equation.DSMT4">
                  <p:embed/>
                </p:oleObj>
              </mc:Choice>
              <mc:Fallback>
                <p:oleObj name="Equation" r:id="rId3" imgW="3213000" imgH="672840" progId="Equation.DSMT4">
                  <p:embed/>
                  <p:pic>
                    <p:nvPicPr>
                      <p:cNvPr id="22" name="Object 2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09801" y="4683615"/>
                        <a:ext cx="6774791" cy="1419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524008" y="4495801"/>
            <a:ext cx="24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x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63788" y="907129"/>
            <a:ext cx="24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z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733808" y="3200401"/>
            <a:ext cx="24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FC05EF2-EFAA-42C8-B1AA-10555C525CCA}"/>
              </a:ext>
            </a:extLst>
          </p:cNvPr>
          <p:cNvSpPr txBox="1"/>
          <p:nvPr/>
        </p:nvSpPr>
        <p:spPr>
          <a:xfrm>
            <a:off x="156411" y="168442"/>
            <a:ext cx="10527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Representation of a free particle in quantum mechanics --</a:t>
            </a:r>
          </a:p>
        </p:txBody>
      </p:sp>
      <p:sp>
        <p:nvSpPr>
          <p:cNvPr id="12" name="Arrow: Left 11">
            <a:extLst>
              <a:ext uri="{FF2B5EF4-FFF2-40B4-BE49-F238E27FC236}">
                <a16:creationId xmlns:a16="http://schemas.microsoft.com/office/drawing/2014/main" id="{95DAFF04-6776-4580-9C1D-111F976712AD}"/>
              </a:ext>
            </a:extLst>
          </p:cNvPr>
          <p:cNvSpPr/>
          <p:nvPr/>
        </p:nvSpPr>
        <p:spPr>
          <a:xfrm rot="2718298">
            <a:off x="4794346" y="5597769"/>
            <a:ext cx="691376" cy="6021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ECEEB07-CD47-4064-AA23-9A4281233CA4}"/>
              </a:ext>
            </a:extLst>
          </p:cNvPr>
          <p:cNvSpPr txBox="1"/>
          <p:nvPr/>
        </p:nvSpPr>
        <p:spPr>
          <a:xfrm>
            <a:off x="5709424" y="5654481"/>
            <a:ext cx="53971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Potential interaction due to spherical target for 0 </a:t>
            </a:r>
            <a:r>
              <a:rPr lang="en-US" sz="2400" b="1" dirty="0">
                <a:latin typeface="Symbol" panose="05050102010706020507" pitchFamily="18" charset="2"/>
              </a:rPr>
              <a:t>£</a:t>
            </a:r>
            <a:r>
              <a:rPr lang="en-US" sz="2400" b="1" dirty="0"/>
              <a:t> </a:t>
            </a:r>
            <a:r>
              <a:rPr lang="en-US" sz="2400" b="1" i="1" dirty="0"/>
              <a:t>r</a:t>
            </a:r>
            <a:r>
              <a:rPr lang="en-US" sz="2400" b="1" dirty="0"/>
              <a:t> </a:t>
            </a:r>
            <a:r>
              <a:rPr lang="en-US" sz="2400" b="1" dirty="0">
                <a:latin typeface="Symbol" panose="05050102010706020507" pitchFamily="18" charset="2"/>
              </a:rPr>
              <a:t>£ </a:t>
            </a:r>
            <a:r>
              <a:rPr lang="en-US" sz="2400" b="1" i="1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669364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b="1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2395</TotalTime>
  <Words>489</Words>
  <Application>Microsoft Office PowerPoint</Application>
  <PresentationFormat>Widescreen</PresentationFormat>
  <Paragraphs>119</Paragraphs>
  <Slides>23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Calibri Light</vt:lpstr>
      <vt:lpstr>Cambria</vt:lpstr>
      <vt:lpstr>Symbol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Holzwarth, Natalie</dc:creator>
  <cp:lastModifiedBy>Holzwarth, Natalie</cp:lastModifiedBy>
  <cp:revision>163</cp:revision>
  <cp:lastPrinted>2020-01-24T15:37:52Z</cp:lastPrinted>
  <dcterms:created xsi:type="dcterms:W3CDTF">2020-01-06T21:28:26Z</dcterms:created>
  <dcterms:modified xsi:type="dcterms:W3CDTF">2022-01-28T17:56:16Z</dcterms:modified>
</cp:coreProperties>
</file>