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6" r:id="rId3"/>
    <p:sldId id="362" r:id="rId4"/>
    <p:sldId id="320" r:id="rId5"/>
    <p:sldId id="342" r:id="rId6"/>
    <p:sldId id="346" r:id="rId7"/>
    <p:sldId id="347" r:id="rId8"/>
    <p:sldId id="348" r:id="rId9"/>
    <p:sldId id="349" r:id="rId10"/>
    <p:sldId id="350" r:id="rId11"/>
    <p:sldId id="351" r:id="rId12"/>
    <p:sldId id="363" r:id="rId13"/>
    <p:sldId id="364" r:id="rId14"/>
    <p:sldId id="365" r:id="rId15"/>
    <p:sldId id="366" r:id="rId16"/>
    <p:sldId id="367" r:id="rId17"/>
    <p:sldId id="352" r:id="rId18"/>
    <p:sldId id="353" r:id="rId19"/>
    <p:sldId id="354" r:id="rId20"/>
    <p:sldId id="355" r:id="rId21"/>
    <p:sldId id="356" r:id="rId22"/>
    <p:sldId id="360" r:id="rId23"/>
    <p:sldId id="357" r:id="rId24"/>
    <p:sldId id="358" r:id="rId25"/>
    <p:sldId id="361" r:id="rId26"/>
    <p:sldId id="359" r:id="rId2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0" d="100"/>
          <a:sy n="80" d="100"/>
        </p:scale>
        <p:origin x="72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9" d="100"/>
        <a:sy n="99" d="100"/>
      </p:scale>
      <p:origin x="0" y="-74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5.wmf"/><Relationship Id="rId5" Type="http://schemas.openxmlformats.org/officeDocument/2006/relationships/image" Target="../media/image46.wmf"/><Relationship Id="rId4" Type="http://schemas.openxmlformats.org/officeDocument/2006/relationships/image" Target="../media/image4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8.wmf"/><Relationship Id="rId4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5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A23424-DEE1-474C-8CA6-8FF7DF8EAB4D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1/31/2022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8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hyperlink" Target="https://doi.org/10.1103/RevModPhys.5.257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hyperlink" Target="https://www.lehigh.edu/imi/teched/GlassCSC/SuppReading/Tutorials.pdf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3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4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39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6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0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4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45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49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9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0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5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5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356838" y="1590910"/>
            <a:ext cx="1169762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9</a:t>
            </a:r>
          </a:p>
          <a:p>
            <a:endParaRPr lang="en-US" sz="32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Continue reading Chapter 14 – Analysis of scattering phenomena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Summary of phase shift analysis and examples 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Approximate treatments of scattering – Born approximation     </a:t>
            </a:r>
          </a:p>
          <a:p>
            <a:pPr lvl="1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35BD99-F883-4D23-B775-DFBBD5366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444D53-59A4-44FB-B1B0-A1D796E1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01687-67E1-48A8-8E24-56605E93F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6110B84-7C9B-49C1-B373-9363176FA3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401547"/>
              </p:ext>
            </p:extLst>
          </p:nvPr>
        </p:nvGraphicFramePr>
        <p:xfrm>
          <a:off x="1105364" y="815394"/>
          <a:ext cx="8107443" cy="3065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8" name="Equation" r:id="rId3" imgW="5676840" imgH="2145960" progId="Equation.DSMT4">
                  <p:embed/>
                </p:oleObj>
              </mc:Choice>
              <mc:Fallback>
                <p:oleObj name="Equation" r:id="rId3" imgW="567684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5364" y="815394"/>
                        <a:ext cx="8107443" cy="30652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E84E020-887B-4B89-97DD-862D6A3FD0D0}"/>
              </a:ext>
            </a:extLst>
          </p:cNvPr>
          <p:cNvSpPr txBox="1"/>
          <p:nvPr/>
        </p:nvSpPr>
        <p:spPr>
          <a:xfrm>
            <a:off x="468351" y="267629"/>
            <a:ext cx="11017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-- continued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4773494-8910-4986-B112-C79C5E38F3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621257"/>
              </p:ext>
            </p:extLst>
          </p:nvPr>
        </p:nvGraphicFramePr>
        <p:xfrm>
          <a:off x="1854317" y="3880624"/>
          <a:ext cx="5078528" cy="902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9" name="Equation" r:id="rId5" imgW="2501640" imgH="444240" progId="Equation.DSMT4">
                  <p:embed/>
                </p:oleObj>
              </mc:Choice>
              <mc:Fallback>
                <p:oleObj name="Equation" r:id="rId5" imgW="2501640" imgH="4442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E00DE192-341C-4815-9524-9C9DA1B670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54317" y="3880624"/>
                        <a:ext cx="5078528" cy="902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A4154A4-9914-4B1A-9245-1FEC99F905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933875"/>
              </p:ext>
            </p:extLst>
          </p:nvPr>
        </p:nvGraphicFramePr>
        <p:xfrm>
          <a:off x="1329047" y="4946453"/>
          <a:ext cx="3309861" cy="91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0" name="Equation" r:id="rId7" imgW="1562040" imgH="431640" progId="Equation.DSMT4">
                  <p:embed/>
                </p:oleObj>
              </mc:Choice>
              <mc:Fallback>
                <p:oleObj name="Equation" r:id="rId7" imgW="15620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29047" y="4946453"/>
                        <a:ext cx="3309861" cy="914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6CE365E-52AB-4E97-A161-2587E5ABA5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85706"/>
              </p:ext>
            </p:extLst>
          </p:nvPr>
        </p:nvGraphicFramePr>
        <p:xfrm>
          <a:off x="5268912" y="4946453"/>
          <a:ext cx="5768975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1" name="Equation" r:id="rId9" imgW="3543120" imgH="622080" progId="Equation.DSMT4">
                  <p:embed/>
                </p:oleObj>
              </mc:Choice>
              <mc:Fallback>
                <p:oleObj name="Equation" r:id="rId9" imgW="3543120" imgH="6220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777BC35-72E5-4755-AA72-8F1795D4CD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68912" y="4946453"/>
                        <a:ext cx="5768975" cy="1014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1617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E9D540-460C-40E2-BAC0-6DDD45AA4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897FBF-2F08-419A-ABB3-0213465D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1A1CF-B06B-4E10-A33C-D13915009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28D97E-7781-4F12-9AE1-5FFDB18F8DD1}"/>
              </a:ext>
            </a:extLst>
          </p:cNvPr>
          <p:cNvSpPr txBox="1"/>
          <p:nvPr/>
        </p:nvSpPr>
        <p:spPr>
          <a:xfrm>
            <a:off x="468351" y="267629"/>
            <a:ext cx="11017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2DEA755-55E2-44F9-8E62-8AB84D573D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760786"/>
              </p:ext>
            </p:extLst>
          </p:nvPr>
        </p:nvGraphicFramePr>
        <p:xfrm>
          <a:off x="1154112" y="965468"/>
          <a:ext cx="5768975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4" name="Equation" r:id="rId3" imgW="3543120" imgH="622080" progId="Equation.DSMT4">
                  <p:embed/>
                </p:oleObj>
              </mc:Choice>
              <mc:Fallback>
                <p:oleObj name="Equation" r:id="rId3" imgW="3543120" imgH="6220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96CE365E-52AB-4E97-A161-2587E5ABA5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4112" y="965468"/>
                        <a:ext cx="5768975" cy="1014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F9E5C5B-7E60-4BBE-A934-388860D24C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451386"/>
              </p:ext>
            </p:extLst>
          </p:nvPr>
        </p:nvGraphicFramePr>
        <p:xfrm>
          <a:off x="1154112" y="1880389"/>
          <a:ext cx="9575800" cy="217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5" name="Equation" r:id="rId5" imgW="4076640" imgH="927000" progId="Equation.DSMT4">
                  <p:embed/>
                </p:oleObj>
              </mc:Choice>
              <mc:Fallback>
                <p:oleObj name="Equation" r:id="rId5" imgW="407664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54112" y="1880389"/>
                        <a:ext cx="9575800" cy="2179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E45EBC5-B554-4927-92A8-B164A77890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210658"/>
              </p:ext>
            </p:extLst>
          </p:nvPr>
        </p:nvGraphicFramePr>
        <p:xfrm>
          <a:off x="7507404" y="1055955"/>
          <a:ext cx="2206865" cy="923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6" name="Equation" r:id="rId7" imgW="939600" imgH="393480" progId="Equation.DSMT4">
                  <p:embed/>
                </p:oleObj>
              </mc:Choice>
              <mc:Fallback>
                <p:oleObj name="Equation" r:id="rId7" imgW="939600" imgH="393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A4154A4-9914-4B1A-9245-1FEC99F905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07404" y="1055955"/>
                        <a:ext cx="2206865" cy="9239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649721A-7957-4498-8BD3-7A6AA77F28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725177"/>
              </p:ext>
            </p:extLst>
          </p:nvPr>
        </p:nvGraphicFramePr>
        <p:xfrm>
          <a:off x="933683" y="5251976"/>
          <a:ext cx="7191375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7" name="Equation" r:id="rId9" imgW="3987720" imgH="609480" progId="Equation.DSMT4">
                  <p:embed/>
                </p:oleObj>
              </mc:Choice>
              <mc:Fallback>
                <p:oleObj name="Equation" r:id="rId9" imgW="3987720" imgH="609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C5DD819-D7A1-4A9A-AB6C-A4DC347359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33683" y="5251976"/>
                        <a:ext cx="7191375" cy="1100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D15A8B8-C718-4D99-BBC3-64F0D383540C}"/>
              </a:ext>
            </a:extLst>
          </p:cNvPr>
          <p:cNvSpPr txBox="1"/>
          <p:nvPr/>
        </p:nvSpPr>
        <p:spPr>
          <a:xfrm>
            <a:off x="838200" y="4377190"/>
            <a:ext cx="111289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Even more generally, this approach can be used to determine the exact cross section for this model from scattering amplitude:</a:t>
            </a:r>
          </a:p>
        </p:txBody>
      </p:sp>
    </p:spTree>
    <p:extLst>
      <p:ext uri="{BB962C8B-B14F-4D97-AF65-F5344CB8AC3E}">
        <p14:creationId xmlns:p14="http://schemas.microsoft.com/office/powerpoint/2010/main" val="2790238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FB5C24-AEB6-4A09-AA8D-0D5874753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895BC-8E24-487F-A9A2-CE96D5FE6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61C84D-7E2E-4D94-AA9A-D4F558674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D05BA5-2E24-449C-9A40-3A719C0F881C}"/>
              </a:ext>
            </a:extLst>
          </p:cNvPr>
          <p:cNvSpPr txBox="1"/>
          <p:nvPr/>
        </p:nvSpPr>
        <p:spPr>
          <a:xfrm>
            <a:off x="509286" y="196770"/>
            <a:ext cx="111927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Some famous examples and extensions of phase shift analysis</a:t>
            </a:r>
          </a:p>
          <a:p>
            <a:pPr algn="l"/>
            <a:endParaRPr lang="en-US" sz="2400" b="1" dirty="0"/>
          </a:p>
          <a:p>
            <a:pPr marL="457200" indent="-457200" algn="l">
              <a:buAutoNum type="arabicPeriod"/>
            </a:pPr>
            <a:r>
              <a:rPr lang="en-US" sz="2400" b="1" dirty="0" err="1"/>
              <a:t>Ramsauer</a:t>
            </a:r>
            <a:r>
              <a:rPr lang="en-US" sz="2400" b="1" dirty="0"/>
              <a:t>-Townsend effect  -- scattering of electrons from spherical atoms</a:t>
            </a:r>
          </a:p>
          <a:p>
            <a:pPr marL="457200" indent="-457200" algn="l">
              <a:buAutoNum type="arabicPeriod"/>
            </a:pPr>
            <a:r>
              <a:rPr lang="en-US" sz="2400" b="1" dirty="0" err="1"/>
              <a:t>Xray</a:t>
            </a:r>
            <a:r>
              <a:rPr lang="en-US" sz="2400" b="1" dirty="0"/>
              <a:t> absorption fine structure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26DF05-D233-4A49-9E00-F77192C67D7C}"/>
              </a:ext>
            </a:extLst>
          </p:cNvPr>
          <p:cNvSpPr txBox="1"/>
          <p:nvPr/>
        </p:nvSpPr>
        <p:spPr>
          <a:xfrm>
            <a:off x="489995" y="2430684"/>
            <a:ext cx="111927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Ramsauer</a:t>
            </a:r>
            <a:r>
              <a:rPr lang="en-US" sz="2400" b="1" dirty="0"/>
              <a:t>-Townsend effect  --    Review article: </a:t>
            </a:r>
            <a:r>
              <a:rPr lang="en-US" sz="2400" dirty="0">
                <a:hlinkClick r:id="rId2"/>
              </a:rPr>
              <a:t>https://doi.org/10.1103/RevModPhys.5.257</a:t>
            </a:r>
            <a:endParaRPr lang="en-US" sz="24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B85EE6-EEEB-4624-895F-2D4F090FB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8581" y="3213899"/>
            <a:ext cx="7290062" cy="314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627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433D67-3974-4C9D-BF79-5B25E9E7F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E3D9E-4402-4B3F-9D24-4D5AA33E2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6C94B-AC82-4439-8008-5E29DB13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D2D1CC-CA24-404D-B5B2-4F618F2B6B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0637" y="523845"/>
            <a:ext cx="7319963" cy="58325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43A20F9-F96C-4F5F-AA1F-A3CA04BB69E3}"/>
              </a:ext>
            </a:extLst>
          </p:cNvPr>
          <p:cNvSpPr txBox="1"/>
          <p:nvPr/>
        </p:nvSpPr>
        <p:spPr>
          <a:xfrm>
            <a:off x="8067555" y="5529560"/>
            <a:ext cx="4027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</a:t>
            </a:r>
            <a:r>
              <a:rPr lang="en-US" sz="2400" b="1" dirty="0"/>
              <a:t>increasing electron energy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8491C0-1FD6-4B2A-825B-EB95A19EC6EF}"/>
              </a:ext>
            </a:extLst>
          </p:cNvPr>
          <p:cNvSpPr txBox="1"/>
          <p:nvPr/>
        </p:nvSpPr>
        <p:spPr>
          <a:xfrm rot="16200000">
            <a:off x="-954192" y="2556795"/>
            <a:ext cx="4027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</a:t>
            </a:r>
            <a:r>
              <a:rPr lang="en-US" sz="2400" b="1" dirty="0"/>
              <a:t>scattering cross section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5E6CD4C-B5D5-4FE5-BE83-C68E80165FCB}"/>
              </a:ext>
            </a:extLst>
          </p:cNvPr>
          <p:cNvGrpSpPr/>
          <p:nvPr/>
        </p:nvGrpSpPr>
        <p:grpSpPr>
          <a:xfrm>
            <a:off x="3158500" y="4750318"/>
            <a:ext cx="3634451" cy="552446"/>
            <a:chOff x="3158500" y="4750318"/>
            <a:chExt cx="3634451" cy="552446"/>
          </a:xfrm>
        </p:grpSpPr>
        <p:sp>
          <p:nvSpPr>
            <p:cNvPr id="8" name="Arrow: Left 7">
              <a:extLst>
                <a:ext uri="{FF2B5EF4-FFF2-40B4-BE49-F238E27FC236}">
                  <a16:creationId xmlns:a16="http://schemas.microsoft.com/office/drawing/2014/main" id="{F609117C-0971-4A9F-A08D-6B351AA843F9}"/>
                </a:ext>
              </a:extLst>
            </p:cNvPr>
            <p:cNvSpPr/>
            <p:nvPr/>
          </p:nvSpPr>
          <p:spPr>
            <a:xfrm>
              <a:off x="3158500" y="4750318"/>
              <a:ext cx="451413" cy="552446"/>
            </a:xfrm>
            <a:prstGeom prst="left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1DD093-36A8-4CE0-BB33-7270F36C9CCC}"/>
                </a:ext>
              </a:extLst>
            </p:cNvPr>
            <p:cNvSpPr txBox="1"/>
            <p:nvPr/>
          </p:nvSpPr>
          <p:spPr>
            <a:xfrm>
              <a:off x="3609913" y="4824773"/>
              <a:ext cx="31830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dirty="0">
                  <a:solidFill>
                    <a:srgbClr val="FF0000"/>
                  </a:solidFill>
                </a:rPr>
                <a:t>Unusual behavior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815EA862-0565-455F-9FBE-5A061D757C3A}"/>
              </a:ext>
            </a:extLst>
          </p:cNvPr>
          <p:cNvSpPr txBox="1"/>
          <p:nvPr/>
        </p:nvSpPr>
        <p:spPr>
          <a:xfrm>
            <a:off x="8610600" y="1805651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Unusual effect caused by interaction potential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522FA24-8041-4065-89E3-2540D16376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569366"/>
              </p:ext>
            </p:extLst>
          </p:nvPr>
        </p:nvGraphicFramePr>
        <p:xfrm>
          <a:off x="8741216" y="2863430"/>
          <a:ext cx="2621814" cy="1153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2" name="Equation" r:id="rId4" imgW="952200" imgH="419040" progId="Equation.DSMT4">
                  <p:embed/>
                </p:oleObj>
              </mc:Choice>
              <mc:Fallback>
                <p:oleObj name="Equation" r:id="rId4" imgW="9522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41216" y="2863430"/>
                        <a:ext cx="2621814" cy="11535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332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C788ED-E8FB-4F08-93E2-62DA50261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7C5D35-33BF-4A6B-B22F-D3190205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9C1DC-484D-4983-B5A5-44F7F6C0F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3E86B1-A8F1-41D9-B2AF-0D3B425AAC10}"/>
              </a:ext>
            </a:extLst>
          </p:cNvPr>
          <p:cNvSpPr txBox="1"/>
          <p:nvPr/>
        </p:nvSpPr>
        <p:spPr>
          <a:xfrm>
            <a:off x="509286" y="347241"/>
            <a:ext cx="109612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Extended X-ray fine structure absorption spectroscopy (XAFS or EXAFS)</a:t>
            </a:r>
          </a:p>
          <a:p>
            <a:pPr algn="l"/>
            <a:endParaRPr lang="en-US" sz="2400" b="1" dirty="0"/>
          </a:p>
          <a:p>
            <a:r>
              <a:rPr lang="en-US" sz="2400" b="1" dirty="0"/>
              <a:t>See for example:  </a:t>
            </a:r>
            <a:r>
              <a:rPr lang="en-US" sz="2400" b="1" dirty="0">
                <a:hlinkClick r:id="rId2"/>
              </a:rPr>
              <a:t>https://www.lehigh.edu/imi/teched/GlassCSC/SuppReading/Tutorials.pdf </a:t>
            </a:r>
            <a:endParaRPr lang="en-US" sz="24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2803E7-D16C-40E8-BC51-BE21E7F7DB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0162" y="2279650"/>
            <a:ext cx="6086475" cy="40767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600EF2-F344-4B2A-8BEB-DC02CDCF7432}"/>
              </a:ext>
            </a:extLst>
          </p:cNvPr>
          <p:cNvSpPr txBox="1"/>
          <p:nvPr/>
        </p:nvSpPr>
        <p:spPr>
          <a:xfrm>
            <a:off x="381000" y="2326511"/>
            <a:ext cx="42488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X-ray causes excitation of core electron which scatters from neighboring atoms causing absorption spectrum to show interference pattern related to local structure.</a:t>
            </a:r>
          </a:p>
        </p:txBody>
      </p:sp>
    </p:spTree>
    <p:extLst>
      <p:ext uri="{BB962C8B-B14F-4D97-AF65-F5344CB8AC3E}">
        <p14:creationId xmlns:p14="http://schemas.microsoft.com/office/powerpoint/2010/main" val="719735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4307D5-62D1-4891-9FD3-50235C716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55E8A1-0CBB-470D-AE91-85856790E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7692-29EC-4617-8FB2-2A1E79A8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58A2D5-4DB8-4029-B9E5-4E1B058A69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739" y="-9588"/>
            <a:ext cx="8786752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250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9175E7-6607-4E63-859B-364577D5E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DE14BA-1A67-4D03-A6A8-D49838EF2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BE2224-5C50-42CE-AF12-97D0072F2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27C897-BB83-4CB8-AA5D-4F3CF52E8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" y="98425"/>
            <a:ext cx="6115050" cy="62579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FC0F48-088E-43AD-9135-267D07C76D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9300" y="2650703"/>
            <a:ext cx="5935228" cy="11342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8B8604-D601-4F04-BD1B-738D80D160FA}"/>
              </a:ext>
            </a:extLst>
          </p:cNvPr>
          <p:cNvSpPr txBox="1"/>
          <p:nvPr/>
        </p:nvSpPr>
        <p:spPr>
          <a:xfrm>
            <a:off x="6399300" y="1672503"/>
            <a:ext cx="60111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Spectra fit to scattering theory based expression for  neighboring atoms at </a:t>
            </a:r>
            <a:r>
              <a:rPr lang="en-US" sz="2400" b="1" i="1" dirty="0" err="1"/>
              <a:t>R</a:t>
            </a:r>
            <a:r>
              <a:rPr lang="en-US" sz="2400" b="1" i="1" baseline="-25000" dirty="0" err="1"/>
              <a:t>j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226993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5258" y="357771"/>
            <a:ext cx="8229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Approximate treatment of scattering – Born approximation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974956"/>
              </p:ext>
            </p:extLst>
          </p:nvPr>
        </p:nvGraphicFramePr>
        <p:xfrm>
          <a:off x="1660152" y="1066801"/>
          <a:ext cx="9007849" cy="277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3" imgW="5397480" imgH="1663560" progId="Equation.DSMT4">
                  <p:embed/>
                </p:oleObj>
              </mc:Choice>
              <mc:Fallback>
                <p:oleObj name="Equation" r:id="rId3" imgW="5397480" imgH="16635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0152" y="1066801"/>
                        <a:ext cx="9007849" cy="2776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152717"/>
              </p:ext>
            </p:extLst>
          </p:nvPr>
        </p:nvGraphicFramePr>
        <p:xfrm>
          <a:off x="1724891" y="4285643"/>
          <a:ext cx="8509660" cy="1567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5" imgW="5448240" imgH="1002960" progId="Equation.DSMT4">
                  <p:embed/>
                </p:oleObj>
              </mc:Choice>
              <mc:Fallback>
                <p:oleObj name="Equation" r:id="rId5" imgW="5448240" imgH="10029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24891" y="4285643"/>
                        <a:ext cx="8509660" cy="15670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9162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385791"/>
              </p:ext>
            </p:extLst>
          </p:nvPr>
        </p:nvGraphicFramePr>
        <p:xfrm>
          <a:off x="2743200" y="463550"/>
          <a:ext cx="5611812" cy="5930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2" name="Equation" r:id="rId3" imgW="3543120" imgH="3746160" progId="Equation.DSMT4">
                  <p:embed/>
                </p:oleObj>
              </mc:Choice>
              <mc:Fallback>
                <p:oleObj name="Equation" r:id="rId3" imgW="3543120" imgH="37461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00" y="463550"/>
                        <a:ext cx="5611812" cy="59309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7966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352146"/>
              </p:ext>
            </p:extLst>
          </p:nvPr>
        </p:nvGraphicFramePr>
        <p:xfrm>
          <a:off x="2003961" y="369886"/>
          <a:ext cx="8269288" cy="6169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6" name="Equation" r:id="rId3" imgW="4444920" imgH="3314520" progId="Equation.DSMT4">
                  <p:embed/>
                </p:oleObj>
              </mc:Choice>
              <mc:Fallback>
                <p:oleObj name="Equation" r:id="rId3" imgW="4444920" imgH="33145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03961" y="369886"/>
                        <a:ext cx="8269288" cy="6169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816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EEC5038-1B31-4131-A020-BA184D5AF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34" y="324092"/>
            <a:ext cx="10253575" cy="5857694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D16CAD-C222-43DA-8CED-556A7D76C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68D1E6-B886-4B66-AB0A-6D622C29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D3A07-4E68-47D0-A9A8-716F184CD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FFF3CE-9ADF-4A2A-903A-BC9CADD2E9CF}"/>
              </a:ext>
            </a:extLst>
          </p:cNvPr>
          <p:cNvSpPr/>
          <p:nvPr/>
        </p:nvSpPr>
        <p:spPr>
          <a:xfrm>
            <a:off x="1018811" y="5511667"/>
            <a:ext cx="9779620" cy="267629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7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152401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 – screened Coulomb interaction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946462"/>
              </p:ext>
            </p:extLst>
          </p:nvPr>
        </p:nvGraphicFramePr>
        <p:xfrm>
          <a:off x="2573338" y="746125"/>
          <a:ext cx="5605462" cy="536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29" name="Equation" r:id="rId3" imgW="3225600" imgH="3085920" progId="Equation.DSMT4">
                  <p:embed/>
                </p:oleObj>
              </mc:Choice>
              <mc:Fallback>
                <p:oleObj name="Equation" r:id="rId3" imgW="3225600" imgH="30859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73338" y="746125"/>
                        <a:ext cx="5605462" cy="536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7162800" y="1371600"/>
            <a:ext cx="16002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162800" y="713036"/>
            <a:ext cx="1379538" cy="6585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447959"/>
              </p:ext>
            </p:extLst>
          </p:nvPr>
        </p:nvGraphicFramePr>
        <p:xfrm>
          <a:off x="8781638" y="1147990"/>
          <a:ext cx="368300" cy="447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30" name="Equation" r:id="rId5" imgW="177480" imgH="215640" progId="Equation.DSMT4">
                  <p:embed/>
                </p:oleObj>
              </mc:Choice>
              <mc:Fallback>
                <p:oleObj name="Equation" r:id="rId5" imgW="177480" imgH="2156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81638" y="1147990"/>
                        <a:ext cx="368300" cy="4472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707037"/>
              </p:ext>
            </p:extLst>
          </p:nvPr>
        </p:nvGraphicFramePr>
        <p:xfrm>
          <a:off x="8531225" y="279401"/>
          <a:ext cx="5270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31" name="Equation" r:id="rId7" imgW="253800" imgH="241200" progId="Equation.DSMT4">
                  <p:embed/>
                </p:oleObj>
              </mc:Choice>
              <mc:Fallback>
                <p:oleObj name="Equation" r:id="rId7" imgW="253800" imgH="2412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31225" y="279401"/>
                        <a:ext cx="527050" cy="50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940869"/>
              </p:ext>
            </p:extLst>
          </p:nvPr>
        </p:nvGraphicFramePr>
        <p:xfrm>
          <a:off x="8102601" y="911226"/>
          <a:ext cx="34131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32" name="Equation" r:id="rId9" imgW="164880" imgH="228600" progId="Equation.DSMT4">
                  <p:embed/>
                </p:oleObj>
              </mc:Choice>
              <mc:Fallback>
                <p:oleObj name="Equation" r:id="rId9" imgW="164880" imgH="2286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102601" y="911226"/>
                        <a:ext cx="341313" cy="474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4434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37723" y="6776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 – screened Coulomb interaction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374755"/>
              </p:ext>
            </p:extLst>
          </p:nvPr>
        </p:nvGraphicFramePr>
        <p:xfrm>
          <a:off x="2154238" y="1143000"/>
          <a:ext cx="6443662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79" name="Equation" r:id="rId3" imgW="3708360" imgH="2628720" progId="Equation.DSMT4">
                  <p:embed/>
                </p:oleObj>
              </mc:Choice>
              <mc:Fallback>
                <p:oleObj name="Equation" r:id="rId3" imgW="3708360" imgH="26287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54238" y="1143000"/>
                        <a:ext cx="6443662" cy="457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7162800" y="1371600"/>
            <a:ext cx="16002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162800" y="713036"/>
            <a:ext cx="1379538" cy="6585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447959"/>
              </p:ext>
            </p:extLst>
          </p:nvPr>
        </p:nvGraphicFramePr>
        <p:xfrm>
          <a:off x="8781638" y="1147990"/>
          <a:ext cx="368300" cy="447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80" name="Equation" r:id="rId5" imgW="177480" imgH="215640" progId="Equation.DSMT4">
                  <p:embed/>
                </p:oleObj>
              </mc:Choice>
              <mc:Fallback>
                <p:oleObj name="Equation" r:id="rId5" imgW="177480" imgH="2156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81638" y="1147990"/>
                        <a:ext cx="368300" cy="4472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707037"/>
              </p:ext>
            </p:extLst>
          </p:nvPr>
        </p:nvGraphicFramePr>
        <p:xfrm>
          <a:off x="8531225" y="279401"/>
          <a:ext cx="5270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81" name="Equation" r:id="rId7" imgW="253800" imgH="241200" progId="Equation.DSMT4">
                  <p:embed/>
                </p:oleObj>
              </mc:Choice>
              <mc:Fallback>
                <p:oleObj name="Equation" r:id="rId7" imgW="253800" imgH="2412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31225" y="279401"/>
                        <a:ext cx="527050" cy="50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940869"/>
              </p:ext>
            </p:extLst>
          </p:nvPr>
        </p:nvGraphicFramePr>
        <p:xfrm>
          <a:off x="8102601" y="911226"/>
          <a:ext cx="34131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82" name="Equation" r:id="rId9" imgW="164880" imgH="228600" progId="Equation.DSMT4">
                  <p:embed/>
                </p:oleObj>
              </mc:Choice>
              <mc:Fallback>
                <p:oleObj name="Equation" r:id="rId9" imgW="164880" imgH="2286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102601" y="911226"/>
                        <a:ext cx="341313" cy="474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749391"/>
              </p:ext>
            </p:extLst>
          </p:nvPr>
        </p:nvGraphicFramePr>
        <p:xfrm>
          <a:off x="7162800" y="1741452"/>
          <a:ext cx="3261096" cy="468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83" name="Equation" r:id="rId11" imgW="2387520" imgH="342720" progId="Equation.DSMT4">
                  <p:embed/>
                </p:oleObj>
              </mc:Choice>
              <mc:Fallback>
                <p:oleObj name="Equation" r:id="rId11" imgW="2387520" imgH="34272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162800" y="1741452"/>
                        <a:ext cx="3261096" cy="4683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5166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D54ACB-DD26-4C37-B6CE-319F5A6C1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F832A2-24ED-4345-B509-BFAA3D437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F98C29-B286-4B07-A4BE-E54063433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EB65-BDC2-4E49-B0CF-909BDC4D56F0}"/>
              </a:ext>
            </a:extLst>
          </p:cNvPr>
          <p:cNvSpPr txBox="1"/>
          <p:nvPr/>
        </p:nvSpPr>
        <p:spPr>
          <a:xfrm>
            <a:off x="1637723" y="6776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 – screened Coulomb interaction -- continued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2932224-1B9D-4198-A907-4F5861755AA5}"/>
              </a:ext>
            </a:extLst>
          </p:cNvPr>
          <p:cNvCxnSpPr/>
          <p:nvPr/>
        </p:nvCxnSpPr>
        <p:spPr>
          <a:xfrm>
            <a:off x="7162800" y="1371600"/>
            <a:ext cx="16002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A661D54-4030-47F5-ADFB-B27303AF2B88}"/>
              </a:ext>
            </a:extLst>
          </p:cNvPr>
          <p:cNvCxnSpPr/>
          <p:nvPr/>
        </p:nvCxnSpPr>
        <p:spPr>
          <a:xfrm flipV="1">
            <a:off x="7162800" y="713036"/>
            <a:ext cx="1379538" cy="6585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D901E3A-DE49-4B71-BB23-4211AB155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734871"/>
              </p:ext>
            </p:extLst>
          </p:nvPr>
        </p:nvGraphicFramePr>
        <p:xfrm>
          <a:off x="8781638" y="1147990"/>
          <a:ext cx="368300" cy="447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6" name="Equation" r:id="rId3" imgW="177480" imgH="215640" progId="Equation.DSMT4">
                  <p:embed/>
                </p:oleObj>
              </mc:Choice>
              <mc:Fallback>
                <p:oleObj name="Equation" r:id="rId3" imgW="177480" imgH="2156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81638" y="1147990"/>
                        <a:ext cx="368300" cy="4472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3F85550-483A-4C16-9110-10DAF2BE83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959942"/>
              </p:ext>
            </p:extLst>
          </p:nvPr>
        </p:nvGraphicFramePr>
        <p:xfrm>
          <a:off x="8531225" y="279401"/>
          <a:ext cx="5270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7" name="Equation" r:id="rId5" imgW="253800" imgH="241200" progId="Equation.DSMT4">
                  <p:embed/>
                </p:oleObj>
              </mc:Choice>
              <mc:Fallback>
                <p:oleObj name="Equation" r:id="rId5" imgW="253800" imgH="2412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31225" y="279401"/>
                        <a:ext cx="527050" cy="50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EFE2155-14B8-444E-81D7-55D58E9750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998998"/>
              </p:ext>
            </p:extLst>
          </p:nvPr>
        </p:nvGraphicFramePr>
        <p:xfrm>
          <a:off x="8102601" y="911226"/>
          <a:ext cx="34131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8" name="Equation" r:id="rId7" imgW="164880" imgH="228600" progId="Equation.DSMT4">
                  <p:embed/>
                </p:oleObj>
              </mc:Choice>
              <mc:Fallback>
                <p:oleObj name="Equation" r:id="rId7" imgW="164880" imgH="2286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02601" y="911226"/>
                        <a:ext cx="341313" cy="474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E0B12422-9DE5-477D-80F3-E34B8CA1A2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642042"/>
              </p:ext>
            </p:extLst>
          </p:nvPr>
        </p:nvGraphicFramePr>
        <p:xfrm>
          <a:off x="7162800" y="1741452"/>
          <a:ext cx="3261096" cy="468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9" name="Equation" r:id="rId9" imgW="2387520" imgH="342720" progId="Equation.DSMT4">
                  <p:embed/>
                </p:oleObj>
              </mc:Choice>
              <mc:Fallback>
                <p:oleObj name="Equation" r:id="rId9" imgW="2387520" imgH="34272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162800" y="1741452"/>
                        <a:ext cx="3261096" cy="4683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2FE6711E-F6C5-48F0-8891-EC3B849AE1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450470"/>
              </p:ext>
            </p:extLst>
          </p:nvPr>
        </p:nvGraphicFramePr>
        <p:xfrm>
          <a:off x="2002631" y="991098"/>
          <a:ext cx="8186738" cy="563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0" name="Equation" r:id="rId11" imgW="4711680" imgH="3238200" progId="Equation.DSMT4">
                  <p:embed/>
                </p:oleObj>
              </mc:Choice>
              <mc:Fallback>
                <p:oleObj name="Equation" r:id="rId11" imgW="4711680" imgH="3238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02631" y="991098"/>
                        <a:ext cx="8186738" cy="563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41496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152401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 – spherical well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023831"/>
              </p:ext>
            </p:extLst>
          </p:nvPr>
        </p:nvGraphicFramePr>
        <p:xfrm>
          <a:off x="2055813" y="811213"/>
          <a:ext cx="6640512" cy="523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73" name="Equation" r:id="rId3" imgW="3822480" imgH="3009600" progId="Equation.DSMT4">
                  <p:embed/>
                </p:oleObj>
              </mc:Choice>
              <mc:Fallback>
                <p:oleObj name="Equation" r:id="rId3" imgW="3822480" imgH="3009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5813" y="811213"/>
                        <a:ext cx="6640512" cy="5235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7162800" y="1371600"/>
            <a:ext cx="16002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7162800" y="713036"/>
            <a:ext cx="1379538" cy="6585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266996"/>
              </p:ext>
            </p:extLst>
          </p:nvPr>
        </p:nvGraphicFramePr>
        <p:xfrm>
          <a:off x="8781638" y="1147990"/>
          <a:ext cx="368300" cy="447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74" name="Equation" r:id="rId5" imgW="177480" imgH="215640" progId="Equation.DSMT4">
                  <p:embed/>
                </p:oleObj>
              </mc:Choice>
              <mc:Fallback>
                <p:oleObj name="Equation" r:id="rId5" imgW="177480" imgH="2156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81638" y="1147990"/>
                        <a:ext cx="368300" cy="4472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411830"/>
              </p:ext>
            </p:extLst>
          </p:nvPr>
        </p:nvGraphicFramePr>
        <p:xfrm>
          <a:off x="8531225" y="279401"/>
          <a:ext cx="5270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75" name="Equation" r:id="rId7" imgW="253800" imgH="241200" progId="Equation.DSMT4">
                  <p:embed/>
                </p:oleObj>
              </mc:Choice>
              <mc:Fallback>
                <p:oleObj name="Equation" r:id="rId7" imgW="253800" imgH="24120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31225" y="279401"/>
                        <a:ext cx="527050" cy="50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410273"/>
              </p:ext>
            </p:extLst>
          </p:nvPr>
        </p:nvGraphicFramePr>
        <p:xfrm>
          <a:off x="8102601" y="911226"/>
          <a:ext cx="34131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76" name="Equation" r:id="rId9" imgW="164880" imgH="228600" progId="Equation.DSMT4">
                  <p:embed/>
                </p:oleObj>
              </mc:Choice>
              <mc:Fallback>
                <p:oleObj name="Equation" r:id="rId9" imgW="164880" imgH="2286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102601" y="911226"/>
                        <a:ext cx="341313" cy="474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29985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152401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 – spherical well – continued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162800" y="1371600"/>
            <a:ext cx="16002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7162800" y="713036"/>
            <a:ext cx="1379538" cy="6585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78106"/>
              </p:ext>
            </p:extLst>
          </p:nvPr>
        </p:nvGraphicFramePr>
        <p:xfrm>
          <a:off x="8781638" y="1147990"/>
          <a:ext cx="368300" cy="447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32" name="Equation" r:id="rId3" imgW="177480" imgH="215640" progId="Equation.DSMT4">
                  <p:embed/>
                </p:oleObj>
              </mc:Choice>
              <mc:Fallback>
                <p:oleObj name="Equation" r:id="rId3" imgW="177480" imgH="2156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81638" y="1147990"/>
                        <a:ext cx="368300" cy="4472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08639"/>
              </p:ext>
            </p:extLst>
          </p:nvPr>
        </p:nvGraphicFramePr>
        <p:xfrm>
          <a:off x="8531225" y="279401"/>
          <a:ext cx="5270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33" name="Equation" r:id="rId5" imgW="253800" imgH="241200" progId="Equation.DSMT4">
                  <p:embed/>
                </p:oleObj>
              </mc:Choice>
              <mc:Fallback>
                <p:oleObj name="Equation" r:id="rId5" imgW="253800" imgH="2412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31225" y="279401"/>
                        <a:ext cx="527050" cy="50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374369"/>
              </p:ext>
            </p:extLst>
          </p:nvPr>
        </p:nvGraphicFramePr>
        <p:xfrm>
          <a:off x="8102601" y="911226"/>
          <a:ext cx="34131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34" name="Equation" r:id="rId7" imgW="164880" imgH="228600" progId="Equation.DSMT4">
                  <p:embed/>
                </p:oleObj>
              </mc:Choice>
              <mc:Fallback>
                <p:oleObj name="Equation" r:id="rId7" imgW="16488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02601" y="911226"/>
                        <a:ext cx="341313" cy="474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348119"/>
              </p:ext>
            </p:extLst>
          </p:nvPr>
        </p:nvGraphicFramePr>
        <p:xfrm>
          <a:off x="2080749" y="909960"/>
          <a:ext cx="8669337" cy="534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35" name="Equation" r:id="rId9" imgW="4991040" imgH="3073320" progId="Equation.DSMT4">
                  <p:embed/>
                </p:oleObj>
              </mc:Choice>
              <mc:Fallback>
                <p:oleObj name="Equation" r:id="rId9" imgW="4991040" imgH="307332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80749" y="909960"/>
                        <a:ext cx="8669337" cy="5345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137074"/>
              </p:ext>
            </p:extLst>
          </p:nvPr>
        </p:nvGraphicFramePr>
        <p:xfrm>
          <a:off x="7162800" y="1725849"/>
          <a:ext cx="3261096" cy="468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36" name="Equation" r:id="rId11" imgW="2387520" imgH="342720" progId="Equation.DSMT4">
                  <p:embed/>
                </p:oleObj>
              </mc:Choice>
              <mc:Fallback>
                <p:oleObj name="Equation" r:id="rId11" imgW="2387520" imgH="34272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162800" y="1725849"/>
                        <a:ext cx="3261096" cy="4683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4771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28503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 – spherical well – continued</a:t>
            </a:r>
          </a:p>
          <a:p>
            <a:r>
              <a:rPr lang="en-US" sz="2400" b="1" dirty="0"/>
              <a:t>     (Ref.   Landau and </a:t>
            </a:r>
            <a:r>
              <a:rPr lang="en-US" sz="2400" b="1" dirty="0" err="1"/>
              <a:t>Lifshitz</a:t>
            </a:r>
            <a:r>
              <a:rPr lang="en-US" sz="2400" b="1" dirty="0"/>
              <a:t>)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162800" y="1371600"/>
            <a:ext cx="16002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7162800" y="713036"/>
            <a:ext cx="1379538" cy="6585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781638" y="1147990"/>
          <a:ext cx="368300" cy="447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0" name="Equation" r:id="rId3" imgW="177480" imgH="215640" progId="Equation.DSMT4">
                  <p:embed/>
                </p:oleObj>
              </mc:Choice>
              <mc:Fallback>
                <p:oleObj name="Equation" r:id="rId3" imgW="177480" imgH="2156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81638" y="1147990"/>
                        <a:ext cx="368300" cy="4472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531225" y="279401"/>
          <a:ext cx="5270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1" name="Equation" r:id="rId5" imgW="253800" imgH="241200" progId="Equation.DSMT4">
                  <p:embed/>
                </p:oleObj>
              </mc:Choice>
              <mc:Fallback>
                <p:oleObj name="Equation" r:id="rId5" imgW="253800" imgH="2412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31225" y="279401"/>
                        <a:ext cx="527050" cy="50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102601" y="911226"/>
          <a:ext cx="34131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2" name="Equation" r:id="rId7" imgW="164880" imgH="228600" progId="Equation.DSMT4">
                  <p:embed/>
                </p:oleObj>
              </mc:Choice>
              <mc:Fallback>
                <p:oleObj name="Equation" r:id="rId7" imgW="16488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02601" y="911226"/>
                        <a:ext cx="341313" cy="474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046670"/>
              </p:ext>
            </p:extLst>
          </p:nvPr>
        </p:nvGraphicFramePr>
        <p:xfrm>
          <a:off x="942975" y="1147990"/>
          <a:ext cx="10410825" cy="509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3" name="Equation" r:id="rId9" imgW="7302240" imgH="3568680" progId="Equation.DSMT4">
                  <p:embed/>
                </p:oleObj>
              </mc:Choice>
              <mc:Fallback>
                <p:oleObj name="Equation" r:id="rId9" imgW="7302240" imgH="35686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42975" y="1147990"/>
                        <a:ext cx="10410825" cy="509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7162800" y="1725849"/>
          <a:ext cx="3261096" cy="468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4" name="Equation" r:id="rId11" imgW="2387520" imgH="342720" progId="Equation.DSMT4">
                  <p:embed/>
                </p:oleObj>
              </mc:Choice>
              <mc:Fallback>
                <p:oleObj name="Equation" r:id="rId11" imgW="2387520" imgH="34272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162800" y="1725849"/>
                        <a:ext cx="3261096" cy="4683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549A4BE-0242-498F-8FE4-2B609CE6B509}"/>
              </a:ext>
            </a:extLst>
          </p:cNvPr>
          <p:cNvSpPr txBox="1"/>
          <p:nvPr/>
        </p:nvSpPr>
        <p:spPr>
          <a:xfrm>
            <a:off x="651764" y="6002635"/>
            <a:ext cx="6815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(Not generally consistent with phase shift analysis.)</a:t>
            </a:r>
          </a:p>
        </p:txBody>
      </p:sp>
    </p:spTree>
    <p:extLst>
      <p:ext uri="{BB962C8B-B14F-4D97-AF65-F5344CB8AC3E}">
        <p14:creationId xmlns:p14="http://schemas.microsoft.com/office/powerpoint/2010/main" val="38407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304801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Beyond the Born approximation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271541"/>
              </p:ext>
            </p:extLst>
          </p:nvPr>
        </p:nvGraphicFramePr>
        <p:xfrm>
          <a:off x="1558925" y="1262063"/>
          <a:ext cx="8845550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6" name="Equation" r:id="rId3" imgW="6400800" imgH="3136680" progId="Equation.DSMT4">
                  <p:embed/>
                </p:oleObj>
              </mc:Choice>
              <mc:Fallback>
                <p:oleObj name="Equation" r:id="rId3" imgW="6400800" imgH="31366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8925" y="1262063"/>
                        <a:ext cx="8845550" cy="433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274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8A448D-8059-498C-9AD1-75195494B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B168B7-7855-4B7E-A686-B1E73F2EC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6FB74-ABBE-4A8F-825F-324F25F0E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5AEA15-F1AA-41C0-961D-B1378D0EE8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96" y="1234994"/>
            <a:ext cx="12053104" cy="416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647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1506033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Scattering geometry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38401" y="1470103"/>
            <a:ext cx="7178674" cy="2298700"/>
            <a:chOff x="914400" y="1295400"/>
            <a:chExt cx="7178674" cy="229870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914400" y="22098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914400" y="23622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914400" y="25146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914400" y="26670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3429000" y="2209800"/>
              <a:ext cx="533400" cy="533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4114800" y="1295400"/>
              <a:ext cx="914400" cy="762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229100" y="1984802"/>
              <a:ext cx="1257300" cy="429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267200" y="2674203"/>
              <a:ext cx="1295400" cy="3089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191000" y="2857500"/>
              <a:ext cx="990600" cy="647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9964680"/>
                </p:ext>
              </p:extLst>
            </p:nvPr>
          </p:nvGraphicFramePr>
          <p:xfrm>
            <a:off x="1066800" y="2857500"/>
            <a:ext cx="970973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400" name="Equation" r:id="rId3" imgW="368280" imgH="279360" progId="Equation.DSMT4">
                    <p:embed/>
                  </p:oleObj>
                </mc:Choice>
                <mc:Fallback>
                  <p:oleObj name="Equation" r:id="rId3" imgW="368280" imgH="279360" progId="Equation.DSMT4">
                    <p:embed/>
                    <p:pic>
                      <p:nvPicPr>
                        <p:cNvPr id="20" name="Object 1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66800" y="2857500"/>
                          <a:ext cx="970973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2817010"/>
                </p:ext>
              </p:extLst>
            </p:nvPr>
          </p:nvGraphicFramePr>
          <p:xfrm>
            <a:off x="5378449" y="2028747"/>
            <a:ext cx="2714625" cy="153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401" name="Equation" r:id="rId5" imgW="1028520" imgH="583920" progId="Equation.DSMT4">
                    <p:embed/>
                  </p:oleObj>
                </mc:Choice>
                <mc:Fallback>
                  <p:oleObj name="Equation" r:id="rId5" imgW="1028520" imgH="583920" progId="Equation.DSMT4">
                    <p:embed/>
                    <p:pic>
                      <p:nvPicPr>
                        <p:cNvPr id="21" name="Object 20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378449" y="2028747"/>
                          <a:ext cx="2714625" cy="15398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923B031-0E23-469B-83A6-ABC41F0E701F}"/>
              </a:ext>
            </a:extLst>
          </p:cNvPr>
          <p:cNvSpPr txBox="1"/>
          <p:nvPr/>
        </p:nvSpPr>
        <p:spPr>
          <a:xfrm>
            <a:off x="367990" y="234176"/>
            <a:ext cx="10281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Representation of scattering in terms of probability amplitude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D9D54BFC-A421-47FE-B90C-3AC75AFC26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736169"/>
              </p:ext>
            </p:extLst>
          </p:nvPr>
        </p:nvGraphicFramePr>
        <p:xfrm>
          <a:off x="1074738" y="4078288"/>
          <a:ext cx="4122737" cy="119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02" name="Equation" r:id="rId7" imgW="2184120" imgH="634680" progId="Equation.DSMT4">
                  <p:embed/>
                </p:oleObj>
              </mc:Choice>
              <mc:Fallback>
                <p:oleObj name="Equation" r:id="rId7" imgW="218412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74738" y="4078288"/>
                        <a:ext cx="4122737" cy="1198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9A81EB0F-C6DC-4C31-A393-5183170E43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024177"/>
              </p:ext>
            </p:extLst>
          </p:nvPr>
        </p:nvGraphicFramePr>
        <p:xfrm>
          <a:off x="7153276" y="4172388"/>
          <a:ext cx="3974501" cy="960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03" name="Equation" r:id="rId9" imgW="1892160" imgH="457200" progId="Equation.DSMT4">
                  <p:embed/>
                </p:oleObj>
              </mc:Choice>
              <mc:Fallback>
                <p:oleObj name="Equation" r:id="rId9" imgW="18921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153276" y="4172388"/>
                        <a:ext cx="3974501" cy="9602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6F913C41-2D27-404A-BC43-1356E50787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016550"/>
              </p:ext>
            </p:extLst>
          </p:nvPr>
        </p:nvGraphicFramePr>
        <p:xfrm>
          <a:off x="7133836" y="1653404"/>
          <a:ext cx="304026" cy="472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04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133836" y="1653404"/>
                        <a:ext cx="304026" cy="4729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052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C2FCCA-F79A-4B0C-82B2-3467F28B4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A4720A-633E-44A5-86FF-19895DBC6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90F37-A7A7-48AF-B8BC-9B275FB22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B38FF6-EC48-4375-A23C-9B506AE5C899}"/>
              </a:ext>
            </a:extLst>
          </p:cNvPr>
          <p:cNvSpPr txBox="1"/>
          <p:nvPr/>
        </p:nvSpPr>
        <p:spPr>
          <a:xfrm>
            <a:off x="185854" y="122227"/>
            <a:ext cx="9961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Summary of analysis for spherical target in terms of scattering phase shifts: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C5DD819-D7A1-4A9A-AB6C-A4DC347359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137131"/>
              </p:ext>
            </p:extLst>
          </p:nvPr>
        </p:nvGraphicFramePr>
        <p:xfrm>
          <a:off x="885907" y="1365762"/>
          <a:ext cx="7191375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75" name="Equation" r:id="rId3" imgW="3987720" imgH="609480" progId="Equation.DSMT4">
                  <p:embed/>
                </p:oleObj>
              </mc:Choice>
              <mc:Fallback>
                <p:oleObj name="Equation" r:id="rId3" imgW="3987720" imgH="609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5907" y="1365762"/>
                        <a:ext cx="7191375" cy="1100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9B3B657-012F-431C-9BE2-E356F6FED8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802878"/>
              </p:ext>
            </p:extLst>
          </p:nvPr>
        </p:nvGraphicFramePr>
        <p:xfrm>
          <a:off x="4454525" y="4185097"/>
          <a:ext cx="139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76" name="Equation" r:id="rId5" imgW="139680" imgH="228600" progId="Equation.DSMT4">
                  <p:embed/>
                </p:oleObj>
              </mc:Choice>
              <mc:Fallback>
                <p:oleObj name="Equation" r:id="rId5" imgW="139680" imgH="2286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54525" y="4185097"/>
                        <a:ext cx="1397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A868C0C-8EAB-4824-AF16-7A6A12021E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838007"/>
              </p:ext>
            </p:extLst>
          </p:nvPr>
        </p:nvGraphicFramePr>
        <p:xfrm>
          <a:off x="885907" y="3005923"/>
          <a:ext cx="10333038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77" name="Equation" r:id="rId7" imgW="5841720" imgH="1206360" progId="Equation.DSMT4">
                  <p:embed/>
                </p:oleObj>
              </mc:Choice>
              <mc:Fallback>
                <p:oleObj name="Equation" r:id="rId7" imgW="5841720" imgH="12063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85907" y="3005923"/>
                        <a:ext cx="10333038" cy="213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4E5D6305-0FE5-4475-982B-909662101E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476932"/>
              </p:ext>
            </p:extLst>
          </p:nvPr>
        </p:nvGraphicFramePr>
        <p:xfrm>
          <a:off x="885907" y="7035384"/>
          <a:ext cx="4114800" cy="1659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78" name="Equation" r:id="rId9" imgW="2234880" imgH="901440" progId="Equation.DSMT4">
                  <p:embed/>
                </p:oleObj>
              </mc:Choice>
              <mc:Fallback>
                <p:oleObj name="Equation" r:id="rId9" imgW="2234880" imgH="9014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85907" y="7035384"/>
                        <a:ext cx="4114800" cy="16599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B887EC1-D261-4326-B5B1-21B80410B7F7}"/>
              </a:ext>
            </a:extLst>
          </p:cNvPr>
          <p:cNvSpPr txBox="1"/>
          <p:nvPr/>
        </p:nvSpPr>
        <p:spPr>
          <a:xfrm>
            <a:off x="5794375" y="7021530"/>
            <a:ext cx="36856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Imaginary part of forward scattering is proportional to the total scattering cross section.</a:t>
            </a:r>
          </a:p>
        </p:txBody>
      </p:sp>
    </p:spTree>
    <p:extLst>
      <p:ext uri="{BB962C8B-B14F-4D97-AF65-F5344CB8AC3E}">
        <p14:creationId xmlns:p14="http://schemas.microsoft.com/office/powerpoint/2010/main" val="2849716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C2FCCA-F79A-4B0C-82B2-3467F28B4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A4720A-633E-44A5-86FF-19895DBC6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90F37-A7A7-48AF-B8BC-9B275FB22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B38FF6-EC48-4375-A23C-9B506AE5C899}"/>
              </a:ext>
            </a:extLst>
          </p:cNvPr>
          <p:cNvSpPr txBox="1"/>
          <p:nvPr/>
        </p:nvSpPr>
        <p:spPr>
          <a:xfrm>
            <a:off x="185853" y="122227"/>
            <a:ext cx="1165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Summary of analysis for spherical target in terms of scattering phase shifts -- continued: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9B3B657-012F-431C-9BE2-E356F6FED8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54525" y="4185097"/>
          <a:ext cx="139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8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9B3B657-012F-431C-9BE2-E356F6FED8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54525" y="4185097"/>
                        <a:ext cx="1397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48011986-C5DF-4989-9D48-D05B1C0436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67553"/>
              </p:ext>
            </p:extLst>
          </p:nvPr>
        </p:nvGraphicFramePr>
        <p:xfrm>
          <a:off x="635000" y="768350"/>
          <a:ext cx="11112500" cy="382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9" name="Equation" r:id="rId5" imgW="7188120" imgH="2476440" progId="Equation.DSMT4">
                  <p:embed/>
                </p:oleObj>
              </mc:Choice>
              <mc:Fallback>
                <p:oleObj name="Equation" r:id="rId5" imgW="7188120" imgH="24764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48011986-C5DF-4989-9D48-D05B1C0436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5000" y="768350"/>
                        <a:ext cx="11112500" cy="3825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C49A1D5B-6A94-4EB9-BFA3-D275F091C3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807776"/>
              </p:ext>
            </p:extLst>
          </p:nvPr>
        </p:nvGraphicFramePr>
        <p:xfrm>
          <a:off x="89673" y="4585482"/>
          <a:ext cx="11849100" cy="186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60" name="Equation" r:id="rId7" imgW="7277040" imgH="1143000" progId="Equation.DSMT4">
                  <p:embed/>
                </p:oleObj>
              </mc:Choice>
              <mc:Fallback>
                <p:oleObj name="Equation" r:id="rId7" imgW="7277040" imgH="1143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9673" y="4585482"/>
                        <a:ext cx="11849100" cy="1862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rrow: Down 4">
            <a:extLst>
              <a:ext uri="{FF2B5EF4-FFF2-40B4-BE49-F238E27FC236}">
                <a16:creationId xmlns:a16="http://schemas.microsoft.com/office/drawing/2014/main" id="{4F3BA2FF-FB52-4364-8DE0-2A33B710202E}"/>
              </a:ext>
            </a:extLst>
          </p:cNvPr>
          <p:cNvSpPr/>
          <p:nvPr/>
        </p:nvSpPr>
        <p:spPr>
          <a:xfrm rot="17824237">
            <a:off x="7811508" y="2732072"/>
            <a:ext cx="433039" cy="5241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C67D60-895A-4F9A-BCD5-DD98062098B5}"/>
              </a:ext>
            </a:extLst>
          </p:cNvPr>
          <p:cNvSpPr txBox="1"/>
          <p:nvPr/>
        </p:nvSpPr>
        <p:spPr>
          <a:xfrm>
            <a:off x="4519051" y="2643006"/>
            <a:ext cx="3343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0070C0"/>
                </a:solidFill>
              </a:rPr>
              <a:t>Spherical Bessel function</a:t>
            </a: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0D79F8B2-291F-4FFB-9DA8-7DA1DCBB75DB}"/>
              </a:ext>
            </a:extLst>
          </p:cNvPr>
          <p:cNvSpPr/>
          <p:nvPr/>
        </p:nvSpPr>
        <p:spPr>
          <a:xfrm>
            <a:off x="9982200" y="2667528"/>
            <a:ext cx="433039" cy="5241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2FEFA3-ECD4-4936-84CB-0BD11F294964}"/>
              </a:ext>
            </a:extLst>
          </p:cNvPr>
          <p:cNvSpPr txBox="1"/>
          <p:nvPr/>
        </p:nvSpPr>
        <p:spPr>
          <a:xfrm>
            <a:off x="9544528" y="1959064"/>
            <a:ext cx="33435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0070C0"/>
                </a:solidFill>
              </a:rPr>
              <a:t>Spherical Neumann function</a:t>
            </a:r>
          </a:p>
        </p:txBody>
      </p:sp>
    </p:spTree>
    <p:extLst>
      <p:ext uri="{BB962C8B-B14F-4D97-AF65-F5344CB8AC3E}">
        <p14:creationId xmlns:p14="http://schemas.microsoft.com/office/powerpoint/2010/main" val="3921279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E481E1-0B46-4339-97E7-5BF7457FB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86BE80-131F-40DD-8FB3-9D0CA93C3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2284A5-8801-4251-974F-325BF65A4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F6ECB8-7444-4833-A38E-E3D5DFA064D4}"/>
              </a:ext>
            </a:extLst>
          </p:cNvPr>
          <p:cNvSpPr txBox="1"/>
          <p:nvPr/>
        </p:nvSpPr>
        <p:spPr>
          <a:xfrm>
            <a:off x="289931" y="136525"/>
            <a:ext cx="11206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Slight simplification in functions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3EA8044-22CC-4D5D-844A-99EA34CB22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021630"/>
              </p:ext>
            </p:extLst>
          </p:nvPr>
        </p:nvGraphicFramePr>
        <p:xfrm>
          <a:off x="908050" y="403225"/>
          <a:ext cx="10617200" cy="498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7" name="Equation" r:id="rId3" imgW="7327800" imgH="3441600" progId="Equation.DSMT4">
                  <p:embed/>
                </p:oleObj>
              </mc:Choice>
              <mc:Fallback>
                <p:oleObj name="Equation" r:id="rId3" imgW="7327800" imgH="344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8050" y="403225"/>
                        <a:ext cx="10617200" cy="4986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777BC35-72E5-4755-AA72-8F1795D4CD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749493"/>
              </p:ext>
            </p:extLst>
          </p:nvPr>
        </p:nvGraphicFramePr>
        <p:xfrm>
          <a:off x="1010036" y="5380037"/>
          <a:ext cx="10980737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8" name="Equation" r:id="rId5" imgW="6743520" imgH="711000" progId="Equation.DSMT4">
                  <p:embed/>
                </p:oleObj>
              </mc:Choice>
              <mc:Fallback>
                <p:oleObj name="Equation" r:id="rId5" imgW="6743520" imgH="7110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C49A1D5B-6A94-4EB9-BFA3-D275F091C3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0036" y="5380037"/>
                        <a:ext cx="10980737" cy="115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8770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5A9458-414F-4BDA-A7FA-9344F7075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A7E45A-E544-469E-A8C1-7003BDB1F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52B732-D15C-41A9-8EEF-99C22FA05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2C26A0-5A60-4301-98FA-80325ED55AF1}"/>
              </a:ext>
            </a:extLst>
          </p:cNvPr>
          <p:cNvSpPr txBox="1"/>
          <p:nvPr/>
        </p:nvSpPr>
        <p:spPr>
          <a:xfrm>
            <a:off x="289931" y="136525"/>
            <a:ext cx="11206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Slight simplification in functions – continued   (Note: This notation is not standard.)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Scaled Bessel and Neumann functions: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6E99556-1BF0-4436-A6D0-9E9A673FBC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990480"/>
              </p:ext>
            </p:extLst>
          </p:nvPr>
        </p:nvGraphicFramePr>
        <p:xfrm>
          <a:off x="918891" y="1336854"/>
          <a:ext cx="3041650" cy="132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2" name="Equation" r:id="rId3" imgW="1460160" imgH="634680" progId="Equation.DSMT4">
                  <p:embed/>
                </p:oleObj>
              </mc:Choice>
              <mc:Fallback>
                <p:oleObj name="Equation" r:id="rId3" imgW="146016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8891" y="1336854"/>
                        <a:ext cx="3041650" cy="1322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AECEC9C-9973-4AE7-AD02-5BDD4211D7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160466"/>
              </p:ext>
            </p:extLst>
          </p:nvPr>
        </p:nvGraphicFramePr>
        <p:xfrm>
          <a:off x="5540781" y="1336855"/>
          <a:ext cx="3332413" cy="1322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3" name="Equation" r:id="rId5" imgW="1600200" imgH="634680" progId="Equation.DSMT4">
                  <p:embed/>
                </p:oleObj>
              </mc:Choice>
              <mc:Fallback>
                <p:oleObj name="Equation" r:id="rId5" imgW="160020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40781" y="1336855"/>
                        <a:ext cx="3332413" cy="13223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C471D1E-AE94-4D5D-9DE5-9AE1A63CDBCE}"/>
              </a:ext>
            </a:extLst>
          </p:cNvPr>
          <p:cNvSpPr txBox="1"/>
          <p:nvPr/>
        </p:nvSpPr>
        <p:spPr>
          <a:xfrm>
            <a:off x="345688" y="2659241"/>
            <a:ext cx="1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Similarly, we have scaled modified Bessel and Neumann functions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BB14415-F5FA-43C8-8FF2-C6F3785F2C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140194"/>
              </p:ext>
            </p:extLst>
          </p:nvPr>
        </p:nvGraphicFramePr>
        <p:xfrm>
          <a:off x="838200" y="3429000"/>
          <a:ext cx="3425990" cy="1287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4" name="Equation" r:id="rId7" imgW="1688760" imgH="634680" progId="Equation.DSMT4">
                  <p:embed/>
                </p:oleObj>
              </mc:Choice>
              <mc:Fallback>
                <p:oleObj name="Equation" r:id="rId7" imgW="168876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8200" y="3429000"/>
                        <a:ext cx="3425990" cy="12879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3074BD9-D49F-4B94-8910-02394F2693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449618"/>
              </p:ext>
            </p:extLst>
          </p:nvPr>
        </p:nvGraphicFramePr>
        <p:xfrm>
          <a:off x="6108700" y="3143250"/>
          <a:ext cx="27178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5" name="Equation" r:id="rId9" imgW="1358640" imgH="838080" progId="Equation.DSMT4">
                  <p:embed/>
                </p:oleObj>
              </mc:Choice>
              <mc:Fallback>
                <p:oleObj name="Equation" r:id="rId9" imgW="135864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08700" y="3143250"/>
                        <a:ext cx="2717800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5342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8F3E5F-7E5F-4105-99AE-4B8C6A11C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B08F3F-7FC2-47E3-8E50-CE4E02BE4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33061F-04ED-4139-9815-1F97EF480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89BAB4-2D6A-4F20-B43D-051FBA1EF3AA}"/>
              </a:ext>
            </a:extLst>
          </p:cNvPr>
          <p:cNvSpPr txBox="1"/>
          <p:nvPr/>
        </p:nvSpPr>
        <p:spPr>
          <a:xfrm>
            <a:off x="468351" y="267629"/>
            <a:ext cx="11017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713E8E-0D90-4A8F-8C67-CEB850072A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253"/>
          <a:stretch/>
        </p:blipFill>
        <p:spPr>
          <a:xfrm>
            <a:off x="1559868" y="729294"/>
            <a:ext cx="8610600" cy="359180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849DF25-6083-4D0B-9E2C-43C0869075A3}"/>
              </a:ext>
            </a:extLst>
          </p:cNvPr>
          <p:cNvSpPr txBox="1"/>
          <p:nvPr/>
        </p:nvSpPr>
        <p:spPr>
          <a:xfrm>
            <a:off x="5024554" y="4285412"/>
            <a:ext cx="1376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r/a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FD98A4-6A6D-41C4-A403-96B1669D5A15}"/>
              </a:ext>
            </a:extLst>
          </p:cNvPr>
          <p:cNvSpPr txBox="1"/>
          <p:nvPr/>
        </p:nvSpPr>
        <p:spPr>
          <a:xfrm rot="16200000">
            <a:off x="871745" y="2032309"/>
            <a:ext cx="1376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V(r)/V</a:t>
            </a:r>
            <a:r>
              <a:rPr lang="en-US" sz="2400" b="1" i="1" baseline="-25000" dirty="0"/>
              <a:t>0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A9BEBDD-761E-4684-A1F7-B366D2F57E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507461"/>
              </p:ext>
            </p:extLst>
          </p:nvPr>
        </p:nvGraphicFramePr>
        <p:xfrm>
          <a:off x="5472151" y="614109"/>
          <a:ext cx="5679999" cy="1649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1" name="Equation" r:id="rId4" imgW="1574640" imgH="457200" progId="Equation.DSMT4">
                  <p:embed/>
                </p:oleObj>
              </mc:Choice>
              <mc:Fallback>
                <p:oleObj name="Equation" r:id="rId4" imgW="15746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72151" y="614109"/>
                        <a:ext cx="5679999" cy="1649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00DE192-341C-4815-9524-9C9DA1B670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474066"/>
              </p:ext>
            </p:extLst>
          </p:nvPr>
        </p:nvGraphicFramePr>
        <p:xfrm>
          <a:off x="1468463" y="4817862"/>
          <a:ext cx="9069796" cy="1001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2" name="Equation" r:id="rId6" imgW="4025880" imgH="444240" progId="Equation.DSMT4">
                  <p:embed/>
                </p:oleObj>
              </mc:Choice>
              <mc:Fallback>
                <p:oleObj name="Equation" r:id="rId6" imgW="40258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68463" y="4817862"/>
                        <a:ext cx="9069796" cy="1001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43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3632</TotalTime>
  <Words>538</Words>
  <Application>Microsoft Office PowerPoint</Application>
  <PresentationFormat>Widescreen</PresentationFormat>
  <Paragraphs>127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191</cp:revision>
  <cp:lastPrinted>2020-01-27T19:00:56Z</cp:lastPrinted>
  <dcterms:created xsi:type="dcterms:W3CDTF">2020-01-06T21:28:26Z</dcterms:created>
  <dcterms:modified xsi:type="dcterms:W3CDTF">2022-02-14T19:42:37Z</dcterms:modified>
</cp:coreProperties>
</file>